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7" r:id="rId20"/>
    <p:sldId id="276" r:id="rId21"/>
    <p:sldId id="277" r:id="rId22"/>
    <p:sldId id="278" r:id="rId23"/>
    <p:sldId id="279" r:id="rId24"/>
    <p:sldId id="280" r:id="rId25"/>
    <p:sldId id="313" r:id="rId26"/>
    <p:sldId id="314" r:id="rId27"/>
    <p:sldId id="281" r:id="rId28"/>
    <p:sldId id="312" r:id="rId29"/>
    <p:sldId id="282" r:id="rId30"/>
    <p:sldId id="283" r:id="rId31"/>
    <p:sldId id="284" r:id="rId32"/>
    <p:sldId id="308" r:id="rId33"/>
    <p:sldId id="285" r:id="rId34"/>
    <p:sldId id="287" r:id="rId35"/>
    <p:sldId id="302" r:id="rId36"/>
    <p:sldId id="303" r:id="rId37"/>
    <p:sldId id="315" r:id="rId38"/>
    <p:sldId id="316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10" r:id="rId48"/>
    <p:sldId id="296" r:id="rId49"/>
    <p:sldId id="297" r:id="rId50"/>
    <p:sldId id="317" r:id="rId51"/>
    <p:sldId id="298" r:id="rId52"/>
    <p:sldId id="300" r:id="rId53"/>
    <p:sldId id="301" r:id="rId54"/>
    <p:sldId id="318" r:id="rId55"/>
    <p:sldId id="305" r:id="rId56"/>
    <p:sldId id="319" r:id="rId57"/>
    <p:sldId id="320" r:id="rId58"/>
    <p:sldId id="321" r:id="rId59"/>
    <p:sldId id="306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08EEF-3552-4BC2-AAA3-A82F503AFF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3C52AF49-B086-4433-BD1E-948E18FE155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Домашняя страница</a:t>
          </a:r>
        </a:p>
      </dgm:t>
    </dgm:pt>
    <dgm:pt modelId="{9C5159F0-B5B9-4BF6-9D5D-3024BD61020F}" type="parTrans" cxnId="{D9D3EA9C-A6AE-47CE-BC75-9D6F4F6D0D37}">
      <dgm:prSet/>
      <dgm:spPr/>
    </dgm:pt>
    <dgm:pt modelId="{F11197D3-EEEE-4E7D-889E-F7AE5094D772}" type="sibTrans" cxnId="{D9D3EA9C-A6AE-47CE-BC75-9D6F4F6D0D37}">
      <dgm:prSet/>
      <dgm:spPr/>
    </dgm:pt>
    <dgm:pt modelId="{A3E11A9B-6FB9-4A73-B755-2FEF2762937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Новости</a:t>
          </a:r>
        </a:p>
      </dgm:t>
    </dgm:pt>
    <dgm:pt modelId="{686EA382-94F7-4219-AC8A-1325E0D64AD8}" type="parTrans" cxnId="{13F0816B-18E5-4FE9-984D-87395B1BD503}">
      <dgm:prSet/>
      <dgm:spPr/>
    </dgm:pt>
    <dgm:pt modelId="{E0EDF14A-456D-466B-B68F-A3A4CC449396}" type="sibTrans" cxnId="{13F0816B-18E5-4FE9-984D-87395B1BD503}">
      <dgm:prSet/>
      <dgm:spPr/>
    </dgm:pt>
    <dgm:pt modelId="{92891A2A-25DE-45E5-83AE-6E9B054C811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Администрация</a:t>
          </a:r>
        </a:p>
      </dgm:t>
    </dgm:pt>
    <dgm:pt modelId="{43080A1B-7706-4C97-965F-A6DF3E504FD3}" type="parTrans" cxnId="{DA42C5AA-D6C8-42E2-8123-F0D74F58B7CF}">
      <dgm:prSet/>
      <dgm:spPr/>
    </dgm:pt>
    <dgm:pt modelId="{23DB12EB-2F88-4A4E-A944-D07BD4E06F95}" type="sibTrans" cxnId="{DA42C5AA-D6C8-42E2-8123-F0D74F58B7CF}">
      <dgm:prSet/>
      <dgm:spPr/>
    </dgm:pt>
    <dgm:pt modelId="{BABCBBC6-BCD0-4421-9B0B-BF0BDAFD6FF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Факультеты</a:t>
          </a:r>
        </a:p>
      </dgm:t>
    </dgm:pt>
    <dgm:pt modelId="{71B7DD33-D886-40F0-ABA3-1DA1076BC9E4}" type="parTrans" cxnId="{483A06FD-3B2F-48FC-B527-7540A7D1AF8D}">
      <dgm:prSet/>
      <dgm:spPr/>
    </dgm:pt>
    <dgm:pt modelId="{68DAC723-AE52-4BF8-B459-8BD4E60F4669}" type="sibTrans" cxnId="{483A06FD-3B2F-48FC-B527-7540A7D1AF8D}">
      <dgm:prSet/>
      <dgm:spPr/>
    </dgm:pt>
    <dgm:pt modelId="{9C5F4AD5-38C9-4D06-96C0-853A40ABE5E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Физический</a:t>
          </a:r>
        </a:p>
      </dgm:t>
    </dgm:pt>
    <dgm:pt modelId="{4CEB1EA2-A21F-4EC9-A237-BF8E6CA97E82}" type="parTrans" cxnId="{3F35C496-D336-40E9-9E54-7E99FCB8FDD9}">
      <dgm:prSet/>
      <dgm:spPr/>
    </dgm:pt>
    <dgm:pt modelId="{20F2F74F-83D0-4E9C-8FD0-AD5DB1D4B1B3}" type="sibTrans" cxnId="{3F35C496-D336-40E9-9E54-7E99FCB8FDD9}">
      <dgm:prSet/>
      <dgm:spPr/>
    </dgm:pt>
    <dgm:pt modelId="{64B4C3A7-829D-4ACC-8F19-4A15ADA96F8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Математический</a:t>
          </a:r>
        </a:p>
      </dgm:t>
    </dgm:pt>
    <dgm:pt modelId="{6199D650-62E0-4AA7-8E3E-43F276562064}" type="parTrans" cxnId="{D2CE7BAA-6B4D-4B41-8A8D-3300ABBDDF89}">
      <dgm:prSet/>
      <dgm:spPr/>
    </dgm:pt>
    <dgm:pt modelId="{DF939238-97DF-41EB-930A-D657BBEEFD00}" type="sibTrans" cxnId="{D2CE7BAA-6B4D-4B41-8A8D-3300ABBDDF89}">
      <dgm:prSet/>
      <dgm:spPr/>
    </dgm:pt>
    <dgm:pt modelId="{CEC038A6-36B6-4C82-8D7D-3DDB80A842C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Абитуриенту</a:t>
          </a:r>
        </a:p>
      </dgm:t>
    </dgm:pt>
    <dgm:pt modelId="{1DC9EEB0-0D61-4559-A889-F3CEF01FD626}" type="parTrans" cxnId="{A72ACEA4-E73A-4761-B9CD-8A6610B2EC65}">
      <dgm:prSet/>
      <dgm:spPr/>
    </dgm:pt>
    <dgm:pt modelId="{010FA5E7-B47D-4697-A9EE-227C146E80B9}" type="sibTrans" cxnId="{A72ACEA4-E73A-4761-B9CD-8A6610B2EC65}">
      <dgm:prSet/>
      <dgm:spPr/>
    </dgm:pt>
    <dgm:pt modelId="{F4F0C69F-0157-4CE8-9AD9-05647B34A63C}" type="pres">
      <dgm:prSet presAssocID="{6FC08EEF-3552-4BC2-AAA3-A82F503AFF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8FDA68-9A67-4428-B61D-BEAED2785BA8}" type="pres">
      <dgm:prSet presAssocID="{3C52AF49-B086-4433-BD1E-948E18FE1550}" presName="hierRoot1" presStyleCnt="0">
        <dgm:presLayoutVars>
          <dgm:hierBranch/>
        </dgm:presLayoutVars>
      </dgm:prSet>
      <dgm:spPr/>
    </dgm:pt>
    <dgm:pt modelId="{03E7DE4D-0889-4146-A1E4-0F349A9F021F}" type="pres">
      <dgm:prSet presAssocID="{3C52AF49-B086-4433-BD1E-948E18FE1550}" presName="rootComposite1" presStyleCnt="0"/>
      <dgm:spPr/>
    </dgm:pt>
    <dgm:pt modelId="{BC7FD3AF-70E2-4A58-92A3-420E742C2B3F}" type="pres">
      <dgm:prSet presAssocID="{3C52AF49-B086-4433-BD1E-948E18FE155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BC29C3-44C5-4CAA-876A-AC8ABABCBCD4}" type="pres">
      <dgm:prSet presAssocID="{3C52AF49-B086-4433-BD1E-948E18FE155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8B77590-5609-49FE-91C1-50341B1966FE}" type="pres">
      <dgm:prSet presAssocID="{3C52AF49-B086-4433-BD1E-948E18FE1550}" presName="hierChild2" presStyleCnt="0"/>
      <dgm:spPr/>
    </dgm:pt>
    <dgm:pt modelId="{D0D475CF-56A5-4045-AAB0-86F602E430FF}" type="pres">
      <dgm:prSet presAssocID="{686EA382-94F7-4219-AC8A-1325E0D64AD8}" presName="Name35" presStyleLbl="parChTrans1D2" presStyleIdx="0" presStyleCnt="4"/>
      <dgm:spPr/>
    </dgm:pt>
    <dgm:pt modelId="{74228F34-9C7D-4F42-A18D-D07C9F2D803B}" type="pres">
      <dgm:prSet presAssocID="{A3E11A9B-6FB9-4A73-B755-2FEF2762937F}" presName="hierRoot2" presStyleCnt="0">
        <dgm:presLayoutVars>
          <dgm:hierBranch/>
        </dgm:presLayoutVars>
      </dgm:prSet>
      <dgm:spPr/>
    </dgm:pt>
    <dgm:pt modelId="{F308FB91-8D2E-4AF0-AD74-20DA34304765}" type="pres">
      <dgm:prSet presAssocID="{A3E11A9B-6FB9-4A73-B755-2FEF2762937F}" presName="rootComposite" presStyleCnt="0"/>
      <dgm:spPr/>
    </dgm:pt>
    <dgm:pt modelId="{6284895E-E809-4B84-B1CD-2841C946A830}" type="pres">
      <dgm:prSet presAssocID="{A3E11A9B-6FB9-4A73-B755-2FEF2762937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EEA130-6447-4143-88C5-63BF34725C77}" type="pres">
      <dgm:prSet presAssocID="{A3E11A9B-6FB9-4A73-B755-2FEF2762937F}" presName="rootConnector" presStyleLbl="node2" presStyleIdx="0" presStyleCnt="4"/>
      <dgm:spPr/>
      <dgm:t>
        <a:bodyPr/>
        <a:lstStyle/>
        <a:p>
          <a:endParaRPr lang="ru-RU"/>
        </a:p>
      </dgm:t>
    </dgm:pt>
    <dgm:pt modelId="{7F355172-EC3F-4395-A112-1CDB4932F93F}" type="pres">
      <dgm:prSet presAssocID="{A3E11A9B-6FB9-4A73-B755-2FEF2762937F}" presName="hierChild4" presStyleCnt="0"/>
      <dgm:spPr/>
    </dgm:pt>
    <dgm:pt modelId="{3B71D4F5-3AB9-40D5-946A-301FEC2A10FB}" type="pres">
      <dgm:prSet presAssocID="{A3E11A9B-6FB9-4A73-B755-2FEF2762937F}" presName="hierChild5" presStyleCnt="0"/>
      <dgm:spPr/>
    </dgm:pt>
    <dgm:pt modelId="{20110878-7155-4750-B3FF-DCF280306DEC}" type="pres">
      <dgm:prSet presAssocID="{43080A1B-7706-4C97-965F-A6DF3E504FD3}" presName="Name35" presStyleLbl="parChTrans1D2" presStyleIdx="1" presStyleCnt="4"/>
      <dgm:spPr/>
    </dgm:pt>
    <dgm:pt modelId="{0546A3E2-37A3-4B02-BC69-CF1ACFDC9366}" type="pres">
      <dgm:prSet presAssocID="{92891A2A-25DE-45E5-83AE-6E9B054C811A}" presName="hierRoot2" presStyleCnt="0">
        <dgm:presLayoutVars>
          <dgm:hierBranch/>
        </dgm:presLayoutVars>
      </dgm:prSet>
      <dgm:spPr/>
    </dgm:pt>
    <dgm:pt modelId="{A6677D5C-4838-4BB8-A183-75285328BA66}" type="pres">
      <dgm:prSet presAssocID="{92891A2A-25DE-45E5-83AE-6E9B054C811A}" presName="rootComposite" presStyleCnt="0"/>
      <dgm:spPr/>
    </dgm:pt>
    <dgm:pt modelId="{2BF0F3B2-515F-4AA4-8963-0AB5B2463A95}" type="pres">
      <dgm:prSet presAssocID="{92891A2A-25DE-45E5-83AE-6E9B054C811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6D875B-7D14-4F2C-A312-B55B61C82961}" type="pres">
      <dgm:prSet presAssocID="{92891A2A-25DE-45E5-83AE-6E9B054C811A}" presName="rootConnector" presStyleLbl="node2" presStyleIdx="1" presStyleCnt="4"/>
      <dgm:spPr/>
      <dgm:t>
        <a:bodyPr/>
        <a:lstStyle/>
        <a:p>
          <a:endParaRPr lang="ru-RU"/>
        </a:p>
      </dgm:t>
    </dgm:pt>
    <dgm:pt modelId="{9EAD0923-D665-4E53-B31C-C069AA25A050}" type="pres">
      <dgm:prSet presAssocID="{92891A2A-25DE-45E5-83AE-6E9B054C811A}" presName="hierChild4" presStyleCnt="0"/>
      <dgm:spPr/>
    </dgm:pt>
    <dgm:pt modelId="{1B9CB25A-8628-4B1F-ACED-4A34A0AC626B}" type="pres">
      <dgm:prSet presAssocID="{92891A2A-25DE-45E5-83AE-6E9B054C811A}" presName="hierChild5" presStyleCnt="0"/>
      <dgm:spPr/>
    </dgm:pt>
    <dgm:pt modelId="{D83A4DC1-589A-46F2-BB80-CA3FA4CA0497}" type="pres">
      <dgm:prSet presAssocID="{71B7DD33-D886-40F0-ABA3-1DA1076BC9E4}" presName="Name35" presStyleLbl="parChTrans1D2" presStyleIdx="2" presStyleCnt="4"/>
      <dgm:spPr/>
    </dgm:pt>
    <dgm:pt modelId="{C8B7825E-DF9A-4549-8CD1-570701B33565}" type="pres">
      <dgm:prSet presAssocID="{BABCBBC6-BCD0-4421-9B0B-BF0BDAFD6FF0}" presName="hierRoot2" presStyleCnt="0">
        <dgm:presLayoutVars>
          <dgm:hierBranch/>
        </dgm:presLayoutVars>
      </dgm:prSet>
      <dgm:spPr/>
    </dgm:pt>
    <dgm:pt modelId="{99B251C4-20C1-40C8-8A05-1C69F79E3E3E}" type="pres">
      <dgm:prSet presAssocID="{BABCBBC6-BCD0-4421-9B0B-BF0BDAFD6FF0}" presName="rootComposite" presStyleCnt="0"/>
      <dgm:spPr/>
    </dgm:pt>
    <dgm:pt modelId="{BF90FB78-B3B6-4C0D-872E-369B90BF1994}" type="pres">
      <dgm:prSet presAssocID="{BABCBBC6-BCD0-4421-9B0B-BF0BDAFD6FF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937148-1490-49C9-A4BD-11B338BEA595}" type="pres">
      <dgm:prSet presAssocID="{BABCBBC6-BCD0-4421-9B0B-BF0BDAFD6FF0}" presName="rootConnector" presStyleLbl="node2" presStyleIdx="2" presStyleCnt="4"/>
      <dgm:spPr/>
      <dgm:t>
        <a:bodyPr/>
        <a:lstStyle/>
        <a:p>
          <a:endParaRPr lang="ru-RU"/>
        </a:p>
      </dgm:t>
    </dgm:pt>
    <dgm:pt modelId="{938CAF32-3B5F-4F2C-AB68-73021E58195C}" type="pres">
      <dgm:prSet presAssocID="{BABCBBC6-BCD0-4421-9B0B-BF0BDAFD6FF0}" presName="hierChild4" presStyleCnt="0"/>
      <dgm:spPr/>
    </dgm:pt>
    <dgm:pt modelId="{87F1BB2E-D58B-4C9A-9234-31D6DB4529AE}" type="pres">
      <dgm:prSet presAssocID="{4CEB1EA2-A21F-4EC9-A237-BF8E6CA97E82}" presName="Name35" presStyleLbl="parChTrans1D3" presStyleIdx="0" presStyleCnt="2"/>
      <dgm:spPr/>
    </dgm:pt>
    <dgm:pt modelId="{43D4BDEF-E8F3-434B-88E1-3CC2210D8678}" type="pres">
      <dgm:prSet presAssocID="{9C5F4AD5-38C9-4D06-96C0-853A40ABE5E2}" presName="hierRoot2" presStyleCnt="0">
        <dgm:presLayoutVars>
          <dgm:hierBranch val="r"/>
        </dgm:presLayoutVars>
      </dgm:prSet>
      <dgm:spPr/>
    </dgm:pt>
    <dgm:pt modelId="{9884E73B-1E42-4DD3-A73D-D479BE8924F3}" type="pres">
      <dgm:prSet presAssocID="{9C5F4AD5-38C9-4D06-96C0-853A40ABE5E2}" presName="rootComposite" presStyleCnt="0"/>
      <dgm:spPr/>
    </dgm:pt>
    <dgm:pt modelId="{B94B44C3-2A68-48FA-944C-1BFD90FD3909}" type="pres">
      <dgm:prSet presAssocID="{9C5F4AD5-38C9-4D06-96C0-853A40ABE5E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A4FA99-60A3-4A6F-9671-6FF5500F13A2}" type="pres">
      <dgm:prSet presAssocID="{9C5F4AD5-38C9-4D06-96C0-853A40ABE5E2}" presName="rootConnector" presStyleLbl="node3" presStyleIdx="0" presStyleCnt="2"/>
      <dgm:spPr/>
      <dgm:t>
        <a:bodyPr/>
        <a:lstStyle/>
        <a:p>
          <a:endParaRPr lang="ru-RU"/>
        </a:p>
      </dgm:t>
    </dgm:pt>
    <dgm:pt modelId="{D16CA291-2AC7-44DC-ADD7-47F4DC708299}" type="pres">
      <dgm:prSet presAssocID="{9C5F4AD5-38C9-4D06-96C0-853A40ABE5E2}" presName="hierChild4" presStyleCnt="0"/>
      <dgm:spPr/>
    </dgm:pt>
    <dgm:pt modelId="{4576BE59-8486-4945-8FC2-5E134C58065D}" type="pres">
      <dgm:prSet presAssocID="{9C5F4AD5-38C9-4D06-96C0-853A40ABE5E2}" presName="hierChild5" presStyleCnt="0"/>
      <dgm:spPr/>
    </dgm:pt>
    <dgm:pt modelId="{4FC277A2-1548-4341-861A-1E716D143346}" type="pres">
      <dgm:prSet presAssocID="{6199D650-62E0-4AA7-8E3E-43F276562064}" presName="Name35" presStyleLbl="parChTrans1D3" presStyleIdx="1" presStyleCnt="2"/>
      <dgm:spPr/>
    </dgm:pt>
    <dgm:pt modelId="{7DBC177F-0D4D-411B-BF1D-576D0D44F639}" type="pres">
      <dgm:prSet presAssocID="{64B4C3A7-829D-4ACC-8F19-4A15ADA96F84}" presName="hierRoot2" presStyleCnt="0">
        <dgm:presLayoutVars>
          <dgm:hierBranch val="r"/>
        </dgm:presLayoutVars>
      </dgm:prSet>
      <dgm:spPr/>
    </dgm:pt>
    <dgm:pt modelId="{A50A1D1A-3EED-40F2-A271-D3A98E176D1B}" type="pres">
      <dgm:prSet presAssocID="{64B4C3A7-829D-4ACC-8F19-4A15ADA96F84}" presName="rootComposite" presStyleCnt="0"/>
      <dgm:spPr/>
    </dgm:pt>
    <dgm:pt modelId="{37AAEEE9-5D38-4855-946B-E876B83AA6A1}" type="pres">
      <dgm:prSet presAssocID="{64B4C3A7-829D-4ACC-8F19-4A15ADA96F8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FF6B59-BA13-4891-ABE9-BECB8CECADB2}" type="pres">
      <dgm:prSet presAssocID="{64B4C3A7-829D-4ACC-8F19-4A15ADA96F84}" presName="rootConnector" presStyleLbl="node3" presStyleIdx="1" presStyleCnt="2"/>
      <dgm:spPr/>
      <dgm:t>
        <a:bodyPr/>
        <a:lstStyle/>
        <a:p>
          <a:endParaRPr lang="ru-RU"/>
        </a:p>
      </dgm:t>
    </dgm:pt>
    <dgm:pt modelId="{4CBF4E82-3634-4075-8100-F5622A8A55AF}" type="pres">
      <dgm:prSet presAssocID="{64B4C3A7-829D-4ACC-8F19-4A15ADA96F84}" presName="hierChild4" presStyleCnt="0"/>
      <dgm:spPr/>
    </dgm:pt>
    <dgm:pt modelId="{221239E9-4235-4599-99E1-403EF850F458}" type="pres">
      <dgm:prSet presAssocID="{64B4C3A7-829D-4ACC-8F19-4A15ADA96F84}" presName="hierChild5" presStyleCnt="0"/>
      <dgm:spPr/>
    </dgm:pt>
    <dgm:pt modelId="{28247C4B-06E0-4E93-BBF2-3F77311387BE}" type="pres">
      <dgm:prSet presAssocID="{BABCBBC6-BCD0-4421-9B0B-BF0BDAFD6FF0}" presName="hierChild5" presStyleCnt="0"/>
      <dgm:spPr/>
    </dgm:pt>
    <dgm:pt modelId="{C72BC990-3E86-4CCA-BF86-FF984F34CB43}" type="pres">
      <dgm:prSet presAssocID="{1DC9EEB0-0D61-4559-A889-F3CEF01FD626}" presName="Name35" presStyleLbl="parChTrans1D2" presStyleIdx="3" presStyleCnt="4"/>
      <dgm:spPr/>
    </dgm:pt>
    <dgm:pt modelId="{A1F43130-62A8-4AFA-9171-111272B77268}" type="pres">
      <dgm:prSet presAssocID="{CEC038A6-36B6-4C82-8D7D-3DDB80A842CF}" presName="hierRoot2" presStyleCnt="0">
        <dgm:presLayoutVars>
          <dgm:hierBranch/>
        </dgm:presLayoutVars>
      </dgm:prSet>
      <dgm:spPr/>
    </dgm:pt>
    <dgm:pt modelId="{EACC4BF5-1E25-496C-BE9F-2669F8075FF1}" type="pres">
      <dgm:prSet presAssocID="{CEC038A6-36B6-4C82-8D7D-3DDB80A842CF}" presName="rootComposite" presStyleCnt="0"/>
      <dgm:spPr/>
    </dgm:pt>
    <dgm:pt modelId="{32DCFE20-F111-4CC6-B49F-BECE9E1CE9F0}" type="pres">
      <dgm:prSet presAssocID="{CEC038A6-36B6-4C82-8D7D-3DDB80A842C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01F743-268F-4095-AD0D-6FD1D3C817C8}" type="pres">
      <dgm:prSet presAssocID="{CEC038A6-36B6-4C82-8D7D-3DDB80A842CF}" presName="rootConnector" presStyleLbl="node2" presStyleIdx="3" presStyleCnt="4"/>
      <dgm:spPr/>
      <dgm:t>
        <a:bodyPr/>
        <a:lstStyle/>
        <a:p>
          <a:endParaRPr lang="ru-RU"/>
        </a:p>
      </dgm:t>
    </dgm:pt>
    <dgm:pt modelId="{18941311-E16B-4E9E-B0B1-7221FA68F1EF}" type="pres">
      <dgm:prSet presAssocID="{CEC038A6-36B6-4C82-8D7D-3DDB80A842CF}" presName="hierChild4" presStyleCnt="0"/>
      <dgm:spPr/>
    </dgm:pt>
    <dgm:pt modelId="{9BCD684D-6D1F-441B-8B90-546EF08E79F0}" type="pres">
      <dgm:prSet presAssocID="{CEC038A6-36B6-4C82-8D7D-3DDB80A842CF}" presName="hierChild5" presStyleCnt="0"/>
      <dgm:spPr/>
    </dgm:pt>
    <dgm:pt modelId="{1811E84A-3470-4724-BA29-63B5BF66C5C4}" type="pres">
      <dgm:prSet presAssocID="{3C52AF49-B086-4433-BD1E-948E18FE1550}" presName="hierChild3" presStyleCnt="0"/>
      <dgm:spPr/>
    </dgm:pt>
  </dgm:ptLst>
  <dgm:cxnLst>
    <dgm:cxn modelId="{2CEF37E8-21B8-49CE-8079-A5E236E02E92}" type="presOf" srcId="{BABCBBC6-BCD0-4421-9B0B-BF0BDAFD6FF0}" destId="{BF90FB78-B3B6-4C0D-872E-369B90BF1994}" srcOrd="0" destOrd="0" presId="urn:microsoft.com/office/officeart/2005/8/layout/orgChart1"/>
    <dgm:cxn modelId="{3F35C496-D336-40E9-9E54-7E99FCB8FDD9}" srcId="{BABCBBC6-BCD0-4421-9B0B-BF0BDAFD6FF0}" destId="{9C5F4AD5-38C9-4D06-96C0-853A40ABE5E2}" srcOrd="0" destOrd="0" parTransId="{4CEB1EA2-A21F-4EC9-A237-BF8E6CA97E82}" sibTransId="{20F2F74F-83D0-4E9C-8FD0-AD5DB1D4B1B3}"/>
    <dgm:cxn modelId="{D9D3EA9C-A6AE-47CE-BC75-9D6F4F6D0D37}" srcId="{6FC08EEF-3552-4BC2-AAA3-A82F503AFF1B}" destId="{3C52AF49-B086-4433-BD1E-948E18FE1550}" srcOrd="0" destOrd="0" parTransId="{9C5159F0-B5B9-4BF6-9D5D-3024BD61020F}" sibTransId="{F11197D3-EEEE-4E7D-889E-F7AE5094D772}"/>
    <dgm:cxn modelId="{13F0816B-18E5-4FE9-984D-87395B1BD503}" srcId="{3C52AF49-B086-4433-BD1E-948E18FE1550}" destId="{A3E11A9B-6FB9-4A73-B755-2FEF2762937F}" srcOrd="0" destOrd="0" parTransId="{686EA382-94F7-4219-AC8A-1325E0D64AD8}" sibTransId="{E0EDF14A-456D-466B-B68F-A3A4CC449396}"/>
    <dgm:cxn modelId="{5BB3853E-FA35-4840-B62E-3BAFBAF5E81B}" type="presOf" srcId="{9C5F4AD5-38C9-4D06-96C0-853A40ABE5E2}" destId="{B94B44C3-2A68-48FA-944C-1BFD90FD3909}" srcOrd="0" destOrd="0" presId="urn:microsoft.com/office/officeart/2005/8/layout/orgChart1"/>
    <dgm:cxn modelId="{443D0474-F6FE-4E94-99B4-81CC1F137906}" type="presOf" srcId="{92891A2A-25DE-45E5-83AE-6E9B054C811A}" destId="{C76D875B-7D14-4F2C-A312-B55B61C82961}" srcOrd="1" destOrd="0" presId="urn:microsoft.com/office/officeart/2005/8/layout/orgChart1"/>
    <dgm:cxn modelId="{EF576A0A-F232-45AC-B89F-17CDECD98ADD}" type="presOf" srcId="{71B7DD33-D886-40F0-ABA3-1DA1076BC9E4}" destId="{D83A4DC1-589A-46F2-BB80-CA3FA4CA0497}" srcOrd="0" destOrd="0" presId="urn:microsoft.com/office/officeart/2005/8/layout/orgChart1"/>
    <dgm:cxn modelId="{50C54EDA-0408-41D1-8AD5-78AADA3C4B72}" type="presOf" srcId="{64B4C3A7-829D-4ACC-8F19-4A15ADA96F84}" destId="{37AAEEE9-5D38-4855-946B-E876B83AA6A1}" srcOrd="0" destOrd="0" presId="urn:microsoft.com/office/officeart/2005/8/layout/orgChart1"/>
    <dgm:cxn modelId="{84ECF43D-4368-44B2-9310-481638654B1B}" type="presOf" srcId="{92891A2A-25DE-45E5-83AE-6E9B054C811A}" destId="{2BF0F3B2-515F-4AA4-8963-0AB5B2463A95}" srcOrd="0" destOrd="0" presId="urn:microsoft.com/office/officeart/2005/8/layout/orgChart1"/>
    <dgm:cxn modelId="{D2CE7BAA-6B4D-4B41-8A8D-3300ABBDDF89}" srcId="{BABCBBC6-BCD0-4421-9B0B-BF0BDAFD6FF0}" destId="{64B4C3A7-829D-4ACC-8F19-4A15ADA96F84}" srcOrd="1" destOrd="0" parTransId="{6199D650-62E0-4AA7-8E3E-43F276562064}" sibTransId="{DF939238-97DF-41EB-930A-D657BBEEFD00}"/>
    <dgm:cxn modelId="{39A4ACB5-997F-4135-B426-EF0476CA8A41}" type="presOf" srcId="{43080A1B-7706-4C97-965F-A6DF3E504FD3}" destId="{20110878-7155-4750-B3FF-DCF280306DEC}" srcOrd="0" destOrd="0" presId="urn:microsoft.com/office/officeart/2005/8/layout/orgChart1"/>
    <dgm:cxn modelId="{D495FD31-E771-42D8-9DE9-679BC7DB6014}" type="presOf" srcId="{4CEB1EA2-A21F-4EC9-A237-BF8E6CA97E82}" destId="{87F1BB2E-D58B-4C9A-9234-31D6DB4529AE}" srcOrd="0" destOrd="0" presId="urn:microsoft.com/office/officeart/2005/8/layout/orgChart1"/>
    <dgm:cxn modelId="{CE052AB9-4FBC-4393-8BD6-D048934E1020}" type="presOf" srcId="{3C52AF49-B086-4433-BD1E-948E18FE1550}" destId="{BC7FD3AF-70E2-4A58-92A3-420E742C2B3F}" srcOrd="0" destOrd="0" presId="urn:microsoft.com/office/officeart/2005/8/layout/orgChart1"/>
    <dgm:cxn modelId="{93CCF0B4-1F3B-49BB-A3AA-A0B0E5382DF9}" type="presOf" srcId="{6199D650-62E0-4AA7-8E3E-43F276562064}" destId="{4FC277A2-1548-4341-861A-1E716D143346}" srcOrd="0" destOrd="0" presId="urn:microsoft.com/office/officeart/2005/8/layout/orgChart1"/>
    <dgm:cxn modelId="{AF004604-AA16-4D0E-AA20-0B1006964B77}" type="presOf" srcId="{A3E11A9B-6FB9-4A73-B755-2FEF2762937F}" destId="{6284895E-E809-4B84-B1CD-2841C946A830}" srcOrd="0" destOrd="0" presId="urn:microsoft.com/office/officeart/2005/8/layout/orgChart1"/>
    <dgm:cxn modelId="{A72ACEA4-E73A-4761-B9CD-8A6610B2EC65}" srcId="{3C52AF49-B086-4433-BD1E-948E18FE1550}" destId="{CEC038A6-36B6-4C82-8D7D-3DDB80A842CF}" srcOrd="3" destOrd="0" parTransId="{1DC9EEB0-0D61-4559-A889-F3CEF01FD626}" sibTransId="{010FA5E7-B47D-4697-A9EE-227C146E80B9}"/>
    <dgm:cxn modelId="{92697033-4132-427A-A8A2-5A230AEE5A4E}" type="presOf" srcId="{64B4C3A7-829D-4ACC-8F19-4A15ADA96F84}" destId="{78FF6B59-BA13-4891-ABE9-BECB8CECADB2}" srcOrd="1" destOrd="0" presId="urn:microsoft.com/office/officeart/2005/8/layout/orgChart1"/>
    <dgm:cxn modelId="{483A06FD-3B2F-48FC-B527-7540A7D1AF8D}" srcId="{3C52AF49-B086-4433-BD1E-948E18FE1550}" destId="{BABCBBC6-BCD0-4421-9B0B-BF0BDAFD6FF0}" srcOrd="2" destOrd="0" parTransId="{71B7DD33-D886-40F0-ABA3-1DA1076BC9E4}" sibTransId="{68DAC723-AE52-4BF8-B459-8BD4E60F4669}"/>
    <dgm:cxn modelId="{DDCF504A-CCB3-4336-B3DC-7040B2AE841D}" type="presOf" srcId="{CEC038A6-36B6-4C82-8D7D-3DDB80A842CF}" destId="{32DCFE20-F111-4CC6-B49F-BECE9E1CE9F0}" srcOrd="0" destOrd="0" presId="urn:microsoft.com/office/officeart/2005/8/layout/orgChart1"/>
    <dgm:cxn modelId="{DA42C5AA-D6C8-42E2-8123-F0D74F58B7CF}" srcId="{3C52AF49-B086-4433-BD1E-948E18FE1550}" destId="{92891A2A-25DE-45E5-83AE-6E9B054C811A}" srcOrd="1" destOrd="0" parTransId="{43080A1B-7706-4C97-965F-A6DF3E504FD3}" sibTransId="{23DB12EB-2F88-4A4E-A944-D07BD4E06F95}"/>
    <dgm:cxn modelId="{0B16C437-F878-4F8B-8754-1961F1E2A2C1}" type="presOf" srcId="{CEC038A6-36B6-4C82-8D7D-3DDB80A842CF}" destId="{3D01F743-268F-4095-AD0D-6FD1D3C817C8}" srcOrd="1" destOrd="0" presId="urn:microsoft.com/office/officeart/2005/8/layout/orgChart1"/>
    <dgm:cxn modelId="{470A957D-92D2-4DB5-9261-79CAB408044C}" type="presOf" srcId="{A3E11A9B-6FB9-4A73-B755-2FEF2762937F}" destId="{89EEA130-6447-4143-88C5-63BF34725C77}" srcOrd="1" destOrd="0" presId="urn:microsoft.com/office/officeart/2005/8/layout/orgChart1"/>
    <dgm:cxn modelId="{DD6CA1EB-EEB2-48F5-8471-0AB7F4FB79F6}" type="presOf" srcId="{1DC9EEB0-0D61-4559-A889-F3CEF01FD626}" destId="{C72BC990-3E86-4CCA-BF86-FF984F34CB43}" srcOrd="0" destOrd="0" presId="urn:microsoft.com/office/officeart/2005/8/layout/orgChart1"/>
    <dgm:cxn modelId="{3024DF6B-834A-4245-B1A4-DAAA2A714CC8}" type="presOf" srcId="{BABCBBC6-BCD0-4421-9B0B-BF0BDAFD6FF0}" destId="{01937148-1490-49C9-A4BD-11B338BEA595}" srcOrd="1" destOrd="0" presId="urn:microsoft.com/office/officeart/2005/8/layout/orgChart1"/>
    <dgm:cxn modelId="{335F4D2E-0530-4C8B-9328-D2FBC6362DDB}" type="presOf" srcId="{9C5F4AD5-38C9-4D06-96C0-853A40ABE5E2}" destId="{BFA4FA99-60A3-4A6F-9671-6FF5500F13A2}" srcOrd="1" destOrd="0" presId="urn:microsoft.com/office/officeart/2005/8/layout/orgChart1"/>
    <dgm:cxn modelId="{5F3D32A4-E394-4A3E-83F4-7B22DF0F317C}" type="presOf" srcId="{6FC08EEF-3552-4BC2-AAA3-A82F503AFF1B}" destId="{F4F0C69F-0157-4CE8-9AD9-05647B34A63C}" srcOrd="0" destOrd="0" presId="urn:microsoft.com/office/officeart/2005/8/layout/orgChart1"/>
    <dgm:cxn modelId="{281A882E-4F26-4B28-A07D-A2BAB768AA5E}" type="presOf" srcId="{3C52AF49-B086-4433-BD1E-948E18FE1550}" destId="{00BC29C3-44C5-4CAA-876A-AC8ABABCBCD4}" srcOrd="1" destOrd="0" presId="urn:microsoft.com/office/officeart/2005/8/layout/orgChart1"/>
    <dgm:cxn modelId="{00342AED-BE88-4335-9CAC-1AE915FD44F4}" type="presOf" srcId="{686EA382-94F7-4219-AC8A-1325E0D64AD8}" destId="{D0D475CF-56A5-4045-AAB0-86F602E430FF}" srcOrd="0" destOrd="0" presId="urn:microsoft.com/office/officeart/2005/8/layout/orgChart1"/>
    <dgm:cxn modelId="{53ED4840-45F3-4124-ADA8-9C8C6EF21F4C}" type="presParOf" srcId="{F4F0C69F-0157-4CE8-9AD9-05647B34A63C}" destId="{3E8FDA68-9A67-4428-B61D-BEAED2785BA8}" srcOrd="0" destOrd="0" presId="urn:microsoft.com/office/officeart/2005/8/layout/orgChart1"/>
    <dgm:cxn modelId="{96335B3D-57F4-460E-9EB5-6C1A5653892F}" type="presParOf" srcId="{3E8FDA68-9A67-4428-B61D-BEAED2785BA8}" destId="{03E7DE4D-0889-4146-A1E4-0F349A9F021F}" srcOrd="0" destOrd="0" presId="urn:microsoft.com/office/officeart/2005/8/layout/orgChart1"/>
    <dgm:cxn modelId="{7FAAF452-4934-4F00-B940-E1E30A113A9F}" type="presParOf" srcId="{03E7DE4D-0889-4146-A1E4-0F349A9F021F}" destId="{BC7FD3AF-70E2-4A58-92A3-420E742C2B3F}" srcOrd="0" destOrd="0" presId="urn:microsoft.com/office/officeart/2005/8/layout/orgChart1"/>
    <dgm:cxn modelId="{DAA184D8-9585-4DCF-82FE-4BEFD83DBBB6}" type="presParOf" srcId="{03E7DE4D-0889-4146-A1E4-0F349A9F021F}" destId="{00BC29C3-44C5-4CAA-876A-AC8ABABCBCD4}" srcOrd="1" destOrd="0" presId="urn:microsoft.com/office/officeart/2005/8/layout/orgChart1"/>
    <dgm:cxn modelId="{8A3C74D0-C820-4B5D-8952-691365C18E7C}" type="presParOf" srcId="{3E8FDA68-9A67-4428-B61D-BEAED2785BA8}" destId="{48B77590-5609-49FE-91C1-50341B1966FE}" srcOrd="1" destOrd="0" presId="urn:microsoft.com/office/officeart/2005/8/layout/orgChart1"/>
    <dgm:cxn modelId="{A2094A40-8967-499E-95D4-F968BD09CA6A}" type="presParOf" srcId="{48B77590-5609-49FE-91C1-50341B1966FE}" destId="{D0D475CF-56A5-4045-AAB0-86F602E430FF}" srcOrd="0" destOrd="0" presId="urn:microsoft.com/office/officeart/2005/8/layout/orgChart1"/>
    <dgm:cxn modelId="{A7351CD6-BD04-400D-AFFE-BC1A980E92F6}" type="presParOf" srcId="{48B77590-5609-49FE-91C1-50341B1966FE}" destId="{74228F34-9C7D-4F42-A18D-D07C9F2D803B}" srcOrd="1" destOrd="0" presId="urn:microsoft.com/office/officeart/2005/8/layout/orgChart1"/>
    <dgm:cxn modelId="{EB8DCCED-6CB5-4582-9D98-A0BE1727C63A}" type="presParOf" srcId="{74228F34-9C7D-4F42-A18D-D07C9F2D803B}" destId="{F308FB91-8D2E-4AF0-AD74-20DA34304765}" srcOrd="0" destOrd="0" presId="urn:microsoft.com/office/officeart/2005/8/layout/orgChart1"/>
    <dgm:cxn modelId="{654116B8-108F-4B83-8F4B-C0DA761DA412}" type="presParOf" srcId="{F308FB91-8D2E-4AF0-AD74-20DA34304765}" destId="{6284895E-E809-4B84-B1CD-2841C946A830}" srcOrd="0" destOrd="0" presId="urn:microsoft.com/office/officeart/2005/8/layout/orgChart1"/>
    <dgm:cxn modelId="{DED624AD-414E-4ED6-857E-7C072621EC70}" type="presParOf" srcId="{F308FB91-8D2E-4AF0-AD74-20DA34304765}" destId="{89EEA130-6447-4143-88C5-63BF34725C77}" srcOrd="1" destOrd="0" presId="urn:microsoft.com/office/officeart/2005/8/layout/orgChart1"/>
    <dgm:cxn modelId="{85A90596-0C14-43B5-B657-20185F1D2B05}" type="presParOf" srcId="{74228F34-9C7D-4F42-A18D-D07C9F2D803B}" destId="{7F355172-EC3F-4395-A112-1CDB4932F93F}" srcOrd="1" destOrd="0" presId="urn:microsoft.com/office/officeart/2005/8/layout/orgChart1"/>
    <dgm:cxn modelId="{7A6FC8A7-A9A1-43D5-92B3-CE72AB11D10F}" type="presParOf" srcId="{74228F34-9C7D-4F42-A18D-D07C9F2D803B}" destId="{3B71D4F5-3AB9-40D5-946A-301FEC2A10FB}" srcOrd="2" destOrd="0" presId="urn:microsoft.com/office/officeart/2005/8/layout/orgChart1"/>
    <dgm:cxn modelId="{01075FB6-1092-4BB7-B1B3-56B324F34F48}" type="presParOf" srcId="{48B77590-5609-49FE-91C1-50341B1966FE}" destId="{20110878-7155-4750-B3FF-DCF280306DEC}" srcOrd="2" destOrd="0" presId="urn:microsoft.com/office/officeart/2005/8/layout/orgChart1"/>
    <dgm:cxn modelId="{14427836-9F8B-47B5-BC38-D3D6DA6001D7}" type="presParOf" srcId="{48B77590-5609-49FE-91C1-50341B1966FE}" destId="{0546A3E2-37A3-4B02-BC69-CF1ACFDC9366}" srcOrd="3" destOrd="0" presId="urn:microsoft.com/office/officeart/2005/8/layout/orgChart1"/>
    <dgm:cxn modelId="{38589FA7-BC4E-4B99-B589-3B2E588CB9A5}" type="presParOf" srcId="{0546A3E2-37A3-4B02-BC69-CF1ACFDC9366}" destId="{A6677D5C-4838-4BB8-A183-75285328BA66}" srcOrd="0" destOrd="0" presId="urn:microsoft.com/office/officeart/2005/8/layout/orgChart1"/>
    <dgm:cxn modelId="{C43FF426-B880-4B45-B6CE-452B1243BAC2}" type="presParOf" srcId="{A6677D5C-4838-4BB8-A183-75285328BA66}" destId="{2BF0F3B2-515F-4AA4-8963-0AB5B2463A95}" srcOrd="0" destOrd="0" presId="urn:microsoft.com/office/officeart/2005/8/layout/orgChart1"/>
    <dgm:cxn modelId="{FD67DE71-DFBC-4B35-824E-A52DDDE640C0}" type="presParOf" srcId="{A6677D5C-4838-4BB8-A183-75285328BA66}" destId="{C76D875B-7D14-4F2C-A312-B55B61C82961}" srcOrd="1" destOrd="0" presId="urn:microsoft.com/office/officeart/2005/8/layout/orgChart1"/>
    <dgm:cxn modelId="{9DB7D4AA-899F-40EB-949B-6458302AB3CD}" type="presParOf" srcId="{0546A3E2-37A3-4B02-BC69-CF1ACFDC9366}" destId="{9EAD0923-D665-4E53-B31C-C069AA25A050}" srcOrd="1" destOrd="0" presId="urn:microsoft.com/office/officeart/2005/8/layout/orgChart1"/>
    <dgm:cxn modelId="{37FE16D4-E818-4A77-8893-682A95B7F40F}" type="presParOf" srcId="{0546A3E2-37A3-4B02-BC69-CF1ACFDC9366}" destId="{1B9CB25A-8628-4B1F-ACED-4A34A0AC626B}" srcOrd="2" destOrd="0" presId="urn:microsoft.com/office/officeart/2005/8/layout/orgChart1"/>
    <dgm:cxn modelId="{21CFEFF6-417F-42EA-8355-6D252DB5237C}" type="presParOf" srcId="{48B77590-5609-49FE-91C1-50341B1966FE}" destId="{D83A4DC1-589A-46F2-BB80-CA3FA4CA0497}" srcOrd="4" destOrd="0" presId="urn:microsoft.com/office/officeart/2005/8/layout/orgChart1"/>
    <dgm:cxn modelId="{7CD650F3-BE69-4C57-B75E-3F12246C041A}" type="presParOf" srcId="{48B77590-5609-49FE-91C1-50341B1966FE}" destId="{C8B7825E-DF9A-4549-8CD1-570701B33565}" srcOrd="5" destOrd="0" presId="urn:microsoft.com/office/officeart/2005/8/layout/orgChart1"/>
    <dgm:cxn modelId="{A6F4FECD-ACBC-42B1-BCAF-45C79F1500B8}" type="presParOf" srcId="{C8B7825E-DF9A-4549-8CD1-570701B33565}" destId="{99B251C4-20C1-40C8-8A05-1C69F79E3E3E}" srcOrd="0" destOrd="0" presId="urn:microsoft.com/office/officeart/2005/8/layout/orgChart1"/>
    <dgm:cxn modelId="{B60FCE81-AD02-4087-A27E-8647E47AD3DD}" type="presParOf" srcId="{99B251C4-20C1-40C8-8A05-1C69F79E3E3E}" destId="{BF90FB78-B3B6-4C0D-872E-369B90BF1994}" srcOrd="0" destOrd="0" presId="urn:microsoft.com/office/officeart/2005/8/layout/orgChart1"/>
    <dgm:cxn modelId="{BECD6D86-E42C-45FA-B0F7-ADAFA8B14F4E}" type="presParOf" srcId="{99B251C4-20C1-40C8-8A05-1C69F79E3E3E}" destId="{01937148-1490-49C9-A4BD-11B338BEA595}" srcOrd="1" destOrd="0" presId="urn:microsoft.com/office/officeart/2005/8/layout/orgChart1"/>
    <dgm:cxn modelId="{45EFD604-C9B2-4091-93D3-DD387941AAEC}" type="presParOf" srcId="{C8B7825E-DF9A-4549-8CD1-570701B33565}" destId="{938CAF32-3B5F-4F2C-AB68-73021E58195C}" srcOrd="1" destOrd="0" presId="urn:microsoft.com/office/officeart/2005/8/layout/orgChart1"/>
    <dgm:cxn modelId="{ADBB668E-CB78-499C-BB0F-C17C7408528D}" type="presParOf" srcId="{938CAF32-3B5F-4F2C-AB68-73021E58195C}" destId="{87F1BB2E-D58B-4C9A-9234-31D6DB4529AE}" srcOrd="0" destOrd="0" presId="urn:microsoft.com/office/officeart/2005/8/layout/orgChart1"/>
    <dgm:cxn modelId="{D9064169-EEC7-4382-916E-52A816CBD3C0}" type="presParOf" srcId="{938CAF32-3B5F-4F2C-AB68-73021E58195C}" destId="{43D4BDEF-E8F3-434B-88E1-3CC2210D8678}" srcOrd="1" destOrd="0" presId="urn:microsoft.com/office/officeart/2005/8/layout/orgChart1"/>
    <dgm:cxn modelId="{230BC3B7-E003-488A-8E50-5DECDA045022}" type="presParOf" srcId="{43D4BDEF-E8F3-434B-88E1-3CC2210D8678}" destId="{9884E73B-1E42-4DD3-A73D-D479BE8924F3}" srcOrd="0" destOrd="0" presId="urn:microsoft.com/office/officeart/2005/8/layout/orgChart1"/>
    <dgm:cxn modelId="{5BFEF4A7-FE4E-4A6B-9DE3-6EC73D001754}" type="presParOf" srcId="{9884E73B-1E42-4DD3-A73D-D479BE8924F3}" destId="{B94B44C3-2A68-48FA-944C-1BFD90FD3909}" srcOrd="0" destOrd="0" presId="urn:microsoft.com/office/officeart/2005/8/layout/orgChart1"/>
    <dgm:cxn modelId="{F845DA6C-0FC1-4301-B70E-CFC1A3678D97}" type="presParOf" srcId="{9884E73B-1E42-4DD3-A73D-D479BE8924F3}" destId="{BFA4FA99-60A3-4A6F-9671-6FF5500F13A2}" srcOrd="1" destOrd="0" presId="urn:microsoft.com/office/officeart/2005/8/layout/orgChart1"/>
    <dgm:cxn modelId="{9B1AD497-5835-4983-BA55-EDE1CCC2544B}" type="presParOf" srcId="{43D4BDEF-E8F3-434B-88E1-3CC2210D8678}" destId="{D16CA291-2AC7-44DC-ADD7-47F4DC708299}" srcOrd="1" destOrd="0" presId="urn:microsoft.com/office/officeart/2005/8/layout/orgChart1"/>
    <dgm:cxn modelId="{E4455B52-25DA-4F38-A0D4-0B3EB455C366}" type="presParOf" srcId="{43D4BDEF-E8F3-434B-88E1-3CC2210D8678}" destId="{4576BE59-8486-4945-8FC2-5E134C58065D}" srcOrd="2" destOrd="0" presId="urn:microsoft.com/office/officeart/2005/8/layout/orgChart1"/>
    <dgm:cxn modelId="{1D599487-164F-43CA-BB6E-B5FF5F83012D}" type="presParOf" srcId="{938CAF32-3B5F-4F2C-AB68-73021E58195C}" destId="{4FC277A2-1548-4341-861A-1E716D143346}" srcOrd="2" destOrd="0" presId="urn:microsoft.com/office/officeart/2005/8/layout/orgChart1"/>
    <dgm:cxn modelId="{C044A466-96DC-47EF-AE41-A9A2743FAC6F}" type="presParOf" srcId="{938CAF32-3B5F-4F2C-AB68-73021E58195C}" destId="{7DBC177F-0D4D-411B-BF1D-576D0D44F639}" srcOrd="3" destOrd="0" presId="urn:microsoft.com/office/officeart/2005/8/layout/orgChart1"/>
    <dgm:cxn modelId="{5B1F4E97-185C-4991-863E-E45ACCCA4B42}" type="presParOf" srcId="{7DBC177F-0D4D-411B-BF1D-576D0D44F639}" destId="{A50A1D1A-3EED-40F2-A271-D3A98E176D1B}" srcOrd="0" destOrd="0" presId="urn:microsoft.com/office/officeart/2005/8/layout/orgChart1"/>
    <dgm:cxn modelId="{F285F433-540B-4167-BB6F-1654ADCB4D8F}" type="presParOf" srcId="{A50A1D1A-3EED-40F2-A271-D3A98E176D1B}" destId="{37AAEEE9-5D38-4855-946B-E876B83AA6A1}" srcOrd="0" destOrd="0" presId="urn:microsoft.com/office/officeart/2005/8/layout/orgChart1"/>
    <dgm:cxn modelId="{CDE6E525-D844-406D-81CB-4C4065725F66}" type="presParOf" srcId="{A50A1D1A-3EED-40F2-A271-D3A98E176D1B}" destId="{78FF6B59-BA13-4891-ABE9-BECB8CECADB2}" srcOrd="1" destOrd="0" presId="urn:microsoft.com/office/officeart/2005/8/layout/orgChart1"/>
    <dgm:cxn modelId="{DB06CA5B-5278-49CF-A581-4A3F2FFD9D5E}" type="presParOf" srcId="{7DBC177F-0D4D-411B-BF1D-576D0D44F639}" destId="{4CBF4E82-3634-4075-8100-F5622A8A55AF}" srcOrd="1" destOrd="0" presId="urn:microsoft.com/office/officeart/2005/8/layout/orgChart1"/>
    <dgm:cxn modelId="{1F2436B8-9823-4D53-BFE2-4A33AAA3E2ED}" type="presParOf" srcId="{7DBC177F-0D4D-411B-BF1D-576D0D44F639}" destId="{221239E9-4235-4599-99E1-403EF850F458}" srcOrd="2" destOrd="0" presId="urn:microsoft.com/office/officeart/2005/8/layout/orgChart1"/>
    <dgm:cxn modelId="{562C332D-E8B4-4565-9F6D-4EE80B00355C}" type="presParOf" srcId="{C8B7825E-DF9A-4549-8CD1-570701B33565}" destId="{28247C4B-06E0-4E93-BBF2-3F77311387BE}" srcOrd="2" destOrd="0" presId="urn:microsoft.com/office/officeart/2005/8/layout/orgChart1"/>
    <dgm:cxn modelId="{4E3BA2A0-AF40-4D94-A0DA-C4C0375478FD}" type="presParOf" srcId="{48B77590-5609-49FE-91C1-50341B1966FE}" destId="{C72BC990-3E86-4CCA-BF86-FF984F34CB43}" srcOrd="6" destOrd="0" presId="urn:microsoft.com/office/officeart/2005/8/layout/orgChart1"/>
    <dgm:cxn modelId="{DB9770B7-EDEB-425B-88A2-0288399960D2}" type="presParOf" srcId="{48B77590-5609-49FE-91C1-50341B1966FE}" destId="{A1F43130-62A8-4AFA-9171-111272B77268}" srcOrd="7" destOrd="0" presId="urn:microsoft.com/office/officeart/2005/8/layout/orgChart1"/>
    <dgm:cxn modelId="{5DEB7976-097B-4D0C-A03F-76D93E272050}" type="presParOf" srcId="{A1F43130-62A8-4AFA-9171-111272B77268}" destId="{EACC4BF5-1E25-496C-BE9F-2669F8075FF1}" srcOrd="0" destOrd="0" presId="urn:microsoft.com/office/officeart/2005/8/layout/orgChart1"/>
    <dgm:cxn modelId="{3029F0F5-B32E-43CA-86B1-8811BE9D9F80}" type="presParOf" srcId="{EACC4BF5-1E25-496C-BE9F-2669F8075FF1}" destId="{32DCFE20-F111-4CC6-B49F-BECE9E1CE9F0}" srcOrd="0" destOrd="0" presId="urn:microsoft.com/office/officeart/2005/8/layout/orgChart1"/>
    <dgm:cxn modelId="{FE663FF0-BCAA-49AF-BF95-2E2B47430470}" type="presParOf" srcId="{EACC4BF5-1E25-496C-BE9F-2669F8075FF1}" destId="{3D01F743-268F-4095-AD0D-6FD1D3C817C8}" srcOrd="1" destOrd="0" presId="urn:microsoft.com/office/officeart/2005/8/layout/orgChart1"/>
    <dgm:cxn modelId="{E347F86D-E57E-4B3E-B31A-3FBCB3F5F9BA}" type="presParOf" srcId="{A1F43130-62A8-4AFA-9171-111272B77268}" destId="{18941311-E16B-4E9E-B0B1-7221FA68F1EF}" srcOrd="1" destOrd="0" presId="urn:microsoft.com/office/officeart/2005/8/layout/orgChart1"/>
    <dgm:cxn modelId="{9166BB9A-4376-4D3B-8699-94B68DD12A3D}" type="presParOf" srcId="{A1F43130-62A8-4AFA-9171-111272B77268}" destId="{9BCD684D-6D1F-441B-8B90-546EF08E79F0}" srcOrd="2" destOrd="0" presId="urn:microsoft.com/office/officeart/2005/8/layout/orgChart1"/>
    <dgm:cxn modelId="{6635A143-9B1B-4C85-B7FF-AB47325D6D51}" type="presParOf" srcId="{3E8FDA68-9A67-4428-B61D-BEAED2785BA8}" destId="{1811E84A-3470-4724-BA29-63B5BF66C5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40982-82F9-4AA9-A5D1-BE5AEFF71C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C8542CE2-F780-42E9-9B4C-6616CDBE249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site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2FEB63FE-17C8-419A-B9EC-C01AE0A99DC4}" type="parTrans" cxnId="{F83BBAA8-4CF3-4429-95FB-EEB1BC18ADAB}">
      <dgm:prSet/>
      <dgm:spPr/>
    </dgm:pt>
    <dgm:pt modelId="{B0B4F7E8-4BF8-41B2-A557-4B7EF49EAEB3}" type="sibTrans" cxnId="{F83BBAA8-4CF3-4429-95FB-EEB1BC18ADAB}">
      <dgm:prSet/>
      <dgm:spPr/>
    </dgm:pt>
    <dgm:pt modelId="{FAEF692F-F207-42AB-A222-35E9EF68215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html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4871E3D8-A852-48DF-B5D5-FE4174C9F1A8}" type="parTrans" cxnId="{F9F10BE9-6C21-491F-939F-12DEFB3685E6}">
      <dgm:prSet/>
      <dgm:spPr/>
    </dgm:pt>
    <dgm:pt modelId="{F24158E9-9496-4B64-B442-CB205E2A39E2}" type="sibTrans" cxnId="{F9F10BE9-6C21-491F-939F-12DEFB3685E6}">
      <dgm:prSet/>
      <dgm:spPr/>
    </dgm:pt>
    <dgm:pt modelId="{7F123426-C9E5-4B3F-9E9E-819A561BAE8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rus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61053CC2-4E00-476D-9378-4A370E6E6AB9}" type="parTrans" cxnId="{9C16164F-B4E6-4907-8F8F-410F6C51D89F}">
      <dgm:prSet/>
      <dgm:spPr/>
    </dgm:pt>
    <dgm:pt modelId="{EA9CA65C-2A61-4241-AB35-828DCE23E58B}" type="sibTrans" cxnId="{9C16164F-B4E6-4907-8F8F-410F6C51D89F}">
      <dgm:prSet/>
      <dgm:spPr/>
    </dgm:pt>
    <dgm:pt modelId="{AC5759AB-C7F6-4770-A987-404C55E397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eng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BF4BA63D-E276-45EC-AA99-D0AC01B6B7CA}" type="parTrans" cxnId="{C7764C55-9BB9-4C81-ACB0-FF7FD59BCC9B}">
      <dgm:prSet/>
      <dgm:spPr/>
    </dgm:pt>
    <dgm:pt modelId="{184C4F10-C623-441D-AEFE-D6E18CE370F8}" type="sibTrans" cxnId="{C7764C55-9BB9-4C81-ACB0-FF7FD59BCC9B}">
      <dgm:prSet/>
      <dgm:spPr/>
    </dgm:pt>
    <dgm:pt modelId="{872D4310-6929-40CA-8AC3-97A36E9DEFB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images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23EACF65-44A0-4BCE-8C2F-BED519A0BA2A}" type="parTrans" cxnId="{D38CA1F2-9895-4279-99B8-7B83E507E926}">
      <dgm:prSet/>
      <dgm:spPr/>
    </dgm:pt>
    <dgm:pt modelId="{63882335-9364-47D9-8F76-F3991FC6649A}" type="sibTrans" cxnId="{D38CA1F2-9895-4279-99B8-7B83E507E926}">
      <dgm:prSet/>
      <dgm:spPr/>
    </dgm:pt>
    <dgm:pt modelId="{66D6A97C-8A9A-4138-B345-47A77C5B337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video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99DF95E2-23AE-46F0-98BF-41B1E7E8C1CB}" type="parTrans" cxnId="{A7D7C7A7-1D22-402F-ABB5-F35C932CC387}">
      <dgm:prSet/>
      <dgm:spPr/>
    </dgm:pt>
    <dgm:pt modelId="{F9872FF8-F135-4DE4-AA33-980315FF6FC2}" type="sibTrans" cxnId="{A7D7C7A7-1D22-402F-ABB5-F35C932CC387}">
      <dgm:prSet/>
      <dgm:spPr/>
    </dgm:pt>
    <dgm:pt modelId="{5C4A207C-70A9-4E98-AF6E-4A73E580799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other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44E29998-C80F-4632-8E11-A468A8F6F6A8}" type="parTrans" cxnId="{CC8475E8-9AF9-4BF5-869C-1DDB70B347A0}">
      <dgm:prSet/>
      <dgm:spPr/>
    </dgm:pt>
    <dgm:pt modelId="{F126D547-43D6-4794-BB26-6A16F07793B6}" type="sibTrans" cxnId="{CC8475E8-9AF9-4BF5-869C-1DDB70B347A0}">
      <dgm:prSet/>
      <dgm:spPr/>
    </dgm:pt>
    <dgm:pt modelId="{68FF4977-A461-4394-B317-D4CAEA29A91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index.htm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gm:t>
    </dgm:pt>
    <dgm:pt modelId="{306EEF1B-C06E-41F7-9AD3-B93E827C10B3}" type="parTrans" cxnId="{27DBDA65-D929-4EAB-AB4F-BF48154018A4}">
      <dgm:prSet/>
      <dgm:spPr/>
    </dgm:pt>
    <dgm:pt modelId="{21D23DA3-F801-4B6F-B2BC-CE27116D834C}" type="sibTrans" cxnId="{27DBDA65-D929-4EAB-AB4F-BF48154018A4}">
      <dgm:prSet/>
      <dgm:spPr/>
    </dgm:pt>
    <dgm:pt modelId="{38533407-C249-4126-A03B-A93578139B09}" type="pres">
      <dgm:prSet presAssocID="{72740982-82F9-4AA9-A5D1-BE5AEFF71C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FCA1CA-6C7A-4838-BC3C-7DD8CC260715}" type="pres">
      <dgm:prSet presAssocID="{C8542CE2-F780-42E9-9B4C-6616CDBE2493}" presName="hierRoot1" presStyleCnt="0">
        <dgm:presLayoutVars>
          <dgm:hierBranch val="r"/>
        </dgm:presLayoutVars>
      </dgm:prSet>
      <dgm:spPr/>
    </dgm:pt>
    <dgm:pt modelId="{09360BA3-9E80-48FD-A285-2CEFF27FD7BB}" type="pres">
      <dgm:prSet presAssocID="{C8542CE2-F780-42E9-9B4C-6616CDBE2493}" presName="rootComposite1" presStyleCnt="0"/>
      <dgm:spPr/>
    </dgm:pt>
    <dgm:pt modelId="{339F70BC-FC11-4C02-BD69-C1F3131C40D7}" type="pres">
      <dgm:prSet presAssocID="{C8542CE2-F780-42E9-9B4C-6616CDBE249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C0D534-6C13-460E-8B47-9039992DCB1E}" type="pres">
      <dgm:prSet presAssocID="{C8542CE2-F780-42E9-9B4C-6616CDBE249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85E8CF1-C091-4A38-8135-C5E2BA2C03A1}" type="pres">
      <dgm:prSet presAssocID="{C8542CE2-F780-42E9-9B4C-6616CDBE2493}" presName="hierChild2" presStyleCnt="0"/>
      <dgm:spPr/>
    </dgm:pt>
    <dgm:pt modelId="{0677666C-1DE9-4050-ADD3-1C294C085A67}" type="pres">
      <dgm:prSet presAssocID="{4871E3D8-A852-48DF-B5D5-FE4174C9F1A8}" presName="Name50" presStyleLbl="parChTrans1D2" presStyleIdx="0" presStyleCnt="5"/>
      <dgm:spPr/>
    </dgm:pt>
    <dgm:pt modelId="{093F8B2A-2732-4B7F-B3D7-45D20FE4576C}" type="pres">
      <dgm:prSet presAssocID="{FAEF692F-F207-42AB-A222-35E9EF68215F}" presName="hierRoot2" presStyleCnt="0">
        <dgm:presLayoutVars>
          <dgm:hierBranch val="r"/>
        </dgm:presLayoutVars>
      </dgm:prSet>
      <dgm:spPr/>
    </dgm:pt>
    <dgm:pt modelId="{B75B46D7-5750-40E6-8D6A-A6E7FF2DEB70}" type="pres">
      <dgm:prSet presAssocID="{FAEF692F-F207-42AB-A222-35E9EF68215F}" presName="rootComposite" presStyleCnt="0"/>
      <dgm:spPr/>
    </dgm:pt>
    <dgm:pt modelId="{0F7DBECD-7747-491D-B005-F466598C6DA4}" type="pres">
      <dgm:prSet presAssocID="{FAEF692F-F207-42AB-A222-35E9EF68215F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6EBD41-8C30-4B0A-BBDE-5D21206FDD6B}" type="pres">
      <dgm:prSet presAssocID="{FAEF692F-F207-42AB-A222-35E9EF68215F}" presName="rootConnector" presStyleLbl="node2" presStyleIdx="0" presStyleCnt="5"/>
      <dgm:spPr/>
      <dgm:t>
        <a:bodyPr/>
        <a:lstStyle/>
        <a:p>
          <a:endParaRPr lang="ru-RU"/>
        </a:p>
      </dgm:t>
    </dgm:pt>
    <dgm:pt modelId="{095B9EC5-20E6-4A6B-BDFF-CE757CEBD550}" type="pres">
      <dgm:prSet presAssocID="{FAEF692F-F207-42AB-A222-35E9EF68215F}" presName="hierChild4" presStyleCnt="0"/>
      <dgm:spPr/>
    </dgm:pt>
    <dgm:pt modelId="{95E8617B-14AF-41D3-AC95-B2E434105925}" type="pres">
      <dgm:prSet presAssocID="{61053CC2-4E00-476D-9378-4A370E6E6AB9}" presName="Name50" presStyleLbl="parChTrans1D3" presStyleIdx="0" presStyleCnt="2"/>
      <dgm:spPr/>
    </dgm:pt>
    <dgm:pt modelId="{87FC5701-B7DD-4D39-86D4-FB1543A5DE7D}" type="pres">
      <dgm:prSet presAssocID="{7F123426-C9E5-4B3F-9E9E-819A561BAE80}" presName="hierRoot2" presStyleCnt="0">
        <dgm:presLayoutVars>
          <dgm:hierBranch val="r"/>
        </dgm:presLayoutVars>
      </dgm:prSet>
      <dgm:spPr/>
    </dgm:pt>
    <dgm:pt modelId="{3586173F-9D36-4B23-B95F-1AD6CCA77FE5}" type="pres">
      <dgm:prSet presAssocID="{7F123426-C9E5-4B3F-9E9E-819A561BAE80}" presName="rootComposite" presStyleCnt="0"/>
      <dgm:spPr/>
    </dgm:pt>
    <dgm:pt modelId="{D12BCD02-2823-42E0-BE2B-D7A4B02050D7}" type="pres">
      <dgm:prSet presAssocID="{7F123426-C9E5-4B3F-9E9E-819A561BAE8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44E5DE-C382-4127-99F0-5B079B9596C2}" type="pres">
      <dgm:prSet presAssocID="{7F123426-C9E5-4B3F-9E9E-819A561BAE80}" presName="rootConnector" presStyleLbl="node3" presStyleIdx="0" presStyleCnt="2"/>
      <dgm:spPr/>
      <dgm:t>
        <a:bodyPr/>
        <a:lstStyle/>
        <a:p>
          <a:endParaRPr lang="ru-RU"/>
        </a:p>
      </dgm:t>
    </dgm:pt>
    <dgm:pt modelId="{67ACCC9E-6B96-4939-87C9-E7419A5437A3}" type="pres">
      <dgm:prSet presAssocID="{7F123426-C9E5-4B3F-9E9E-819A561BAE80}" presName="hierChild4" presStyleCnt="0"/>
      <dgm:spPr/>
    </dgm:pt>
    <dgm:pt modelId="{54D577BD-FA25-4EF8-B326-9F480DCD8163}" type="pres">
      <dgm:prSet presAssocID="{7F123426-C9E5-4B3F-9E9E-819A561BAE80}" presName="hierChild5" presStyleCnt="0"/>
      <dgm:spPr/>
    </dgm:pt>
    <dgm:pt modelId="{5491AD7C-3D0D-4693-AF95-D8ADC895D54B}" type="pres">
      <dgm:prSet presAssocID="{BF4BA63D-E276-45EC-AA99-D0AC01B6B7CA}" presName="Name50" presStyleLbl="parChTrans1D3" presStyleIdx="1" presStyleCnt="2"/>
      <dgm:spPr/>
    </dgm:pt>
    <dgm:pt modelId="{6A9D0288-7B8F-471F-8172-AFDFF4682D40}" type="pres">
      <dgm:prSet presAssocID="{AC5759AB-C7F6-4770-A987-404C55E3974E}" presName="hierRoot2" presStyleCnt="0">
        <dgm:presLayoutVars>
          <dgm:hierBranch val="r"/>
        </dgm:presLayoutVars>
      </dgm:prSet>
      <dgm:spPr/>
    </dgm:pt>
    <dgm:pt modelId="{4B907790-4574-4772-B057-DB5A8B59390D}" type="pres">
      <dgm:prSet presAssocID="{AC5759AB-C7F6-4770-A987-404C55E3974E}" presName="rootComposite" presStyleCnt="0"/>
      <dgm:spPr/>
    </dgm:pt>
    <dgm:pt modelId="{D5C30D73-18E8-4162-BF56-CC1C4D084970}" type="pres">
      <dgm:prSet presAssocID="{AC5759AB-C7F6-4770-A987-404C55E3974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4B21B7-F95D-40DE-8980-76FBDFEFDDC0}" type="pres">
      <dgm:prSet presAssocID="{AC5759AB-C7F6-4770-A987-404C55E3974E}" presName="rootConnector" presStyleLbl="node3" presStyleIdx="1" presStyleCnt="2"/>
      <dgm:spPr/>
      <dgm:t>
        <a:bodyPr/>
        <a:lstStyle/>
        <a:p>
          <a:endParaRPr lang="ru-RU"/>
        </a:p>
      </dgm:t>
    </dgm:pt>
    <dgm:pt modelId="{A00C3592-8BFC-46FB-8FB0-B04DBC5C956E}" type="pres">
      <dgm:prSet presAssocID="{AC5759AB-C7F6-4770-A987-404C55E3974E}" presName="hierChild4" presStyleCnt="0"/>
      <dgm:spPr/>
    </dgm:pt>
    <dgm:pt modelId="{6062948B-67BE-4CAD-95BC-4A860CCB0A00}" type="pres">
      <dgm:prSet presAssocID="{AC5759AB-C7F6-4770-A987-404C55E3974E}" presName="hierChild5" presStyleCnt="0"/>
      <dgm:spPr/>
    </dgm:pt>
    <dgm:pt modelId="{F6A37A49-78DA-4801-8DB3-7DAB19405C55}" type="pres">
      <dgm:prSet presAssocID="{FAEF692F-F207-42AB-A222-35E9EF68215F}" presName="hierChild5" presStyleCnt="0"/>
      <dgm:spPr/>
    </dgm:pt>
    <dgm:pt modelId="{F8797977-7570-4F0E-B421-30A31236BA7B}" type="pres">
      <dgm:prSet presAssocID="{23EACF65-44A0-4BCE-8C2F-BED519A0BA2A}" presName="Name50" presStyleLbl="parChTrans1D2" presStyleIdx="1" presStyleCnt="5"/>
      <dgm:spPr/>
    </dgm:pt>
    <dgm:pt modelId="{EE950A5D-B6A7-42AB-910C-C8111E180813}" type="pres">
      <dgm:prSet presAssocID="{872D4310-6929-40CA-8AC3-97A36E9DEFB2}" presName="hierRoot2" presStyleCnt="0">
        <dgm:presLayoutVars>
          <dgm:hierBranch/>
        </dgm:presLayoutVars>
      </dgm:prSet>
      <dgm:spPr/>
    </dgm:pt>
    <dgm:pt modelId="{D0BB9035-91FF-49A5-9DC5-D2A35DFF206A}" type="pres">
      <dgm:prSet presAssocID="{872D4310-6929-40CA-8AC3-97A36E9DEFB2}" presName="rootComposite" presStyleCnt="0"/>
      <dgm:spPr/>
    </dgm:pt>
    <dgm:pt modelId="{2162CC30-C663-4EC2-BA63-480A044CE877}" type="pres">
      <dgm:prSet presAssocID="{872D4310-6929-40CA-8AC3-97A36E9DEFB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8C257C-A9C4-4101-8791-2A63CA9BA4E7}" type="pres">
      <dgm:prSet presAssocID="{872D4310-6929-40CA-8AC3-97A36E9DEFB2}" presName="rootConnector" presStyleLbl="node2" presStyleIdx="1" presStyleCnt="5"/>
      <dgm:spPr/>
      <dgm:t>
        <a:bodyPr/>
        <a:lstStyle/>
        <a:p>
          <a:endParaRPr lang="ru-RU"/>
        </a:p>
      </dgm:t>
    </dgm:pt>
    <dgm:pt modelId="{C9B96480-BF13-4A74-BEEE-F3ADF31F6DA8}" type="pres">
      <dgm:prSet presAssocID="{872D4310-6929-40CA-8AC3-97A36E9DEFB2}" presName="hierChild4" presStyleCnt="0"/>
      <dgm:spPr/>
    </dgm:pt>
    <dgm:pt modelId="{40858491-1910-46F6-ADF0-4AD30416F82A}" type="pres">
      <dgm:prSet presAssocID="{872D4310-6929-40CA-8AC3-97A36E9DEFB2}" presName="hierChild5" presStyleCnt="0"/>
      <dgm:spPr/>
    </dgm:pt>
    <dgm:pt modelId="{CE06AA3B-745C-4E77-822D-436EC00FE589}" type="pres">
      <dgm:prSet presAssocID="{99DF95E2-23AE-46F0-98BF-41B1E7E8C1CB}" presName="Name50" presStyleLbl="parChTrans1D2" presStyleIdx="2" presStyleCnt="5"/>
      <dgm:spPr/>
    </dgm:pt>
    <dgm:pt modelId="{ACBBB6BD-AF74-47B2-9975-E89FA9EFD96E}" type="pres">
      <dgm:prSet presAssocID="{66D6A97C-8A9A-4138-B345-47A77C5B3370}" presName="hierRoot2" presStyleCnt="0">
        <dgm:presLayoutVars>
          <dgm:hierBranch/>
        </dgm:presLayoutVars>
      </dgm:prSet>
      <dgm:spPr/>
    </dgm:pt>
    <dgm:pt modelId="{C8587DB9-11A4-4289-9427-7BCCA62D2E91}" type="pres">
      <dgm:prSet presAssocID="{66D6A97C-8A9A-4138-B345-47A77C5B3370}" presName="rootComposite" presStyleCnt="0"/>
      <dgm:spPr/>
    </dgm:pt>
    <dgm:pt modelId="{6BC06878-40A6-4087-9C51-07AB24FD8FEF}" type="pres">
      <dgm:prSet presAssocID="{66D6A97C-8A9A-4138-B345-47A77C5B3370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2BFD54-CF6F-4F80-8D96-9D3DC797EA71}" type="pres">
      <dgm:prSet presAssocID="{66D6A97C-8A9A-4138-B345-47A77C5B3370}" presName="rootConnector" presStyleLbl="node2" presStyleIdx="2" presStyleCnt="5"/>
      <dgm:spPr/>
      <dgm:t>
        <a:bodyPr/>
        <a:lstStyle/>
        <a:p>
          <a:endParaRPr lang="ru-RU"/>
        </a:p>
      </dgm:t>
    </dgm:pt>
    <dgm:pt modelId="{C1EFFC05-7052-4814-87B3-B2C1F17C3376}" type="pres">
      <dgm:prSet presAssocID="{66D6A97C-8A9A-4138-B345-47A77C5B3370}" presName="hierChild4" presStyleCnt="0"/>
      <dgm:spPr/>
    </dgm:pt>
    <dgm:pt modelId="{7A54B548-686B-48A8-B87B-980FE9164C14}" type="pres">
      <dgm:prSet presAssocID="{66D6A97C-8A9A-4138-B345-47A77C5B3370}" presName="hierChild5" presStyleCnt="0"/>
      <dgm:spPr/>
    </dgm:pt>
    <dgm:pt modelId="{9BC60B3E-2213-4A43-9AD0-927A9DB8079C}" type="pres">
      <dgm:prSet presAssocID="{44E29998-C80F-4632-8E11-A468A8F6F6A8}" presName="Name50" presStyleLbl="parChTrans1D2" presStyleIdx="3" presStyleCnt="5"/>
      <dgm:spPr/>
    </dgm:pt>
    <dgm:pt modelId="{6BD88B4E-EB01-4E50-857A-FE4B0A71AD6C}" type="pres">
      <dgm:prSet presAssocID="{5C4A207C-70A9-4E98-AF6E-4A73E5807991}" presName="hierRoot2" presStyleCnt="0">
        <dgm:presLayoutVars>
          <dgm:hierBranch/>
        </dgm:presLayoutVars>
      </dgm:prSet>
      <dgm:spPr/>
    </dgm:pt>
    <dgm:pt modelId="{B5618884-634F-4075-8B8C-B44890A4A89B}" type="pres">
      <dgm:prSet presAssocID="{5C4A207C-70A9-4E98-AF6E-4A73E5807991}" presName="rootComposite" presStyleCnt="0"/>
      <dgm:spPr/>
    </dgm:pt>
    <dgm:pt modelId="{4E0E3E1D-6B92-4A5E-B4FE-F1BDB9EE6C73}" type="pres">
      <dgm:prSet presAssocID="{5C4A207C-70A9-4E98-AF6E-4A73E580799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6B070E-09DC-4724-9BAE-D0687656696E}" type="pres">
      <dgm:prSet presAssocID="{5C4A207C-70A9-4E98-AF6E-4A73E5807991}" presName="rootConnector" presStyleLbl="node2" presStyleIdx="3" presStyleCnt="5"/>
      <dgm:spPr/>
      <dgm:t>
        <a:bodyPr/>
        <a:lstStyle/>
        <a:p>
          <a:endParaRPr lang="ru-RU"/>
        </a:p>
      </dgm:t>
    </dgm:pt>
    <dgm:pt modelId="{A4DBD10F-C71E-4546-BB3D-0D24D774C96F}" type="pres">
      <dgm:prSet presAssocID="{5C4A207C-70A9-4E98-AF6E-4A73E5807991}" presName="hierChild4" presStyleCnt="0"/>
      <dgm:spPr/>
    </dgm:pt>
    <dgm:pt modelId="{12095161-82B7-411A-8A02-36032AE09BA7}" type="pres">
      <dgm:prSet presAssocID="{5C4A207C-70A9-4E98-AF6E-4A73E5807991}" presName="hierChild5" presStyleCnt="0"/>
      <dgm:spPr/>
    </dgm:pt>
    <dgm:pt modelId="{03430253-34A3-4312-8567-0DDA727C123C}" type="pres">
      <dgm:prSet presAssocID="{306EEF1B-C06E-41F7-9AD3-B93E827C10B3}" presName="Name50" presStyleLbl="parChTrans1D2" presStyleIdx="4" presStyleCnt="5"/>
      <dgm:spPr/>
    </dgm:pt>
    <dgm:pt modelId="{DC7638F0-40F5-40B7-9554-9B76EA445BAC}" type="pres">
      <dgm:prSet presAssocID="{68FF4977-A461-4394-B317-D4CAEA29A910}" presName="hierRoot2" presStyleCnt="0">
        <dgm:presLayoutVars>
          <dgm:hierBranch/>
        </dgm:presLayoutVars>
      </dgm:prSet>
      <dgm:spPr/>
    </dgm:pt>
    <dgm:pt modelId="{26DA3679-90D7-49CC-9E11-132D7393C77E}" type="pres">
      <dgm:prSet presAssocID="{68FF4977-A461-4394-B317-D4CAEA29A910}" presName="rootComposite" presStyleCnt="0"/>
      <dgm:spPr/>
    </dgm:pt>
    <dgm:pt modelId="{8BFA238F-697A-4928-992D-946BB21F5BEC}" type="pres">
      <dgm:prSet presAssocID="{68FF4977-A461-4394-B317-D4CAEA29A91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ADD6E0-6743-4B1D-B2C3-3F03BC5E47E2}" type="pres">
      <dgm:prSet presAssocID="{68FF4977-A461-4394-B317-D4CAEA29A910}" presName="rootConnector" presStyleLbl="node2" presStyleIdx="4" presStyleCnt="5"/>
      <dgm:spPr/>
      <dgm:t>
        <a:bodyPr/>
        <a:lstStyle/>
        <a:p>
          <a:endParaRPr lang="ru-RU"/>
        </a:p>
      </dgm:t>
    </dgm:pt>
    <dgm:pt modelId="{F9BD5453-B8BB-4D51-A03D-94FD0F8CD1BC}" type="pres">
      <dgm:prSet presAssocID="{68FF4977-A461-4394-B317-D4CAEA29A910}" presName="hierChild4" presStyleCnt="0"/>
      <dgm:spPr/>
    </dgm:pt>
    <dgm:pt modelId="{5A9A2CAD-08C7-4670-BCF2-3E2D10AFD2AB}" type="pres">
      <dgm:prSet presAssocID="{68FF4977-A461-4394-B317-D4CAEA29A910}" presName="hierChild5" presStyleCnt="0"/>
      <dgm:spPr/>
    </dgm:pt>
    <dgm:pt modelId="{81C560F8-96DC-4594-876E-6D3697273860}" type="pres">
      <dgm:prSet presAssocID="{C8542CE2-F780-42E9-9B4C-6616CDBE2493}" presName="hierChild3" presStyleCnt="0"/>
      <dgm:spPr/>
    </dgm:pt>
  </dgm:ptLst>
  <dgm:cxnLst>
    <dgm:cxn modelId="{F9F10BE9-6C21-491F-939F-12DEFB3685E6}" srcId="{C8542CE2-F780-42E9-9B4C-6616CDBE2493}" destId="{FAEF692F-F207-42AB-A222-35E9EF68215F}" srcOrd="0" destOrd="0" parTransId="{4871E3D8-A852-48DF-B5D5-FE4174C9F1A8}" sibTransId="{F24158E9-9496-4B64-B442-CB205E2A39E2}"/>
    <dgm:cxn modelId="{32B30AAA-2EFC-4D7E-AFB9-FAA7E4B8AE25}" type="presOf" srcId="{872D4310-6929-40CA-8AC3-97A36E9DEFB2}" destId="{2162CC30-C663-4EC2-BA63-480A044CE877}" srcOrd="0" destOrd="0" presId="urn:microsoft.com/office/officeart/2005/8/layout/orgChart1"/>
    <dgm:cxn modelId="{3EB4DBE6-A6C7-483F-99B4-17299A942568}" type="presOf" srcId="{23EACF65-44A0-4BCE-8C2F-BED519A0BA2A}" destId="{F8797977-7570-4F0E-B421-30A31236BA7B}" srcOrd="0" destOrd="0" presId="urn:microsoft.com/office/officeart/2005/8/layout/orgChart1"/>
    <dgm:cxn modelId="{A649C7F3-D787-4087-8A37-50658C66EF9F}" type="presOf" srcId="{5C4A207C-70A9-4E98-AF6E-4A73E5807991}" destId="{4E0E3E1D-6B92-4A5E-B4FE-F1BDB9EE6C73}" srcOrd="0" destOrd="0" presId="urn:microsoft.com/office/officeart/2005/8/layout/orgChart1"/>
    <dgm:cxn modelId="{CC8475E8-9AF9-4BF5-869C-1DDB70B347A0}" srcId="{C8542CE2-F780-42E9-9B4C-6616CDBE2493}" destId="{5C4A207C-70A9-4E98-AF6E-4A73E5807991}" srcOrd="3" destOrd="0" parTransId="{44E29998-C80F-4632-8E11-A468A8F6F6A8}" sibTransId="{F126D547-43D6-4794-BB26-6A16F07793B6}"/>
    <dgm:cxn modelId="{4625556C-BDA6-42B7-B6EF-5FFB34469865}" type="presOf" srcId="{61053CC2-4E00-476D-9378-4A370E6E6AB9}" destId="{95E8617B-14AF-41D3-AC95-B2E434105925}" srcOrd="0" destOrd="0" presId="urn:microsoft.com/office/officeart/2005/8/layout/orgChart1"/>
    <dgm:cxn modelId="{D1B216DE-E3AF-4099-8AFD-678DE93D1E0E}" type="presOf" srcId="{7F123426-C9E5-4B3F-9E9E-819A561BAE80}" destId="{D12BCD02-2823-42E0-BE2B-D7A4B02050D7}" srcOrd="0" destOrd="0" presId="urn:microsoft.com/office/officeart/2005/8/layout/orgChart1"/>
    <dgm:cxn modelId="{9C16164F-B4E6-4907-8F8F-410F6C51D89F}" srcId="{FAEF692F-F207-42AB-A222-35E9EF68215F}" destId="{7F123426-C9E5-4B3F-9E9E-819A561BAE80}" srcOrd="0" destOrd="0" parTransId="{61053CC2-4E00-476D-9378-4A370E6E6AB9}" sibTransId="{EA9CA65C-2A61-4241-AB35-828DCE23E58B}"/>
    <dgm:cxn modelId="{F83BBAA8-4CF3-4429-95FB-EEB1BC18ADAB}" srcId="{72740982-82F9-4AA9-A5D1-BE5AEFF71C27}" destId="{C8542CE2-F780-42E9-9B4C-6616CDBE2493}" srcOrd="0" destOrd="0" parTransId="{2FEB63FE-17C8-419A-B9EC-C01AE0A99DC4}" sibTransId="{B0B4F7E8-4BF8-41B2-A557-4B7EF49EAEB3}"/>
    <dgm:cxn modelId="{66B7E247-4631-4F08-99B5-173CFB6C24ED}" type="presOf" srcId="{5C4A207C-70A9-4E98-AF6E-4A73E5807991}" destId="{716B070E-09DC-4724-9BAE-D0687656696E}" srcOrd="1" destOrd="0" presId="urn:microsoft.com/office/officeart/2005/8/layout/orgChart1"/>
    <dgm:cxn modelId="{D38CA1F2-9895-4279-99B8-7B83E507E926}" srcId="{C8542CE2-F780-42E9-9B4C-6616CDBE2493}" destId="{872D4310-6929-40CA-8AC3-97A36E9DEFB2}" srcOrd="1" destOrd="0" parTransId="{23EACF65-44A0-4BCE-8C2F-BED519A0BA2A}" sibTransId="{63882335-9364-47D9-8F76-F3991FC6649A}"/>
    <dgm:cxn modelId="{823E71FD-CE22-40D8-9881-2923FA948964}" type="presOf" srcId="{68FF4977-A461-4394-B317-D4CAEA29A910}" destId="{99ADD6E0-6743-4B1D-B2C3-3F03BC5E47E2}" srcOrd="1" destOrd="0" presId="urn:microsoft.com/office/officeart/2005/8/layout/orgChart1"/>
    <dgm:cxn modelId="{DC1BDDD5-87A3-48FC-AE28-A444D6710E30}" type="presOf" srcId="{C8542CE2-F780-42E9-9B4C-6616CDBE2493}" destId="{2EC0D534-6C13-460E-8B47-9039992DCB1E}" srcOrd="1" destOrd="0" presId="urn:microsoft.com/office/officeart/2005/8/layout/orgChart1"/>
    <dgm:cxn modelId="{5CE82F29-BAF0-4673-8024-5E8DF78C7DA9}" type="presOf" srcId="{7F123426-C9E5-4B3F-9E9E-819A561BAE80}" destId="{BD44E5DE-C382-4127-99F0-5B079B9596C2}" srcOrd="1" destOrd="0" presId="urn:microsoft.com/office/officeart/2005/8/layout/orgChart1"/>
    <dgm:cxn modelId="{06BF4D62-F8A7-43CB-9D73-99E18CCB217B}" type="presOf" srcId="{C8542CE2-F780-42E9-9B4C-6616CDBE2493}" destId="{339F70BC-FC11-4C02-BD69-C1F3131C40D7}" srcOrd="0" destOrd="0" presId="urn:microsoft.com/office/officeart/2005/8/layout/orgChart1"/>
    <dgm:cxn modelId="{E5928BC2-F8BB-414E-8AD4-6801505FAA27}" type="presOf" srcId="{AC5759AB-C7F6-4770-A987-404C55E3974E}" destId="{D5C30D73-18E8-4162-BF56-CC1C4D084970}" srcOrd="0" destOrd="0" presId="urn:microsoft.com/office/officeart/2005/8/layout/orgChart1"/>
    <dgm:cxn modelId="{AD1F5D56-6518-46F8-B43E-E0D65BC43272}" type="presOf" srcId="{872D4310-6929-40CA-8AC3-97A36E9DEFB2}" destId="{C48C257C-A9C4-4101-8791-2A63CA9BA4E7}" srcOrd="1" destOrd="0" presId="urn:microsoft.com/office/officeart/2005/8/layout/orgChart1"/>
    <dgm:cxn modelId="{7B3C6363-5D99-4DB6-9E77-48E4E453E356}" type="presOf" srcId="{AC5759AB-C7F6-4770-A987-404C55E3974E}" destId="{8C4B21B7-F95D-40DE-8980-76FBDFEFDDC0}" srcOrd="1" destOrd="0" presId="urn:microsoft.com/office/officeart/2005/8/layout/orgChart1"/>
    <dgm:cxn modelId="{582204F6-EF00-4C24-BFB2-F72112450511}" type="presOf" srcId="{66D6A97C-8A9A-4138-B345-47A77C5B3370}" destId="{6BC06878-40A6-4087-9C51-07AB24FD8FEF}" srcOrd="0" destOrd="0" presId="urn:microsoft.com/office/officeart/2005/8/layout/orgChart1"/>
    <dgm:cxn modelId="{070BF296-C9A7-48E9-AFA4-D4E5C7C33ED5}" type="presOf" srcId="{68FF4977-A461-4394-B317-D4CAEA29A910}" destId="{8BFA238F-697A-4928-992D-946BB21F5BEC}" srcOrd="0" destOrd="0" presId="urn:microsoft.com/office/officeart/2005/8/layout/orgChart1"/>
    <dgm:cxn modelId="{31ED0CAA-DD65-4DE7-BDF2-112733D45076}" type="presOf" srcId="{FAEF692F-F207-42AB-A222-35E9EF68215F}" destId="{DB6EBD41-8C30-4B0A-BBDE-5D21206FDD6B}" srcOrd="1" destOrd="0" presId="urn:microsoft.com/office/officeart/2005/8/layout/orgChart1"/>
    <dgm:cxn modelId="{0B7F7325-E995-44A9-88BA-FC094BF143E5}" type="presOf" srcId="{BF4BA63D-E276-45EC-AA99-D0AC01B6B7CA}" destId="{5491AD7C-3D0D-4693-AF95-D8ADC895D54B}" srcOrd="0" destOrd="0" presId="urn:microsoft.com/office/officeart/2005/8/layout/orgChart1"/>
    <dgm:cxn modelId="{5C4F51BA-5316-460D-99F8-7D5CCE40F9C0}" type="presOf" srcId="{44E29998-C80F-4632-8E11-A468A8F6F6A8}" destId="{9BC60B3E-2213-4A43-9AD0-927A9DB8079C}" srcOrd="0" destOrd="0" presId="urn:microsoft.com/office/officeart/2005/8/layout/orgChart1"/>
    <dgm:cxn modelId="{C7764C55-9BB9-4C81-ACB0-FF7FD59BCC9B}" srcId="{FAEF692F-F207-42AB-A222-35E9EF68215F}" destId="{AC5759AB-C7F6-4770-A987-404C55E3974E}" srcOrd="1" destOrd="0" parTransId="{BF4BA63D-E276-45EC-AA99-D0AC01B6B7CA}" sibTransId="{184C4F10-C623-441D-AEFE-D6E18CE370F8}"/>
    <dgm:cxn modelId="{1B2E0596-C698-4843-B442-8FC30B078193}" type="presOf" srcId="{306EEF1B-C06E-41F7-9AD3-B93E827C10B3}" destId="{03430253-34A3-4312-8567-0DDA727C123C}" srcOrd="0" destOrd="0" presId="urn:microsoft.com/office/officeart/2005/8/layout/orgChart1"/>
    <dgm:cxn modelId="{A7D7C7A7-1D22-402F-ABB5-F35C932CC387}" srcId="{C8542CE2-F780-42E9-9B4C-6616CDBE2493}" destId="{66D6A97C-8A9A-4138-B345-47A77C5B3370}" srcOrd="2" destOrd="0" parTransId="{99DF95E2-23AE-46F0-98BF-41B1E7E8C1CB}" sibTransId="{F9872FF8-F135-4DE4-AA33-980315FF6FC2}"/>
    <dgm:cxn modelId="{6AF80FC4-106B-41A5-B11C-98D9A8DB809E}" type="presOf" srcId="{99DF95E2-23AE-46F0-98BF-41B1E7E8C1CB}" destId="{CE06AA3B-745C-4E77-822D-436EC00FE589}" srcOrd="0" destOrd="0" presId="urn:microsoft.com/office/officeart/2005/8/layout/orgChart1"/>
    <dgm:cxn modelId="{998C350C-0FC4-400C-92DF-59BFE1F3B234}" type="presOf" srcId="{FAEF692F-F207-42AB-A222-35E9EF68215F}" destId="{0F7DBECD-7747-491D-B005-F466598C6DA4}" srcOrd="0" destOrd="0" presId="urn:microsoft.com/office/officeart/2005/8/layout/orgChart1"/>
    <dgm:cxn modelId="{5053B2C1-D931-42BA-B78B-47C74B367DBB}" type="presOf" srcId="{4871E3D8-A852-48DF-B5D5-FE4174C9F1A8}" destId="{0677666C-1DE9-4050-ADD3-1C294C085A67}" srcOrd="0" destOrd="0" presId="urn:microsoft.com/office/officeart/2005/8/layout/orgChart1"/>
    <dgm:cxn modelId="{2AB8EEC5-484F-42ED-971E-79A3DE70C709}" type="presOf" srcId="{66D6A97C-8A9A-4138-B345-47A77C5B3370}" destId="{0F2BFD54-CF6F-4F80-8D96-9D3DC797EA71}" srcOrd="1" destOrd="0" presId="urn:microsoft.com/office/officeart/2005/8/layout/orgChart1"/>
    <dgm:cxn modelId="{E69E8D1C-5DA6-4961-9323-808CF2AB7B07}" type="presOf" srcId="{72740982-82F9-4AA9-A5D1-BE5AEFF71C27}" destId="{38533407-C249-4126-A03B-A93578139B09}" srcOrd="0" destOrd="0" presId="urn:microsoft.com/office/officeart/2005/8/layout/orgChart1"/>
    <dgm:cxn modelId="{27DBDA65-D929-4EAB-AB4F-BF48154018A4}" srcId="{C8542CE2-F780-42E9-9B4C-6616CDBE2493}" destId="{68FF4977-A461-4394-B317-D4CAEA29A910}" srcOrd="4" destOrd="0" parTransId="{306EEF1B-C06E-41F7-9AD3-B93E827C10B3}" sibTransId="{21D23DA3-F801-4B6F-B2BC-CE27116D834C}"/>
    <dgm:cxn modelId="{E1DC31CC-EBD4-4A55-A5E9-231B43EA91D8}" type="presParOf" srcId="{38533407-C249-4126-A03B-A93578139B09}" destId="{3EFCA1CA-6C7A-4838-BC3C-7DD8CC260715}" srcOrd="0" destOrd="0" presId="urn:microsoft.com/office/officeart/2005/8/layout/orgChart1"/>
    <dgm:cxn modelId="{E0FBD8FC-0EBF-45B7-9DE7-621ACB0144D3}" type="presParOf" srcId="{3EFCA1CA-6C7A-4838-BC3C-7DD8CC260715}" destId="{09360BA3-9E80-48FD-A285-2CEFF27FD7BB}" srcOrd="0" destOrd="0" presId="urn:microsoft.com/office/officeart/2005/8/layout/orgChart1"/>
    <dgm:cxn modelId="{CDEBAF77-F160-4260-AC93-7AED8160AEE6}" type="presParOf" srcId="{09360BA3-9E80-48FD-A285-2CEFF27FD7BB}" destId="{339F70BC-FC11-4C02-BD69-C1F3131C40D7}" srcOrd="0" destOrd="0" presId="urn:microsoft.com/office/officeart/2005/8/layout/orgChart1"/>
    <dgm:cxn modelId="{FD06722D-0418-43EA-8A3B-691CD1DBC80F}" type="presParOf" srcId="{09360BA3-9E80-48FD-A285-2CEFF27FD7BB}" destId="{2EC0D534-6C13-460E-8B47-9039992DCB1E}" srcOrd="1" destOrd="0" presId="urn:microsoft.com/office/officeart/2005/8/layout/orgChart1"/>
    <dgm:cxn modelId="{07909A34-CC73-4236-9D13-EEE2580189C0}" type="presParOf" srcId="{3EFCA1CA-6C7A-4838-BC3C-7DD8CC260715}" destId="{885E8CF1-C091-4A38-8135-C5E2BA2C03A1}" srcOrd="1" destOrd="0" presId="urn:microsoft.com/office/officeart/2005/8/layout/orgChart1"/>
    <dgm:cxn modelId="{D2AEE563-7AF6-4589-AD0D-68844FA26BE4}" type="presParOf" srcId="{885E8CF1-C091-4A38-8135-C5E2BA2C03A1}" destId="{0677666C-1DE9-4050-ADD3-1C294C085A67}" srcOrd="0" destOrd="0" presId="urn:microsoft.com/office/officeart/2005/8/layout/orgChart1"/>
    <dgm:cxn modelId="{9B065EAD-3886-4431-8D5C-14B900517EB0}" type="presParOf" srcId="{885E8CF1-C091-4A38-8135-C5E2BA2C03A1}" destId="{093F8B2A-2732-4B7F-B3D7-45D20FE4576C}" srcOrd="1" destOrd="0" presId="urn:microsoft.com/office/officeart/2005/8/layout/orgChart1"/>
    <dgm:cxn modelId="{3353AD18-2D38-44BD-81FD-FC0A5D84AA32}" type="presParOf" srcId="{093F8B2A-2732-4B7F-B3D7-45D20FE4576C}" destId="{B75B46D7-5750-40E6-8D6A-A6E7FF2DEB70}" srcOrd="0" destOrd="0" presId="urn:microsoft.com/office/officeart/2005/8/layout/orgChart1"/>
    <dgm:cxn modelId="{FD97C472-69C4-44EA-B746-8AEF68096E5F}" type="presParOf" srcId="{B75B46D7-5750-40E6-8D6A-A6E7FF2DEB70}" destId="{0F7DBECD-7747-491D-B005-F466598C6DA4}" srcOrd="0" destOrd="0" presId="urn:microsoft.com/office/officeart/2005/8/layout/orgChart1"/>
    <dgm:cxn modelId="{689396E0-D6DB-42C5-A46D-E8710318F214}" type="presParOf" srcId="{B75B46D7-5750-40E6-8D6A-A6E7FF2DEB70}" destId="{DB6EBD41-8C30-4B0A-BBDE-5D21206FDD6B}" srcOrd="1" destOrd="0" presId="urn:microsoft.com/office/officeart/2005/8/layout/orgChart1"/>
    <dgm:cxn modelId="{CF822049-7712-4E2C-A27E-F04BDFB8ABB3}" type="presParOf" srcId="{093F8B2A-2732-4B7F-B3D7-45D20FE4576C}" destId="{095B9EC5-20E6-4A6B-BDFF-CE757CEBD550}" srcOrd="1" destOrd="0" presId="urn:microsoft.com/office/officeart/2005/8/layout/orgChart1"/>
    <dgm:cxn modelId="{0801CCC1-4881-49DC-9C1B-A535C49C2890}" type="presParOf" srcId="{095B9EC5-20E6-4A6B-BDFF-CE757CEBD550}" destId="{95E8617B-14AF-41D3-AC95-B2E434105925}" srcOrd="0" destOrd="0" presId="urn:microsoft.com/office/officeart/2005/8/layout/orgChart1"/>
    <dgm:cxn modelId="{06943336-E644-4DE8-A7A9-320A1A7DABA4}" type="presParOf" srcId="{095B9EC5-20E6-4A6B-BDFF-CE757CEBD550}" destId="{87FC5701-B7DD-4D39-86D4-FB1543A5DE7D}" srcOrd="1" destOrd="0" presId="urn:microsoft.com/office/officeart/2005/8/layout/orgChart1"/>
    <dgm:cxn modelId="{8235C102-3D2B-4740-AC75-3CA5796FDE97}" type="presParOf" srcId="{87FC5701-B7DD-4D39-86D4-FB1543A5DE7D}" destId="{3586173F-9D36-4B23-B95F-1AD6CCA77FE5}" srcOrd="0" destOrd="0" presId="urn:microsoft.com/office/officeart/2005/8/layout/orgChart1"/>
    <dgm:cxn modelId="{9838DE0C-5CEA-4C0C-A557-1D36BF4859AA}" type="presParOf" srcId="{3586173F-9D36-4B23-B95F-1AD6CCA77FE5}" destId="{D12BCD02-2823-42E0-BE2B-D7A4B02050D7}" srcOrd="0" destOrd="0" presId="urn:microsoft.com/office/officeart/2005/8/layout/orgChart1"/>
    <dgm:cxn modelId="{28869357-BCD7-441D-9995-9F5694BCFE74}" type="presParOf" srcId="{3586173F-9D36-4B23-B95F-1AD6CCA77FE5}" destId="{BD44E5DE-C382-4127-99F0-5B079B9596C2}" srcOrd="1" destOrd="0" presId="urn:microsoft.com/office/officeart/2005/8/layout/orgChart1"/>
    <dgm:cxn modelId="{1BB9742C-C186-42E1-9752-BA7E03BC9CEE}" type="presParOf" srcId="{87FC5701-B7DD-4D39-86D4-FB1543A5DE7D}" destId="{67ACCC9E-6B96-4939-87C9-E7419A5437A3}" srcOrd="1" destOrd="0" presId="urn:microsoft.com/office/officeart/2005/8/layout/orgChart1"/>
    <dgm:cxn modelId="{D4F2D6DF-47B1-4720-A6A9-A0F7046CA747}" type="presParOf" srcId="{87FC5701-B7DD-4D39-86D4-FB1543A5DE7D}" destId="{54D577BD-FA25-4EF8-B326-9F480DCD8163}" srcOrd="2" destOrd="0" presId="urn:microsoft.com/office/officeart/2005/8/layout/orgChart1"/>
    <dgm:cxn modelId="{459BBEEE-7005-4920-AA8A-C07A094DADF1}" type="presParOf" srcId="{095B9EC5-20E6-4A6B-BDFF-CE757CEBD550}" destId="{5491AD7C-3D0D-4693-AF95-D8ADC895D54B}" srcOrd="2" destOrd="0" presId="urn:microsoft.com/office/officeart/2005/8/layout/orgChart1"/>
    <dgm:cxn modelId="{04C3BF03-5ACD-4B17-B466-B5D30AD8C0F8}" type="presParOf" srcId="{095B9EC5-20E6-4A6B-BDFF-CE757CEBD550}" destId="{6A9D0288-7B8F-471F-8172-AFDFF4682D40}" srcOrd="3" destOrd="0" presId="urn:microsoft.com/office/officeart/2005/8/layout/orgChart1"/>
    <dgm:cxn modelId="{EA8FAF60-3CFF-4472-945A-58432EAB8820}" type="presParOf" srcId="{6A9D0288-7B8F-471F-8172-AFDFF4682D40}" destId="{4B907790-4574-4772-B057-DB5A8B59390D}" srcOrd="0" destOrd="0" presId="urn:microsoft.com/office/officeart/2005/8/layout/orgChart1"/>
    <dgm:cxn modelId="{62CD5BCE-D09A-44B3-92F9-BD1291D43EF2}" type="presParOf" srcId="{4B907790-4574-4772-B057-DB5A8B59390D}" destId="{D5C30D73-18E8-4162-BF56-CC1C4D084970}" srcOrd="0" destOrd="0" presId="urn:microsoft.com/office/officeart/2005/8/layout/orgChart1"/>
    <dgm:cxn modelId="{525EB2D3-E74A-40BE-A2C6-C153650E0797}" type="presParOf" srcId="{4B907790-4574-4772-B057-DB5A8B59390D}" destId="{8C4B21B7-F95D-40DE-8980-76FBDFEFDDC0}" srcOrd="1" destOrd="0" presId="urn:microsoft.com/office/officeart/2005/8/layout/orgChart1"/>
    <dgm:cxn modelId="{CCEA5383-4B6A-4A22-8397-1A1A859835DC}" type="presParOf" srcId="{6A9D0288-7B8F-471F-8172-AFDFF4682D40}" destId="{A00C3592-8BFC-46FB-8FB0-B04DBC5C956E}" srcOrd="1" destOrd="0" presId="urn:microsoft.com/office/officeart/2005/8/layout/orgChart1"/>
    <dgm:cxn modelId="{3D3F6C52-D9FA-492D-9B4C-30CA664D0C6E}" type="presParOf" srcId="{6A9D0288-7B8F-471F-8172-AFDFF4682D40}" destId="{6062948B-67BE-4CAD-95BC-4A860CCB0A00}" srcOrd="2" destOrd="0" presId="urn:microsoft.com/office/officeart/2005/8/layout/orgChart1"/>
    <dgm:cxn modelId="{FFD2B74F-9D8D-46C7-9F91-A3D4CB7DD7F6}" type="presParOf" srcId="{093F8B2A-2732-4B7F-B3D7-45D20FE4576C}" destId="{F6A37A49-78DA-4801-8DB3-7DAB19405C55}" srcOrd="2" destOrd="0" presId="urn:microsoft.com/office/officeart/2005/8/layout/orgChart1"/>
    <dgm:cxn modelId="{4252FE79-AE06-40A6-986C-EB4165631146}" type="presParOf" srcId="{885E8CF1-C091-4A38-8135-C5E2BA2C03A1}" destId="{F8797977-7570-4F0E-B421-30A31236BA7B}" srcOrd="2" destOrd="0" presId="urn:microsoft.com/office/officeart/2005/8/layout/orgChart1"/>
    <dgm:cxn modelId="{49772433-B407-4E86-A4EC-74C05CE8EEAD}" type="presParOf" srcId="{885E8CF1-C091-4A38-8135-C5E2BA2C03A1}" destId="{EE950A5D-B6A7-42AB-910C-C8111E180813}" srcOrd="3" destOrd="0" presId="urn:microsoft.com/office/officeart/2005/8/layout/orgChart1"/>
    <dgm:cxn modelId="{1CA0D8E4-CEE9-4653-941A-0C769C34114E}" type="presParOf" srcId="{EE950A5D-B6A7-42AB-910C-C8111E180813}" destId="{D0BB9035-91FF-49A5-9DC5-D2A35DFF206A}" srcOrd="0" destOrd="0" presId="urn:microsoft.com/office/officeart/2005/8/layout/orgChart1"/>
    <dgm:cxn modelId="{A931DBE3-E613-4AC2-B038-16FDED5DB170}" type="presParOf" srcId="{D0BB9035-91FF-49A5-9DC5-D2A35DFF206A}" destId="{2162CC30-C663-4EC2-BA63-480A044CE877}" srcOrd="0" destOrd="0" presId="urn:microsoft.com/office/officeart/2005/8/layout/orgChart1"/>
    <dgm:cxn modelId="{0E41E5C6-38E1-46DB-A36F-94B2E5D87986}" type="presParOf" srcId="{D0BB9035-91FF-49A5-9DC5-D2A35DFF206A}" destId="{C48C257C-A9C4-4101-8791-2A63CA9BA4E7}" srcOrd="1" destOrd="0" presId="urn:microsoft.com/office/officeart/2005/8/layout/orgChart1"/>
    <dgm:cxn modelId="{FAEDA57C-5FFD-49CC-8AC0-3C92DEDC09A4}" type="presParOf" srcId="{EE950A5D-B6A7-42AB-910C-C8111E180813}" destId="{C9B96480-BF13-4A74-BEEE-F3ADF31F6DA8}" srcOrd="1" destOrd="0" presId="urn:microsoft.com/office/officeart/2005/8/layout/orgChart1"/>
    <dgm:cxn modelId="{2F9BE89E-662A-42EE-8B21-34351E9384D7}" type="presParOf" srcId="{EE950A5D-B6A7-42AB-910C-C8111E180813}" destId="{40858491-1910-46F6-ADF0-4AD30416F82A}" srcOrd="2" destOrd="0" presId="urn:microsoft.com/office/officeart/2005/8/layout/orgChart1"/>
    <dgm:cxn modelId="{F1CD9E10-EAC6-4F25-8D3B-E4CA525412F2}" type="presParOf" srcId="{885E8CF1-C091-4A38-8135-C5E2BA2C03A1}" destId="{CE06AA3B-745C-4E77-822D-436EC00FE589}" srcOrd="4" destOrd="0" presId="urn:microsoft.com/office/officeart/2005/8/layout/orgChart1"/>
    <dgm:cxn modelId="{D4A62E22-C668-42DD-A818-FF27385CAFA3}" type="presParOf" srcId="{885E8CF1-C091-4A38-8135-C5E2BA2C03A1}" destId="{ACBBB6BD-AF74-47B2-9975-E89FA9EFD96E}" srcOrd="5" destOrd="0" presId="urn:microsoft.com/office/officeart/2005/8/layout/orgChart1"/>
    <dgm:cxn modelId="{D300ADC3-96B5-4F5F-B5D7-62AA28108930}" type="presParOf" srcId="{ACBBB6BD-AF74-47B2-9975-E89FA9EFD96E}" destId="{C8587DB9-11A4-4289-9427-7BCCA62D2E91}" srcOrd="0" destOrd="0" presId="urn:microsoft.com/office/officeart/2005/8/layout/orgChart1"/>
    <dgm:cxn modelId="{03E39A08-EF8D-492D-B7C9-D486C3E96A7A}" type="presParOf" srcId="{C8587DB9-11A4-4289-9427-7BCCA62D2E91}" destId="{6BC06878-40A6-4087-9C51-07AB24FD8FEF}" srcOrd="0" destOrd="0" presId="urn:microsoft.com/office/officeart/2005/8/layout/orgChart1"/>
    <dgm:cxn modelId="{5CF73C81-8FC3-42E2-BB53-3F7CBB1044F6}" type="presParOf" srcId="{C8587DB9-11A4-4289-9427-7BCCA62D2E91}" destId="{0F2BFD54-CF6F-4F80-8D96-9D3DC797EA71}" srcOrd="1" destOrd="0" presId="urn:microsoft.com/office/officeart/2005/8/layout/orgChart1"/>
    <dgm:cxn modelId="{998B6366-274A-425E-9F08-D6EE624FCB06}" type="presParOf" srcId="{ACBBB6BD-AF74-47B2-9975-E89FA9EFD96E}" destId="{C1EFFC05-7052-4814-87B3-B2C1F17C3376}" srcOrd="1" destOrd="0" presId="urn:microsoft.com/office/officeart/2005/8/layout/orgChart1"/>
    <dgm:cxn modelId="{D522060A-2F5B-44E8-A249-BEDC4A13A1AE}" type="presParOf" srcId="{ACBBB6BD-AF74-47B2-9975-E89FA9EFD96E}" destId="{7A54B548-686B-48A8-B87B-980FE9164C14}" srcOrd="2" destOrd="0" presId="urn:microsoft.com/office/officeart/2005/8/layout/orgChart1"/>
    <dgm:cxn modelId="{ADFA6C32-F1B8-4FCD-AE77-609B0FC3C1E9}" type="presParOf" srcId="{885E8CF1-C091-4A38-8135-C5E2BA2C03A1}" destId="{9BC60B3E-2213-4A43-9AD0-927A9DB8079C}" srcOrd="6" destOrd="0" presId="urn:microsoft.com/office/officeart/2005/8/layout/orgChart1"/>
    <dgm:cxn modelId="{6F508AC8-8CB1-4E80-A26A-8437A9550A34}" type="presParOf" srcId="{885E8CF1-C091-4A38-8135-C5E2BA2C03A1}" destId="{6BD88B4E-EB01-4E50-857A-FE4B0A71AD6C}" srcOrd="7" destOrd="0" presId="urn:microsoft.com/office/officeart/2005/8/layout/orgChart1"/>
    <dgm:cxn modelId="{98154D8A-5985-4785-B422-8D2CCAA3E982}" type="presParOf" srcId="{6BD88B4E-EB01-4E50-857A-FE4B0A71AD6C}" destId="{B5618884-634F-4075-8B8C-B44890A4A89B}" srcOrd="0" destOrd="0" presId="urn:microsoft.com/office/officeart/2005/8/layout/orgChart1"/>
    <dgm:cxn modelId="{8031E2BD-866F-49F9-AABD-AD4BBB163358}" type="presParOf" srcId="{B5618884-634F-4075-8B8C-B44890A4A89B}" destId="{4E0E3E1D-6B92-4A5E-B4FE-F1BDB9EE6C73}" srcOrd="0" destOrd="0" presId="urn:microsoft.com/office/officeart/2005/8/layout/orgChart1"/>
    <dgm:cxn modelId="{5B8A65B1-52A5-4169-B6B7-BDE80FCD2491}" type="presParOf" srcId="{B5618884-634F-4075-8B8C-B44890A4A89B}" destId="{716B070E-09DC-4724-9BAE-D0687656696E}" srcOrd="1" destOrd="0" presId="urn:microsoft.com/office/officeart/2005/8/layout/orgChart1"/>
    <dgm:cxn modelId="{9EF3CB53-BF03-4B87-8C89-039858C5FC47}" type="presParOf" srcId="{6BD88B4E-EB01-4E50-857A-FE4B0A71AD6C}" destId="{A4DBD10F-C71E-4546-BB3D-0D24D774C96F}" srcOrd="1" destOrd="0" presId="urn:microsoft.com/office/officeart/2005/8/layout/orgChart1"/>
    <dgm:cxn modelId="{AE5CCB39-33AC-476E-9B02-B034AB302FC5}" type="presParOf" srcId="{6BD88B4E-EB01-4E50-857A-FE4B0A71AD6C}" destId="{12095161-82B7-411A-8A02-36032AE09BA7}" srcOrd="2" destOrd="0" presId="urn:microsoft.com/office/officeart/2005/8/layout/orgChart1"/>
    <dgm:cxn modelId="{0BC3230F-10F2-4268-9F01-0FD2CB1844A5}" type="presParOf" srcId="{885E8CF1-C091-4A38-8135-C5E2BA2C03A1}" destId="{03430253-34A3-4312-8567-0DDA727C123C}" srcOrd="8" destOrd="0" presId="urn:microsoft.com/office/officeart/2005/8/layout/orgChart1"/>
    <dgm:cxn modelId="{3F49EA07-3496-42B6-BB98-856D2027687C}" type="presParOf" srcId="{885E8CF1-C091-4A38-8135-C5E2BA2C03A1}" destId="{DC7638F0-40F5-40B7-9554-9B76EA445BAC}" srcOrd="9" destOrd="0" presId="urn:microsoft.com/office/officeart/2005/8/layout/orgChart1"/>
    <dgm:cxn modelId="{B98C0A4C-EE33-485E-9616-47977E420D52}" type="presParOf" srcId="{DC7638F0-40F5-40B7-9554-9B76EA445BAC}" destId="{26DA3679-90D7-49CC-9E11-132D7393C77E}" srcOrd="0" destOrd="0" presId="urn:microsoft.com/office/officeart/2005/8/layout/orgChart1"/>
    <dgm:cxn modelId="{D09013B6-565C-40FB-AC92-05C73CB073A5}" type="presParOf" srcId="{26DA3679-90D7-49CC-9E11-132D7393C77E}" destId="{8BFA238F-697A-4928-992D-946BB21F5BEC}" srcOrd="0" destOrd="0" presId="urn:microsoft.com/office/officeart/2005/8/layout/orgChart1"/>
    <dgm:cxn modelId="{0F9275FB-2CAD-41C0-BBF3-1F8F58CD8EBD}" type="presParOf" srcId="{26DA3679-90D7-49CC-9E11-132D7393C77E}" destId="{99ADD6E0-6743-4B1D-B2C3-3F03BC5E47E2}" srcOrd="1" destOrd="0" presId="urn:microsoft.com/office/officeart/2005/8/layout/orgChart1"/>
    <dgm:cxn modelId="{5AECF8BD-FE34-45B1-9499-A6575877EF5F}" type="presParOf" srcId="{DC7638F0-40F5-40B7-9554-9B76EA445BAC}" destId="{F9BD5453-B8BB-4D51-A03D-94FD0F8CD1BC}" srcOrd="1" destOrd="0" presId="urn:microsoft.com/office/officeart/2005/8/layout/orgChart1"/>
    <dgm:cxn modelId="{1E1B64B5-A95F-4609-9456-DDA002316CB7}" type="presParOf" srcId="{DC7638F0-40F5-40B7-9554-9B76EA445BAC}" destId="{5A9A2CAD-08C7-4670-BCF2-3E2D10AFD2AB}" srcOrd="2" destOrd="0" presId="urn:microsoft.com/office/officeart/2005/8/layout/orgChart1"/>
    <dgm:cxn modelId="{AC940085-C51F-4483-9DA8-8B8FC9889F21}" type="presParOf" srcId="{3EFCA1CA-6C7A-4838-BC3C-7DD8CC260715}" destId="{81C560F8-96DC-4594-876E-6D3697273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BC990-3E86-4CCA-BF86-FF984F34CB43}">
      <dsp:nvSpPr>
        <dsp:cNvPr id="0" name=""/>
        <dsp:cNvSpPr/>
      </dsp:nvSpPr>
      <dsp:spPr>
        <a:xfrm>
          <a:off x="4559300" y="1146829"/>
          <a:ext cx="3570871" cy="41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79"/>
              </a:lnTo>
              <a:lnTo>
                <a:pt x="3570871" y="206579"/>
              </a:lnTo>
              <a:lnTo>
                <a:pt x="3570871" y="413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277A2-1548-4341-861A-1E716D143346}">
      <dsp:nvSpPr>
        <dsp:cNvPr id="0" name=""/>
        <dsp:cNvSpPr/>
      </dsp:nvSpPr>
      <dsp:spPr>
        <a:xfrm>
          <a:off x="5749590" y="2543699"/>
          <a:ext cx="1190290" cy="41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79"/>
              </a:lnTo>
              <a:lnTo>
                <a:pt x="1190290" y="206579"/>
              </a:lnTo>
              <a:lnTo>
                <a:pt x="1190290" y="413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1BB2E-D58B-4C9A-9234-31D6DB4529AE}">
      <dsp:nvSpPr>
        <dsp:cNvPr id="0" name=""/>
        <dsp:cNvSpPr/>
      </dsp:nvSpPr>
      <dsp:spPr>
        <a:xfrm>
          <a:off x="4559299" y="2543699"/>
          <a:ext cx="1190290" cy="413158"/>
        </a:xfrm>
        <a:custGeom>
          <a:avLst/>
          <a:gdLst/>
          <a:ahLst/>
          <a:cxnLst/>
          <a:rect l="0" t="0" r="0" b="0"/>
          <a:pathLst>
            <a:path>
              <a:moveTo>
                <a:pt x="1190290" y="0"/>
              </a:moveTo>
              <a:lnTo>
                <a:pt x="1190290" y="206579"/>
              </a:lnTo>
              <a:lnTo>
                <a:pt x="0" y="206579"/>
              </a:lnTo>
              <a:lnTo>
                <a:pt x="0" y="413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A4DC1-589A-46F2-BB80-CA3FA4CA0497}">
      <dsp:nvSpPr>
        <dsp:cNvPr id="0" name=""/>
        <dsp:cNvSpPr/>
      </dsp:nvSpPr>
      <dsp:spPr>
        <a:xfrm>
          <a:off x="4559300" y="1146829"/>
          <a:ext cx="1190290" cy="41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79"/>
              </a:lnTo>
              <a:lnTo>
                <a:pt x="1190290" y="206579"/>
              </a:lnTo>
              <a:lnTo>
                <a:pt x="1190290" y="413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10878-7155-4750-B3FF-DCF280306DEC}">
      <dsp:nvSpPr>
        <dsp:cNvPr id="0" name=""/>
        <dsp:cNvSpPr/>
      </dsp:nvSpPr>
      <dsp:spPr>
        <a:xfrm>
          <a:off x="3369009" y="1146829"/>
          <a:ext cx="1190290" cy="413158"/>
        </a:xfrm>
        <a:custGeom>
          <a:avLst/>
          <a:gdLst/>
          <a:ahLst/>
          <a:cxnLst/>
          <a:rect l="0" t="0" r="0" b="0"/>
          <a:pathLst>
            <a:path>
              <a:moveTo>
                <a:pt x="1190290" y="0"/>
              </a:moveTo>
              <a:lnTo>
                <a:pt x="1190290" y="206579"/>
              </a:lnTo>
              <a:lnTo>
                <a:pt x="0" y="206579"/>
              </a:lnTo>
              <a:lnTo>
                <a:pt x="0" y="413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75CF-56A5-4045-AAB0-86F602E430FF}">
      <dsp:nvSpPr>
        <dsp:cNvPr id="0" name=""/>
        <dsp:cNvSpPr/>
      </dsp:nvSpPr>
      <dsp:spPr>
        <a:xfrm>
          <a:off x="988428" y="1146829"/>
          <a:ext cx="3570871" cy="413158"/>
        </a:xfrm>
        <a:custGeom>
          <a:avLst/>
          <a:gdLst/>
          <a:ahLst/>
          <a:cxnLst/>
          <a:rect l="0" t="0" r="0" b="0"/>
          <a:pathLst>
            <a:path>
              <a:moveTo>
                <a:pt x="3570871" y="0"/>
              </a:moveTo>
              <a:lnTo>
                <a:pt x="3570871" y="206579"/>
              </a:lnTo>
              <a:lnTo>
                <a:pt x="0" y="206579"/>
              </a:lnTo>
              <a:lnTo>
                <a:pt x="0" y="413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FD3AF-70E2-4A58-92A3-420E742C2B3F}">
      <dsp:nvSpPr>
        <dsp:cNvPr id="0" name=""/>
        <dsp:cNvSpPr/>
      </dsp:nvSpPr>
      <dsp:spPr>
        <a:xfrm>
          <a:off x="3575588" y="163118"/>
          <a:ext cx="1967422" cy="98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7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Домашняя страница</a:t>
          </a:r>
        </a:p>
      </dsp:txBody>
      <dsp:txXfrm>
        <a:off x="3575588" y="163118"/>
        <a:ext cx="1967422" cy="983711"/>
      </dsp:txXfrm>
    </dsp:sp>
    <dsp:sp modelId="{6284895E-E809-4B84-B1CD-2841C946A830}">
      <dsp:nvSpPr>
        <dsp:cNvPr id="0" name=""/>
        <dsp:cNvSpPr/>
      </dsp:nvSpPr>
      <dsp:spPr>
        <a:xfrm>
          <a:off x="4716" y="1559988"/>
          <a:ext cx="1967422" cy="98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7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Новости</a:t>
          </a:r>
        </a:p>
      </dsp:txBody>
      <dsp:txXfrm>
        <a:off x="4716" y="1559988"/>
        <a:ext cx="1967422" cy="983711"/>
      </dsp:txXfrm>
    </dsp:sp>
    <dsp:sp modelId="{2BF0F3B2-515F-4AA4-8963-0AB5B2463A95}">
      <dsp:nvSpPr>
        <dsp:cNvPr id="0" name=""/>
        <dsp:cNvSpPr/>
      </dsp:nvSpPr>
      <dsp:spPr>
        <a:xfrm>
          <a:off x="2385298" y="1559988"/>
          <a:ext cx="1967422" cy="98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7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Администрация</a:t>
          </a:r>
        </a:p>
      </dsp:txBody>
      <dsp:txXfrm>
        <a:off x="2385298" y="1559988"/>
        <a:ext cx="1967422" cy="983711"/>
      </dsp:txXfrm>
    </dsp:sp>
    <dsp:sp modelId="{BF90FB78-B3B6-4C0D-872E-369B90BF1994}">
      <dsp:nvSpPr>
        <dsp:cNvPr id="0" name=""/>
        <dsp:cNvSpPr/>
      </dsp:nvSpPr>
      <dsp:spPr>
        <a:xfrm>
          <a:off x="4765879" y="1559988"/>
          <a:ext cx="1967422" cy="98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7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Факультеты</a:t>
          </a:r>
        </a:p>
      </dsp:txBody>
      <dsp:txXfrm>
        <a:off x="4765879" y="1559988"/>
        <a:ext cx="1967422" cy="983711"/>
      </dsp:txXfrm>
    </dsp:sp>
    <dsp:sp modelId="{B94B44C3-2A68-48FA-944C-1BFD90FD3909}">
      <dsp:nvSpPr>
        <dsp:cNvPr id="0" name=""/>
        <dsp:cNvSpPr/>
      </dsp:nvSpPr>
      <dsp:spPr>
        <a:xfrm>
          <a:off x="3575588" y="2956858"/>
          <a:ext cx="1967422" cy="98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7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Физический</a:t>
          </a:r>
        </a:p>
      </dsp:txBody>
      <dsp:txXfrm>
        <a:off x="3575588" y="2956858"/>
        <a:ext cx="1967422" cy="983711"/>
      </dsp:txXfrm>
    </dsp:sp>
    <dsp:sp modelId="{37AAEEE9-5D38-4855-946B-E876B83AA6A1}">
      <dsp:nvSpPr>
        <dsp:cNvPr id="0" name=""/>
        <dsp:cNvSpPr/>
      </dsp:nvSpPr>
      <dsp:spPr>
        <a:xfrm>
          <a:off x="5956170" y="2956858"/>
          <a:ext cx="1967422" cy="98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7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Математический</a:t>
          </a:r>
        </a:p>
      </dsp:txBody>
      <dsp:txXfrm>
        <a:off x="5956170" y="2956858"/>
        <a:ext cx="1967422" cy="983711"/>
      </dsp:txXfrm>
    </dsp:sp>
    <dsp:sp modelId="{32DCFE20-F111-4CC6-B49F-BECE9E1CE9F0}">
      <dsp:nvSpPr>
        <dsp:cNvPr id="0" name=""/>
        <dsp:cNvSpPr/>
      </dsp:nvSpPr>
      <dsp:spPr>
        <a:xfrm>
          <a:off x="7146460" y="1559988"/>
          <a:ext cx="1967422" cy="98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7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Абитуриенту</a:t>
          </a:r>
        </a:p>
      </dsp:txBody>
      <dsp:txXfrm>
        <a:off x="7146460" y="1559988"/>
        <a:ext cx="1967422" cy="983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30253-34A3-4312-8567-0DDA727C123C}">
      <dsp:nvSpPr>
        <dsp:cNvPr id="0" name=""/>
        <dsp:cNvSpPr/>
      </dsp:nvSpPr>
      <dsp:spPr>
        <a:xfrm>
          <a:off x="2921248" y="412839"/>
          <a:ext cx="123584" cy="3888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8794"/>
              </a:lnTo>
              <a:lnTo>
                <a:pt x="123584" y="3888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60B3E-2213-4A43-9AD0-927A9DB8079C}">
      <dsp:nvSpPr>
        <dsp:cNvPr id="0" name=""/>
        <dsp:cNvSpPr/>
      </dsp:nvSpPr>
      <dsp:spPr>
        <a:xfrm>
          <a:off x="2921248" y="412839"/>
          <a:ext cx="123584" cy="330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3827"/>
              </a:lnTo>
              <a:lnTo>
                <a:pt x="123584" y="3303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AA3B-745C-4E77-822D-436EC00FE589}">
      <dsp:nvSpPr>
        <dsp:cNvPr id="0" name=""/>
        <dsp:cNvSpPr/>
      </dsp:nvSpPr>
      <dsp:spPr>
        <a:xfrm>
          <a:off x="2921248" y="412839"/>
          <a:ext cx="123584" cy="2718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860"/>
              </a:lnTo>
              <a:lnTo>
                <a:pt x="123584" y="2718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97977-7570-4F0E-B421-30A31236BA7B}">
      <dsp:nvSpPr>
        <dsp:cNvPr id="0" name=""/>
        <dsp:cNvSpPr/>
      </dsp:nvSpPr>
      <dsp:spPr>
        <a:xfrm>
          <a:off x="2921248" y="412839"/>
          <a:ext cx="123584" cy="2133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93"/>
              </a:lnTo>
              <a:lnTo>
                <a:pt x="123584" y="2133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1AD7C-3D0D-4693-AF95-D8ADC895D54B}">
      <dsp:nvSpPr>
        <dsp:cNvPr id="0" name=""/>
        <dsp:cNvSpPr/>
      </dsp:nvSpPr>
      <dsp:spPr>
        <a:xfrm>
          <a:off x="3127222" y="997806"/>
          <a:ext cx="123584" cy="963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59"/>
              </a:lnTo>
              <a:lnTo>
                <a:pt x="123584" y="9639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8617B-14AF-41D3-AC95-B2E434105925}">
      <dsp:nvSpPr>
        <dsp:cNvPr id="0" name=""/>
        <dsp:cNvSpPr/>
      </dsp:nvSpPr>
      <dsp:spPr>
        <a:xfrm>
          <a:off x="3127222" y="997806"/>
          <a:ext cx="123584" cy="378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992"/>
              </a:lnTo>
              <a:lnTo>
                <a:pt x="123584" y="3789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7666C-1DE9-4050-ADD3-1C294C085A67}">
      <dsp:nvSpPr>
        <dsp:cNvPr id="0" name=""/>
        <dsp:cNvSpPr/>
      </dsp:nvSpPr>
      <dsp:spPr>
        <a:xfrm>
          <a:off x="2921248" y="412839"/>
          <a:ext cx="123584" cy="378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992"/>
              </a:lnTo>
              <a:lnTo>
                <a:pt x="123584" y="3789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F70BC-FC11-4C02-BD69-C1F3131C40D7}">
      <dsp:nvSpPr>
        <dsp:cNvPr id="0" name=""/>
        <dsp:cNvSpPr/>
      </dsp:nvSpPr>
      <dsp:spPr>
        <a:xfrm>
          <a:off x="2838858" y="891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site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2838858" y="891"/>
        <a:ext cx="823897" cy="411948"/>
      </dsp:txXfrm>
    </dsp:sp>
    <dsp:sp modelId="{0F7DBECD-7747-491D-B005-F466598C6DA4}">
      <dsp:nvSpPr>
        <dsp:cNvPr id="0" name=""/>
        <dsp:cNvSpPr/>
      </dsp:nvSpPr>
      <dsp:spPr>
        <a:xfrm>
          <a:off x="3044832" y="585858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html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3044832" y="585858"/>
        <a:ext cx="823897" cy="411948"/>
      </dsp:txXfrm>
    </dsp:sp>
    <dsp:sp modelId="{D12BCD02-2823-42E0-BE2B-D7A4B02050D7}">
      <dsp:nvSpPr>
        <dsp:cNvPr id="0" name=""/>
        <dsp:cNvSpPr/>
      </dsp:nvSpPr>
      <dsp:spPr>
        <a:xfrm>
          <a:off x="3250807" y="1170825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rus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3250807" y="1170825"/>
        <a:ext cx="823897" cy="411948"/>
      </dsp:txXfrm>
    </dsp:sp>
    <dsp:sp modelId="{D5C30D73-18E8-4162-BF56-CC1C4D084970}">
      <dsp:nvSpPr>
        <dsp:cNvPr id="0" name=""/>
        <dsp:cNvSpPr/>
      </dsp:nvSpPr>
      <dsp:spPr>
        <a:xfrm>
          <a:off x="3250807" y="1755792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eng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3250807" y="1755792"/>
        <a:ext cx="823897" cy="411948"/>
      </dsp:txXfrm>
    </dsp:sp>
    <dsp:sp modelId="{2162CC30-C663-4EC2-BA63-480A044CE877}">
      <dsp:nvSpPr>
        <dsp:cNvPr id="0" name=""/>
        <dsp:cNvSpPr/>
      </dsp:nvSpPr>
      <dsp:spPr>
        <a:xfrm>
          <a:off x="3044832" y="2340759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images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3044832" y="2340759"/>
        <a:ext cx="823897" cy="411948"/>
      </dsp:txXfrm>
    </dsp:sp>
    <dsp:sp modelId="{6BC06878-40A6-4087-9C51-07AB24FD8FEF}">
      <dsp:nvSpPr>
        <dsp:cNvPr id="0" name=""/>
        <dsp:cNvSpPr/>
      </dsp:nvSpPr>
      <dsp:spPr>
        <a:xfrm>
          <a:off x="3044832" y="2925726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video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3044832" y="2925726"/>
        <a:ext cx="823897" cy="411948"/>
      </dsp:txXfrm>
    </dsp:sp>
    <dsp:sp modelId="{4E0E3E1D-6B92-4A5E-B4FE-F1BDB9EE6C73}">
      <dsp:nvSpPr>
        <dsp:cNvPr id="0" name=""/>
        <dsp:cNvSpPr/>
      </dsp:nvSpPr>
      <dsp:spPr>
        <a:xfrm>
          <a:off x="3044832" y="3510693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other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3044832" y="3510693"/>
        <a:ext cx="823897" cy="411948"/>
      </dsp:txXfrm>
    </dsp:sp>
    <dsp:sp modelId="{8BFA238F-697A-4928-992D-946BB21F5BEC}">
      <dsp:nvSpPr>
        <dsp:cNvPr id="0" name=""/>
        <dsp:cNvSpPr/>
      </dsp:nvSpPr>
      <dsp:spPr>
        <a:xfrm>
          <a:off x="3044832" y="4095660"/>
          <a:ext cx="823897" cy="411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rPr>
            <a:t>index.htm</a:t>
          </a:r>
          <a:endParaRPr kumimoji="0" lang="ru-RU" altLang="ru-RU" sz="14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endParaRPr>
        </a:p>
      </dsp:txBody>
      <dsp:txXfrm>
        <a:off x="3044832" y="4095660"/>
        <a:ext cx="823897" cy="411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BC34-97AD-48C6-A8FB-7AF8A0BC0480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A36DD-A2CA-439F-9499-3418F874A0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1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E3D3B-E868-45D9-8132-CF0441301C32}" type="slidenum">
              <a:rPr lang="ru-RU" altLang="ru-RU" b="0"/>
              <a:pPr eaLnBrk="1" hangingPunct="1"/>
              <a:t>2</a:t>
            </a:fld>
            <a:endParaRPr lang="ru-RU" altLang="ru-RU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7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683CF-51C8-41D0-9EA1-C6CE6590E3D1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214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84D3F-404F-4076-B5FD-A97CC6BE6895}" type="slidenum">
              <a:rPr lang="ru-RU" altLang="ru-RU"/>
              <a:pPr/>
              <a:t>47</a:t>
            </a:fld>
            <a:endParaRPr lang="ru-RU" altLang="ru-RU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810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9ACF4-AD72-470A-80BA-7FDF6396F1BA}" type="slidenum">
              <a:rPr lang="ru-RU" altLang="ru-RU"/>
              <a:pPr/>
              <a:t>55</a:t>
            </a:fld>
            <a:endParaRPr lang="ru-RU" altLang="ru-RU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30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182FC-7450-42BB-B244-3E287FEB215A}" type="slidenum">
              <a:rPr lang="ru-RU" altLang="ru-RU"/>
              <a:pPr/>
              <a:t>59</a:t>
            </a:fld>
            <a:endParaRPr lang="ru-RU" altLang="ru-RU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71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E3D3B-E868-45D9-8132-CF0441301C32}" type="slidenum">
              <a:rPr lang="ru-RU" altLang="ru-RU" b="0"/>
              <a:pPr eaLnBrk="1" hangingPunct="1"/>
              <a:t>3</a:t>
            </a:fld>
            <a:endParaRPr lang="ru-RU" altLang="ru-RU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1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E3D3B-E868-45D9-8132-CF0441301C32}" type="slidenum">
              <a:rPr lang="ru-RU" altLang="ru-RU" b="0"/>
              <a:pPr eaLnBrk="1" hangingPunct="1"/>
              <a:t>4</a:t>
            </a:fld>
            <a:endParaRPr lang="ru-RU" altLang="ru-RU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5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E3D3B-E868-45D9-8132-CF0441301C32}" type="slidenum">
              <a:rPr lang="ru-RU" altLang="ru-RU" b="0"/>
              <a:pPr eaLnBrk="1" hangingPunct="1"/>
              <a:t>5</a:t>
            </a:fld>
            <a:endParaRPr lang="ru-RU" altLang="ru-RU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8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E3D3B-E868-45D9-8132-CF0441301C32}" type="slidenum">
              <a:rPr lang="ru-RU" altLang="ru-RU" b="0"/>
              <a:pPr eaLnBrk="1" hangingPunct="1"/>
              <a:t>6</a:t>
            </a:fld>
            <a:endParaRPr lang="ru-RU" altLang="ru-RU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9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E3D3B-E868-45D9-8132-CF0441301C32}" type="slidenum">
              <a:rPr lang="ru-RU" altLang="ru-RU" b="0"/>
              <a:pPr eaLnBrk="1" hangingPunct="1"/>
              <a:t>7</a:t>
            </a:fld>
            <a:endParaRPr lang="ru-RU" altLang="ru-RU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1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E3D3B-E868-45D9-8132-CF0441301C32}" type="slidenum">
              <a:rPr lang="ru-RU" altLang="ru-RU" b="0"/>
              <a:pPr eaLnBrk="1" hangingPunct="1"/>
              <a:t>8</a:t>
            </a:fld>
            <a:endParaRPr lang="ru-RU" altLang="ru-RU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6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BF361-F397-46C3-809C-6F7DEF270DFF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645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4AC3-C6DA-4D99-8D49-8494BC1DF712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192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6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4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1422400" y="1981200"/>
            <a:ext cx="10058400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083C5-4478-43C1-A9F7-0E19CB6996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607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830D0A7-A112-456B-9B91-67BAB5842D6B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0465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4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5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7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6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9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15EE-8DEE-4C8E-B224-53634F4882F7}" type="datetimeFigureOut">
              <a:rPr lang="ru-RU" smtClean="0"/>
              <a:t>пт 01.09.17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2031-7468-42D1-A896-6244D28DE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u.ru/books/phot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1847850" y="3033713"/>
            <a:ext cx="84963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99" name="Line 6"/>
          <p:cNvSpPr>
            <a:spLocks noChangeShapeType="1"/>
          </p:cNvSpPr>
          <p:nvPr/>
        </p:nvSpPr>
        <p:spPr bwMode="auto">
          <a:xfrm>
            <a:off x="1847850" y="4005263"/>
            <a:ext cx="84963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642257" y="3159125"/>
            <a:ext cx="10439400" cy="1323439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000" dirty="0" smtClean="0"/>
              <a:t>Технология создания </a:t>
            </a:r>
            <a:r>
              <a:rPr lang="en-US" altLang="ru-RU" sz="4000" dirty="0" smtClean="0"/>
              <a:t>Web</a:t>
            </a:r>
            <a:r>
              <a:rPr lang="ru-RU" altLang="ru-RU" sz="4000" dirty="0" smtClean="0"/>
              <a:t>-документов</a:t>
            </a:r>
          </a:p>
          <a:p>
            <a:pPr algn="ctr"/>
            <a:r>
              <a:rPr lang="ru-RU" sz="4000" dirty="0"/>
              <a:t>Основы  </a:t>
            </a:r>
            <a:r>
              <a:rPr lang="en-US" sz="4000" dirty="0"/>
              <a:t>HTML</a:t>
            </a:r>
            <a:endParaRPr lang="ru-RU" altLang="ru-RU" sz="4000" dirty="0">
              <a:solidFill>
                <a:srgbClr val="333399"/>
              </a:solidFill>
            </a:endParaRPr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740229" y="549276"/>
            <a:ext cx="10918371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ru-RU" altLang="ru-RU" sz="2400" dirty="0"/>
              <a:t>Дисциплина </a:t>
            </a:r>
            <a:r>
              <a:rPr lang="ru-RU" altLang="ru-RU" sz="2400" dirty="0" smtClean="0"/>
              <a:t>«Программные средства создания интернет-приложений»</a:t>
            </a:r>
            <a:endParaRPr lang="ru-RU" altLang="ru-RU" sz="2400" dirty="0"/>
          </a:p>
          <a:p>
            <a:pPr eaLnBrk="1" hangingPunct="1">
              <a:lnSpc>
                <a:spcPct val="130000"/>
              </a:lnSpc>
            </a:pPr>
            <a:r>
              <a:rPr lang="ru-RU" altLang="ru-RU" sz="2400" dirty="0"/>
              <a:t>Специальность </a:t>
            </a:r>
            <a:r>
              <a:rPr lang="be-BY" altLang="ru-RU" sz="2400" dirty="0"/>
              <a:t>2-40 01 01        </a:t>
            </a:r>
            <a:r>
              <a:rPr lang="ru-RU" altLang="ru-RU" sz="2400" dirty="0"/>
              <a:t>ПОИТ</a:t>
            </a:r>
          </a:p>
          <a:p>
            <a:pPr eaLnBrk="1" hangingPunct="1">
              <a:lnSpc>
                <a:spcPct val="130000"/>
              </a:lnSpc>
            </a:pPr>
            <a:r>
              <a:rPr lang="ru-RU" altLang="ru-RU" sz="2400" dirty="0"/>
              <a:t>ЧУО «Колледж бизнеса и права»</a:t>
            </a:r>
          </a:p>
          <a:p>
            <a:pPr eaLnBrk="1" hangingPunct="1">
              <a:lnSpc>
                <a:spcPct val="130000"/>
              </a:lnSpc>
            </a:pPr>
            <a:r>
              <a:rPr lang="ru-RU" altLang="ru-RU" sz="2400" dirty="0"/>
              <a:t>Белугина Наталья Ивановна, преподаватель</a:t>
            </a:r>
          </a:p>
        </p:txBody>
      </p:sp>
    </p:spTree>
    <p:extLst>
      <p:ext uri="{BB962C8B-B14F-4D97-AF65-F5344CB8AC3E}">
        <p14:creationId xmlns:p14="http://schemas.microsoft.com/office/powerpoint/2010/main" val="41265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18520C-1648-4A60-82B6-88A1B98B15E6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Основные этапы разработки </a:t>
            </a:r>
            <a:r>
              <a:rPr lang="en-US" smtClean="0"/>
              <a:t>Web</a:t>
            </a:r>
            <a:r>
              <a:rPr lang="ru-RU" smtClean="0"/>
              <a:t>-сайта</a:t>
            </a:r>
            <a:endParaRPr lang="en-U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2. Создание </a:t>
            </a:r>
            <a:r>
              <a:rPr lang="en-US" smtClean="0"/>
              <a:t>Web</a:t>
            </a:r>
            <a:r>
              <a:rPr lang="ru-RU" smtClean="0"/>
              <a:t>-сайта</a:t>
            </a:r>
          </a:p>
          <a:p>
            <a:pPr eaLnBrk="1" hangingPunct="1">
              <a:defRPr/>
            </a:pPr>
            <a:r>
              <a:rPr lang="ru-RU" smtClean="0"/>
              <a:t>Создание отдельных </a:t>
            </a:r>
            <a:r>
              <a:rPr lang="en-US" smtClean="0"/>
              <a:t>Web-</a:t>
            </a:r>
            <a:r>
              <a:rPr lang="ru-RU" smtClean="0"/>
              <a:t>страниц</a:t>
            </a:r>
            <a:endParaRPr lang="en-US" smtClean="0"/>
          </a:p>
          <a:p>
            <a:pPr eaLnBrk="1" hangingPunct="1">
              <a:defRPr/>
            </a:pPr>
            <a:r>
              <a:rPr lang="ru-RU" smtClean="0"/>
              <a:t>Установка связей между </a:t>
            </a:r>
            <a:r>
              <a:rPr lang="en-US" smtClean="0"/>
              <a:t>Web-</a:t>
            </a:r>
            <a:r>
              <a:rPr lang="ru-RU" smtClean="0"/>
              <a:t>страницами (создание гиперссылок)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3. Тестирование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4. Публикация</a:t>
            </a:r>
            <a:endParaRPr lang="en-US" smtClean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979714" y="1524681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 advAuto="1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C90F77-6090-4749-B849-BACC17A8554A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Логическая структура </a:t>
            </a:r>
            <a:r>
              <a:rPr lang="en-US" smtClean="0"/>
              <a:t>Web-</a:t>
            </a:r>
            <a:r>
              <a:rPr lang="ru-RU" smtClean="0"/>
              <a:t>сайта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mtClean="0">
                <a:solidFill>
                  <a:schemeClr val="hlink"/>
                </a:solidFill>
              </a:rPr>
              <a:t>Логическая структура</a:t>
            </a:r>
            <a:r>
              <a:rPr lang="ru-RU" smtClean="0"/>
              <a:t> - информационная организация сайта</a:t>
            </a:r>
          </a:p>
          <a:p>
            <a:pPr eaLnBrk="1" hangingPunct="1">
              <a:defRPr/>
            </a:pPr>
            <a:endParaRPr lang="ru-RU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Разбиение материла на логические разделы со спроектированными связями между ними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979714" y="139405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6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uild="p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687330D-2B21-49FC-B273-3AABD5FE3B34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90133" name="Rectangle 10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/>
              <a:t>Графическое представление логической структуры </a:t>
            </a:r>
            <a:r>
              <a:rPr lang="en-US" sz="4000" dirty="0"/>
              <a:t>Web-</a:t>
            </a:r>
            <a:r>
              <a:rPr lang="ru-RU" sz="4000" dirty="0"/>
              <a:t>сайта</a:t>
            </a:r>
          </a:p>
        </p:txBody>
      </p:sp>
      <p:graphicFrame>
        <p:nvGraphicFramePr>
          <p:cNvPr id="2" name="Схема 1"/>
          <p:cNvGraphicFramePr/>
          <p:nvPr/>
        </p:nvGraphicFramePr>
        <p:xfrm>
          <a:off x="1558925" y="2349500"/>
          <a:ext cx="9118600" cy="410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422400" y="1704749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4BBAAE-9EA7-4886-B2DC-B51DBC1D7E58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Логическая структура </a:t>
            </a:r>
            <a:r>
              <a:rPr lang="en-US" smtClean="0"/>
              <a:t>Web-</a:t>
            </a:r>
            <a:r>
              <a:rPr lang="ru-RU" smtClean="0"/>
              <a:t>сайта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90800" y="1773238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ru-RU" smtClean="0"/>
              <a:t>Домашняя страница содержит ссылки на основные разделы сайта, анонсы их содержимого</a:t>
            </a:r>
          </a:p>
          <a:p>
            <a:pPr eaLnBrk="1" hangingPunct="1">
              <a:defRPr/>
            </a:pPr>
            <a:r>
              <a:rPr lang="ru-RU" smtClean="0"/>
              <a:t>Отсутствуют «тупиковые» страницы, с любой страницы сайта предусмотрен возврат на предыдущую или домашнюю страницу</a:t>
            </a:r>
          </a:p>
          <a:p>
            <a:pPr eaLnBrk="1" hangingPunct="1">
              <a:defRPr/>
            </a:pPr>
            <a:r>
              <a:rPr lang="ru-RU" smtClean="0"/>
              <a:t>Сайт является «открытой» системой, допускающей модернизацию и развитие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979714" y="139405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8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90AD56-4531-48CF-BC9C-345E4A2E3DEE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Web-</a:t>
            </a:r>
            <a:r>
              <a:rPr lang="ru-RU" sz="4000"/>
              <a:t>страница с точки зрения файловой структуры</a:t>
            </a:r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590800" y="2338388"/>
            <a:ext cx="7543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mtClean="0">
                <a:solidFill>
                  <a:schemeClr val="hlink"/>
                </a:solidFill>
              </a:rPr>
              <a:t>Web-</a:t>
            </a:r>
            <a:r>
              <a:rPr lang="ru-RU" smtClean="0">
                <a:solidFill>
                  <a:schemeClr val="hlink"/>
                </a:solidFill>
              </a:rPr>
              <a:t>страница</a:t>
            </a:r>
            <a:r>
              <a:rPr lang="ru-RU" smtClean="0"/>
              <a:t> – группа файлов:</a:t>
            </a:r>
          </a:p>
          <a:p>
            <a:pPr eaLnBrk="1" hangingPunct="1">
              <a:defRPr/>
            </a:pPr>
            <a:r>
              <a:rPr lang="en-US" smtClean="0"/>
              <a:t>HTML</a:t>
            </a:r>
            <a:r>
              <a:rPr lang="ru-RU" smtClean="0"/>
              <a:t>-документ </a:t>
            </a:r>
            <a:r>
              <a:rPr lang="en-US" smtClean="0"/>
              <a:t>(.htm, .html</a:t>
            </a:r>
            <a:r>
              <a:rPr lang="ru-RU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             +</a:t>
            </a:r>
          </a:p>
          <a:p>
            <a:pPr eaLnBrk="1" hangingPunct="1">
              <a:defRPr/>
            </a:pPr>
            <a:r>
              <a:rPr lang="ru-RU" smtClean="0"/>
              <a:t>Файлы мультимедиа</a:t>
            </a:r>
          </a:p>
          <a:p>
            <a:pPr eaLnBrk="1" hangingPunct="1">
              <a:defRPr/>
            </a:pPr>
            <a:r>
              <a:rPr lang="ru-RU" smtClean="0"/>
              <a:t>Активные компоненты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957943" y="1691369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6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9C756B-3A20-4B2F-B264-87B6D13F307F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Физическая структура </a:t>
            </a:r>
            <a:r>
              <a:rPr lang="en-US" smtClean="0"/>
              <a:t>Web-</a:t>
            </a:r>
            <a:r>
              <a:rPr lang="ru-RU" smtClean="0"/>
              <a:t>сайта</a:t>
            </a: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mtClean="0">
                <a:solidFill>
                  <a:schemeClr val="hlink"/>
                </a:solidFill>
              </a:rPr>
              <a:t>Физическая структура</a:t>
            </a:r>
            <a:r>
              <a:rPr lang="ru-RU" smtClean="0"/>
              <a:t> - способ размещения файлов по папкам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mtClean="0"/>
              <a:t>Для хранения файлов сайта создается отдельная папка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mtClean="0"/>
              <a:t>В именах всех файлов и папок используются только строчные латинские буквы</a:t>
            </a:r>
            <a:endParaRPr lang="en-US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mtClean="0"/>
              <a:t>Домашняя страница сайта должна носить имя </a:t>
            </a:r>
            <a:r>
              <a:rPr lang="en-US" smtClean="0">
                <a:solidFill>
                  <a:schemeClr val="hlink"/>
                </a:solidFill>
              </a:rPr>
              <a:t>index.htm (.html) 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smtClean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979714" y="139405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48E24D-7108-44CA-B8C6-7A336928C1A3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Физическая структура сайта</a:t>
            </a:r>
          </a:p>
        </p:txBody>
      </p:sp>
      <p:sp>
        <p:nvSpPr>
          <p:cNvPr id="42005" name="AutoShape 21"/>
          <p:cNvSpPr>
            <a:spLocks noChangeArrowheads="1"/>
          </p:cNvSpPr>
          <p:nvPr/>
        </p:nvSpPr>
        <p:spPr bwMode="auto">
          <a:xfrm>
            <a:off x="3249613" y="2598738"/>
            <a:ext cx="1447800" cy="685800"/>
          </a:xfrm>
          <a:prstGeom prst="flowChartAlternateProcess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ru-RU" sz="2800"/>
              <a:t>site</a:t>
            </a:r>
          </a:p>
        </p:txBody>
      </p:sp>
      <p:grpSp>
        <p:nvGrpSpPr>
          <p:cNvPr id="42049" name="Group 65"/>
          <p:cNvGrpSpPr>
            <a:grpSpLocks/>
          </p:cNvGrpSpPr>
          <p:nvPr/>
        </p:nvGrpSpPr>
        <p:grpSpPr bwMode="auto">
          <a:xfrm>
            <a:off x="4011613" y="3284539"/>
            <a:ext cx="2932112" cy="2701925"/>
            <a:chOff x="1567" y="2069"/>
            <a:chExt cx="1847" cy="1702"/>
          </a:xfrm>
        </p:grpSpPr>
        <p:sp>
          <p:nvSpPr>
            <p:cNvPr id="36882" name="AutoShape 26"/>
            <p:cNvSpPr>
              <a:spLocks noChangeArrowheads="1"/>
            </p:cNvSpPr>
            <p:nvPr/>
          </p:nvSpPr>
          <p:spPr bwMode="auto">
            <a:xfrm>
              <a:off x="2502" y="3339"/>
              <a:ext cx="912" cy="432"/>
            </a:xfrm>
            <a:prstGeom prst="flowChartAlternateProcess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ru-RU" sz="2800"/>
                <a:t>images</a:t>
              </a:r>
            </a:p>
          </p:txBody>
        </p:sp>
        <p:grpSp>
          <p:nvGrpSpPr>
            <p:cNvPr id="36883" name="Group 61"/>
            <p:cNvGrpSpPr>
              <a:grpSpLocks/>
            </p:cNvGrpSpPr>
            <p:nvPr/>
          </p:nvGrpSpPr>
          <p:grpSpPr bwMode="auto">
            <a:xfrm>
              <a:off x="1567" y="2069"/>
              <a:ext cx="912" cy="1497"/>
              <a:chOff x="1567" y="2069"/>
              <a:chExt cx="912" cy="1497"/>
            </a:xfrm>
          </p:grpSpPr>
          <p:sp>
            <p:nvSpPr>
              <p:cNvPr id="36884" name="Line 31"/>
              <p:cNvSpPr>
                <a:spLocks noChangeShapeType="1"/>
              </p:cNvSpPr>
              <p:nvPr/>
            </p:nvSpPr>
            <p:spPr bwMode="auto">
              <a:xfrm>
                <a:off x="1567" y="2069"/>
                <a:ext cx="0" cy="14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6885" name="Line 33"/>
              <p:cNvSpPr>
                <a:spLocks noChangeShapeType="1"/>
              </p:cNvSpPr>
              <p:nvPr/>
            </p:nvSpPr>
            <p:spPr bwMode="auto">
              <a:xfrm>
                <a:off x="1567" y="356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</p:grpSp>
      </p:grpSp>
      <p:grpSp>
        <p:nvGrpSpPr>
          <p:cNvPr id="42048" name="Group 64"/>
          <p:cNvGrpSpPr>
            <a:grpSpLocks/>
          </p:cNvGrpSpPr>
          <p:nvPr/>
        </p:nvGrpSpPr>
        <p:grpSpPr bwMode="auto">
          <a:xfrm>
            <a:off x="4011614" y="3200400"/>
            <a:ext cx="2236787" cy="914400"/>
            <a:chOff x="1567" y="2016"/>
            <a:chExt cx="1409" cy="576"/>
          </a:xfrm>
        </p:grpSpPr>
        <p:sp>
          <p:nvSpPr>
            <p:cNvPr id="36880" name="Line 34"/>
            <p:cNvSpPr>
              <a:spLocks noChangeShapeType="1"/>
            </p:cNvSpPr>
            <p:nvPr/>
          </p:nvSpPr>
          <p:spPr bwMode="auto">
            <a:xfrm>
              <a:off x="1567" y="2288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36881" name="Homepage"/>
            <p:cNvSpPr>
              <a:spLocks noEditPoints="1" noChangeArrowheads="1"/>
            </p:cNvSpPr>
            <p:nvPr/>
          </p:nvSpPr>
          <p:spPr bwMode="auto">
            <a:xfrm>
              <a:off x="2496" y="2016"/>
              <a:ext cx="480" cy="576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0 h 21600"/>
                <a:gd name="T4" fmla="*/ 480 w 21600"/>
                <a:gd name="T5" fmla="*/ 0 h 21600"/>
                <a:gd name="T6" fmla="*/ 480 w 21600"/>
                <a:gd name="T7" fmla="*/ 288 h 21600"/>
                <a:gd name="T8" fmla="*/ 480 w 21600"/>
                <a:gd name="T9" fmla="*/ 576 h 21600"/>
                <a:gd name="T10" fmla="*/ 240 w 21600"/>
                <a:gd name="T11" fmla="*/ 576 h 21600"/>
                <a:gd name="T12" fmla="*/ 0 w 21600"/>
                <a:gd name="T13" fmla="*/ 288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990 w 21600"/>
                <a:gd name="T22" fmla="*/ 12188 h 21600"/>
                <a:gd name="T23" fmla="*/ 20835 w 21600"/>
                <a:gd name="T24" fmla="*/ 17138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251" y="7101"/>
                  </a:moveTo>
                  <a:lnTo>
                    <a:pt x="5251" y="11160"/>
                  </a:lnTo>
                  <a:lnTo>
                    <a:pt x="16306" y="11160"/>
                  </a:lnTo>
                  <a:lnTo>
                    <a:pt x="16306" y="7052"/>
                  </a:lnTo>
                  <a:lnTo>
                    <a:pt x="16901" y="6561"/>
                  </a:lnTo>
                  <a:lnTo>
                    <a:pt x="15264" y="5236"/>
                  </a:lnTo>
                  <a:lnTo>
                    <a:pt x="15264" y="1636"/>
                  </a:lnTo>
                  <a:lnTo>
                    <a:pt x="13478" y="1636"/>
                  </a:lnTo>
                  <a:lnTo>
                    <a:pt x="13478" y="3698"/>
                  </a:lnTo>
                  <a:lnTo>
                    <a:pt x="11182" y="1669"/>
                  </a:lnTo>
                  <a:lnTo>
                    <a:pt x="4847" y="6561"/>
                  </a:lnTo>
                  <a:lnTo>
                    <a:pt x="5251" y="7101"/>
                  </a:lnTo>
                  <a:close/>
                </a:path>
                <a:path w="21600" h="21600" extrusionOk="0">
                  <a:moveTo>
                    <a:pt x="9396" y="11160"/>
                  </a:moveTo>
                  <a:lnTo>
                    <a:pt x="9396" y="7772"/>
                  </a:lnTo>
                  <a:lnTo>
                    <a:pt x="11820" y="7772"/>
                  </a:lnTo>
                  <a:lnTo>
                    <a:pt x="11820" y="11160"/>
                  </a:lnTo>
                  <a:lnTo>
                    <a:pt x="9396" y="1116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2046" name="Group 62"/>
          <p:cNvGrpSpPr>
            <a:grpSpLocks/>
          </p:cNvGrpSpPr>
          <p:nvPr/>
        </p:nvGrpSpPr>
        <p:grpSpPr bwMode="auto">
          <a:xfrm>
            <a:off x="6943726" y="5156200"/>
            <a:ext cx="1673225" cy="990600"/>
            <a:chOff x="3414" y="3248"/>
            <a:chExt cx="1054" cy="624"/>
          </a:xfrm>
        </p:grpSpPr>
        <p:grpSp>
          <p:nvGrpSpPr>
            <p:cNvPr id="36876" name="Group 50"/>
            <p:cNvGrpSpPr>
              <a:grpSpLocks/>
            </p:cNvGrpSpPr>
            <p:nvPr/>
          </p:nvGrpSpPr>
          <p:grpSpPr bwMode="auto">
            <a:xfrm>
              <a:off x="4036" y="3248"/>
              <a:ext cx="432" cy="624"/>
              <a:chOff x="3072" y="3024"/>
              <a:chExt cx="432" cy="624"/>
            </a:xfrm>
          </p:grpSpPr>
          <p:sp>
            <p:nvSpPr>
              <p:cNvPr id="36878" name="Documents"/>
              <p:cNvSpPr>
                <a:spLocks noEditPoints="1" noChangeArrowheads="1"/>
              </p:cNvSpPr>
              <p:nvPr/>
            </p:nvSpPr>
            <p:spPr bwMode="auto">
              <a:xfrm>
                <a:off x="3072" y="3024"/>
                <a:ext cx="432" cy="624"/>
              </a:xfrm>
              <a:custGeom>
                <a:avLst/>
                <a:gdLst>
                  <a:gd name="T0" fmla="*/ 0 w 21600"/>
                  <a:gd name="T1" fmla="*/ 81 h 21600"/>
                  <a:gd name="T2" fmla="*/ 69 w 21600"/>
                  <a:gd name="T3" fmla="*/ 0 h 21600"/>
                  <a:gd name="T4" fmla="*/ 433 w 21600"/>
                  <a:gd name="T5" fmla="*/ 544 h 21600"/>
                  <a:gd name="T6" fmla="*/ 399 w 21600"/>
                  <a:gd name="T7" fmla="*/ 584 h 21600"/>
                  <a:gd name="T8" fmla="*/ 365 w 21600"/>
                  <a:gd name="T9" fmla="*/ 625 h 21600"/>
                  <a:gd name="T10" fmla="*/ 399 w 21600"/>
                  <a:gd name="T11" fmla="*/ 41 h 21600"/>
                  <a:gd name="T12" fmla="*/ 365 w 21600"/>
                  <a:gd name="T13" fmla="*/ 81 h 21600"/>
                  <a:gd name="T14" fmla="*/ 33 w 21600"/>
                  <a:gd name="T15" fmla="*/ 41 h 21600"/>
                  <a:gd name="T16" fmla="*/ 432 w 21600"/>
                  <a:gd name="T17" fmla="*/ 0 h 21600"/>
                  <a:gd name="T18" fmla="*/ 216 w 21600"/>
                  <a:gd name="T19" fmla="*/ 0 h 21600"/>
                  <a:gd name="T20" fmla="*/ 0 w 21600"/>
                  <a:gd name="T21" fmla="*/ 312 h 21600"/>
                  <a:gd name="T22" fmla="*/ 432 w 21600"/>
                  <a:gd name="T23" fmla="*/ 312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1650 w 21600"/>
                  <a:gd name="T37" fmla="*/ 4154 h 21600"/>
                  <a:gd name="T38" fmla="*/ 16500 w 21600"/>
                  <a:gd name="T39" fmla="*/ 17308 h 216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pic>
            <p:nvPicPr>
              <p:cNvPr id="36879" name="Picture 49" descr="BUTTRFL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3168"/>
                <a:ext cx="392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877" name="Line 53"/>
            <p:cNvSpPr>
              <a:spLocks noChangeShapeType="1"/>
            </p:cNvSpPr>
            <p:nvPr/>
          </p:nvSpPr>
          <p:spPr bwMode="auto">
            <a:xfrm>
              <a:off x="3414" y="3579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42042" name="AutoShape 58"/>
          <p:cNvSpPr>
            <a:spLocks noChangeArrowheads="1"/>
          </p:cNvSpPr>
          <p:nvPr/>
        </p:nvSpPr>
        <p:spPr bwMode="auto">
          <a:xfrm>
            <a:off x="6864350" y="2420939"/>
            <a:ext cx="1968500" cy="708025"/>
          </a:xfrm>
          <a:prstGeom prst="wedgeRoundRectCallout">
            <a:avLst>
              <a:gd name="adj1" fmla="val -76856"/>
              <a:gd name="adj2" fmla="val 121750"/>
              <a:gd name="adj3" fmla="val 16667"/>
            </a:avLst>
          </a:prstGeom>
          <a:solidFill>
            <a:schemeClr val="bg2"/>
          </a:solidFill>
          <a:ln w="381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ru-RU" sz="2800"/>
              <a:t>index.htm</a:t>
            </a:r>
          </a:p>
        </p:txBody>
      </p:sp>
      <p:grpSp>
        <p:nvGrpSpPr>
          <p:cNvPr id="42047" name="Group 63"/>
          <p:cNvGrpSpPr>
            <a:grpSpLocks/>
          </p:cNvGrpSpPr>
          <p:nvPr/>
        </p:nvGrpSpPr>
        <p:grpSpPr bwMode="auto">
          <a:xfrm>
            <a:off x="4008439" y="4076701"/>
            <a:ext cx="3565525" cy="981075"/>
            <a:chOff x="1565" y="2568"/>
            <a:chExt cx="2246" cy="618"/>
          </a:xfrm>
        </p:grpSpPr>
        <p:sp>
          <p:nvSpPr>
            <p:cNvPr id="36874" name="Documents"/>
            <p:cNvSpPr>
              <a:spLocks noEditPoints="1" noChangeArrowheads="1"/>
            </p:cNvSpPr>
            <p:nvPr/>
          </p:nvSpPr>
          <p:spPr bwMode="auto">
            <a:xfrm>
              <a:off x="3379" y="2568"/>
              <a:ext cx="432" cy="618"/>
            </a:xfrm>
            <a:custGeom>
              <a:avLst/>
              <a:gdLst>
                <a:gd name="T0" fmla="*/ 0 w 21600"/>
                <a:gd name="T1" fmla="*/ 80 h 21600"/>
                <a:gd name="T2" fmla="*/ 69 w 21600"/>
                <a:gd name="T3" fmla="*/ 0 h 21600"/>
                <a:gd name="T4" fmla="*/ 433 w 21600"/>
                <a:gd name="T5" fmla="*/ 539 h 21600"/>
                <a:gd name="T6" fmla="*/ 399 w 21600"/>
                <a:gd name="T7" fmla="*/ 578 h 21600"/>
                <a:gd name="T8" fmla="*/ 365 w 21600"/>
                <a:gd name="T9" fmla="*/ 619 h 21600"/>
                <a:gd name="T10" fmla="*/ 399 w 21600"/>
                <a:gd name="T11" fmla="*/ 41 h 21600"/>
                <a:gd name="T12" fmla="*/ 365 w 21600"/>
                <a:gd name="T13" fmla="*/ 80 h 21600"/>
                <a:gd name="T14" fmla="*/ 33 w 21600"/>
                <a:gd name="T15" fmla="*/ 41 h 21600"/>
                <a:gd name="T16" fmla="*/ 432 w 21600"/>
                <a:gd name="T17" fmla="*/ 0 h 21600"/>
                <a:gd name="T18" fmla="*/ 216 w 21600"/>
                <a:gd name="T19" fmla="*/ 0 h 21600"/>
                <a:gd name="T20" fmla="*/ 0 w 21600"/>
                <a:gd name="T21" fmla="*/ 309 h 21600"/>
                <a:gd name="T22" fmla="*/ 432 w 21600"/>
                <a:gd name="T23" fmla="*/ 309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1650 w 21600"/>
                <a:gd name="T37" fmla="*/ 4159 h 21600"/>
                <a:gd name="T38" fmla="*/ 16500 w 21600"/>
                <a:gd name="T39" fmla="*/ 17301 h 2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5" name="Line 60"/>
            <p:cNvSpPr>
              <a:spLocks noChangeShapeType="1"/>
            </p:cNvSpPr>
            <p:nvPr/>
          </p:nvSpPr>
          <p:spPr bwMode="auto">
            <a:xfrm>
              <a:off x="1565" y="2931"/>
              <a:ext cx="1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957943" y="168048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animBg="1" autoUpdateAnimBg="0"/>
      <p:bldP spid="4204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D16333-393D-487C-A06B-6375C210BA28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12597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Физическая  структура сайта</a:t>
            </a:r>
          </a:p>
        </p:txBody>
      </p:sp>
      <p:graphicFrame>
        <p:nvGraphicFramePr>
          <p:cNvPr id="2" name="Схема 1"/>
          <p:cNvGraphicFramePr/>
          <p:nvPr/>
        </p:nvGraphicFramePr>
        <p:xfrm>
          <a:off x="2495551" y="1773238"/>
          <a:ext cx="6913563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895350" y="176303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5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Общий алгоритм создания Web-страниц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1"/>
            <a:ext cx="8229600" cy="4327525"/>
          </a:xfrm>
        </p:spPr>
        <p:txBody>
          <a:bodyPr/>
          <a:lstStyle/>
          <a:p>
            <a:pPr eaLnBrk="1" hangingPunct="1"/>
            <a:r>
              <a:rPr lang="ru-RU" altLang="ru-RU"/>
              <a:t>Вручную создать физическую структуру сайта</a:t>
            </a:r>
            <a:endParaRPr lang="en-US" altLang="ru-RU"/>
          </a:p>
          <a:p>
            <a:pPr eaLnBrk="1" hangingPunct="1"/>
            <a:r>
              <a:rPr lang="ru-RU" altLang="ru-RU"/>
              <a:t>В текстовом редакторе создать новый документ и записать в нем </a:t>
            </a:r>
            <a:r>
              <a:rPr lang="en-US" altLang="ru-RU"/>
              <a:t>HTML</a:t>
            </a:r>
            <a:r>
              <a:rPr lang="ru-RU" altLang="ru-RU"/>
              <a:t>-код</a:t>
            </a:r>
          </a:p>
          <a:p>
            <a:pPr eaLnBrk="1" hangingPunct="1"/>
            <a:r>
              <a:rPr lang="ru-RU" altLang="ru-RU"/>
              <a:t>Сохранить документ в папке сайта с расширением .</a:t>
            </a:r>
            <a:r>
              <a:rPr lang="en-US" altLang="ru-RU"/>
              <a:t>htm </a:t>
            </a:r>
            <a:r>
              <a:rPr lang="ru-RU" altLang="ru-RU"/>
              <a:t>или</a:t>
            </a:r>
            <a:r>
              <a:rPr lang="en-US" altLang="ru-RU"/>
              <a:t> .html</a:t>
            </a:r>
            <a:endParaRPr lang="ru-RU" altLang="ru-RU"/>
          </a:p>
          <a:p>
            <a:pPr eaLnBrk="1" hangingPunct="1"/>
            <a:r>
              <a:rPr lang="ru-RU" altLang="ru-RU"/>
              <a:t>Просмотреть документ в браузере</a:t>
            </a:r>
            <a:endParaRPr lang="en-US" altLang="ru-RU"/>
          </a:p>
          <a:p>
            <a:pPr eaLnBrk="1" hangingPunct="1"/>
            <a:r>
              <a:rPr lang="ru-RU" altLang="ru-RU"/>
              <a:t>Открыть </a:t>
            </a:r>
            <a:r>
              <a:rPr lang="en-US" altLang="ru-RU"/>
              <a:t>HTML</a:t>
            </a:r>
            <a:r>
              <a:rPr lang="ru-RU" altLang="ru-RU"/>
              <a:t>-документ в текстовом редакторе, найти и устранить ошибки в </a:t>
            </a:r>
            <a:r>
              <a:rPr lang="en-US" altLang="ru-RU"/>
              <a:t>HTML</a:t>
            </a:r>
            <a:r>
              <a:rPr lang="ru-RU" altLang="ru-RU"/>
              <a:t>-коде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38200" y="141469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 rot="2793719">
            <a:off x="6067426" y="2659063"/>
            <a:ext cx="3759200" cy="210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362200" y="914400"/>
            <a:ext cx="253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>
                <a:solidFill>
                  <a:schemeClr val="accent2"/>
                </a:solidFill>
                <a:latin typeface="Times New Roman" panose="02020603050405020304" pitchFamily="18" charset="0"/>
              </a:rPr>
              <a:t>HTML</a:t>
            </a:r>
            <a:r>
              <a:rPr lang="ru-RU" altLang="ru-RU" sz="2400">
                <a:solidFill>
                  <a:schemeClr val="accent2"/>
                </a:solidFill>
                <a:latin typeface="Times New Roman" panose="02020603050405020304" pitchFamily="18" charset="0"/>
              </a:rPr>
              <a:t> - документ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286000" y="1524000"/>
            <a:ext cx="27432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ru-RU" altLang="ru-RU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4933" name="Group 5"/>
          <p:cNvGrpSpPr>
            <a:grpSpLocks/>
          </p:cNvGrpSpPr>
          <p:nvPr/>
        </p:nvGrpSpPr>
        <p:grpSpPr bwMode="auto">
          <a:xfrm>
            <a:off x="5562600" y="685800"/>
            <a:ext cx="4572000" cy="4038600"/>
            <a:chOff x="2592" y="432"/>
            <a:chExt cx="2880" cy="2544"/>
          </a:xfrm>
        </p:grpSpPr>
        <p:grpSp>
          <p:nvGrpSpPr>
            <p:cNvPr id="124934" name="Group 6"/>
            <p:cNvGrpSpPr>
              <a:grpSpLocks/>
            </p:cNvGrpSpPr>
            <p:nvPr/>
          </p:nvGrpSpPr>
          <p:grpSpPr bwMode="auto">
            <a:xfrm>
              <a:off x="2976" y="432"/>
              <a:ext cx="1680" cy="1728"/>
              <a:chOff x="2976" y="432"/>
              <a:chExt cx="1680" cy="1728"/>
            </a:xfrm>
          </p:grpSpPr>
          <p:sp>
            <p:nvSpPr>
              <p:cNvPr id="124935" name="AutoShape 7"/>
              <p:cNvSpPr>
                <a:spLocks noChangeArrowheads="1"/>
              </p:cNvSpPr>
              <p:nvPr/>
            </p:nvSpPr>
            <p:spPr bwMode="auto">
              <a:xfrm rot="-5399047">
                <a:off x="3408" y="91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36" name="AutoShape 8"/>
              <p:cNvSpPr>
                <a:spLocks noChangeArrowheads="1"/>
              </p:cNvSpPr>
              <p:nvPr/>
            </p:nvSpPr>
            <p:spPr bwMode="auto">
              <a:xfrm rot="-5399047">
                <a:off x="3504" y="100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37" name="AutoShape 9"/>
              <p:cNvSpPr>
                <a:spLocks noChangeArrowheads="1"/>
              </p:cNvSpPr>
              <p:nvPr/>
            </p:nvSpPr>
            <p:spPr bwMode="auto">
              <a:xfrm rot="-5399047">
                <a:off x="3264" y="86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38" name="AutoShape 10"/>
              <p:cNvSpPr>
                <a:spLocks noChangeArrowheads="1"/>
              </p:cNvSpPr>
              <p:nvPr/>
            </p:nvSpPr>
            <p:spPr bwMode="auto">
              <a:xfrm rot="-5399047">
                <a:off x="3120" y="91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39" name="AutoShape 11"/>
              <p:cNvSpPr>
                <a:spLocks noChangeArrowheads="1"/>
              </p:cNvSpPr>
              <p:nvPr/>
            </p:nvSpPr>
            <p:spPr bwMode="auto">
              <a:xfrm rot="-5399047">
                <a:off x="3024" y="100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0" name="AutoShape 12"/>
              <p:cNvSpPr>
                <a:spLocks noChangeArrowheads="1"/>
              </p:cNvSpPr>
              <p:nvPr/>
            </p:nvSpPr>
            <p:spPr bwMode="auto">
              <a:xfrm rot="-5399047">
                <a:off x="2928" y="110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1" name="AutoShape 13"/>
              <p:cNvSpPr>
                <a:spLocks noChangeArrowheads="1"/>
              </p:cNvSpPr>
              <p:nvPr/>
            </p:nvSpPr>
            <p:spPr bwMode="auto">
              <a:xfrm rot="-5399047">
                <a:off x="2832" y="124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2" name="AutoShape 14"/>
              <p:cNvSpPr>
                <a:spLocks noChangeArrowheads="1"/>
              </p:cNvSpPr>
              <p:nvPr/>
            </p:nvSpPr>
            <p:spPr bwMode="auto">
              <a:xfrm rot="-5399047">
                <a:off x="2736" y="134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3" name="AutoShape 15"/>
              <p:cNvSpPr>
                <a:spLocks noChangeArrowheads="1"/>
              </p:cNvSpPr>
              <p:nvPr/>
            </p:nvSpPr>
            <p:spPr bwMode="auto">
              <a:xfrm rot="-5399047">
                <a:off x="2640" y="144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4" name="AutoShape 16"/>
              <p:cNvSpPr>
                <a:spLocks noChangeArrowheads="1"/>
              </p:cNvSpPr>
              <p:nvPr/>
            </p:nvSpPr>
            <p:spPr bwMode="auto">
              <a:xfrm rot="-5399047">
                <a:off x="2544" y="153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5" name="AutoShape 17"/>
              <p:cNvSpPr>
                <a:spLocks noChangeArrowheads="1"/>
              </p:cNvSpPr>
              <p:nvPr/>
            </p:nvSpPr>
            <p:spPr bwMode="auto">
              <a:xfrm rot="-5399047">
                <a:off x="3600" y="110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6" name="AutoShape 18"/>
              <p:cNvSpPr>
                <a:spLocks noChangeArrowheads="1"/>
              </p:cNvSpPr>
              <p:nvPr/>
            </p:nvSpPr>
            <p:spPr bwMode="auto">
              <a:xfrm rot="-5399047">
                <a:off x="3696" y="120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7" name="AutoShape 19"/>
              <p:cNvSpPr>
                <a:spLocks noChangeArrowheads="1"/>
              </p:cNvSpPr>
              <p:nvPr/>
            </p:nvSpPr>
            <p:spPr bwMode="auto">
              <a:xfrm rot="-5399047">
                <a:off x="3792" y="129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8" name="AutoShape 20"/>
              <p:cNvSpPr>
                <a:spLocks noChangeArrowheads="1"/>
              </p:cNvSpPr>
              <p:nvPr/>
            </p:nvSpPr>
            <p:spPr bwMode="auto">
              <a:xfrm rot="-5399047">
                <a:off x="3888" y="139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49" name="AutoShape 21"/>
              <p:cNvSpPr>
                <a:spLocks noChangeArrowheads="1"/>
              </p:cNvSpPr>
              <p:nvPr/>
            </p:nvSpPr>
            <p:spPr bwMode="auto">
              <a:xfrm rot="-5399047">
                <a:off x="3984" y="148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50" name="AutoShape 22"/>
              <p:cNvSpPr>
                <a:spLocks noChangeArrowheads="1"/>
              </p:cNvSpPr>
              <p:nvPr/>
            </p:nvSpPr>
            <p:spPr bwMode="auto">
              <a:xfrm rot="-5399047">
                <a:off x="4080" y="158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24951" name="Group 23"/>
            <p:cNvGrpSpPr>
              <a:grpSpLocks/>
            </p:cNvGrpSpPr>
            <p:nvPr/>
          </p:nvGrpSpPr>
          <p:grpSpPr bwMode="auto">
            <a:xfrm>
              <a:off x="2592" y="1248"/>
              <a:ext cx="432" cy="1296"/>
              <a:chOff x="2592" y="1248"/>
              <a:chExt cx="432" cy="1296"/>
            </a:xfrm>
          </p:grpSpPr>
          <p:sp>
            <p:nvSpPr>
              <p:cNvPr id="124952" name="AutoShape 24"/>
              <p:cNvSpPr>
                <a:spLocks noChangeArrowheads="1"/>
              </p:cNvSpPr>
              <p:nvPr/>
            </p:nvSpPr>
            <p:spPr bwMode="auto">
              <a:xfrm rot="-5399047">
                <a:off x="2448" y="168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53" name="AutoShape 25"/>
              <p:cNvSpPr>
                <a:spLocks noChangeArrowheads="1"/>
              </p:cNvSpPr>
              <p:nvPr/>
            </p:nvSpPr>
            <p:spPr bwMode="auto">
              <a:xfrm rot="-5399047">
                <a:off x="2352" y="177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54" name="AutoShape 26"/>
              <p:cNvSpPr>
                <a:spLocks noChangeArrowheads="1"/>
              </p:cNvSpPr>
              <p:nvPr/>
            </p:nvSpPr>
            <p:spPr bwMode="auto">
              <a:xfrm rot="-5399047">
                <a:off x="2256" y="187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55" name="AutoShape 27"/>
              <p:cNvSpPr>
                <a:spLocks noChangeArrowheads="1"/>
              </p:cNvSpPr>
              <p:nvPr/>
            </p:nvSpPr>
            <p:spPr bwMode="auto">
              <a:xfrm rot="-5399047">
                <a:off x="2160" y="196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24956" name="Group 28"/>
            <p:cNvGrpSpPr>
              <a:grpSpLocks/>
            </p:cNvGrpSpPr>
            <p:nvPr/>
          </p:nvGrpSpPr>
          <p:grpSpPr bwMode="auto">
            <a:xfrm>
              <a:off x="4608" y="1248"/>
              <a:ext cx="864" cy="1728"/>
              <a:chOff x="4608" y="1248"/>
              <a:chExt cx="864" cy="1728"/>
            </a:xfrm>
          </p:grpSpPr>
          <p:sp>
            <p:nvSpPr>
              <p:cNvPr id="124957" name="AutoShape 29"/>
              <p:cNvSpPr>
                <a:spLocks noChangeArrowheads="1"/>
              </p:cNvSpPr>
              <p:nvPr/>
            </p:nvSpPr>
            <p:spPr bwMode="auto">
              <a:xfrm rot="-5399047">
                <a:off x="4176" y="168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58" name="AutoShape 30"/>
              <p:cNvSpPr>
                <a:spLocks noChangeArrowheads="1"/>
              </p:cNvSpPr>
              <p:nvPr/>
            </p:nvSpPr>
            <p:spPr bwMode="auto">
              <a:xfrm rot="-5399047">
                <a:off x="4272" y="177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59" name="AutoShape 31"/>
              <p:cNvSpPr>
                <a:spLocks noChangeArrowheads="1"/>
              </p:cNvSpPr>
              <p:nvPr/>
            </p:nvSpPr>
            <p:spPr bwMode="auto">
              <a:xfrm rot="-5399047">
                <a:off x="4368" y="187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60" name="AutoShape 32"/>
              <p:cNvSpPr>
                <a:spLocks noChangeArrowheads="1"/>
              </p:cNvSpPr>
              <p:nvPr/>
            </p:nvSpPr>
            <p:spPr bwMode="auto">
              <a:xfrm rot="-5399047">
                <a:off x="4464" y="196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61" name="AutoShape 33"/>
              <p:cNvSpPr>
                <a:spLocks noChangeArrowheads="1"/>
              </p:cNvSpPr>
              <p:nvPr/>
            </p:nvSpPr>
            <p:spPr bwMode="auto">
              <a:xfrm rot="-5399047">
                <a:off x="4560" y="206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62" name="AutoShape 34"/>
              <p:cNvSpPr>
                <a:spLocks noChangeArrowheads="1"/>
              </p:cNvSpPr>
              <p:nvPr/>
            </p:nvSpPr>
            <p:spPr bwMode="auto">
              <a:xfrm rot="-5399047">
                <a:off x="4656" y="216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63" name="AutoShape 35"/>
              <p:cNvSpPr>
                <a:spLocks noChangeArrowheads="1"/>
              </p:cNvSpPr>
              <p:nvPr/>
            </p:nvSpPr>
            <p:spPr bwMode="auto">
              <a:xfrm rot="-5399047">
                <a:off x="4752" y="225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64" name="AutoShape 36"/>
              <p:cNvSpPr>
                <a:spLocks noChangeArrowheads="1"/>
              </p:cNvSpPr>
              <p:nvPr/>
            </p:nvSpPr>
            <p:spPr bwMode="auto">
              <a:xfrm rot="-5399047">
                <a:off x="4848" y="235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4965" name="AutoShape 37"/>
              <p:cNvSpPr>
                <a:spLocks noChangeArrowheads="1"/>
              </p:cNvSpPr>
              <p:nvPr/>
            </p:nvSpPr>
            <p:spPr bwMode="auto">
              <a:xfrm rot="-5399047">
                <a:off x="4896" y="240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2286000" y="15240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600">
                <a:latin typeface="Times New Roman" panose="02020603050405020304" pitchFamily="18" charset="0"/>
              </a:rPr>
              <a:t>&lt;HTML&gt;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2286000" y="48006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600">
                <a:latin typeface="Times New Roman" panose="02020603050405020304" pitchFamily="18" charset="0"/>
              </a:rPr>
              <a:t>&lt;/HTML&gt;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grpSp>
        <p:nvGrpSpPr>
          <p:cNvPr id="124968" name="Group 40"/>
          <p:cNvGrpSpPr>
            <a:grpSpLocks/>
          </p:cNvGrpSpPr>
          <p:nvPr/>
        </p:nvGrpSpPr>
        <p:grpSpPr bwMode="auto">
          <a:xfrm>
            <a:off x="7467601" y="762000"/>
            <a:ext cx="1960563" cy="3390900"/>
            <a:chOff x="7895" y="240"/>
            <a:chExt cx="3087" cy="5339"/>
          </a:xfrm>
        </p:grpSpPr>
        <p:sp>
          <p:nvSpPr>
            <p:cNvPr id="124969" name="Freeform 41"/>
            <p:cNvSpPr>
              <a:spLocks/>
            </p:cNvSpPr>
            <p:nvPr/>
          </p:nvSpPr>
          <p:spPr bwMode="auto">
            <a:xfrm>
              <a:off x="8318" y="632"/>
              <a:ext cx="2664" cy="4945"/>
            </a:xfrm>
            <a:custGeom>
              <a:avLst/>
              <a:gdLst>
                <a:gd name="T0" fmla="*/ 1954 w 2131"/>
                <a:gd name="T1" fmla="*/ 1336 h 2192"/>
                <a:gd name="T2" fmla="*/ 1583 w 2131"/>
                <a:gd name="T3" fmla="*/ 1308 h 2192"/>
                <a:gd name="T4" fmla="*/ 1466 w 2131"/>
                <a:gd name="T5" fmla="*/ 1096 h 2192"/>
                <a:gd name="T6" fmla="*/ 455 w 2131"/>
                <a:gd name="T7" fmla="*/ 1015 h 2192"/>
                <a:gd name="T8" fmla="*/ 393 w 2131"/>
                <a:gd name="T9" fmla="*/ 979 h 2192"/>
                <a:gd name="T10" fmla="*/ 399 w 2131"/>
                <a:gd name="T11" fmla="*/ 755 h 2192"/>
                <a:gd name="T12" fmla="*/ 422 w 2131"/>
                <a:gd name="T13" fmla="*/ 740 h 2192"/>
                <a:gd name="T14" fmla="*/ 375 w 2131"/>
                <a:gd name="T15" fmla="*/ 700 h 2192"/>
                <a:gd name="T16" fmla="*/ 362 w 2131"/>
                <a:gd name="T17" fmla="*/ 652 h 2192"/>
                <a:gd name="T18" fmla="*/ 347 w 2131"/>
                <a:gd name="T19" fmla="*/ 644 h 2192"/>
                <a:gd name="T20" fmla="*/ 248 w 2131"/>
                <a:gd name="T21" fmla="*/ 0 h 2192"/>
                <a:gd name="T22" fmla="*/ 235 w 2131"/>
                <a:gd name="T23" fmla="*/ 9 h 2192"/>
                <a:gd name="T24" fmla="*/ 120 w 2131"/>
                <a:gd name="T25" fmla="*/ 557 h 2192"/>
                <a:gd name="T26" fmla="*/ 153 w 2131"/>
                <a:gd name="T27" fmla="*/ 703 h 2192"/>
                <a:gd name="T28" fmla="*/ 164 w 2131"/>
                <a:gd name="T29" fmla="*/ 733 h 2192"/>
                <a:gd name="T30" fmla="*/ 146 w 2131"/>
                <a:gd name="T31" fmla="*/ 976 h 2192"/>
                <a:gd name="T32" fmla="*/ 146 w 2131"/>
                <a:gd name="T33" fmla="*/ 1004 h 2192"/>
                <a:gd name="T34" fmla="*/ 150 w 2131"/>
                <a:gd name="T35" fmla="*/ 1440 h 2192"/>
                <a:gd name="T36" fmla="*/ 0 w 2131"/>
                <a:gd name="T37" fmla="*/ 1824 h 2192"/>
                <a:gd name="T38" fmla="*/ 5 w 2131"/>
                <a:gd name="T39" fmla="*/ 2192 h 2192"/>
                <a:gd name="T40" fmla="*/ 1665 w 2131"/>
                <a:gd name="T41" fmla="*/ 2094 h 2192"/>
                <a:gd name="T42" fmla="*/ 1665 w 2131"/>
                <a:gd name="T43" fmla="*/ 2074 h 2192"/>
                <a:gd name="T44" fmla="*/ 2054 w 2131"/>
                <a:gd name="T45" fmla="*/ 2049 h 2192"/>
                <a:gd name="T46" fmla="*/ 2052 w 2131"/>
                <a:gd name="T47" fmla="*/ 2032 h 2192"/>
                <a:gd name="T48" fmla="*/ 2062 w 2131"/>
                <a:gd name="T49" fmla="*/ 2017 h 2192"/>
                <a:gd name="T50" fmla="*/ 2067 w 2131"/>
                <a:gd name="T51" fmla="*/ 1666 h 2192"/>
                <a:gd name="T52" fmla="*/ 2123 w 2131"/>
                <a:gd name="T53" fmla="*/ 1665 h 2192"/>
                <a:gd name="T54" fmla="*/ 2131 w 2131"/>
                <a:gd name="T55" fmla="*/ 1640 h 2192"/>
                <a:gd name="T56" fmla="*/ 1954 w 2131"/>
                <a:gd name="T57" fmla="*/ 1336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31" h="2192">
                  <a:moveTo>
                    <a:pt x="1954" y="1336"/>
                  </a:moveTo>
                  <a:lnTo>
                    <a:pt x="1583" y="1308"/>
                  </a:lnTo>
                  <a:lnTo>
                    <a:pt x="1466" y="1096"/>
                  </a:lnTo>
                  <a:lnTo>
                    <a:pt x="455" y="1015"/>
                  </a:lnTo>
                  <a:lnTo>
                    <a:pt x="393" y="979"/>
                  </a:lnTo>
                  <a:lnTo>
                    <a:pt x="399" y="755"/>
                  </a:lnTo>
                  <a:lnTo>
                    <a:pt x="422" y="740"/>
                  </a:lnTo>
                  <a:lnTo>
                    <a:pt x="375" y="700"/>
                  </a:lnTo>
                  <a:lnTo>
                    <a:pt x="362" y="652"/>
                  </a:lnTo>
                  <a:lnTo>
                    <a:pt x="347" y="644"/>
                  </a:lnTo>
                  <a:lnTo>
                    <a:pt x="248" y="0"/>
                  </a:lnTo>
                  <a:lnTo>
                    <a:pt x="235" y="9"/>
                  </a:lnTo>
                  <a:lnTo>
                    <a:pt x="120" y="557"/>
                  </a:lnTo>
                  <a:lnTo>
                    <a:pt x="153" y="703"/>
                  </a:lnTo>
                  <a:lnTo>
                    <a:pt x="164" y="733"/>
                  </a:lnTo>
                  <a:lnTo>
                    <a:pt x="146" y="976"/>
                  </a:lnTo>
                  <a:lnTo>
                    <a:pt x="146" y="1004"/>
                  </a:lnTo>
                  <a:lnTo>
                    <a:pt x="150" y="1440"/>
                  </a:lnTo>
                  <a:lnTo>
                    <a:pt x="0" y="1824"/>
                  </a:lnTo>
                  <a:lnTo>
                    <a:pt x="5" y="2192"/>
                  </a:lnTo>
                  <a:lnTo>
                    <a:pt x="1665" y="2094"/>
                  </a:lnTo>
                  <a:lnTo>
                    <a:pt x="1665" y="2074"/>
                  </a:lnTo>
                  <a:lnTo>
                    <a:pt x="2054" y="2049"/>
                  </a:lnTo>
                  <a:lnTo>
                    <a:pt x="2052" y="2032"/>
                  </a:lnTo>
                  <a:lnTo>
                    <a:pt x="2062" y="2017"/>
                  </a:lnTo>
                  <a:lnTo>
                    <a:pt x="2067" y="1666"/>
                  </a:lnTo>
                  <a:lnTo>
                    <a:pt x="2123" y="1665"/>
                  </a:lnTo>
                  <a:lnTo>
                    <a:pt x="2131" y="1640"/>
                  </a:lnTo>
                  <a:lnTo>
                    <a:pt x="1954" y="1336"/>
                  </a:lnTo>
                  <a:close/>
                </a:path>
              </a:pathLst>
            </a:custGeom>
            <a:solidFill>
              <a:srgbClr val="DD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0" name="Freeform 42"/>
            <p:cNvSpPr>
              <a:spLocks/>
            </p:cNvSpPr>
            <p:nvPr/>
          </p:nvSpPr>
          <p:spPr bwMode="auto">
            <a:xfrm>
              <a:off x="7895" y="1889"/>
              <a:ext cx="628" cy="3690"/>
            </a:xfrm>
            <a:custGeom>
              <a:avLst/>
              <a:gdLst>
                <a:gd name="T0" fmla="*/ 488 w 502"/>
                <a:gd name="T1" fmla="*/ 883 h 1636"/>
                <a:gd name="T2" fmla="*/ 484 w 502"/>
                <a:gd name="T3" fmla="*/ 447 h 1636"/>
                <a:gd name="T4" fmla="*/ 484 w 502"/>
                <a:gd name="T5" fmla="*/ 419 h 1636"/>
                <a:gd name="T6" fmla="*/ 502 w 502"/>
                <a:gd name="T7" fmla="*/ 176 h 1636"/>
                <a:gd name="T8" fmla="*/ 491 w 502"/>
                <a:gd name="T9" fmla="*/ 146 h 1636"/>
                <a:gd name="T10" fmla="*/ 458 w 502"/>
                <a:gd name="T11" fmla="*/ 0 h 1636"/>
                <a:gd name="T12" fmla="*/ 446 w 502"/>
                <a:gd name="T13" fmla="*/ 55 h 1636"/>
                <a:gd name="T14" fmla="*/ 413 w 502"/>
                <a:gd name="T15" fmla="*/ 61 h 1636"/>
                <a:gd name="T16" fmla="*/ 380 w 502"/>
                <a:gd name="T17" fmla="*/ 189 h 1636"/>
                <a:gd name="T18" fmla="*/ 366 w 502"/>
                <a:gd name="T19" fmla="*/ 218 h 1636"/>
                <a:gd name="T20" fmla="*/ 394 w 502"/>
                <a:gd name="T21" fmla="*/ 216 h 1636"/>
                <a:gd name="T22" fmla="*/ 379 w 502"/>
                <a:gd name="T23" fmla="*/ 450 h 1636"/>
                <a:gd name="T24" fmla="*/ 317 w 502"/>
                <a:gd name="T25" fmla="*/ 486 h 1636"/>
                <a:gd name="T26" fmla="*/ 321 w 502"/>
                <a:gd name="T27" fmla="*/ 499 h 1636"/>
                <a:gd name="T28" fmla="*/ 343 w 502"/>
                <a:gd name="T29" fmla="*/ 497 h 1636"/>
                <a:gd name="T30" fmla="*/ 343 w 502"/>
                <a:gd name="T31" fmla="*/ 671 h 1636"/>
                <a:gd name="T32" fmla="*/ 160 w 502"/>
                <a:gd name="T33" fmla="*/ 667 h 1636"/>
                <a:gd name="T34" fmla="*/ 0 w 502"/>
                <a:gd name="T35" fmla="*/ 1239 h 1636"/>
                <a:gd name="T36" fmla="*/ 6 w 502"/>
                <a:gd name="T37" fmla="*/ 1257 h 1636"/>
                <a:gd name="T38" fmla="*/ 62 w 502"/>
                <a:gd name="T39" fmla="*/ 1260 h 1636"/>
                <a:gd name="T40" fmla="*/ 57 w 502"/>
                <a:gd name="T41" fmla="*/ 1570 h 1636"/>
                <a:gd name="T42" fmla="*/ 324 w 502"/>
                <a:gd name="T43" fmla="*/ 1636 h 1636"/>
                <a:gd name="T44" fmla="*/ 343 w 502"/>
                <a:gd name="T45" fmla="*/ 1635 h 1636"/>
                <a:gd name="T46" fmla="*/ 338 w 502"/>
                <a:gd name="T47" fmla="*/ 1267 h 1636"/>
                <a:gd name="T48" fmla="*/ 488 w 502"/>
                <a:gd name="T49" fmla="*/ 883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1636">
                  <a:moveTo>
                    <a:pt x="488" y="883"/>
                  </a:moveTo>
                  <a:lnTo>
                    <a:pt x="484" y="447"/>
                  </a:lnTo>
                  <a:lnTo>
                    <a:pt x="484" y="419"/>
                  </a:lnTo>
                  <a:lnTo>
                    <a:pt x="502" y="176"/>
                  </a:lnTo>
                  <a:lnTo>
                    <a:pt x="491" y="146"/>
                  </a:lnTo>
                  <a:lnTo>
                    <a:pt x="458" y="0"/>
                  </a:lnTo>
                  <a:lnTo>
                    <a:pt x="446" y="55"/>
                  </a:lnTo>
                  <a:lnTo>
                    <a:pt x="413" y="61"/>
                  </a:lnTo>
                  <a:lnTo>
                    <a:pt x="380" y="189"/>
                  </a:lnTo>
                  <a:lnTo>
                    <a:pt x="366" y="218"/>
                  </a:lnTo>
                  <a:lnTo>
                    <a:pt x="394" y="216"/>
                  </a:lnTo>
                  <a:lnTo>
                    <a:pt x="379" y="450"/>
                  </a:lnTo>
                  <a:lnTo>
                    <a:pt x="317" y="486"/>
                  </a:lnTo>
                  <a:lnTo>
                    <a:pt x="321" y="499"/>
                  </a:lnTo>
                  <a:lnTo>
                    <a:pt x="343" y="497"/>
                  </a:lnTo>
                  <a:lnTo>
                    <a:pt x="343" y="671"/>
                  </a:lnTo>
                  <a:lnTo>
                    <a:pt x="160" y="667"/>
                  </a:lnTo>
                  <a:lnTo>
                    <a:pt x="0" y="1239"/>
                  </a:lnTo>
                  <a:lnTo>
                    <a:pt x="6" y="1257"/>
                  </a:lnTo>
                  <a:lnTo>
                    <a:pt x="62" y="1260"/>
                  </a:lnTo>
                  <a:lnTo>
                    <a:pt x="57" y="1570"/>
                  </a:lnTo>
                  <a:lnTo>
                    <a:pt x="324" y="1636"/>
                  </a:lnTo>
                  <a:lnTo>
                    <a:pt x="343" y="1635"/>
                  </a:lnTo>
                  <a:lnTo>
                    <a:pt x="338" y="1267"/>
                  </a:lnTo>
                  <a:lnTo>
                    <a:pt x="488" y="883"/>
                  </a:lnTo>
                  <a:close/>
                </a:path>
              </a:pathLst>
            </a:custGeom>
            <a:solidFill>
              <a:srgbClr val="C1D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1" name="Freeform 43"/>
            <p:cNvSpPr>
              <a:spLocks/>
            </p:cNvSpPr>
            <p:nvPr/>
          </p:nvSpPr>
          <p:spPr bwMode="auto">
            <a:xfrm>
              <a:off x="8967" y="4203"/>
              <a:ext cx="1430" cy="388"/>
            </a:xfrm>
            <a:custGeom>
              <a:avLst/>
              <a:gdLst>
                <a:gd name="T0" fmla="*/ 1143 w 1144"/>
                <a:gd name="T1" fmla="*/ 18 h 172"/>
                <a:gd name="T2" fmla="*/ 0 w 1144"/>
                <a:gd name="T3" fmla="*/ 0 h 172"/>
                <a:gd name="T4" fmla="*/ 0 w 1144"/>
                <a:gd name="T5" fmla="*/ 14 h 172"/>
                <a:gd name="T6" fmla="*/ 18 w 1144"/>
                <a:gd name="T7" fmla="*/ 51 h 172"/>
                <a:gd name="T8" fmla="*/ 69 w 1144"/>
                <a:gd name="T9" fmla="*/ 165 h 172"/>
                <a:gd name="T10" fmla="*/ 1121 w 1144"/>
                <a:gd name="T11" fmla="*/ 172 h 172"/>
                <a:gd name="T12" fmla="*/ 1124 w 1144"/>
                <a:gd name="T13" fmla="*/ 162 h 172"/>
                <a:gd name="T14" fmla="*/ 1144 w 1144"/>
                <a:gd name="T15" fmla="*/ 162 h 172"/>
                <a:gd name="T16" fmla="*/ 1144 w 1144"/>
                <a:gd name="T17" fmla="*/ 37 h 172"/>
                <a:gd name="T18" fmla="*/ 1143 w 1144"/>
                <a:gd name="T19" fmla="*/ 1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4" h="172">
                  <a:moveTo>
                    <a:pt x="1143" y="18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8" y="51"/>
                  </a:lnTo>
                  <a:lnTo>
                    <a:pt x="69" y="165"/>
                  </a:lnTo>
                  <a:lnTo>
                    <a:pt x="1121" y="172"/>
                  </a:lnTo>
                  <a:lnTo>
                    <a:pt x="1124" y="162"/>
                  </a:lnTo>
                  <a:lnTo>
                    <a:pt x="1144" y="162"/>
                  </a:lnTo>
                  <a:lnTo>
                    <a:pt x="1144" y="37"/>
                  </a:lnTo>
                  <a:lnTo>
                    <a:pt x="1143" y="18"/>
                  </a:lnTo>
                  <a:close/>
                </a:path>
              </a:pathLst>
            </a:custGeom>
            <a:solidFill>
              <a:srgbClr val="77B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2" name="Freeform 44"/>
            <p:cNvSpPr>
              <a:spLocks/>
            </p:cNvSpPr>
            <p:nvPr/>
          </p:nvSpPr>
          <p:spPr bwMode="auto">
            <a:xfrm>
              <a:off x="8787" y="3296"/>
              <a:ext cx="180" cy="1396"/>
            </a:xfrm>
            <a:custGeom>
              <a:avLst/>
              <a:gdLst>
                <a:gd name="T0" fmla="*/ 0 w 144"/>
                <a:gd name="T1" fmla="*/ 0 h 619"/>
                <a:gd name="T2" fmla="*/ 13 w 144"/>
                <a:gd name="T3" fmla="*/ 282 h 619"/>
                <a:gd name="T4" fmla="*/ 43 w 144"/>
                <a:gd name="T5" fmla="*/ 275 h 619"/>
                <a:gd name="T6" fmla="*/ 144 w 144"/>
                <a:gd name="T7" fmla="*/ 619 h 619"/>
                <a:gd name="T8" fmla="*/ 144 w 144"/>
                <a:gd name="T9" fmla="*/ 400 h 619"/>
                <a:gd name="T10" fmla="*/ 128 w 144"/>
                <a:gd name="T11" fmla="*/ 402 h 619"/>
                <a:gd name="T12" fmla="*/ 0 w 144"/>
                <a:gd name="T1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619">
                  <a:moveTo>
                    <a:pt x="0" y="0"/>
                  </a:moveTo>
                  <a:lnTo>
                    <a:pt x="13" y="282"/>
                  </a:lnTo>
                  <a:lnTo>
                    <a:pt x="43" y="275"/>
                  </a:lnTo>
                  <a:lnTo>
                    <a:pt x="144" y="619"/>
                  </a:lnTo>
                  <a:lnTo>
                    <a:pt x="144" y="400"/>
                  </a:lnTo>
                  <a:lnTo>
                    <a:pt x="128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D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3" name="Freeform 45"/>
            <p:cNvSpPr>
              <a:spLocks/>
            </p:cNvSpPr>
            <p:nvPr/>
          </p:nvSpPr>
          <p:spPr bwMode="auto">
            <a:xfrm>
              <a:off x="8502" y="2913"/>
              <a:ext cx="343" cy="250"/>
            </a:xfrm>
            <a:custGeom>
              <a:avLst/>
              <a:gdLst>
                <a:gd name="T0" fmla="*/ 0 w 275"/>
                <a:gd name="T1" fmla="*/ 0 h 111"/>
                <a:gd name="T2" fmla="*/ 35 w 275"/>
                <a:gd name="T3" fmla="*/ 108 h 111"/>
                <a:gd name="T4" fmla="*/ 275 w 275"/>
                <a:gd name="T5" fmla="*/ 111 h 111"/>
                <a:gd name="T6" fmla="*/ 275 w 275"/>
                <a:gd name="T7" fmla="*/ 20 h 111"/>
                <a:gd name="T8" fmla="*/ 0 w 27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11">
                  <a:moveTo>
                    <a:pt x="0" y="0"/>
                  </a:moveTo>
                  <a:lnTo>
                    <a:pt x="35" y="108"/>
                  </a:lnTo>
                  <a:lnTo>
                    <a:pt x="275" y="111"/>
                  </a:lnTo>
                  <a:lnTo>
                    <a:pt x="275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4" name="Freeform 46"/>
            <p:cNvSpPr>
              <a:spLocks/>
            </p:cNvSpPr>
            <p:nvPr/>
          </p:nvSpPr>
          <p:spPr bwMode="auto">
            <a:xfrm>
              <a:off x="8341" y="4679"/>
              <a:ext cx="728" cy="492"/>
            </a:xfrm>
            <a:custGeom>
              <a:avLst/>
              <a:gdLst>
                <a:gd name="T0" fmla="*/ 0 w 582"/>
                <a:gd name="T1" fmla="*/ 42 h 218"/>
                <a:gd name="T2" fmla="*/ 0 w 582"/>
                <a:gd name="T3" fmla="*/ 104 h 218"/>
                <a:gd name="T4" fmla="*/ 66 w 582"/>
                <a:gd name="T5" fmla="*/ 218 h 218"/>
                <a:gd name="T6" fmla="*/ 478 w 582"/>
                <a:gd name="T7" fmla="*/ 208 h 218"/>
                <a:gd name="T8" fmla="*/ 478 w 582"/>
                <a:gd name="T9" fmla="*/ 182 h 218"/>
                <a:gd name="T10" fmla="*/ 500 w 582"/>
                <a:gd name="T11" fmla="*/ 150 h 218"/>
                <a:gd name="T12" fmla="*/ 513 w 582"/>
                <a:gd name="T13" fmla="*/ 153 h 218"/>
                <a:gd name="T14" fmla="*/ 510 w 582"/>
                <a:gd name="T15" fmla="*/ 163 h 218"/>
                <a:gd name="T16" fmla="*/ 582 w 582"/>
                <a:gd name="T17" fmla="*/ 160 h 218"/>
                <a:gd name="T18" fmla="*/ 528 w 582"/>
                <a:gd name="T19" fmla="*/ 19 h 218"/>
                <a:gd name="T20" fmla="*/ 513 w 582"/>
                <a:gd name="T21" fmla="*/ 0 h 218"/>
                <a:gd name="T22" fmla="*/ 515 w 582"/>
                <a:gd name="T23" fmla="*/ 35 h 218"/>
                <a:gd name="T24" fmla="*/ 0 w 582"/>
                <a:gd name="T25" fmla="*/ 4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2" h="218">
                  <a:moveTo>
                    <a:pt x="0" y="42"/>
                  </a:moveTo>
                  <a:lnTo>
                    <a:pt x="0" y="104"/>
                  </a:lnTo>
                  <a:lnTo>
                    <a:pt x="66" y="218"/>
                  </a:lnTo>
                  <a:lnTo>
                    <a:pt x="478" y="208"/>
                  </a:lnTo>
                  <a:lnTo>
                    <a:pt x="478" y="182"/>
                  </a:lnTo>
                  <a:lnTo>
                    <a:pt x="500" y="150"/>
                  </a:lnTo>
                  <a:lnTo>
                    <a:pt x="513" y="153"/>
                  </a:lnTo>
                  <a:lnTo>
                    <a:pt x="510" y="163"/>
                  </a:lnTo>
                  <a:lnTo>
                    <a:pt x="582" y="160"/>
                  </a:lnTo>
                  <a:lnTo>
                    <a:pt x="528" y="19"/>
                  </a:lnTo>
                  <a:lnTo>
                    <a:pt x="513" y="0"/>
                  </a:lnTo>
                  <a:lnTo>
                    <a:pt x="515" y="35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77B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5" name="Freeform 47"/>
            <p:cNvSpPr>
              <a:spLocks/>
            </p:cNvSpPr>
            <p:nvPr/>
          </p:nvSpPr>
          <p:spPr bwMode="auto">
            <a:xfrm>
              <a:off x="10175" y="4447"/>
              <a:ext cx="97" cy="606"/>
            </a:xfrm>
            <a:custGeom>
              <a:avLst/>
              <a:gdLst>
                <a:gd name="T0" fmla="*/ 78 w 78"/>
                <a:gd name="T1" fmla="*/ 63 h 269"/>
                <a:gd name="T2" fmla="*/ 72 w 78"/>
                <a:gd name="T3" fmla="*/ 38 h 269"/>
                <a:gd name="T4" fmla="*/ 59 w 78"/>
                <a:gd name="T5" fmla="*/ 18 h 269"/>
                <a:gd name="T6" fmla="*/ 46 w 78"/>
                <a:gd name="T7" fmla="*/ 4 h 269"/>
                <a:gd name="T8" fmla="*/ 40 w 78"/>
                <a:gd name="T9" fmla="*/ 0 h 269"/>
                <a:gd name="T10" fmla="*/ 34 w 78"/>
                <a:gd name="T11" fmla="*/ 4 h 269"/>
                <a:gd name="T12" fmla="*/ 21 w 78"/>
                <a:gd name="T13" fmla="*/ 18 h 269"/>
                <a:gd name="T14" fmla="*/ 8 w 78"/>
                <a:gd name="T15" fmla="*/ 38 h 269"/>
                <a:gd name="T16" fmla="*/ 3 w 78"/>
                <a:gd name="T17" fmla="*/ 63 h 269"/>
                <a:gd name="T18" fmla="*/ 0 w 78"/>
                <a:gd name="T19" fmla="*/ 267 h 269"/>
                <a:gd name="T20" fmla="*/ 75 w 78"/>
                <a:gd name="T21" fmla="*/ 269 h 269"/>
                <a:gd name="T22" fmla="*/ 78 w 78"/>
                <a:gd name="T23" fmla="*/ 6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269">
                  <a:moveTo>
                    <a:pt x="78" y="63"/>
                  </a:moveTo>
                  <a:lnTo>
                    <a:pt x="72" y="38"/>
                  </a:lnTo>
                  <a:lnTo>
                    <a:pt x="59" y="18"/>
                  </a:lnTo>
                  <a:lnTo>
                    <a:pt x="46" y="4"/>
                  </a:lnTo>
                  <a:lnTo>
                    <a:pt x="40" y="0"/>
                  </a:lnTo>
                  <a:lnTo>
                    <a:pt x="34" y="4"/>
                  </a:lnTo>
                  <a:lnTo>
                    <a:pt x="21" y="18"/>
                  </a:lnTo>
                  <a:lnTo>
                    <a:pt x="8" y="38"/>
                  </a:lnTo>
                  <a:lnTo>
                    <a:pt x="3" y="63"/>
                  </a:lnTo>
                  <a:lnTo>
                    <a:pt x="0" y="267"/>
                  </a:lnTo>
                  <a:lnTo>
                    <a:pt x="75" y="269"/>
                  </a:lnTo>
                  <a:lnTo>
                    <a:pt x="78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6" name="Freeform 48"/>
            <p:cNvSpPr>
              <a:spLocks/>
            </p:cNvSpPr>
            <p:nvPr/>
          </p:nvSpPr>
          <p:spPr bwMode="auto">
            <a:xfrm>
              <a:off x="10188" y="4480"/>
              <a:ext cx="68" cy="537"/>
            </a:xfrm>
            <a:custGeom>
              <a:avLst/>
              <a:gdLst>
                <a:gd name="T0" fmla="*/ 31 w 54"/>
                <a:gd name="T1" fmla="*/ 2 h 238"/>
                <a:gd name="T2" fmla="*/ 29 w 54"/>
                <a:gd name="T3" fmla="*/ 0 h 238"/>
                <a:gd name="T4" fmla="*/ 28 w 54"/>
                <a:gd name="T5" fmla="*/ 2 h 238"/>
                <a:gd name="T6" fmla="*/ 23 w 54"/>
                <a:gd name="T7" fmla="*/ 8 h 238"/>
                <a:gd name="T8" fmla="*/ 15 w 54"/>
                <a:gd name="T9" fmla="*/ 19 h 238"/>
                <a:gd name="T10" fmla="*/ 6 w 54"/>
                <a:gd name="T11" fmla="*/ 36 h 238"/>
                <a:gd name="T12" fmla="*/ 2 w 54"/>
                <a:gd name="T13" fmla="*/ 58 h 238"/>
                <a:gd name="T14" fmla="*/ 0 w 54"/>
                <a:gd name="T15" fmla="*/ 235 h 238"/>
                <a:gd name="T16" fmla="*/ 0 w 54"/>
                <a:gd name="T17" fmla="*/ 238 h 238"/>
                <a:gd name="T18" fmla="*/ 3 w 54"/>
                <a:gd name="T19" fmla="*/ 238 h 238"/>
                <a:gd name="T20" fmla="*/ 49 w 54"/>
                <a:gd name="T21" fmla="*/ 238 h 238"/>
                <a:gd name="T22" fmla="*/ 51 w 54"/>
                <a:gd name="T23" fmla="*/ 238 h 238"/>
                <a:gd name="T24" fmla="*/ 51 w 54"/>
                <a:gd name="T25" fmla="*/ 235 h 238"/>
                <a:gd name="T26" fmla="*/ 51 w 54"/>
                <a:gd name="T27" fmla="*/ 208 h 238"/>
                <a:gd name="T28" fmla="*/ 52 w 54"/>
                <a:gd name="T29" fmla="*/ 147 h 238"/>
                <a:gd name="T30" fmla="*/ 54 w 54"/>
                <a:gd name="T31" fmla="*/ 87 h 238"/>
                <a:gd name="T32" fmla="*/ 54 w 54"/>
                <a:gd name="T33" fmla="*/ 59 h 238"/>
                <a:gd name="T34" fmla="*/ 51 w 54"/>
                <a:gd name="T35" fmla="*/ 38 h 238"/>
                <a:gd name="T36" fmla="*/ 42 w 54"/>
                <a:gd name="T37" fmla="*/ 19 h 238"/>
                <a:gd name="T38" fmla="*/ 35 w 54"/>
                <a:gd name="T39" fmla="*/ 8 h 238"/>
                <a:gd name="T40" fmla="*/ 31 w 54"/>
                <a:gd name="T41" fmla="*/ 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38">
                  <a:moveTo>
                    <a:pt x="31" y="2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3" y="8"/>
                  </a:lnTo>
                  <a:lnTo>
                    <a:pt x="15" y="19"/>
                  </a:lnTo>
                  <a:lnTo>
                    <a:pt x="6" y="36"/>
                  </a:lnTo>
                  <a:lnTo>
                    <a:pt x="2" y="58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3" y="238"/>
                  </a:lnTo>
                  <a:lnTo>
                    <a:pt x="49" y="238"/>
                  </a:lnTo>
                  <a:lnTo>
                    <a:pt x="51" y="238"/>
                  </a:lnTo>
                  <a:lnTo>
                    <a:pt x="51" y="235"/>
                  </a:lnTo>
                  <a:lnTo>
                    <a:pt x="51" y="208"/>
                  </a:lnTo>
                  <a:lnTo>
                    <a:pt x="52" y="147"/>
                  </a:lnTo>
                  <a:lnTo>
                    <a:pt x="54" y="87"/>
                  </a:lnTo>
                  <a:lnTo>
                    <a:pt x="54" y="59"/>
                  </a:lnTo>
                  <a:lnTo>
                    <a:pt x="51" y="38"/>
                  </a:lnTo>
                  <a:lnTo>
                    <a:pt x="42" y="19"/>
                  </a:lnTo>
                  <a:lnTo>
                    <a:pt x="35" y="8"/>
                  </a:lnTo>
                  <a:lnTo>
                    <a:pt x="3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7" name="Freeform 49"/>
            <p:cNvSpPr>
              <a:spLocks/>
            </p:cNvSpPr>
            <p:nvPr/>
          </p:nvSpPr>
          <p:spPr bwMode="auto">
            <a:xfrm>
              <a:off x="10232" y="4774"/>
              <a:ext cx="16" cy="117"/>
            </a:xfrm>
            <a:custGeom>
              <a:avLst/>
              <a:gdLst>
                <a:gd name="T0" fmla="*/ 13 w 13"/>
                <a:gd name="T1" fmla="*/ 52 h 52"/>
                <a:gd name="T2" fmla="*/ 0 w 13"/>
                <a:gd name="T3" fmla="*/ 52 h 52"/>
                <a:gd name="T4" fmla="*/ 0 w 13"/>
                <a:gd name="T5" fmla="*/ 0 h 52"/>
                <a:gd name="T6" fmla="*/ 13 w 13"/>
                <a:gd name="T7" fmla="*/ 0 h 52"/>
                <a:gd name="T8" fmla="*/ 13 w 13"/>
                <a:gd name="T9" fmla="*/ 13 h 52"/>
                <a:gd name="T10" fmla="*/ 13 w 13"/>
                <a:gd name="T11" fmla="*/ 26 h 52"/>
                <a:gd name="T12" fmla="*/ 13 w 13"/>
                <a:gd name="T13" fmla="*/ 39 h 52"/>
                <a:gd name="T14" fmla="*/ 13 w 1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2">
                  <a:moveTo>
                    <a:pt x="13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3"/>
                  </a:lnTo>
                  <a:lnTo>
                    <a:pt x="13" y="26"/>
                  </a:lnTo>
                  <a:lnTo>
                    <a:pt x="13" y="39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8" name="Freeform 50"/>
            <p:cNvSpPr>
              <a:spLocks/>
            </p:cNvSpPr>
            <p:nvPr/>
          </p:nvSpPr>
          <p:spPr bwMode="auto">
            <a:xfrm>
              <a:off x="10225" y="4641"/>
              <a:ext cx="25" cy="119"/>
            </a:xfrm>
            <a:custGeom>
              <a:avLst/>
              <a:gdLst>
                <a:gd name="T0" fmla="*/ 19 w 20"/>
                <a:gd name="T1" fmla="*/ 53 h 53"/>
                <a:gd name="T2" fmla="*/ 0 w 20"/>
                <a:gd name="T3" fmla="*/ 53 h 53"/>
                <a:gd name="T4" fmla="*/ 0 w 20"/>
                <a:gd name="T5" fmla="*/ 0 h 53"/>
                <a:gd name="T6" fmla="*/ 20 w 20"/>
                <a:gd name="T7" fmla="*/ 1 h 53"/>
                <a:gd name="T8" fmla="*/ 20 w 20"/>
                <a:gd name="T9" fmla="*/ 11 h 53"/>
                <a:gd name="T10" fmla="*/ 20 w 20"/>
                <a:gd name="T11" fmla="*/ 23 h 53"/>
                <a:gd name="T12" fmla="*/ 19 w 20"/>
                <a:gd name="T13" fmla="*/ 37 h 53"/>
                <a:gd name="T14" fmla="*/ 19 w 2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3">
                  <a:moveTo>
                    <a:pt x="19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0" y="1"/>
                  </a:lnTo>
                  <a:lnTo>
                    <a:pt x="20" y="11"/>
                  </a:lnTo>
                  <a:lnTo>
                    <a:pt x="20" y="23"/>
                  </a:lnTo>
                  <a:lnTo>
                    <a:pt x="19" y="37"/>
                  </a:lnTo>
                  <a:lnTo>
                    <a:pt x="19" y="5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79" name="Freeform 51"/>
            <p:cNvSpPr>
              <a:spLocks/>
            </p:cNvSpPr>
            <p:nvPr/>
          </p:nvSpPr>
          <p:spPr bwMode="auto">
            <a:xfrm>
              <a:off x="10196" y="4641"/>
              <a:ext cx="24" cy="119"/>
            </a:xfrm>
            <a:custGeom>
              <a:avLst/>
              <a:gdLst>
                <a:gd name="T0" fmla="*/ 19 w 19"/>
                <a:gd name="T1" fmla="*/ 53 h 53"/>
                <a:gd name="T2" fmla="*/ 0 w 19"/>
                <a:gd name="T3" fmla="*/ 52 h 53"/>
                <a:gd name="T4" fmla="*/ 2 w 19"/>
                <a:gd name="T5" fmla="*/ 0 h 53"/>
                <a:gd name="T6" fmla="*/ 19 w 19"/>
                <a:gd name="T7" fmla="*/ 0 h 53"/>
                <a:gd name="T8" fmla="*/ 19 w 1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3">
                  <a:moveTo>
                    <a:pt x="19" y="53"/>
                  </a:moveTo>
                  <a:lnTo>
                    <a:pt x="0" y="52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5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0" name="Freeform 52"/>
            <p:cNvSpPr>
              <a:spLocks/>
            </p:cNvSpPr>
            <p:nvPr/>
          </p:nvSpPr>
          <p:spPr bwMode="auto">
            <a:xfrm>
              <a:off x="10196" y="4774"/>
              <a:ext cx="31" cy="117"/>
            </a:xfrm>
            <a:custGeom>
              <a:avLst/>
              <a:gdLst>
                <a:gd name="T0" fmla="*/ 19 w 25"/>
                <a:gd name="T1" fmla="*/ 0 h 52"/>
                <a:gd name="T2" fmla="*/ 19 w 25"/>
                <a:gd name="T3" fmla="*/ 1 h 52"/>
                <a:gd name="T4" fmla="*/ 20 w 25"/>
                <a:gd name="T5" fmla="*/ 1 h 52"/>
                <a:gd name="T6" fmla="*/ 25 w 25"/>
                <a:gd name="T7" fmla="*/ 1 h 52"/>
                <a:gd name="T8" fmla="*/ 25 w 25"/>
                <a:gd name="T9" fmla="*/ 52 h 52"/>
                <a:gd name="T10" fmla="*/ 0 w 25"/>
                <a:gd name="T11" fmla="*/ 52 h 52"/>
                <a:gd name="T12" fmla="*/ 0 w 25"/>
                <a:gd name="T13" fmla="*/ 0 h 52"/>
                <a:gd name="T14" fmla="*/ 19 w 25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52">
                  <a:moveTo>
                    <a:pt x="19" y="0"/>
                  </a:moveTo>
                  <a:lnTo>
                    <a:pt x="19" y="1"/>
                  </a:lnTo>
                  <a:lnTo>
                    <a:pt x="20" y="1"/>
                  </a:lnTo>
                  <a:lnTo>
                    <a:pt x="25" y="1"/>
                  </a:lnTo>
                  <a:lnTo>
                    <a:pt x="25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1" name="Freeform 53"/>
            <p:cNvSpPr>
              <a:spLocks/>
            </p:cNvSpPr>
            <p:nvPr/>
          </p:nvSpPr>
          <p:spPr bwMode="auto">
            <a:xfrm>
              <a:off x="10195" y="4904"/>
              <a:ext cx="32" cy="100"/>
            </a:xfrm>
            <a:custGeom>
              <a:avLst/>
              <a:gdLst>
                <a:gd name="T0" fmla="*/ 26 w 26"/>
                <a:gd name="T1" fmla="*/ 0 h 44"/>
                <a:gd name="T2" fmla="*/ 24 w 26"/>
                <a:gd name="T3" fmla="*/ 44 h 44"/>
                <a:gd name="T4" fmla="*/ 0 w 26"/>
                <a:gd name="T5" fmla="*/ 44 h 44"/>
                <a:gd name="T6" fmla="*/ 1 w 26"/>
                <a:gd name="T7" fmla="*/ 0 h 44"/>
                <a:gd name="T8" fmla="*/ 26 w 2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4">
                  <a:moveTo>
                    <a:pt x="26" y="0"/>
                  </a:moveTo>
                  <a:lnTo>
                    <a:pt x="24" y="44"/>
                  </a:lnTo>
                  <a:lnTo>
                    <a:pt x="0" y="44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2" name="Freeform 54"/>
            <p:cNvSpPr>
              <a:spLocks/>
            </p:cNvSpPr>
            <p:nvPr/>
          </p:nvSpPr>
          <p:spPr bwMode="auto">
            <a:xfrm>
              <a:off x="10230" y="4904"/>
              <a:ext cx="18" cy="100"/>
            </a:xfrm>
            <a:custGeom>
              <a:avLst/>
              <a:gdLst>
                <a:gd name="T0" fmla="*/ 2 w 15"/>
                <a:gd name="T1" fmla="*/ 0 h 44"/>
                <a:gd name="T2" fmla="*/ 15 w 15"/>
                <a:gd name="T3" fmla="*/ 1 h 44"/>
                <a:gd name="T4" fmla="*/ 13 w 15"/>
                <a:gd name="T5" fmla="*/ 15 h 44"/>
                <a:gd name="T6" fmla="*/ 13 w 15"/>
                <a:gd name="T7" fmla="*/ 27 h 44"/>
                <a:gd name="T8" fmla="*/ 13 w 15"/>
                <a:gd name="T9" fmla="*/ 37 h 44"/>
                <a:gd name="T10" fmla="*/ 13 w 15"/>
                <a:gd name="T11" fmla="*/ 44 h 44"/>
                <a:gd name="T12" fmla="*/ 0 w 15"/>
                <a:gd name="T13" fmla="*/ 44 h 44"/>
                <a:gd name="T14" fmla="*/ 2 w 15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4">
                  <a:moveTo>
                    <a:pt x="2" y="0"/>
                  </a:moveTo>
                  <a:lnTo>
                    <a:pt x="15" y="1"/>
                  </a:lnTo>
                  <a:lnTo>
                    <a:pt x="13" y="15"/>
                  </a:lnTo>
                  <a:lnTo>
                    <a:pt x="13" y="27"/>
                  </a:lnTo>
                  <a:lnTo>
                    <a:pt x="13" y="37"/>
                  </a:lnTo>
                  <a:lnTo>
                    <a:pt x="13" y="44"/>
                  </a:lnTo>
                  <a:lnTo>
                    <a:pt x="0" y="4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3" name="Freeform 55"/>
            <p:cNvSpPr>
              <a:spLocks/>
            </p:cNvSpPr>
            <p:nvPr/>
          </p:nvSpPr>
          <p:spPr bwMode="auto">
            <a:xfrm>
              <a:off x="10198" y="4498"/>
              <a:ext cx="52" cy="129"/>
            </a:xfrm>
            <a:custGeom>
              <a:avLst/>
              <a:gdLst>
                <a:gd name="T0" fmla="*/ 21 w 41"/>
                <a:gd name="T1" fmla="*/ 0 h 57"/>
                <a:gd name="T2" fmla="*/ 25 w 41"/>
                <a:gd name="T3" fmla="*/ 7 h 57"/>
                <a:gd name="T4" fmla="*/ 33 w 41"/>
                <a:gd name="T5" fmla="*/ 18 h 57"/>
                <a:gd name="T6" fmla="*/ 38 w 41"/>
                <a:gd name="T7" fmla="*/ 34 h 57"/>
                <a:gd name="T8" fmla="*/ 41 w 41"/>
                <a:gd name="T9" fmla="*/ 51 h 57"/>
                <a:gd name="T10" fmla="*/ 41 w 41"/>
                <a:gd name="T11" fmla="*/ 51 h 57"/>
                <a:gd name="T12" fmla="*/ 41 w 41"/>
                <a:gd name="T13" fmla="*/ 53 h 57"/>
                <a:gd name="T14" fmla="*/ 41 w 41"/>
                <a:gd name="T15" fmla="*/ 54 h 57"/>
                <a:gd name="T16" fmla="*/ 41 w 41"/>
                <a:gd name="T17" fmla="*/ 57 h 57"/>
                <a:gd name="T18" fmla="*/ 0 w 41"/>
                <a:gd name="T19" fmla="*/ 57 h 57"/>
                <a:gd name="T20" fmla="*/ 0 w 41"/>
                <a:gd name="T21" fmla="*/ 50 h 57"/>
                <a:gd name="T22" fmla="*/ 2 w 41"/>
                <a:gd name="T23" fmla="*/ 33 h 57"/>
                <a:gd name="T24" fmla="*/ 8 w 41"/>
                <a:gd name="T25" fmla="*/ 18 h 57"/>
                <a:gd name="T26" fmla="*/ 15 w 41"/>
                <a:gd name="T27" fmla="*/ 7 h 57"/>
                <a:gd name="T28" fmla="*/ 21 w 41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57">
                  <a:moveTo>
                    <a:pt x="21" y="0"/>
                  </a:moveTo>
                  <a:lnTo>
                    <a:pt x="25" y="7"/>
                  </a:lnTo>
                  <a:lnTo>
                    <a:pt x="33" y="18"/>
                  </a:lnTo>
                  <a:lnTo>
                    <a:pt x="38" y="3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1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" y="33"/>
                  </a:lnTo>
                  <a:lnTo>
                    <a:pt x="8" y="18"/>
                  </a:lnTo>
                  <a:lnTo>
                    <a:pt x="15" y="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4" name="Freeform 56"/>
            <p:cNvSpPr>
              <a:spLocks/>
            </p:cNvSpPr>
            <p:nvPr/>
          </p:nvSpPr>
          <p:spPr bwMode="auto">
            <a:xfrm>
              <a:off x="10180" y="4589"/>
              <a:ext cx="97" cy="518"/>
            </a:xfrm>
            <a:custGeom>
              <a:avLst/>
              <a:gdLst>
                <a:gd name="T0" fmla="*/ 72 w 78"/>
                <a:gd name="T1" fmla="*/ 214 h 230"/>
                <a:gd name="T2" fmla="*/ 0 w 78"/>
                <a:gd name="T3" fmla="*/ 213 h 230"/>
                <a:gd name="T4" fmla="*/ 15 w 78"/>
                <a:gd name="T5" fmla="*/ 230 h 230"/>
                <a:gd name="T6" fmla="*/ 78 w 78"/>
                <a:gd name="T7" fmla="*/ 223 h 230"/>
                <a:gd name="T8" fmla="*/ 78 w 78"/>
                <a:gd name="T9" fmla="*/ 0 h 230"/>
                <a:gd name="T10" fmla="*/ 72 w 78"/>
                <a:gd name="T11" fmla="*/ 2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0">
                  <a:moveTo>
                    <a:pt x="72" y="214"/>
                  </a:moveTo>
                  <a:lnTo>
                    <a:pt x="0" y="213"/>
                  </a:lnTo>
                  <a:lnTo>
                    <a:pt x="15" y="230"/>
                  </a:lnTo>
                  <a:lnTo>
                    <a:pt x="78" y="223"/>
                  </a:lnTo>
                  <a:lnTo>
                    <a:pt x="78" y="0"/>
                  </a:lnTo>
                  <a:lnTo>
                    <a:pt x="72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5" name="Freeform 57"/>
            <p:cNvSpPr>
              <a:spLocks/>
            </p:cNvSpPr>
            <p:nvPr/>
          </p:nvSpPr>
          <p:spPr bwMode="auto">
            <a:xfrm>
              <a:off x="9937" y="4447"/>
              <a:ext cx="96" cy="606"/>
            </a:xfrm>
            <a:custGeom>
              <a:avLst/>
              <a:gdLst>
                <a:gd name="T0" fmla="*/ 77 w 77"/>
                <a:gd name="T1" fmla="*/ 63 h 269"/>
                <a:gd name="T2" fmla="*/ 72 w 77"/>
                <a:gd name="T3" fmla="*/ 38 h 269"/>
                <a:gd name="T4" fmla="*/ 59 w 77"/>
                <a:gd name="T5" fmla="*/ 18 h 269"/>
                <a:gd name="T6" fmla="*/ 46 w 77"/>
                <a:gd name="T7" fmla="*/ 4 h 269"/>
                <a:gd name="T8" fmla="*/ 40 w 77"/>
                <a:gd name="T9" fmla="*/ 0 h 269"/>
                <a:gd name="T10" fmla="*/ 34 w 77"/>
                <a:gd name="T11" fmla="*/ 4 h 269"/>
                <a:gd name="T12" fmla="*/ 21 w 77"/>
                <a:gd name="T13" fmla="*/ 18 h 269"/>
                <a:gd name="T14" fmla="*/ 8 w 77"/>
                <a:gd name="T15" fmla="*/ 38 h 269"/>
                <a:gd name="T16" fmla="*/ 3 w 77"/>
                <a:gd name="T17" fmla="*/ 63 h 269"/>
                <a:gd name="T18" fmla="*/ 0 w 77"/>
                <a:gd name="T19" fmla="*/ 267 h 269"/>
                <a:gd name="T20" fmla="*/ 75 w 77"/>
                <a:gd name="T21" fmla="*/ 269 h 269"/>
                <a:gd name="T22" fmla="*/ 77 w 77"/>
                <a:gd name="T23" fmla="*/ 6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269">
                  <a:moveTo>
                    <a:pt x="77" y="63"/>
                  </a:moveTo>
                  <a:lnTo>
                    <a:pt x="72" y="38"/>
                  </a:lnTo>
                  <a:lnTo>
                    <a:pt x="59" y="18"/>
                  </a:lnTo>
                  <a:lnTo>
                    <a:pt x="46" y="4"/>
                  </a:lnTo>
                  <a:lnTo>
                    <a:pt x="40" y="0"/>
                  </a:lnTo>
                  <a:lnTo>
                    <a:pt x="34" y="4"/>
                  </a:lnTo>
                  <a:lnTo>
                    <a:pt x="21" y="18"/>
                  </a:lnTo>
                  <a:lnTo>
                    <a:pt x="8" y="38"/>
                  </a:lnTo>
                  <a:lnTo>
                    <a:pt x="3" y="63"/>
                  </a:lnTo>
                  <a:lnTo>
                    <a:pt x="0" y="267"/>
                  </a:lnTo>
                  <a:lnTo>
                    <a:pt x="75" y="269"/>
                  </a:lnTo>
                  <a:lnTo>
                    <a:pt x="77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6" name="Freeform 58"/>
            <p:cNvSpPr>
              <a:spLocks/>
            </p:cNvSpPr>
            <p:nvPr/>
          </p:nvSpPr>
          <p:spPr bwMode="auto">
            <a:xfrm>
              <a:off x="9951" y="4480"/>
              <a:ext cx="67" cy="537"/>
            </a:xfrm>
            <a:custGeom>
              <a:avLst/>
              <a:gdLst>
                <a:gd name="T0" fmla="*/ 30 w 54"/>
                <a:gd name="T1" fmla="*/ 2 h 238"/>
                <a:gd name="T2" fmla="*/ 29 w 54"/>
                <a:gd name="T3" fmla="*/ 0 h 238"/>
                <a:gd name="T4" fmla="*/ 28 w 54"/>
                <a:gd name="T5" fmla="*/ 2 h 238"/>
                <a:gd name="T6" fmla="*/ 23 w 54"/>
                <a:gd name="T7" fmla="*/ 6 h 238"/>
                <a:gd name="T8" fmla="*/ 15 w 54"/>
                <a:gd name="T9" fmla="*/ 18 h 238"/>
                <a:gd name="T10" fmla="*/ 6 w 54"/>
                <a:gd name="T11" fmla="*/ 36 h 238"/>
                <a:gd name="T12" fmla="*/ 2 w 54"/>
                <a:gd name="T13" fmla="*/ 58 h 238"/>
                <a:gd name="T14" fmla="*/ 0 w 54"/>
                <a:gd name="T15" fmla="*/ 235 h 238"/>
                <a:gd name="T16" fmla="*/ 0 w 54"/>
                <a:gd name="T17" fmla="*/ 238 h 238"/>
                <a:gd name="T18" fmla="*/ 3 w 54"/>
                <a:gd name="T19" fmla="*/ 238 h 238"/>
                <a:gd name="T20" fmla="*/ 49 w 54"/>
                <a:gd name="T21" fmla="*/ 238 h 238"/>
                <a:gd name="T22" fmla="*/ 51 w 54"/>
                <a:gd name="T23" fmla="*/ 238 h 238"/>
                <a:gd name="T24" fmla="*/ 51 w 54"/>
                <a:gd name="T25" fmla="*/ 235 h 238"/>
                <a:gd name="T26" fmla="*/ 51 w 54"/>
                <a:gd name="T27" fmla="*/ 208 h 238"/>
                <a:gd name="T28" fmla="*/ 52 w 54"/>
                <a:gd name="T29" fmla="*/ 147 h 238"/>
                <a:gd name="T30" fmla="*/ 54 w 54"/>
                <a:gd name="T31" fmla="*/ 87 h 238"/>
                <a:gd name="T32" fmla="*/ 54 w 54"/>
                <a:gd name="T33" fmla="*/ 59 h 238"/>
                <a:gd name="T34" fmla="*/ 51 w 54"/>
                <a:gd name="T35" fmla="*/ 38 h 238"/>
                <a:gd name="T36" fmla="*/ 42 w 54"/>
                <a:gd name="T37" fmla="*/ 19 h 238"/>
                <a:gd name="T38" fmla="*/ 35 w 54"/>
                <a:gd name="T39" fmla="*/ 8 h 238"/>
                <a:gd name="T40" fmla="*/ 30 w 54"/>
                <a:gd name="T41" fmla="*/ 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38">
                  <a:moveTo>
                    <a:pt x="30" y="2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3" y="6"/>
                  </a:lnTo>
                  <a:lnTo>
                    <a:pt x="15" y="18"/>
                  </a:lnTo>
                  <a:lnTo>
                    <a:pt x="6" y="36"/>
                  </a:lnTo>
                  <a:lnTo>
                    <a:pt x="2" y="58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3" y="238"/>
                  </a:lnTo>
                  <a:lnTo>
                    <a:pt x="49" y="238"/>
                  </a:lnTo>
                  <a:lnTo>
                    <a:pt x="51" y="238"/>
                  </a:lnTo>
                  <a:lnTo>
                    <a:pt x="51" y="235"/>
                  </a:lnTo>
                  <a:lnTo>
                    <a:pt x="51" y="208"/>
                  </a:lnTo>
                  <a:lnTo>
                    <a:pt x="52" y="147"/>
                  </a:lnTo>
                  <a:lnTo>
                    <a:pt x="54" y="87"/>
                  </a:lnTo>
                  <a:lnTo>
                    <a:pt x="54" y="59"/>
                  </a:lnTo>
                  <a:lnTo>
                    <a:pt x="51" y="38"/>
                  </a:lnTo>
                  <a:lnTo>
                    <a:pt x="42" y="19"/>
                  </a:lnTo>
                  <a:lnTo>
                    <a:pt x="35" y="8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7" name="Freeform 59"/>
            <p:cNvSpPr>
              <a:spLocks/>
            </p:cNvSpPr>
            <p:nvPr/>
          </p:nvSpPr>
          <p:spPr bwMode="auto">
            <a:xfrm>
              <a:off x="9995" y="4774"/>
              <a:ext cx="16" cy="117"/>
            </a:xfrm>
            <a:custGeom>
              <a:avLst/>
              <a:gdLst>
                <a:gd name="T0" fmla="*/ 13 w 13"/>
                <a:gd name="T1" fmla="*/ 52 h 52"/>
                <a:gd name="T2" fmla="*/ 0 w 13"/>
                <a:gd name="T3" fmla="*/ 52 h 52"/>
                <a:gd name="T4" fmla="*/ 0 w 13"/>
                <a:gd name="T5" fmla="*/ 0 h 52"/>
                <a:gd name="T6" fmla="*/ 13 w 13"/>
                <a:gd name="T7" fmla="*/ 0 h 52"/>
                <a:gd name="T8" fmla="*/ 13 w 13"/>
                <a:gd name="T9" fmla="*/ 13 h 52"/>
                <a:gd name="T10" fmla="*/ 13 w 13"/>
                <a:gd name="T11" fmla="*/ 26 h 52"/>
                <a:gd name="T12" fmla="*/ 13 w 13"/>
                <a:gd name="T13" fmla="*/ 39 h 52"/>
                <a:gd name="T14" fmla="*/ 13 w 1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2">
                  <a:moveTo>
                    <a:pt x="13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3"/>
                  </a:lnTo>
                  <a:lnTo>
                    <a:pt x="13" y="26"/>
                  </a:lnTo>
                  <a:lnTo>
                    <a:pt x="13" y="39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8" name="Freeform 60"/>
            <p:cNvSpPr>
              <a:spLocks/>
            </p:cNvSpPr>
            <p:nvPr/>
          </p:nvSpPr>
          <p:spPr bwMode="auto">
            <a:xfrm>
              <a:off x="9987" y="4641"/>
              <a:ext cx="25" cy="119"/>
            </a:xfrm>
            <a:custGeom>
              <a:avLst/>
              <a:gdLst>
                <a:gd name="T0" fmla="*/ 19 w 20"/>
                <a:gd name="T1" fmla="*/ 53 h 53"/>
                <a:gd name="T2" fmla="*/ 0 w 20"/>
                <a:gd name="T3" fmla="*/ 53 h 53"/>
                <a:gd name="T4" fmla="*/ 0 w 20"/>
                <a:gd name="T5" fmla="*/ 0 h 53"/>
                <a:gd name="T6" fmla="*/ 20 w 20"/>
                <a:gd name="T7" fmla="*/ 0 h 53"/>
                <a:gd name="T8" fmla="*/ 20 w 20"/>
                <a:gd name="T9" fmla="*/ 10 h 53"/>
                <a:gd name="T10" fmla="*/ 20 w 20"/>
                <a:gd name="T11" fmla="*/ 23 h 53"/>
                <a:gd name="T12" fmla="*/ 20 w 20"/>
                <a:gd name="T13" fmla="*/ 37 h 53"/>
                <a:gd name="T14" fmla="*/ 19 w 2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3">
                  <a:moveTo>
                    <a:pt x="19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20" y="23"/>
                  </a:lnTo>
                  <a:lnTo>
                    <a:pt x="20" y="37"/>
                  </a:lnTo>
                  <a:lnTo>
                    <a:pt x="19" y="5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89" name="Freeform 61"/>
            <p:cNvSpPr>
              <a:spLocks/>
            </p:cNvSpPr>
            <p:nvPr/>
          </p:nvSpPr>
          <p:spPr bwMode="auto">
            <a:xfrm>
              <a:off x="9958" y="4641"/>
              <a:ext cx="24" cy="117"/>
            </a:xfrm>
            <a:custGeom>
              <a:avLst/>
              <a:gdLst>
                <a:gd name="T0" fmla="*/ 19 w 19"/>
                <a:gd name="T1" fmla="*/ 52 h 52"/>
                <a:gd name="T2" fmla="*/ 0 w 19"/>
                <a:gd name="T3" fmla="*/ 52 h 52"/>
                <a:gd name="T4" fmla="*/ 1 w 19"/>
                <a:gd name="T5" fmla="*/ 0 h 52"/>
                <a:gd name="T6" fmla="*/ 19 w 19"/>
                <a:gd name="T7" fmla="*/ 0 h 52"/>
                <a:gd name="T8" fmla="*/ 19 w 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2">
                  <a:moveTo>
                    <a:pt x="19" y="52"/>
                  </a:moveTo>
                  <a:lnTo>
                    <a:pt x="0" y="52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0" name="Freeform 62"/>
            <p:cNvSpPr>
              <a:spLocks/>
            </p:cNvSpPr>
            <p:nvPr/>
          </p:nvSpPr>
          <p:spPr bwMode="auto">
            <a:xfrm>
              <a:off x="9958" y="4774"/>
              <a:ext cx="30" cy="117"/>
            </a:xfrm>
            <a:custGeom>
              <a:avLst/>
              <a:gdLst>
                <a:gd name="T0" fmla="*/ 19 w 24"/>
                <a:gd name="T1" fmla="*/ 0 h 52"/>
                <a:gd name="T2" fmla="*/ 19 w 24"/>
                <a:gd name="T3" fmla="*/ 1 h 52"/>
                <a:gd name="T4" fmla="*/ 20 w 24"/>
                <a:gd name="T5" fmla="*/ 1 h 52"/>
                <a:gd name="T6" fmla="*/ 24 w 24"/>
                <a:gd name="T7" fmla="*/ 1 h 52"/>
                <a:gd name="T8" fmla="*/ 24 w 24"/>
                <a:gd name="T9" fmla="*/ 52 h 52"/>
                <a:gd name="T10" fmla="*/ 0 w 24"/>
                <a:gd name="T11" fmla="*/ 52 h 52"/>
                <a:gd name="T12" fmla="*/ 0 w 24"/>
                <a:gd name="T13" fmla="*/ 0 h 52"/>
                <a:gd name="T14" fmla="*/ 19 w 24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2">
                  <a:moveTo>
                    <a:pt x="19" y="0"/>
                  </a:moveTo>
                  <a:lnTo>
                    <a:pt x="19" y="1"/>
                  </a:lnTo>
                  <a:lnTo>
                    <a:pt x="20" y="1"/>
                  </a:lnTo>
                  <a:lnTo>
                    <a:pt x="24" y="1"/>
                  </a:lnTo>
                  <a:lnTo>
                    <a:pt x="24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1" name="Freeform 63"/>
            <p:cNvSpPr>
              <a:spLocks/>
            </p:cNvSpPr>
            <p:nvPr/>
          </p:nvSpPr>
          <p:spPr bwMode="auto">
            <a:xfrm>
              <a:off x="9957" y="4904"/>
              <a:ext cx="31" cy="100"/>
            </a:xfrm>
            <a:custGeom>
              <a:avLst/>
              <a:gdLst>
                <a:gd name="T0" fmla="*/ 25 w 25"/>
                <a:gd name="T1" fmla="*/ 0 h 44"/>
                <a:gd name="T2" fmla="*/ 24 w 25"/>
                <a:gd name="T3" fmla="*/ 44 h 44"/>
                <a:gd name="T4" fmla="*/ 0 w 25"/>
                <a:gd name="T5" fmla="*/ 44 h 44"/>
                <a:gd name="T6" fmla="*/ 1 w 25"/>
                <a:gd name="T7" fmla="*/ 0 h 44"/>
                <a:gd name="T8" fmla="*/ 25 w 2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4">
                  <a:moveTo>
                    <a:pt x="25" y="0"/>
                  </a:moveTo>
                  <a:lnTo>
                    <a:pt x="24" y="44"/>
                  </a:lnTo>
                  <a:lnTo>
                    <a:pt x="0" y="44"/>
                  </a:lnTo>
                  <a:lnTo>
                    <a:pt x="1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2" name="Freeform 64"/>
            <p:cNvSpPr>
              <a:spLocks/>
            </p:cNvSpPr>
            <p:nvPr/>
          </p:nvSpPr>
          <p:spPr bwMode="auto">
            <a:xfrm>
              <a:off x="9995" y="4904"/>
              <a:ext cx="16" cy="100"/>
            </a:xfrm>
            <a:custGeom>
              <a:avLst/>
              <a:gdLst>
                <a:gd name="T0" fmla="*/ 0 w 13"/>
                <a:gd name="T1" fmla="*/ 0 h 44"/>
                <a:gd name="T2" fmla="*/ 13 w 13"/>
                <a:gd name="T3" fmla="*/ 0 h 44"/>
                <a:gd name="T4" fmla="*/ 11 w 13"/>
                <a:gd name="T5" fmla="*/ 14 h 44"/>
                <a:gd name="T6" fmla="*/ 11 w 13"/>
                <a:gd name="T7" fmla="*/ 27 h 44"/>
                <a:gd name="T8" fmla="*/ 11 w 13"/>
                <a:gd name="T9" fmla="*/ 37 h 44"/>
                <a:gd name="T10" fmla="*/ 11 w 13"/>
                <a:gd name="T11" fmla="*/ 44 h 44"/>
                <a:gd name="T12" fmla="*/ 0 w 13"/>
                <a:gd name="T13" fmla="*/ 44 h 44"/>
                <a:gd name="T14" fmla="*/ 0 w 13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4">
                  <a:moveTo>
                    <a:pt x="0" y="0"/>
                  </a:moveTo>
                  <a:lnTo>
                    <a:pt x="13" y="0"/>
                  </a:lnTo>
                  <a:lnTo>
                    <a:pt x="11" y="14"/>
                  </a:lnTo>
                  <a:lnTo>
                    <a:pt x="11" y="27"/>
                  </a:lnTo>
                  <a:lnTo>
                    <a:pt x="11" y="37"/>
                  </a:lnTo>
                  <a:lnTo>
                    <a:pt x="11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3" name="Freeform 65"/>
            <p:cNvSpPr>
              <a:spLocks/>
            </p:cNvSpPr>
            <p:nvPr/>
          </p:nvSpPr>
          <p:spPr bwMode="auto">
            <a:xfrm>
              <a:off x="9960" y="4498"/>
              <a:ext cx="52" cy="129"/>
            </a:xfrm>
            <a:custGeom>
              <a:avLst/>
              <a:gdLst>
                <a:gd name="T0" fmla="*/ 22 w 42"/>
                <a:gd name="T1" fmla="*/ 0 h 57"/>
                <a:gd name="T2" fmla="*/ 26 w 42"/>
                <a:gd name="T3" fmla="*/ 7 h 57"/>
                <a:gd name="T4" fmla="*/ 34 w 42"/>
                <a:gd name="T5" fmla="*/ 18 h 57"/>
                <a:gd name="T6" fmla="*/ 39 w 42"/>
                <a:gd name="T7" fmla="*/ 34 h 57"/>
                <a:gd name="T8" fmla="*/ 42 w 42"/>
                <a:gd name="T9" fmla="*/ 51 h 57"/>
                <a:gd name="T10" fmla="*/ 42 w 42"/>
                <a:gd name="T11" fmla="*/ 51 h 57"/>
                <a:gd name="T12" fmla="*/ 42 w 42"/>
                <a:gd name="T13" fmla="*/ 53 h 57"/>
                <a:gd name="T14" fmla="*/ 42 w 42"/>
                <a:gd name="T15" fmla="*/ 54 h 57"/>
                <a:gd name="T16" fmla="*/ 42 w 42"/>
                <a:gd name="T17" fmla="*/ 57 h 57"/>
                <a:gd name="T18" fmla="*/ 0 w 42"/>
                <a:gd name="T19" fmla="*/ 57 h 57"/>
                <a:gd name="T20" fmla="*/ 0 w 42"/>
                <a:gd name="T21" fmla="*/ 50 h 57"/>
                <a:gd name="T22" fmla="*/ 3 w 42"/>
                <a:gd name="T23" fmla="*/ 33 h 57"/>
                <a:gd name="T24" fmla="*/ 9 w 42"/>
                <a:gd name="T25" fmla="*/ 18 h 57"/>
                <a:gd name="T26" fmla="*/ 16 w 42"/>
                <a:gd name="T27" fmla="*/ 7 h 57"/>
                <a:gd name="T28" fmla="*/ 22 w 42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7">
                  <a:moveTo>
                    <a:pt x="22" y="0"/>
                  </a:moveTo>
                  <a:lnTo>
                    <a:pt x="26" y="7"/>
                  </a:lnTo>
                  <a:lnTo>
                    <a:pt x="34" y="18"/>
                  </a:lnTo>
                  <a:lnTo>
                    <a:pt x="39" y="34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42" y="53"/>
                  </a:lnTo>
                  <a:lnTo>
                    <a:pt x="42" y="54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9" y="18"/>
                  </a:lnTo>
                  <a:lnTo>
                    <a:pt x="16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4" name="Freeform 66"/>
            <p:cNvSpPr>
              <a:spLocks/>
            </p:cNvSpPr>
            <p:nvPr/>
          </p:nvSpPr>
          <p:spPr bwMode="auto">
            <a:xfrm>
              <a:off x="9942" y="4589"/>
              <a:ext cx="98" cy="518"/>
            </a:xfrm>
            <a:custGeom>
              <a:avLst/>
              <a:gdLst>
                <a:gd name="T0" fmla="*/ 73 w 78"/>
                <a:gd name="T1" fmla="*/ 214 h 230"/>
                <a:gd name="T2" fmla="*/ 0 w 78"/>
                <a:gd name="T3" fmla="*/ 213 h 230"/>
                <a:gd name="T4" fmla="*/ 14 w 78"/>
                <a:gd name="T5" fmla="*/ 230 h 230"/>
                <a:gd name="T6" fmla="*/ 78 w 78"/>
                <a:gd name="T7" fmla="*/ 223 h 230"/>
                <a:gd name="T8" fmla="*/ 78 w 78"/>
                <a:gd name="T9" fmla="*/ 0 h 230"/>
                <a:gd name="T10" fmla="*/ 73 w 78"/>
                <a:gd name="T11" fmla="*/ 2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0">
                  <a:moveTo>
                    <a:pt x="73" y="214"/>
                  </a:moveTo>
                  <a:lnTo>
                    <a:pt x="0" y="213"/>
                  </a:lnTo>
                  <a:lnTo>
                    <a:pt x="14" y="230"/>
                  </a:lnTo>
                  <a:lnTo>
                    <a:pt x="78" y="223"/>
                  </a:lnTo>
                  <a:lnTo>
                    <a:pt x="78" y="0"/>
                  </a:lnTo>
                  <a:lnTo>
                    <a:pt x="73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5" name="Freeform 67"/>
            <p:cNvSpPr>
              <a:spLocks/>
            </p:cNvSpPr>
            <p:nvPr/>
          </p:nvSpPr>
          <p:spPr bwMode="auto">
            <a:xfrm>
              <a:off x="9699" y="4447"/>
              <a:ext cx="97" cy="606"/>
            </a:xfrm>
            <a:custGeom>
              <a:avLst/>
              <a:gdLst>
                <a:gd name="T0" fmla="*/ 77 w 77"/>
                <a:gd name="T1" fmla="*/ 63 h 269"/>
                <a:gd name="T2" fmla="*/ 72 w 77"/>
                <a:gd name="T3" fmla="*/ 38 h 269"/>
                <a:gd name="T4" fmla="*/ 59 w 77"/>
                <a:gd name="T5" fmla="*/ 18 h 269"/>
                <a:gd name="T6" fmla="*/ 46 w 77"/>
                <a:gd name="T7" fmla="*/ 4 h 269"/>
                <a:gd name="T8" fmla="*/ 40 w 77"/>
                <a:gd name="T9" fmla="*/ 0 h 269"/>
                <a:gd name="T10" fmla="*/ 34 w 77"/>
                <a:gd name="T11" fmla="*/ 4 h 269"/>
                <a:gd name="T12" fmla="*/ 21 w 77"/>
                <a:gd name="T13" fmla="*/ 17 h 269"/>
                <a:gd name="T14" fmla="*/ 8 w 77"/>
                <a:gd name="T15" fmla="*/ 37 h 269"/>
                <a:gd name="T16" fmla="*/ 3 w 77"/>
                <a:gd name="T17" fmla="*/ 61 h 269"/>
                <a:gd name="T18" fmla="*/ 0 w 77"/>
                <a:gd name="T19" fmla="*/ 267 h 269"/>
                <a:gd name="T20" fmla="*/ 75 w 77"/>
                <a:gd name="T21" fmla="*/ 269 h 269"/>
                <a:gd name="T22" fmla="*/ 77 w 77"/>
                <a:gd name="T23" fmla="*/ 6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269">
                  <a:moveTo>
                    <a:pt x="77" y="63"/>
                  </a:moveTo>
                  <a:lnTo>
                    <a:pt x="72" y="38"/>
                  </a:lnTo>
                  <a:lnTo>
                    <a:pt x="59" y="18"/>
                  </a:lnTo>
                  <a:lnTo>
                    <a:pt x="46" y="4"/>
                  </a:lnTo>
                  <a:lnTo>
                    <a:pt x="40" y="0"/>
                  </a:lnTo>
                  <a:lnTo>
                    <a:pt x="34" y="4"/>
                  </a:lnTo>
                  <a:lnTo>
                    <a:pt x="21" y="17"/>
                  </a:lnTo>
                  <a:lnTo>
                    <a:pt x="8" y="37"/>
                  </a:lnTo>
                  <a:lnTo>
                    <a:pt x="3" y="61"/>
                  </a:lnTo>
                  <a:lnTo>
                    <a:pt x="0" y="267"/>
                  </a:lnTo>
                  <a:lnTo>
                    <a:pt x="75" y="269"/>
                  </a:lnTo>
                  <a:lnTo>
                    <a:pt x="77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6" name="Freeform 68"/>
            <p:cNvSpPr>
              <a:spLocks/>
            </p:cNvSpPr>
            <p:nvPr/>
          </p:nvSpPr>
          <p:spPr bwMode="auto">
            <a:xfrm>
              <a:off x="9713" y="4480"/>
              <a:ext cx="66" cy="537"/>
            </a:xfrm>
            <a:custGeom>
              <a:avLst/>
              <a:gdLst>
                <a:gd name="T0" fmla="*/ 30 w 53"/>
                <a:gd name="T1" fmla="*/ 2 h 238"/>
                <a:gd name="T2" fmla="*/ 29 w 53"/>
                <a:gd name="T3" fmla="*/ 0 h 238"/>
                <a:gd name="T4" fmla="*/ 28 w 53"/>
                <a:gd name="T5" fmla="*/ 2 h 238"/>
                <a:gd name="T6" fmla="*/ 23 w 53"/>
                <a:gd name="T7" fmla="*/ 6 h 238"/>
                <a:gd name="T8" fmla="*/ 15 w 53"/>
                <a:gd name="T9" fmla="*/ 18 h 238"/>
                <a:gd name="T10" fmla="*/ 7 w 53"/>
                <a:gd name="T11" fmla="*/ 36 h 238"/>
                <a:gd name="T12" fmla="*/ 3 w 53"/>
                <a:gd name="T13" fmla="*/ 58 h 238"/>
                <a:gd name="T14" fmla="*/ 0 w 53"/>
                <a:gd name="T15" fmla="*/ 234 h 238"/>
                <a:gd name="T16" fmla="*/ 0 w 53"/>
                <a:gd name="T17" fmla="*/ 238 h 238"/>
                <a:gd name="T18" fmla="*/ 3 w 53"/>
                <a:gd name="T19" fmla="*/ 238 h 238"/>
                <a:gd name="T20" fmla="*/ 49 w 53"/>
                <a:gd name="T21" fmla="*/ 238 h 238"/>
                <a:gd name="T22" fmla="*/ 51 w 53"/>
                <a:gd name="T23" fmla="*/ 238 h 238"/>
                <a:gd name="T24" fmla="*/ 51 w 53"/>
                <a:gd name="T25" fmla="*/ 235 h 238"/>
                <a:gd name="T26" fmla="*/ 51 w 53"/>
                <a:gd name="T27" fmla="*/ 208 h 238"/>
                <a:gd name="T28" fmla="*/ 52 w 53"/>
                <a:gd name="T29" fmla="*/ 146 h 238"/>
                <a:gd name="T30" fmla="*/ 53 w 53"/>
                <a:gd name="T31" fmla="*/ 85 h 238"/>
                <a:gd name="T32" fmla="*/ 53 w 53"/>
                <a:gd name="T33" fmla="*/ 58 h 238"/>
                <a:gd name="T34" fmla="*/ 51 w 53"/>
                <a:gd name="T35" fmla="*/ 36 h 238"/>
                <a:gd name="T36" fmla="*/ 43 w 53"/>
                <a:gd name="T37" fmla="*/ 19 h 238"/>
                <a:gd name="T38" fmla="*/ 35 w 53"/>
                <a:gd name="T39" fmla="*/ 6 h 238"/>
                <a:gd name="T40" fmla="*/ 30 w 53"/>
                <a:gd name="T41" fmla="*/ 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238">
                  <a:moveTo>
                    <a:pt x="30" y="2"/>
                  </a:moveTo>
                  <a:lnTo>
                    <a:pt x="29" y="0"/>
                  </a:lnTo>
                  <a:lnTo>
                    <a:pt x="28" y="2"/>
                  </a:lnTo>
                  <a:lnTo>
                    <a:pt x="23" y="6"/>
                  </a:lnTo>
                  <a:lnTo>
                    <a:pt x="15" y="18"/>
                  </a:lnTo>
                  <a:lnTo>
                    <a:pt x="7" y="36"/>
                  </a:lnTo>
                  <a:lnTo>
                    <a:pt x="3" y="58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38"/>
                  </a:lnTo>
                  <a:lnTo>
                    <a:pt x="49" y="238"/>
                  </a:lnTo>
                  <a:lnTo>
                    <a:pt x="51" y="238"/>
                  </a:lnTo>
                  <a:lnTo>
                    <a:pt x="51" y="235"/>
                  </a:lnTo>
                  <a:lnTo>
                    <a:pt x="51" y="208"/>
                  </a:lnTo>
                  <a:lnTo>
                    <a:pt x="52" y="146"/>
                  </a:lnTo>
                  <a:lnTo>
                    <a:pt x="53" y="85"/>
                  </a:lnTo>
                  <a:lnTo>
                    <a:pt x="53" y="58"/>
                  </a:lnTo>
                  <a:lnTo>
                    <a:pt x="51" y="36"/>
                  </a:lnTo>
                  <a:lnTo>
                    <a:pt x="43" y="19"/>
                  </a:lnTo>
                  <a:lnTo>
                    <a:pt x="35" y="6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7" name="Freeform 69"/>
            <p:cNvSpPr>
              <a:spLocks/>
            </p:cNvSpPr>
            <p:nvPr/>
          </p:nvSpPr>
          <p:spPr bwMode="auto">
            <a:xfrm>
              <a:off x="9757" y="4774"/>
              <a:ext cx="16" cy="117"/>
            </a:xfrm>
            <a:custGeom>
              <a:avLst/>
              <a:gdLst>
                <a:gd name="T0" fmla="*/ 13 w 13"/>
                <a:gd name="T1" fmla="*/ 52 h 52"/>
                <a:gd name="T2" fmla="*/ 0 w 13"/>
                <a:gd name="T3" fmla="*/ 52 h 52"/>
                <a:gd name="T4" fmla="*/ 0 w 13"/>
                <a:gd name="T5" fmla="*/ 0 h 52"/>
                <a:gd name="T6" fmla="*/ 13 w 13"/>
                <a:gd name="T7" fmla="*/ 0 h 52"/>
                <a:gd name="T8" fmla="*/ 13 w 13"/>
                <a:gd name="T9" fmla="*/ 13 h 52"/>
                <a:gd name="T10" fmla="*/ 13 w 13"/>
                <a:gd name="T11" fmla="*/ 26 h 52"/>
                <a:gd name="T12" fmla="*/ 13 w 13"/>
                <a:gd name="T13" fmla="*/ 39 h 52"/>
                <a:gd name="T14" fmla="*/ 13 w 1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2">
                  <a:moveTo>
                    <a:pt x="13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3"/>
                  </a:lnTo>
                  <a:lnTo>
                    <a:pt x="13" y="26"/>
                  </a:lnTo>
                  <a:lnTo>
                    <a:pt x="13" y="39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8" name="Freeform 70"/>
            <p:cNvSpPr>
              <a:spLocks/>
            </p:cNvSpPr>
            <p:nvPr/>
          </p:nvSpPr>
          <p:spPr bwMode="auto">
            <a:xfrm>
              <a:off x="9749" y="4641"/>
              <a:ext cx="25" cy="119"/>
            </a:xfrm>
            <a:custGeom>
              <a:avLst/>
              <a:gdLst>
                <a:gd name="T0" fmla="*/ 19 w 20"/>
                <a:gd name="T1" fmla="*/ 53 h 53"/>
                <a:gd name="T2" fmla="*/ 0 w 20"/>
                <a:gd name="T3" fmla="*/ 52 h 53"/>
                <a:gd name="T4" fmla="*/ 0 w 20"/>
                <a:gd name="T5" fmla="*/ 0 h 53"/>
                <a:gd name="T6" fmla="*/ 20 w 20"/>
                <a:gd name="T7" fmla="*/ 0 h 53"/>
                <a:gd name="T8" fmla="*/ 20 w 20"/>
                <a:gd name="T9" fmla="*/ 10 h 53"/>
                <a:gd name="T10" fmla="*/ 20 w 20"/>
                <a:gd name="T11" fmla="*/ 23 h 53"/>
                <a:gd name="T12" fmla="*/ 20 w 20"/>
                <a:gd name="T13" fmla="*/ 37 h 53"/>
                <a:gd name="T14" fmla="*/ 19 w 2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3">
                  <a:moveTo>
                    <a:pt x="19" y="53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20" y="23"/>
                  </a:lnTo>
                  <a:lnTo>
                    <a:pt x="20" y="37"/>
                  </a:lnTo>
                  <a:lnTo>
                    <a:pt x="19" y="5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999" name="Freeform 71"/>
            <p:cNvSpPr>
              <a:spLocks/>
            </p:cNvSpPr>
            <p:nvPr/>
          </p:nvSpPr>
          <p:spPr bwMode="auto">
            <a:xfrm>
              <a:off x="9721" y="4641"/>
              <a:ext cx="23" cy="117"/>
            </a:xfrm>
            <a:custGeom>
              <a:avLst/>
              <a:gdLst>
                <a:gd name="T0" fmla="*/ 19 w 19"/>
                <a:gd name="T1" fmla="*/ 52 h 52"/>
                <a:gd name="T2" fmla="*/ 0 w 19"/>
                <a:gd name="T3" fmla="*/ 52 h 52"/>
                <a:gd name="T4" fmla="*/ 1 w 19"/>
                <a:gd name="T5" fmla="*/ 0 h 52"/>
                <a:gd name="T6" fmla="*/ 19 w 19"/>
                <a:gd name="T7" fmla="*/ 0 h 52"/>
                <a:gd name="T8" fmla="*/ 19 w 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2">
                  <a:moveTo>
                    <a:pt x="19" y="52"/>
                  </a:moveTo>
                  <a:lnTo>
                    <a:pt x="0" y="52"/>
                  </a:lnTo>
                  <a:lnTo>
                    <a:pt x="1" y="0"/>
                  </a:lnTo>
                  <a:lnTo>
                    <a:pt x="19" y="0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0" name="Freeform 72"/>
            <p:cNvSpPr>
              <a:spLocks/>
            </p:cNvSpPr>
            <p:nvPr/>
          </p:nvSpPr>
          <p:spPr bwMode="auto">
            <a:xfrm>
              <a:off x="9721" y="4771"/>
              <a:ext cx="30" cy="120"/>
            </a:xfrm>
            <a:custGeom>
              <a:avLst/>
              <a:gdLst>
                <a:gd name="T0" fmla="*/ 19 w 24"/>
                <a:gd name="T1" fmla="*/ 1 h 53"/>
                <a:gd name="T2" fmla="*/ 19 w 24"/>
                <a:gd name="T3" fmla="*/ 1 h 53"/>
                <a:gd name="T4" fmla="*/ 20 w 24"/>
                <a:gd name="T5" fmla="*/ 1 h 53"/>
                <a:gd name="T6" fmla="*/ 24 w 24"/>
                <a:gd name="T7" fmla="*/ 1 h 53"/>
                <a:gd name="T8" fmla="*/ 24 w 24"/>
                <a:gd name="T9" fmla="*/ 53 h 53"/>
                <a:gd name="T10" fmla="*/ 0 w 24"/>
                <a:gd name="T11" fmla="*/ 53 h 53"/>
                <a:gd name="T12" fmla="*/ 0 w 24"/>
                <a:gd name="T13" fmla="*/ 0 h 53"/>
                <a:gd name="T14" fmla="*/ 19 w 24"/>
                <a:gd name="T15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3">
                  <a:moveTo>
                    <a:pt x="19" y="1"/>
                  </a:moveTo>
                  <a:lnTo>
                    <a:pt x="19" y="1"/>
                  </a:lnTo>
                  <a:lnTo>
                    <a:pt x="20" y="1"/>
                  </a:lnTo>
                  <a:lnTo>
                    <a:pt x="24" y="1"/>
                  </a:lnTo>
                  <a:lnTo>
                    <a:pt x="24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1" name="Freeform 73"/>
            <p:cNvSpPr>
              <a:spLocks/>
            </p:cNvSpPr>
            <p:nvPr/>
          </p:nvSpPr>
          <p:spPr bwMode="auto">
            <a:xfrm>
              <a:off x="9718" y="4904"/>
              <a:ext cx="33" cy="100"/>
            </a:xfrm>
            <a:custGeom>
              <a:avLst/>
              <a:gdLst>
                <a:gd name="T0" fmla="*/ 26 w 26"/>
                <a:gd name="T1" fmla="*/ 0 h 44"/>
                <a:gd name="T2" fmla="*/ 25 w 26"/>
                <a:gd name="T3" fmla="*/ 44 h 44"/>
                <a:gd name="T4" fmla="*/ 0 w 26"/>
                <a:gd name="T5" fmla="*/ 43 h 44"/>
                <a:gd name="T6" fmla="*/ 2 w 26"/>
                <a:gd name="T7" fmla="*/ 0 h 44"/>
                <a:gd name="T8" fmla="*/ 26 w 2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4">
                  <a:moveTo>
                    <a:pt x="26" y="0"/>
                  </a:moveTo>
                  <a:lnTo>
                    <a:pt x="25" y="44"/>
                  </a:lnTo>
                  <a:lnTo>
                    <a:pt x="0" y="43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2" name="Freeform 74"/>
            <p:cNvSpPr>
              <a:spLocks/>
            </p:cNvSpPr>
            <p:nvPr/>
          </p:nvSpPr>
          <p:spPr bwMode="auto">
            <a:xfrm>
              <a:off x="9757" y="4904"/>
              <a:ext cx="16" cy="100"/>
            </a:xfrm>
            <a:custGeom>
              <a:avLst/>
              <a:gdLst>
                <a:gd name="T0" fmla="*/ 0 w 13"/>
                <a:gd name="T1" fmla="*/ 0 h 44"/>
                <a:gd name="T2" fmla="*/ 13 w 13"/>
                <a:gd name="T3" fmla="*/ 0 h 44"/>
                <a:gd name="T4" fmla="*/ 13 w 13"/>
                <a:gd name="T5" fmla="*/ 14 h 44"/>
                <a:gd name="T6" fmla="*/ 13 w 13"/>
                <a:gd name="T7" fmla="*/ 27 h 44"/>
                <a:gd name="T8" fmla="*/ 11 w 13"/>
                <a:gd name="T9" fmla="*/ 37 h 44"/>
                <a:gd name="T10" fmla="*/ 11 w 13"/>
                <a:gd name="T11" fmla="*/ 44 h 44"/>
                <a:gd name="T12" fmla="*/ 0 w 13"/>
                <a:gd name="T13" fmla="*/ 44 h 44"/>
                <a:gd name="T14" fmla="*/ 0 w 13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4">
                  <a:moveTo>
                    <a:pt x="0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13" y="27"/>
                  </a:lnTo>
                  <a:lnTo>
                    <a:pt x="11" y="37"/>
                  </a:lnTo>
                  <a:lnTo>
                    <a:pt x="11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3" name="Freeform 75"/>
            <p:cNvSpPr>
              <a:spLocks/>
            </p:cNvSpPr>
            <p:nvPr/>
          </p:nvSpPr>
          <p:spPr bwMode="auto">
            <a:xfrm>
              <a:off x="9722" y="4498"/>
              <a:ext cx="52" cy="129"/>
            </a:xfrm>
            <a:custGeom>
              <a:avLst/>
              <a:gdLst>
                <a:gd name="T0" fmla="*/ 22 w 42"/>
                <a:gd name="T1" fmla="*/ 0 h 57"/>
                <a:gd name="T2" fmla="*/ 26 w 42"/>
                <a:gd name="T3" fmla="*/ 7 h 57"/>
                <a:gd name="T4" fmla="*/ 33 w 42"/>
                <a:gd name="T5" fmla="*/ 18 h 57"/>
                <a:gd name="T6" fmla="*/ 39 w 42"/>
                <a:gd name="T7" fmla="*/ 33 h 57"/>
                <a:gd name="T8" fmla="*/ 42 w 42"/>
                <a:gd name="T9" fmla="*/ 50 h 57"/>
                <a:gd name="T10" fmla="*/ 42 w 42"/>
                <a:gd name="T11" fmla="*/ 50 h 57"/>
                <a:gd name="T12" fmla="*/ 42 w 42"/>
                <a:gd name="T13" fmla="*/ 51 h 57"/>
                <a:gd name="T14" fmla="*/ 42 w 42"/>
                <a:gd name="T15" fmla="*/ 54 h 57"/>
                <a:gd name="T16" fmla="*/ 42 w 42"/>
                <a:gd name="T17" fmla="*/ 57 h 57"/>
                <a:gd name="T18" fmla="*/ 0 w 42"/>
                <a:gd name="T19" fmla="*/ 57 h 57"/>
                <a:gd name="T20" fmla="*/ 0 w 42"/>
                <a:gd name="T21" fmla="*/ 50 h 57"/>
                <a:gd name="T22" fmla="*/ 3 w 42"/>
                <a:gd name="T23" fmla="*/ 33 h 57"/>
                <a:gd name="T24" fmla="*/ 9 w 42"/>
                <a:gd name="T25" fmla="*/ 18 h 57"/>
                <a:gd name="T26" fmla="*/ 16 w 42"/>
                <a:gd name="T27" fmla="*/ 7 h 57"/>
                <a:gd name="T28" fmla="*/ 22 w 42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7">
                  <a:moveTo>
                    <a:pt x="22" y="0"/>
                  </a:moveTo>
                  <a:lnTo>
                    <a:pt x="26" y="7"/>
                  </a:lnTo>
                  <a:lnTo>
                    <a:pt x="33" y="18"/>
                  </a:lnTo>
                  <a:lnTo>
                    <a:pt x="39" y="33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51"/>
                  </a:lnTo>
                  <a:lnTo>
                    <a:pt x="42" y="54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9" y="18"/>
                  </a:lnTo>
                  <a:lnTo>
                    <a:pt x="16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4" name="Freeform 76"/>
            <p:cNvSpPr>
              <a:spLocks/>
            </p:cNvSpPr>
            <p:nvPr/>
          </p:nvSpPr>
          <p:spPr bwMode="auto">
            <a:xfrm>
              <a:off x="9704" y="4589"/>
              <a:ext cx="98" cy="518"/>
            </a:xfrm>
            <a:custGeom>
              <a:avLst/>
              <a:gdLst>
                <a:gd name="T0" fmla="*/ 73 w 78"/>
                <a:gd name="T1" fmla="*/ 213 h 230"/>
                <a:gd name="T2" fmla="*/ 0 w 78"/>
                <a:gd name="T3" fmla="*/ 213 h 230"/>
                <a:gd name="T4" fmla="*/ 14 w 78"/>
                <a:gd name="T5" fmla="*/ 230 h 230"/>
                <a:gd name="T6" fmla="*/ 78 w 78"/>
                <a:gd name="T7" fmla="*/ 223 h 230"/>
                <a:gd name="T8" fmla="*/ 78 w 78"/>
                <a:gd name="T9" fmla="*/ 0 h 230"/>
                <a:gd name="T10" fmla="*/ 73 w 78"/>
                <a:gd name="T11" fmla="*/ 21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0">
                  <a:moveTo>
                    <a:pt x="73" y="213"/>
                  </a:moveTo>
                  <a:lnTo>
                    <a:pt x="0" y="213"/>
                  </a:lnTo>
                  <a:lnTo>
                    <a:pt x="14" y="230"/>
                  </a:lnTo>
                  <a:lnTo>
                    <a:pt x="78" y="223"/>
                  </a:lnTo>
                  <a:lnTo>
                    <a:pt x="78" y="0"/>
                  </a:lnTo>
                  <a:lnTo>
                    <a:pt x="73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5" name="Freeform 77"/>
            <p:cNvSpPr>
              <a:spLocks/>
            </p:cNvSpPr>
            <p:nvPr/>
          </p:nvSpPr>
          <p:spPr bwMode="auto">
            <a:xfrm>
              <a:off x="9463" y="4442"/>
              <a:ext cx="95" cy="607"/>
            </a:xfrm>
            <a:custGeom>
              <a:avLst/>
              <a:gdLst>
                <a:gd name="T0" fmla="*/ 76 w 76"/>
                <a:gd name="T1" fmla="*/ 65 h 269"/>
                <a:gd name="T2" fmla="*/ 71 w 76"/>
                <a:gd name="T3" fmla="*/ 40 h 269"/>
                <a:gd name="T4" fmla="*/ 59 w 76"/>
                <a:gd name="T5" fmla="*/ 19 h 269"/>
                <a:gd name="T6" fmla="*/ 46 w 76"/>
                <a:gd name="T7" fmla="*/ 6 h 269"/>
                <a:gd name="T8" fmla="*/ 40 w 76"/>
                <a:gd name="T9" fmla="*/ 0 h 269"/>
                <a:gd name="T10" fmla="*/ 35 w 76"/>
                <a:gd name="T11" fmla="*/ 4 h 269"/>
                <a:gd name="T12" fmla="*/ 22 w 76"/>
                <a:gd name="T13" fmla="*/ 19 h 269"/>
                <a:gd name="T14" fmla="*/ 9 w 76"/>
                <a:gd name="T15" fmla="*/ 39 h 269"/>
                <a:gd name="T16" fmla="*/ 3 w 76"/>
                <a:gd name="T17" fmla="*/ 63 h 269"/>
                <a:gd name="T18" fmla="*/ 0 w 76"/>
                <a:gd name="T19" fmla="*/ 269 h 269"/>
                <a:gd name="T20" fmla="*/ 73 w 76"/>
                <a:gd name="T21" fmla="*/ 269 h 269"/>
                <a:gd name="T22" fmla="*/ 76 w 76"/>
                <a:gd name="T23" fmla="*/ 6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9">
                  <a:moveTo>
                    <a:pt x="76" y="65"/>
                  </a:moveTo>
                  <a:lnTo>
                    <a:pt x="71" y="40"/>
                  </a:lnTo>
                  <a:lnTo>
                    <a:pt x="59" y="19"/>
                  </a:lnTo>
                  <a:lnTo>
                    <a:pt x="46" y="6"/>
                  </a:lnTo>
                  <a:lnTo>
                    <a:pt x="40" y="0"/>
                  </a:lnTo>
                  <a:lnTo>
                    <a:pt x="35" y="4"/>
                  </a:lnTo>
                  <a:lnTo>
                    <a:pt x="22" y="19"/>
                  </a:lnTo>
                  <a:lnTo>
                    <a:pt x="9" y="39"/>
                  </a:lnTo>
                  <a:lnTo>
                    <a:pt x="3" y="63"/>
                  </a:lnTo>
                  <a:lnTo>
                    <a:pt x="0" y="269"/>
                  </a:lnTo>
                  <a:lnTo>
                    <a:pt x="73" y="269"/>
                  </a:lnTo>
                  <a:lnTo>
                    <a:pt x="7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6" name="Freeform 78"/>
            <p:cNvSpPr>
              <a:spLocks/>
            </p:cNvSpPr>
            <p:nvPr/>
          </p:nvSpPr>
          <p:spPr bwMode="auto">
            <a:xfrm>
              <a:off x="9478" y="4478"/>
              <a:ext cx="64" cy="539"/>
            </a:xfrm>
            <a:custGeom>
              <a:avLst/>
              <a:gdLst>
                <a:gd name="T0" fmla="*/ 28 w 51"/>
                <a:gd name="T1" fmla="*/ 3 h 239"/>
                <a:gd name="T2" fmla="*/ 27 w 51"/>
                <a:gd name="T3" fmla="*/ 0 h 239"/>
                <a:gd name="T4" fmla="*/ 25 w 51"/>
                <a:gd name="T5" fmla="*/ 3 h 239"/>
                <a:gd name="T6" fmla="*/ 21 w 51"/>
                <a:gd name="T7" fmla="*/ 7 h 239"/>
                <a:gd name="T8" fmla="*/ 14 w 51"/>
                <a:gd name="T9" fmla="*/ 19 h 239"/>
                <a:gd name="T10" fmla="*/ 5 w 51"/>
                <a:gd name="T11" fmla="*/ 37 h 239"/>
                <a:gd name="T12" fmla="*/ 2 w 51"/>
                <a:gd name="T13" fmla="*/ 59 h 239"/>
                <a:gd name="T14" fmla="*/ 0 w 51"/>
                <a:gd name="T15" fmla="*/ 235 h 239"/>
                <a:gd name="T16" fmla="*/ 0 w 51"/>
                <a:gd name="T17" fmla="*/ 238 h 239"/>
                <a:gd name="T18" fmla="*/ 2 w 51"/>
                <a:gd name="T19" fmla="*/ 238 h 239"/>
                <a:gd name="T20" fmla="*/ 47 w 51"/>
                <a:gd name="T21" fmla="*/ 239 h 239"/>
                <a:gd name="T22" fmla="*/ 50 w 51"/>
                <a:gd name="T23" fmla="*/ 239 h 239"/>
                <a:gd name="T24" fmla="*/ 50 w 51"/>
                <a:gd name="T25" fmla="*/ 236 h 239"/>
                <a:gd name="T26" fmla="*/ 50 w 51"/>
                <a:gd name="T27" fmla="*/ 209 h 239"/>
                <a:gd name="T28" fmla="*/ 51 w 51"/>
                <a:gd name="T29" fmla="*/ 147 h 239"/>
                <a:gd name="T30" fmla="*/ 51 w 51"/>
                <a:gd name="T31" fmla="*/ 86 h 239"/>
                <a:gd name="T32" fmla="*/ 51 w 51"/>
                <a:gd name="T33" fmla="*/ 59 h 239"/>
                <a:gd name="T34" fmla="*/ 48 w 51"/>
                <a:gd name="T35" fmla="*/ 37 h 239"/>
                <a:gd name="T36" fmla="*/ 41 w 51"/>
                <a:gd name="T37" fmla="*/ 20 h 239"/>
                <a:gd name="T38" fmla="*/ 33 w 51"/>
                <a:gd name="T39" fmla="*/ 7 h 239"/>
                <a:gd name="T40" fmla="*/ 28 w 51"/>
                <a:gd name="T41" fmla="*/ 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239">
                  <a:moveTo>
                    <a:pt x="28" y="3"/>
                  </a:moveTo>
                  <a:lnTo>
                    <a:pt x="27" y="0"/>
                  </a:lnTo>
                  <a:lnTo>
                    <a:pt x="25" y="3"/>
                  </a:lnTo>
                  <a:lnTo>
                    <a:pt x="21" y="7"/>
                  </a:lnTo>
                  <a:lnTo>
                    <a:pt x="14" y="19"/>
                  </a:lnTo>
                  <a:lnTo>
                    <a:pt x="5" y="37"/>
                  </a:lnTo>
                  <a:lnTo>
                    <a:pt x="2" y="59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2" y="238"/>
                  </a:lnTo>
                  <a:lnTo>
                    <a:pt x="47" y="239"/>
                  </a:lnTo>
                  <a:lnTo>
                    <a:pt x="50" y="239"/>
                  </a:lnTo>
                  <a:lnTo>
                    <a:pt x="50" y="236"/>
                  </a:lnTo>
                  <a:lnTo>
                    <a:pt x="50" y="209"/>
                  </a:lnTo>
                  <a:lnTo>
                    <a:pt x="51" y="147"/>
                  </a:lnTo>
                  <a:lnTo>
                    <a:pt x="51" y="86"/>
                  </a:lnTo>
                  <a:lnTo>
                    <a:pt x="51" y="59"/>
                  </a:lnTo>
                  <a:lnTo>
                    <a:pt x="48" y="37"/>
                  </a:lnTo>
                  <a:lnTo>
                    <a:pt x="41" y="20"/>
                  </a:lnTo>
                  <a:lnTo>
                    <a:pt x="33" y="7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7" name="Freeform 79"/>
            <p:cNvSpPr>
              <a:spLocks/>
            </p:cNvSpPr>
            <p:nvPr/>
          </p:nvSpPr>
          <p:spPr bwMode="auto">
            <a:xfrm>
              <a:off x="9519" y="4774"/>
              <a:ext cx="17" cy="117"/>
            </a:xfrm>
            <a:custGeom>
              <a:avLst/>
              <a:gdLst>
                <a:gd name="T0" fmla="*/ 13 w 13"/>
                <a:gd name="T1" fmla="*/ 52 h 52"/>
                <a:gd name="T2" fmla="*/ 0 w 13"/>
                <a:gd name="T3" fmla="*/ 52 h 52"/>
                <a:gd name="T4" fmla="*/ 0 w 13"/>
                <a:gd name="T5" fmla="*/ 0 h 52"/>
                <a:gd name="T6" fmla="*/ 13 w 13"/>
                <a:gd name="T7" fmla="*/ 0 h 52"/>
                <a:gd name="T8" fmla="*/ 13 w 13"/>
                <a:gd name="T9" fmla="*/ 13 h 52"/>
                <a:gd name="T10" fmla="*/ 13 w 13"/>
                <a:gd name="T11" fmla="*/ 26 h 52"/>
                <a:gd name="T12" fmla="*/ 13 w 13"/>
                <a:gd name="T13" fmla="*/ 39 h 52"/>
                <a:gd name="T14" fmla="*/ 13 w 1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2">
                  <a:moveTo>
                    <a:pt x="13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3"/>
                  </a:lnTo>
                  <a:lnTo>
                    <a:pt x="13" y="26"/>
                  </a:lnTo>
                  <a:lnTo>
                    <a:pt x="13" y="39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8" name="Freeform 80"/>
            <p:cNvSpPr>
              <a:spLocks/>
            </p:cNvSpPr>
            <p:nvPr/>
          </p:nvSpPr>
          <p:spPr bwMode="auto">
            <a:xfrm>
              <a:off x="9512" y="4641"/>
              <a:ext cx="25" cy="117"/>
            </a:xfrm>
            <a:custGeom>
              <a:avLst/>
              <a:gdLst>
                <a:gd name="T0" fmla="*/ 19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20 w 20"/>
                <a:gd name="T7" fmla="*/ 0 h 52"/>
                <a:gd name="T8" fmla="*/ 20 w 20"/>
                <a:gd name="T9" fmla="*/ 10 h 52"/>
                <a:gd name="T10" fmla="*/ 20 w 20"/>
                <a:gd name="T11" fmla="*/ 23 h 52"/>
                <a:gd name="T12" fmla="*/ 20 w 20"/>
                <a:gd name="T13" fmla="*/ 37 h 52"/>
                <a:gd name="T14" fmla="*/ 19 w 2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2">
                  <a:moveTo>
                    <a:pt x="19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20" y="23"/>
                  </a:lnTo>
                  <a:lnTo>
                    <a:pt x="20" y="37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09" name="Freeform 81"/>
            <p:cNvSpPr>
              <a:spLocks/>
            </p:cNvSpPr>
            <p:nvPr/>
          </p:nvSpPr>
          <p:spPr bwMode="auto">
            <a:xfrm>
              <a:off x="9484" y="4641"/>
              <a:ext cx="23" cy="117"/>
            </a:xfrm>
            <a:custGeom>
              <a:avLst/>
              <a:gdLst>
                <a:gd name="T0" fmla="*/ 18 w 18"/>
                <a:gd name="T1" fmla="*/ 52 h 52"/>
                <a:gd name="T2" fmla="*/ 0 w 18"/>
                <a:gd name="T3" fmla="*/ 52 h 52"/>
                <a:gd name="T4" fmla="*/ 2 w 18"/>
                <a:gd name="T5" fmla="*/ 0 h 52"/>
                <a:gd name="T6" fmla="*/ 18 w 18"/>
                <a:gd name="T7" fmla="*/ 0 h 52"/>
                <a:gd name="T8" fmla="*/ 18 w 18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2">
                  <a:moveTo>
                    <a:pt x="18" y="52"/>
                  </a:moveTo>
                  <a:lnTo>
                    <a:pt x="0" y="52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0" name="Freeform 82"/>
            <p:cNvSpPr>
              <a:spLocks/>
            </p:cNvSpPr>
            <p:nvPr/>
          </p:nvSpPr>
          <p:spPr bwMode="auto">
            <a:xfrm>
              <a:off x="9484" y="4771"/>
              <a:ext cx="29" cy="120"/>
            </a:xfrm>
            <a:custGeom>
              <a:avLst/>
              <a:gdLst>
                <a:gd name="T0" fmla="*/ 18 w 23"/>
                <a:gd name="T1" fmla="*/ 0 h 53"/>
                <a:gd name="T2" fmla="*/ 18 w 23"/>
                <a:gd name="T3" fmla="*/ 1 h 53"/>
                <a:gd name="T4" fmla="*/ 19 w 23"/>
                <a:gd name="T5" fmla="*/ 1 h 53"/>
                <a:gd name="T6" fmla="*/ 23 w 23"/>
                <a:gd name="T7" fmla="*/ 1 h 53"/>
                <a:gd name="T8" fmla="*/ 23 w 23"/>
                <a:gd name="T9" fmla="*/ 53 h 53"/>
                <a:gd name="T10" fmla="*/ 0 w 23"/>
                <a:gd name="T11" fmla="*/ 53 h 53"/>
                <a:gd name="T12" fmla="*/ 0 w 23"/>
                <a:gd name="T13" fmla="*/ 0 h 53"/>
                <a:gd name="T14" fmla="*/ 18 w 23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53">
                  <a:moveTo>
                    <a:pt x="18" y="0"/>
                  </a:moveTo>
                  <a:lnTo>
                    <a:pt x="18" y="1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3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1" name="Freeform 83"/>
            <p:cNvSpPr>
              <a:spLocks/>
            </p:cNvSpPr>
            <p:nvPr/>
          </p:nvSpPr>
          <p:spPr bwMode="auto">
            <a:xfrm>
              <a:off x="9483" y="4904"/>
              <a:ext cx="30" cy="97"/>
            </a:xfrm>
            <a:custGeom>
              <a:avLst/>
              <a:gdLst>
                <a:gd name="T0" fmla="*/ 24 w 24"/>
                <a:gd name="T1" fmla="*/ 0 h 43"/>
                <a:gd name="T2" fmla="*/ 23 w 24"/>
                <a:gd name="T3" fmla="*/ 43 h 43"/>
                <a:gd name="T4" fmla="*/ 0 w 24"/>
                <a:gd name="T5" fmla="*/ 43 h 43"/>
                <a:gd name="T6" fmla="*/ 1 w 24"/>
                <a:gd name="T7" fmla="*/ 0 h 43"/>
                <a:gd name="T8" fmla="*/ 24 w 24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24" y="0"/>
                  </a:moveTo>
                  <a:lnTo>
                    <a:pt x="23" y="43"/>
                  </a:lnTo>
                  <a:lnTo>
                    <a:pt x="0" y="43"/>
                  </a:lnTo>
                  <a:lnTo>
                    <a:pt x="1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2" name="Freeform 84"/>
            <p:cNvSpPr>
              <a:spLocks/>
            </p:cNvSpPr>
            <p:nvPr/>
          </p:nvSpPr>
          <p:spPr bwMode="auto">
            <a:xfrm>
              <a:off x="9519" y="4904"/>
              <a:ext cx="17" cy="100"/>
            </a:xfrm>
            <a:custGeom>
              <a:avLst/>
              <a:gdLst>
                <a:gd name="T0" fmla="*/ 0 w 13"/>
                <a:gd name="T1" fmla="*/ 0 h 44"/>
                <a:gd name="T2" fmla="*/ 13 w 13"/>
                <a:gd name="T3" fmla="*/ 0 h 44"/>
                <a:gd name="T4" fmla="*/ 13 w 13"/>
                <a:gd name="T5" fmla="*/ 14 h 44"/>
                <a:gd name="T6" fmla="*/ 13 w 13"/>
                <a:gd name="T7" fmla="*/ 27 h 44"/>
                <a:gd name="T8" fmla="*/ 11 w 13"/>
                <a:gd name="T9" fmla="*/ 37 h 44"/>
                <a:gd name="T10" fmla="*/ 11 w 13"/>
                <a:gd name="T11" fmla="*/ 44 h 44"/>
                <a:gd name="T12" fmla="*/ 0 w 13"/>
                <a:gd name="T13" fmla="*/ 44 h 44"/>
                <a:gd name="T14" fmla="*/ 0 w 13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4">
                  <a:moveTo>
                    <a:pt x="0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13" y="27"/>
                  </a:lnTo>
                  <a:lnTo>
                    <a:pt x="11" y="37"/>
                  </a:lnTo>
                  <a:lnTo>
                    <a:pt x="11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3" name="Freeform 85"/>
            <p:cNvSpPr>
              <a:spLocks/>
            </p:cNvSpPr>
            <p:nvPr/>
          </p:nvSpPr>
          <p:spPr bwMode="auto">
            <a:xfrm>
              <a:off x="9487" y="4498"/>
              <a:ext cx="50" cy="129"/>
            </a:xfrm>
            <a:custGeom>
              <a:avLst/>
              <a:gdLst>
                <a:gd name="T0" fmla="*/ 20 w 40"/>
                <a:gd name="T1" fmla="*/ 0 h 57"/>
                <a:gd name="T2" fmla="*/ 24 w 40"/>
                <a:gd name="T3" fmla="*/ 7 h 57"/>
                <a:gd name="T4" fmla="*/ 31 w 40"/>
                <a:gd name="T5" fmla="*/ 18 h 57"/>
                <a:gd name="T6" fmla="*/ 37 w 40"/>
                <a:gd name="T7" fmla="*/ 33 h 57"/>
                <a:gd name="T8" fmla="*/ 40 w 40"/>
                <a:gd name="T9" fmla="*/ 50 h 57"/>
                <a:gd name="T10" fmla="*/ 40 w 40"/>
                <a:gd name="T11" fmla="*/ 50 h 57"/>
                <a:gd name="T12" fmla="*/ 40 w 40"/>
                <a:gd name="T13" fmla="*/ 51 h 57"/>
                <a:gd name="T14" fmla="*/ 40 w 40"/>
                <a:gd name="T15" fmla="*/ 54 h 57"/>
                <a:gd name="T16" fmla="*/ 40 w 40"/>
                <a:gd name="T17" fmla="*/ 57 h 57"/>
                <a:gd name="T18" fmla="*/ 0 w 40"/>
                <a:gd name="T19" fmla="*/ 57 h 57"/>
                <a:gd name="T20" fmla="*/ 0 w 40"/>
                <a:gd name="T21" fmla="*/ 50 h 57"/>
                <a:gd name="T22" fmla="*/ 3 w 40"/>
                <a:gd name="T23" fmla="*/ 33 h 57"/>
                <a:gd name="T24" fmla="*/ 8 w 40"/>
                <a:gd name="T25" fmla="*/ 18 h 57"/>
                <a:gd name="T26" fmla="*/ 14 w 40"/>
                <a:gd name="T27" fmla="*/ 7 h 57"/>
                <a:gd name="T28" fmla="*/ 20 w 40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57">
                  <a:moveTo>
                    <a:pt x="20" y="0"/>
                  </a:moveTo>
                  <a:lnTo>
                    <a:pt x="24" y="7"/>
                  </a:lnTo>
                  <a:lnTo>
                    <a:pt x="31" y="18"/>
                  </a:lnTo>
                  <a:lnTo>
                    <a:pt x="37" y="33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1"/>
                  </a:lnTo>
                  <a:lnTo>
                    <a:pt x="40" y="54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8" y="18"/>
                  </a:lnTo>
                  <a:lnTo>
                    <a:pt x="14" y="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4" name="Freeform 86"/>
            <p:cNvSpPr>
              <a:spLocks/>
            </p:cNvSpPr>
            <p:nvPr/>
          </p:nvSpPr>
          <p:spPr bwMode="auto">
            <a:xfrm>
              <a:off x="9468" y="4589"/>
              <a:ext cx="96" cy="518"/>
            </a:xfrm>
            <a:custGeom>
              <a:avLst/>
              <a:gdLst>
                <a:gd name="T0" fmla="*/ 72 w 77"/>
                <a:gd name="T1" fmla="*/ 213 h 230"/>
                <a:gd name="T2" fmla="*/ 0 w 77"/>
                <a:gd name="T3" fmla="*/ 213 h 230"/>
                <a:gd name="T4" fmla="*/ 15 w 77"/>
                <a:gd name="T5" fmla="*/ 230 h 230"/>
                <a:gd name="T6" fmla="*/ 77 w 77"/>
                <a:gd name="T7" fmla="*/ 223 h 230"/>
                <a:gd name="T8" fmla="*/ 77 w 77"/>
                <a:gd name="T9" fmla="*/ 0 h 230"/>
                <a:gd name="T10" fmla="*/ 72 w 77"/>
                <a:gd name="T11" fmla="*/ 21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30">
                  <a:moveTo>
                    <a:pt x="72" y="213"/>
                  </a:moveTo>
                  <a:lnTo>
                    <a:pt x="0" y="213"/>
                  </a:lnTo>
                  <a:lnTo>
                    <a:pt x="15" y="230"/>
                  </a:lnTo>
                  <a:lnTo>
                    <a:pt x="77" y="223"/>
                  </a:lnTo>
                  <a:lnTo>
                    <a:pt x="77" y="0"/>
                  </a:lnTo>
                  <a:lnTo>
                    <a:pt x="7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5" name="Freeform 87"/>
            <p:cNvSpPr>
              <a:spLocks/>
            </p:cNvSpPr>
            <p:nvPr/>
          </p:nvSpPr>
          <p:spPr bwMode="auto">
            <a:xfrm>
              <a:off x="9226" y="4442"/>
              <a:ext cx="97" cy="607"/>
            </a:xfrm>
            <a:custGeom>
              <a:avLst/>
              <a:gdLst>
                <a:gd name="T0" fmla="*/ 78 w 78"/>
                <a:gd name="T1" fmla="*/ 65 h 269"/>
                <a:gd name="T2" fmla="*/ 72 w 78"/>
                <a:gd name="T3" fmla="*/ 39 h 269"/>
                <a:gd name="T4" fmla="*/ 60 w 78"/>
                <a:gd name="T5" fmla="*/ 19 h 269"/>
                <a:gd name="T6" fmla="*/ 47 w 78"/>
                <a:gd name="T7" fmla="*/ 6 h 269"/>
                <a:gd name="T8" fmla="*/ 42 w 78"/>
                <a:gd name="T9" fmla="*/ 0 h 269"/>
                <a:gd name="T10" fmla="*/ 36 w 78"/>
                <a:gd name="T11" fmla="*/ 4 h 269"/>
                <a:gd name="T12" fmla="*/ 23 w 78"/>
                <a:gd name="T13" fmla="*/ 19 h 269"/>
                <a:gd name="T14" fmla="*/ 9 w 78"/>
                <a:gd name="T15" fmla="*/ 39 h 269"/>
                <a:gd name="T16" fmla="*/ 3 w 78"/>
                <a:gd name="T17" fmla="*/ 63 h 269"/>
                <a:gd name="T18" fmla="*/ 0 w 78"/>
                <a:gd name="T19" fmla="*/ 269 h 269"/>
                <a:gd name="T20" fmla="*/ 75 w 78"/>
                <a:gd name="T21" fmla="*/ 269 h 269"/>
                <a:gd name="T22" fmla="*/ 78 w 78"/>
                <a:gd name="T23" fmla="*/ 6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269">
                  <a:moveTo>
                    <a:pt x="78" y="65"/>
                  </a:moveTo>
                  <a:lnTo>
                    <a:pt x="72" y="39"/>
                  </a:lnTo>
                  <a:lnTo>
                    <a:pt x="60" y="19"/>
                  </a:lnTo>
                  <a:lnTo>
                    <a:pt x="47" y="6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3" y="19"/>
                  </a:lnTo>
                  <a:lnTo>
                    <a:pt x="9" y="39"/>
                  </a:lnTo>
                  <a:lnTo>
                    <a:pt x="3" y="63"/>
                  </a:lnTo>
                  <a:lnTo>
                    <a:pt x="0" y="269"/>
                  </a:lnTo>
                  <a:lnTo>
                    <a:pt x="75" y="269"/>
                  </a:lnTo>
                  <a:lnTo>
                    <a:pt x="78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6" name="Freeform 88"/>
            <p:cNvSpPr>
              <a:spLocks/>
            </p:cNvSpPr>
            <p:nvPr/>
          </p:nvSpPr>
          <p:spPr bwMode="auto">
            <a:xfrm>
              <a:off x="9239" y="4478"/>
              <a:ext cx="68" cy="539"/>
            </a:xfrm>
            <a:custGeom>
              <a:avLst/>
              <a:gdLst>
                <a:gd name="T0" fmla="*/ 31 w 54"/>
                <a:gd name="T1" fmla="*/ 1 h 239"/>
                <a:gd name="T2" fmla="*/ 29 w 54"/>
                <a:gd name="T3" fmla="*/ 0 h 239"/>
                <a:gd name="T4" fmla="*/ 28 w 54"/>
                <a:gd name="T5" fmla="*/ 1 h 239"/>
                <a:gd name="T6" fmla="*/ 24 w 54"/>
                <a:gd name="T7" fmla="*/ 7 h 239"/>
                <a:gd name="T8" fmla="*/ 15 w 54"/>
                <a:gd name="T9" fmla="*/ 19 h 239"/>
                <a:gd name="T10" fmla="*/ 8 w 54"/>
                <a:gd name="T11" fmla="*/ 37 h 239"/>
                <a:gd name="T12" fmla="*/ 3 w 54"/>
                <a:gd name="T13" fmla="*/ 59 h 239"/>
                <a:gd name="T14" fmla="*/ 0 w 54"/>
                <a:gd name="T15" fmla="*/ 235 h 239"/>
                <a:gd name="T16" fmla="*/ 0 w 54"/>
                <a:gd name="T17" fmla="*/ 238 h 239"/>
                <a:gd name="T18" fmla="*/ 3 w 54"/>
                <a:gd name="T19" fmla="*/ 238 h 239"/>
                <a:gd name="T20" fmla="*/ 49 w 54"/>
                <a:gd name="T21" fmla="*/ 239 h 239"/>
                <a:gd name="T22" fmla="*/ 52 w 54"/>
                <a:gd name="T23" fmla="*/ 239 h 239"/>
                <a:gd name="T24" fmla="*/ 52 w 54"/>
                <a:gd name="T25" fmla="*/ 236 h 239"/>
                <a:gd name="T26" fmla="*/ 52 w 54"/>
                <a:gd name="T27" fmla="*/ 209 h 239"/>
                <a:gd name="T28" fmla="*/ 54 w 54"/>
                <a:gd name="T29" fmla="*/ 147 h 239"/>
                <a:gd name="T30" fmla="*/ 54 w 54"/>
                <a:gd name="T31" fmla="*/ 86 h 239"/>
                <a:gd name="T32" fmla="*/ 54 w 54"/>
                <a:gd name="T33" fmla="*/ 59 h 239"/>
                <a:gd name="T34" fmla="*/ 51 w 54"/>
                <a:gd name="T35" fmla="*/ 37 h 239"/>
                <a:gd name="T36" fmla="*/ 44 w 54"/>
                <a:gd name="T37" fmla="*/ 19 h 239"/>
                <a:gd name="T38" fmla="*/ 35 w 54"/>
                <a:gd name="T39" fmla="*/ 7 h 239"/>
                <a:gd name="T40" fmla="*/ 31 w 54"/>
                <a:gd name="T41" fmla="*/ 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39">
                  <a:moveTo>
                    <a:pt x="31" y="1"/>
                  </a:moveTo>
                  <a:lnTo>
                    <a:pt x="29" y="0"/>
                  </a:lnTo>
                  <a:lnTo>
                    <a:pt x="28" y="1"/>
                  </a:lnTo>
                  <a:lnTo>
                    <a:pt x="24" y="7"/>
                  </a:lnTo>
                  <a:lnTo>
                    <a:pt x="15" y="19"/>
                  </a:lnTo>
                  <a:lnTo>
                    <a:pt x="8" y="37"/>
                  </a:lnTo>
                  <a:lnTo>
                    <a:pt x="3" y="59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3" y="238"/>
                  </a:lnTo>
                  <a:lnTo>
                    <a:pt x="49" y="239"/>
                  </a:lnTo>
                  <a:lnTo>
                    <a:pt x="52" y="239"/>
                  </a:lnTo>
                  <a:lnTo>
                    <a:pt x="52" y="236"/>
                  </a:lnTo>
                  <a:lnTo>
                    <a:pt x="52" y="209"/>
                  </a:lnTo>
                  <a:lnTo>
                    <a:pt x="54" y="147"/>
                  </a:lnTo>
                  <a:lnTo>
                    <a:pt x="54" y="86"/>
                  </a:lnTo>
                  <a:lnTo>
                    <a:pt x="54" y="59"/>
                  </a:lnTo>
                  <a:lnTo>
                    <a:pt x="51" y="37"/>
                  </a:lnTo>
                  <a:lnTo>
                    <a:pt x="44" y="19"/>
                  </a:lnTo>
                  <a:lnTo>
                    <a:pt x="35" y="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7" name="Freeform 89"/>
            <p:cNvSpPr>
              <a:spLocks/>
            </p:cNvSpPr>
            <p:nvPr/>
          </p:nvSpPr>
          <p:spPr bwMode="auto">
            <a:xfrm>
              <a:off x="9283" y="4771"/>
              <a:ext cx="16" cy="120"/>
            </a:xfrm>
            <a:custGeom>
              <a:avLst/>
              <a:gdLst>
                <a:gd name="T0" fmla="*/ 13 w 13"/>
                <a:gd name="T1" fmla="*/ 53 h 53"/>
                <a:gd name="T2" fmla="*/ 0 w 13"/>
                <a:gd name="T3" fmla="*/ 53 h 53"/>
                <a:gd name="T4" fmla="*/ 1 w 13"/>
                <a:gd name="T5" fmla="*/ 0 h 53"/>
                <a:gd name="T6" fmla="*/ 13 w 13"/>
                <a:gd name="T7" fmla="*/ 1 h 53"/>
                <a:gd name="T8" fmla="*/ 13 w 13"/>
                <a:gd name="T9" fmla="*/ 14 h 53"/>
                <a:gd name="T10" fmla="*/ 13 w 13"/>
                <a:gd name="T11" fmla="*/ 27 h 53"/>
                <a:gd name="T12" fmla="*/ 13 w 13"/>
                <a:gd name="T13" fmla="*/ 40 h 53"/>
                <a:gd name="T14" fmla="*/ 13 w 13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3">
                  <a:moveTo>
                    <a:pt x="13" y="53"/>
                  </a:moveTo>
                  <a:lnTo>
                    <a:pt x="0" y="53"/>
                  </a:lnTo>
                  <a:lnTo>
                    <a:pt x="1" y="0"/>
                  </a:lnTo>
                  <a:lnTo>
                    <a:pt x="13" y="1"/>
                  </a:lnTo>
                  <a:lnTo>
                    <a:pt x="13" y="14"/>
                  </a:lnTo>
                  <a:lnTo>
                    <a:pt x="13" y="27"/>
                  </a:lnTo>
                  <a:lnTo>
                    <a:pt x="13" y="40"/>
                  </a:lnTo>
                  <a:lnTo>
                    <a:pt x="13" y="5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8" name="Freeform 90"/>
            <p:cNvSpPr>
              <a:spLocks/>
            </p:cNvSpPr>
            <p:nvPr/>
          </p:nvSpPr>
          <p:spPr bwMode="auto">
            <a:xfrm>
              <a:off x="9276" y="4641"/>
              <a:ext cx="25" cy="117"/>
            </a:xfrm>
            <a:custGeom>
              <a:avLst/>
              <a:gdLst>
                <a:gd name="T0" fmla="*/ 19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20 w 20"/>
                <a:gd name="T7" fmla="*/ 0 h 52"/>
                <a:gd name="T8" fmla="*/ 20 w 20"/>
                <a:gd name="T9" fmla="*/ 10 h 52"/>
                <a:gd name="T10" fmla="*/ 20 w 20"/>
                <a:gd name="T11" fmla="*/ 23 h 52"/>
                <a:gd name="T12" fmla="*/ 20 w 20"/>
                <a:gd name="T13" fmla="*/ 37 h 52"/>
                <a:gd name="T14" fmla="*/ 19 w 2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2">
                  <a:moveTo>
                    <a:pt x="19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20" y="23"/>
                  </a:lnTo>
                  <a:lnTo>
                    <a:pt x="20" y="37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19" name="Freeform 91"/>
            <p:cNvSpPr>
              <a:spLocks/>
            </p:cNvSpPr>
            <p:nvPr/>
          </p:nvSpPr>
          <p:spPr bwMode="auto">
            <a:xfrm>
              <a:off x="9247" y="4641"/>
              <a:ext cx="24" cy="117"/>
            </a:xfrm>
            <a:custGeom>
              <a:avLst/>
              <a:gdLst>
                <a:gd name="T0" fmla="*/ 19 w 19"/>
                <a:gd name="T1" fmla="*/ 52 h 52"/>
                <a:gd name="T2" fmla="*/ 0 w 19"/>
                <a:gd name="T3" fmla="*/ 52 h 52"/>
                <a:gd name="T4" fmla="*/ 2 w 19"/>
                <a:gd name="T5" fmla="*/ 0 h 52"/>
                <a:gd name="T6" fmla="*/ 19 w 19"/>
                <a:gd name="T7" fmla="*/ 0 h 52"/>
                <a:gd name="T8" fmla="*/ 19 w 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2">
                  <a:moveTo>
                    <a:pt x="19" y="52"/>
                  </a:moveTo>
                  <a:lnTo>
                    <a:pt x="0" y="52"/>
                  </a:lnTo>
                  <a:lnTo>
                    <a:pt x="2" y="0"/>
                  </a:lnTo>
                  <a:lnTo>
                    <a:pt x="19" y="0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0" name="Freeform 92"/>
            <p:cNvSpPr>
              <a:spLocks/>
            </p:cNvSpPr>
            <p:nvPr/>
          </p:nvSpPr>
          <p:spPr bwMode="auto">
            <a:xfrm>
              <a:off x="9247" y="4771"/>
              <a:ext cx="31" cy="120"/>
            </a:xfrm>
            <a:custGeom>
              <a:avLst/>
              <a:gdLst>
                <a:gd name="T0" fmla="*/ 19 w 25"/>
                <a:gd name="T1" fmla="*/ 0 h 53"/>
                <a:gd name="T2" fmla="*/ 19 w 25"/>
                <a:gd name="T3" fmla="*/ 1 h 53"/>
                <a:gd name="T4" fmla="*/ 20 w 25"/>
                <a:gd name="T5" fmla="*/ 1 h 53"/>
                <a:gd name="T6" fmla="*/ 25 w 25"/>
                <a:gd name="T7" fmla="*/ 1 h 53"/>
                <a:gd name="T8" fmla="*/ 25 w 25"/>
                <a:gd name="T9" fmla="*/ 53 h 53"/>
                <a:gd name="T10" fmla="*/ 0 w 25"/>
                <a:gd name="T11" fmla="*/ 51 h 53"/>
                <a:gd name="T12" fmla="*/ 0 w 25"/>
                <a:gd name="T13" fmla="*/ 0 h 53"/>
                <a:gd name="T14" fmla="*/ 19 w 25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53">
                  <a:moveTo>
                    <a:pt x="19" y="0"/>
                  </a:moveTo>
                  <a:lnTo>
                    <a:pt x="19" y="1"/>
                  </a:lnTo>
                  <a:lnTo>
                    <a:pt x="20" y="1"/>
                  </a:lnTo>
                  <a:lnTo>
                    <a:pt x="25" y="1"/>
                  </a:lnTo>
                  <a:lnTo>
                    <a:pt x="25" y="53"/>
                  </a:lnTo>
                  <a:lnTo>
                    <a:pt x="0" y="51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1" name="Freeform 93"/>
            <p:cNvSpPr>
              <a:spLocks/>
            </p:cNvSpPr>
            <p:nvPr/>
          </p:nvSpPr>
          <p:spPr bwMode="auto">
            <a:xfrm>
              <a:off x="9246" y="4904"/>
              <a:ext cx="32" cy="97"/>
            </a:xfrm>
            <a:custGeom>
              <a:avLst/>
              <a:gdLst>
                <a:gd name="T0" fmla="*/ 26 w 26"/>
                <a:gd name="T1" fmla="*/ 0 h 43"/>
                <a:gd name="T2" fmla="*/ 24 w 26"/>
                <a:gd name="T3" fmla="*/ 43 h 43"/>
                <a:gd name="T4" fmla="*/ 0 w 26"/>
                <a:gd name="T5" fmla="*/ 43 h 43"/>
                <a:gd name="T6" fmla="*/ 1 w 26"/>
                <a:gd name="T7" fmla="*/ 0 h 43"/>
                <a:gd name="T8" fmla="*/ 26 w 2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3">
                  <a:moveTo>
                    <a:pt x="26" y="0"/>
                  </a:moveTo>
                  <a:lnTo>
                    <a:pt x="24" y="43"/>
                  </a:lnTo>
                  <a:lnTo>
                    <a:pt x="0" y="43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2" name="Freeform 94"/>
            <p:cNvSpPr>
              <a:spLocks/>
            </p:cNvSpPr>
            <p:nvPr/>
          </p:nvSpPr>
          <p:spPr bwMode="auto">
            <a:xfrm>
              <a:off x="9283" y="4904"/>
              <a:ext cx="16" cy="100"/>
            </a:xfrm>
            <a:custGeom>
              <a:avLst/>
              <a:gdLst>
                <a:gd name="T0" fmla="*/ 0 w 13"/>
                <a:gd name="T1" fmla="*/ 0 h 44"/>
                <a:gd name="T2" fmla="*/ 13 w 13"/>
                <a:gd name="T3" fmla="*/ 0 h 44"/>
                <a:gd name="T4" fmla="*/ 13 w 13"/>
                <a:gd name="T5" fmla="*/ 14 h 44"/>
                <a:gd name="T6" fmla="*/ 13 w 13"/>
                <a:gd name="T7" fmla="*/ 27 h 44"/>
                <a:gd name="T8" fmla="*/ 12 w 13"/>
                <a:gd name="T9" fmla="*/ 37 h 44"/>
                <a:gd name="T10" fmla="*/ 12 w 13"/>
                <a:gd name="T11" fmla="*/ 44 h 44"/>
                <a:gd name="T12" fmla="*/ 0 w 13"/>
                <a:gd name="T13" fmla="*/ 43 h 44"/>
                <a:gd name="T14" fmla="*/ 0 w 13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4">
                  <a:moveTo>
                    <a:pt x="0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13" y="27"/>
                  </a:lnTo>
                  <a:lnTo>
                    <a:pt x="12" y="37"/>
                  </a:lnTo>
                  <a:lnTo>
                    <a:pt x="12" y="44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3" name="Freeform 95"/>
            <p:cNvSpPr>
              <a:spLocks/>
            </p:cNvSpPr>
            <p:nvPr/>
          </p:nvSpPr>
          <p:spPr bwMode="auto">
            <a:xfrm>
              <a:off x="9249" y="4498"/>
              <a:ext cx="52" cy="129"/>
            </a:xfrm>
            <a:custGeom>
              <a:avLst/>
              <a:gdLst>
                <a:gd name="T0" fmla="*/ 21 w 41"/>
                <a:gd name="T1" fmla="*/ 0 h 57"/>
                <a:gd name="T2" fmla="*/ 26 w 41"/>
                <a:gd name="T3" fmla="*/ 7 h 57"/>
                <a:gd name="T4" fmla="*/ 33 w 41"/>
                <a:gd name="T5" fmla="*/ 18 h 57"/>
                <a:gd name="T6" fmla="*/ 39 w 41"/>
                <a:gd name="T7" fmla="*/ 33 h 57"/>
                <a:gd name="T8" fmla="*/ 41 w 41"/>
                <a:gd name="T9" fmla="*/ 50 h 57"/>
                <a:gd name="T10" fmla="*/ 41 w 41"/>
                <a:gd name="T11" fmla="*/ 50 h 57"/>
                <a:gd name="T12" fmla="*/ 41 w 41"/>
                <a:gd name="T13" fmla="*/ 51 h 57"/>
                <a:gd name="T14" fmla="*/ 41 w 41"/>
                <a:gd name="T15" fmla="*/ 54 h 57"/>
                <a:gd name="T16" fmla="*/ 41 w 41"/>
                <a:gd name="T17" fmla="*/ 57 h 57"/>
                <a:gd name="T18" fmla="*/ 0 w 41"/>
                <a:gd name="T19" fmla="*/ 57 h 57"/>
                <a:gd name="T20" fmla="*/ 0 w 41"/>
                <a:gd name="T21" fmla="*/ 50 h 57"/>
                <a:gd name="T22" fmla="*/ 3 w 41"/>
                <a:gd name="T23" fmla="*/ 33 h 57"/>
                <a:gd name="T24" fmla="*/ 8 w 41"/>
                <a:gd name="T25" fmla="*/ 18 h 57"/>
                <a:gd name="T26" fmla="*/ 16 w 41"/>
                <a:gd name="T27" fmla="*/ 7 h 57"/>
                <a:gd name="T28" fmla="*/ 21 w 41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57">
                  <a:moveTo>
                    <a:pt x="21" y="0"/>
                  </a:moveTo>
                  <a:lnTo>
                    <a:pt x="26" y="7"/>
                  </a:lnTo>
                  <a:lnTo>
                    <a:pt x="33" y="18"/>
                  </a:lnTo>
                  <a:lnTo>
                    <a:pt x="39" y="33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1"/>
                  </a:lnTo>
                  <a:lnTo>
                    <a:pt x="41" y="54"/>
                  </a:lnTo>
                  <a:lnTo>
                    <a:pt x="41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8" y="18"/>
                  </a:lnTo>
                  <a:lnTo>
                    <a:pt x="16" y="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4" name="Freeform 96"/>
            <p:cNvSpPr>
              <a:spLocks/>
            </p:cNvSpPr>
            <p:nvPr/>
          </p:nvSpPr>
          <p:spPr bwMode="auto">
            <a:xfrm>
              <a:off x="9231" y="4589"/>
              <a:ext cx="97" cy="518"/>
            </a:xfrm>
            <a:custGeom>
              <a:avLst/>
              <a:gdLst>
                <a:gd name="T0" fmla="*/ 74 w 78"/>
                <a:gd name="T1" fmla="*/ 213 h 230"/>
                <a:gd name="T2" fmla="*/ 0 w 78"/>
                <a:gd name="T3" fmla="*/ 213 h 230"/>
                <a:gd name="T4" fmla="*/ 15 w 78"/>
                <a:gd name="T5" fmla="*/ 230 h 230"/>
                <a:gd name="T6" fmla="*/ 78 w 78"/>
                <a:gd name="T7" fmla="*/ 223 h 230"/>
                <a:gd name="T8" fmla="*/ 78 w 78"/>
                <a:gd name="T9" fmla="*/ 0 h 230"/>
                <a:gd name="T10" fmla="*/ 74 w 78"/>
                <a:gd name="T11" fmla="*/ 21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0">
                  <a:moveTo>
                    <a:pt x="74" y="213"/>
                  </a:moveTo>
                  <a:lnTo>
                    <a:pt x="0" y="213"/>
                  </a:lnTo>
                  <a:lnTo>
                    <a:pt x="15" y="230"/>
                  </a:lnTo>
                  <a:lnTo>
                    <a:pt x="78" y="223"/>
                  </a:lnTo>
                  <a:lnTo>
                    <a:pt x="78" y="0"/>
                  </a:lnTo>
                  <a:lnTo>
                    <a:pt x="74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5" name="Freeform 97"/>
            <p:cNvSpPr>
              <a:spLocks/>
            </p:cNvSpPr>
            <p:nvPr/>
          </p:nvSpPr>
          <p:spPr bwMode="auto">
            <a:xfrm>
              <a:off x="8613" y="3001"/>
              <a:ext cx="96" cy="607"/>
            </a:xfrm>
            <a:custGeom>
              <a:avLst/>
              <a:gdLst>
                <a:gd name="T0" fmla="*/ 77 w 77"/>
                <a:gd name="T1" fmla="*/ 63 h 269"/>
                <a:gd name="T2" fmla="*/ 72 w 77"/>
                <a:gd name="T3" fmla="*/ 39 h 269"/>
                <a:gd name="T4" fmla="*/ 59 w 77"/>
                <a:gd name="T5" fmla="*/ 19 h 269"/>
                <a:gd name="T6" fmla="*/ 46 w 77"/>
                <a:gd name="T7" fmla="*/ 4 h 269"/>
                <a:gd name="T8" fmla="*/ 41 w 77"/>
                <a:gd name="T9" fmla="*/ 0 h 269"/>
                <a:gd name="T10" fmla="*/ 35 w 77"/>
                <a:gd name="T11" fmla="*/ 4 h 269"/>
                <a:gd name="T12" fmla="*/ 22 w 77"/>
                <a:gd name="T13" fmla="*/ 19 h 269"/>
                <a:gd name="T14" fmla="*/ 9 w 77"/>
                <a:gd name="T15" fmla="*/ 39 h 269"/>
                <a:gd name="T16" fmla="*/ 2 w 77"/>
                <a:gd name="T17" fmla="*/ 63 h 269"/>
                <a:gd name="T18" fmla="*/ 0 w 77"/>
                <a:gd name="T19" fmla="*/ 268 h 269"/>
                <a:gd name="T20" fmla="*/ 74 w 77"/>
                <a:gd name="T21" fmla="*/ 269 h 269"/>
                <a:gd name="T22" fmla="*/ 77 w 77"/>
                <a:gd name="T23" fmla="*/ 6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269">
                  <a:moveTo>
                    <a:pt x="77" y="63"/>
                  </a:moveTo>
                  <a:lnTo>
                    <a:pt x="72" y="39"/>
                  </a:lnTo>
                  <a:lnTo>
                    <a:pt x="59" y="19"/>
                  </a:lnTo>
                  <a:lnTo>
                    <a:pt x="46" y="4"/>
                  </a:lnTo>
                  <a:lnTo>
                    <a:pt x="41" y="0"/>
                  </a:lnTo>
                  <a:lnTo>
                    <a:pt x="35" y="4"/>
                  </a:lnTo>
                  <a:lnTo>
                    <a:pt x="22" y="19"/>
                  </a:lnTo>
                  <a:lnTo>
                    <a:pt x="9" y="39"/>
                  </a:lnTo>
                  <a:lnTo>
                    <a:pt x="2" y="63"/>
                  </a:lnTo>
                  <a:lnTo>
                    <a:pt x="0" y="268"/>
                  </a:lnTo>
                  <a:lnTo>
                    <a:pt x="74" y="269"/>
                  </a:lnTo>
                  <a:lnTo>
                    <a:pt x="77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6" name="Freeform 98"/>
            <p:cNvSpPr>
              <a:spLocks/>
            </p:cNvSpPr>
            <p:nvPr/>
          </p:nvSpPr>
          <p:spPr bwMode="auto">
            <a:xfrm>
              <a:off x="8625" y="3037"/>
              <a:ext cx="69" cy="534"/>
            </a:xfrm>
            <a:custGeom>
              <a:avLst/>
              <a:gdLst>
                <a:gd name="T0" fmla="*/ 31 w 55"/>
                <a:gd name="T1" fmla="*/ 1 h 237"/>
                <a:gd name="T2" fmla="*/ 29 w 55"/>
                <a:gd name="T3" fmla="*/ 0 h 237"/>
                <a:gd name="T4" fmla="*/ 28 w 55"/>
                <a:gd name="T5" fmla="*/ 1 h 237"/>
                <a:gd name="T6" fmla="*/ 23 w 55"/>
                <a:gd name="T7" fmla="*/ 7 h 237"/>
                <a:gd name="T8" fmla="*/ 15 w 55"/>
                <a:gd name="T9" fmla="*/ 18 h 237"/>
                <a:gd name="T10" fmla="*/ 8 w 55"/>
                <a:gd name="T11" fmla="*/ 36 h 237"/>
                <a:gd name="T12" fmla="*/ 3 w 55"/>
                <a:gd name="T13" fmla="*/ 57 h 237"/>
                <a:gd name="T14" fmla="*/ 0 w 55"/>
                <a:gd name="T15" fmla="*/ 234 h 237"/>
                <a:gd name="T16" fmla="*/ 0 w 55"/>
                <a:gd name="T17" fmla="*/ 237 h 237"/>
                <a:gd name="T18" fmla="*/ 3 w 55"/>
                <a:gd name="T19" fmla="*/ 237 h 237"/>
                <a:gd name="T20" fmla="*/ 49 w 55"/>
                <a:gd name="T21" fmla="*/ 237 h 237"/>
                <a:gd name="T22" fmla="*/ 52 w 55"/>
                <a:gd name="T23" fmla="*/ 237 h 237"/>
                <a:gd name="T24" fmla="*/ 52 w 55"/>
                <a:gd name="T25" fmla="*/ 234 h 237"/>
                <a:gd name="T26" fmla="*/ 52 w 55"/>
                <a:gd name="T27" fmla="*/ 207 h 237"/>
                <a:gd name="T28" fmla="*/ 54 w 55"/>
                <a:gd name="T29" fmla="*/ 147 h 237"/>
                <a:gd name="T30" fmla="*/ 55 w 55"/>
                <a:gd name="T31" fmla="*/ 86 h 237"/>
                <a:gd name="T32" fmla="*/ 55 w 55"/>
                <a:gd name="T33" fmla="*/ 59 h 237"/>
                <a:gd name="T34" fmla="*/ 51 w 55"/>
                <a:gd name="T35" fmla="*/ 37 h 237"/>
                <a:gd name="T36" fmla="*/ 44 w 55"/>
                <a:gd name="T37" fmla="*/ 18 h 237"/>
                <a:gd name="T38" fmla="*/ 35 w 55"/>
                <a:gd name="T39" fmla="*/ 7 h 237"/>
                <a:gd name="T40" fmla="*/ 31 w 55"/>
                <a:gd name="T41" fmla="*/ 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237">
                  <a:moveTo>
                    <a:pt x="31" y="1"/>
                  </a:moveTo>
                  <a:lnTo>
                    <a:pt x="29" y="0"/>
                  </a:lnTo>
                  <a:lnTo>
                    <a:pt x="28" y="1"/>
                  </a:lnTo>
                  <a:lnTo>
                    <a:pt x="23" y="7"/>
                  </a:lnTo>
                  <a:lnTo>
                    <a:pt x="15" y="18"/>
                  </a:lnTo>
                  <a:lnTo>
                    <a:pt x="8" y="36"/>
                  </a:lnTo>
                  <a:lnTo>
                    <a:pt x="3" y="57"/>
                  </a:lnTo>
                  <a:lnTo>
                    <a:pt x="0" y="234"/>
                  </a:lnTo>
                  <a:lnTo>
                    <a:pt x="0" y="237"/>
                  </a:lnTo>
                  <a:lnTo>
                    <a:pt x="3" y="237"/>
                  </a:lnTo>
                  <a:lnTo>
                    <a:pt x="49" y="237"/>
                  </a:lnTo>
                  <a:lnTo>
                    <a:pt x="52" y="237"/>
                  </a:lnTo>
                  <a:lnTo>
                    <a:pt x="52" y="234"/>
                  </a:lnTo>
                  <a:lnTo>
                    <a:pt x="52" y="207"/>
                  </a:lnTo>
                  <a:lnTo>
                    <a:pt x="54" y="147"/>
                  </a:lnTo>
                  <a:lnTo>
                    <a:pt x="55" y="86"/>
                  </a:lnTo>
                  <a:lnTo>
                    <a:pt x="55" y="59"/>
                  </a:lnTo>
                  <a:lnTo>
                    <a:pt x="51" y="37"/>
                  </a:lnTo>
                  <a:lnTo>
                    <a:pt x="44" y="18"/>
                  </a:lnTo>
                  <a:lnTo>
                    <a:pt x="35" y="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7" name="Freeform 99"/>
            <p:cNvSpPr>
              <a:spLocks/>
            </p:cNvSpPr>
            <p:nvPr/>
          </p:nvSpPr>
          <p:spPr bwMode="auto">
            <a:xfrm>
              <a:off x="8669" y="3328"/>
              <a:ext cx="18" cy="117"/>
            </a:xfrm>
            <a:custGeom>
              <a:avLst/>
              <a:gdLst>
                <a:gd name="T0" fmla="*/ 13 w 14"/>
                <a:gd name="T1" fmla="*/ 52 h 52"/>
                <a:gd name="T2" fmla="*/ 0 w 14"/>
                <a:gd name="T3" fmla="*/ 52 h 52"/>
                <a:gd name="T4" fmla="*/ 1 w 14"/>
                <a:gd name="T5" fmla="*/ 0 h 52"/>
                <a:gd name="T6" fmla="*/ 14 w 14"/>
                <a:gd name="T7" fmla="*/ 0 h 52"/>
                <a:gd name="T8" fmla="*/ 13 w 14"/>
                <a:gd name="T9" fmla="*/ 13 h 52"/>
                <a:gd name="T10" fmla="*/ 13 w 14"/>
                <a:gd name="T11" fmla="*/ 26 h 52"/>
                <a:gd name="T12" fmla="*/ 13 w 14"/>
                <a:gd name="T13" fmla="*/ 39 h 52"/>
                <a:gd name="T14" fmla="*/ 13 w 14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2">
                  <a:moveTo>
                    <a:pt x="13" y="52"/>
                  </a:moveTo>
                  <a:lnTo>
                    <a:pt x="0" y="52"/>
                  </a:lnTo>
                  <a:lnTo>
                    <a:pt x="1" y="0"/>
                  </a:lnTo>
                  <a:lnTo>
                    <a:pt x="14" y="0"/>
                  </a:lnTo>
                  <a:lnTo>
                    <a:pt x="13" y="13"/>
                  </a:lnTo>
                  <a:lnTo>
                    <a:pt x="13" y="26"/>
                  </a:lnTo>
                  <a:lnTo>
                    <a:pt x="13" y="39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8" name="Freeform 100"/>
            <p:cNvSpPr>
              <a:spLocks/>
            </p:cNvSpPr>
            <p:nvPr/>
          </p:nvSpPr>
          <p:spPr bwMode="auto">
            <a:xfrm>
              <a:off x="8662" y="3199"/>
              <a:ext cx="25" cy="118"/>
            </a:xfrm>
            <a:custGeom>
              <a:avLst/>
              <a:gdLst>
                <a:gd name="T0" fmla="*/ 20 w 20"/>
                <a:gd name="T1" fmla="*/ 52 h 52"/>
                <a:gd name="T2" fmla="*/ 0 w 20"/>
                <a:gd name="T3" fmla="*/ 52 h 52"/>
                <a:gd name="T4" fmla="*/ 2 w 20"/>
                <a:gd name="T5" fmla="*/ 0 h 52"/>
                <a:gd name="T6" fmla="*/ 20 w 20"/>
                <a:gd name="T7" fmla="*/ 0 h 52"/>
                <a:gd name="T8" fmla="*/ 20 w 20"/>
                <a:gd name="T9" fmla="*/ 10 h 52"/>
                <a:gd name="T10" fmla="*/ 20 w 20"/>
                <a:gd name="T11" fmla="*/ 21 h 52"/>
                <a:gd name="T12" fmla="*/ 20 w 20"/>
                <a:gd name="T13" fmla="*/ 36 h 52"/>
                <a:gd name="T14" fmla="*/ 20 w 2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52">
                  <a:moveTo>
                    <a:pt x="20" y="52"/>
                  </a:moveTo>
                  <a:lnTo>
                    <a:pt x="0" y="5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10"/>
                  </a:lnTo>
                  <a:lnTo>
                    <a:pt x="20" y="21"/>
                  </a:lnTo>
                  <a:lnTo>
                    <a:pt x="20" y="36"/>
                  </a:lnTo>
                  <a:lnTo>
                    <a:pt x="20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29" name="Freeform 101"/>
            <p:cNvSpPr>
              <a:spLocks/>
            </p:cNvSpPr>
            <p:nvPr/>
          </p:nvSpPr>
          <p:spPr bwMode="auto">
            <a:xfrm>
              <a:off x="8635" y="3195"/>
              <a:ext cx="22" cy="122"/>
            </a:xfrm>
            <a:custGeom>
              <a:avLst/>
              <a:gdLst>
                <a:gd name="T0" fmla="*/ 17 w 17"/>
                <a:gd name="T1" fmla="*/ 54 h 54"/>
                <a:gd name="T2" fmla="*/ 0 w 17"/>
                <a:gd name="T3" fmla="*/ 54 h 54"/>
                <a:gd name="T4" fmla="*/ 0 w 17"/>
                <a:gd name="T5" fmla="*/ 0 h 54"/>
                <a:gd name="T6" fmla="*/ 17 w 17"/>
                <a:gd name="T7" fmla="*/ 2 h 54"/>
                <a:gd name="T8" fmla="*/ 17 w 1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17" y="2"/>
                  </a:lnTo>
                  <a:lnTo>
                    <a:pt x="17" y="54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0" name="Freeform 102"/>
            <p:cNvSpPr>
              <a:spLocks/>
            </p:cNvSpPr>
            <p:nvPr/>
          </p:nvSpPr>
          <p:spPr bwMode="auto">
            <a:xfrm>
              <a:off x="8633" y="3328"/>
              <a:ext cx="32" cy="117"/>
            </a:xfrm>
            <a:custGeom>
              <a:avLst/>
              <a:gdLst>
                <a:gd name="T0" fmla="*/ 19 w 26"/>
                <a:gd name="T1" fmla="*/ 0 h 52"/>
                <a:gd name="T2" fmla="*/ 19 w 26"/>
                <a:gd name="T3" fmla="*/ 2 h 52"/>
                <a:gd name="T4" fmla="*/ 22 w 26"/>
                <a:gd name="T5" fmla="*/ 2 h 52"/>
                <a:gd name="T6" fmla="*/ 26 w 26"/>
                <a:gd name="T7" fmla="*/ 2 h 52"/>
                <a:gd name="T8" fmla="*/ 25 w 26"/>
                <a:gd name="T9" fmla="*/ 52 h 52"/>
                <a:gd name="T10" fmla="*/ 0 w 26"/>
                <a:gd name="T11" fmla="*/ 52 h 52"/>
                <a:gd name="T12" fmla="*/ 2 w 26"/>
                <a:gd name="T13" fmla="*/ 0 h 52"/>
                <a:gd name="T14" fmla="*/ 19 w 2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2">
                  <a:moveTo>
                    <a:pt x="19" y="0"/>
                  </a:moveTo>
                  <a:lnTo>
                    <a:pt x="19" y="2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5" y="52"/>
                  </a:lnTo>
                  <a:lnTo>
                    <a:pt x="0" y="52"/>
                  </a:lnTo>
                  <a:lnTo>
                    <a:pt x="2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1" name="Freeform 103"/>
            <p:cNvSpPr>
              <a:spLocks/>
            </p:cNvSpPr>
            <p:nvPr/>
          </p:nvSpPr>
          <p:spPr bwMode="auto">
            <a:xfrm>
              <a:off x="8633" y="3459"/>
              <a:ext cx="31" cy="101"/>
            </a:xfrm>
            <a:custGeom>
              <a:avLst/>
              <a:gdLst>
                <a:gd name="T0" fmla="*/ 25 w 25"/>
                <a:gd name="T1" fmla="*/ 1 h 45"/>
                <a:gd name="T2" fmla="*/ 25 w 25"/>
                <a:gd name="T3" fmla="*/ 45 h 45"/>
                <a:gd name="T4" fmla="*/ 0 w 25"/>
                <a:gd name="T5" fmla="*/ 45 h 45"/>
                <a:gd name="T6" fmla="*/ 0 w 25"/>
                <a:gd name="T7" fmla="*/ 0 h 45"/>
                <a:gd name="T8" fmla="*/ 25 w 25"/>
                <a:gd name="T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5">
                  <a:moveTo>
                    <a:pt x="25" y="1"/>
                  </a:moveTo>
                  <a:lnTo>
                    <a:pt x="25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2" name="Freeform 104"/>
            <p:cNvSpPr>
              <a:spLocks/>
            </p:cNvSpPr>
            <p:nvPr/>
          </p:nvSpPr>
          <p:spPr bwMode="auto">
            <a:xfrm>
              <a:off x="8669" y="3461"/>
              <a:ext cx="16" cy="99"/>
            </a:xfrm>
            <a:custGeom>
              <a:avLst/>
              <a:gdLst>
                <a:gd name="T0" fmla="*/ 0 w 13"/>
                <a:gd name="T1" fmla="*/ 0 h 44"/>
                <a:gd name="T2" fmla="*/ 13 w 13"/>
                <a:gd name="T3" fmla="*/ 0 h 44"/>
                <a:gd name="T4" fmla="*/ 13 w 13"/>
                <a:gd name="T5" fmla="*/ 15 h 44"/>
                <a:gd name="T6" fmla="*/ 13 w 13"/>
                <a:gd name="T7" fmla="*/ 28 h 44"/>
                <a:gd name="T8" fmla="*/ 13 w 13"/>
                <a:gd name="T9" fmla="*/ 38 h 44"/>
                <a:gd name="T10" fmla="*/ 13 w 13"/>
                <a:gd name="T11" fmla="*/ 44 h 44"/>
                <a:gd name="T12" fmla="*/ 0 w 13"/>
                <a:gd name="T13" fmla="*/ 44 h 44"/>
                <a:gd name="T14" fmla="*/ 0 w 13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4">
                  <a:moveTo>
                    <a:pt x="0" y="0"/>
                  </a:moveTo>
                  <a:lnTo>
                    <a:pt x="13" y="0"/>
                  </a:lnTo>
                  <a:lnTo>
                    <a:pt x="13" y="15"/>
                  </a:lnTo>
                  <a:lnTo>
                    <a:pt x="13" y="28"/>
                  </a:lnTo>
                  <a:lnTo>
                    <a:pt x="13" y="38"/>
                  </a:lnTo>
                  <a:lnTo>
                    <a:pt x="13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3" name="Freeform 105"/>
            <p:cNvSpPr>
              <a:spLocks/>
            </p:cNvSpPr>
            <p:nvPr/>
          </p:nvSpPr>
          <p:spPr bwMode="auto">
            <a:xfrm>
              <a:off x="8635" y="3055"/>
              <a:ext cx="52" cy="131"/>
            </a:xfrm>
            <a:custGeom>
              <a:avLst/>
              <a:gdLst>
                <a:gd name="T0" fmla="*/ 21 w 41"/>
                <a:gd name="T1" fmla="*/ 0 h 58"/>
                <a:gd name="T2" fmla="*/ 27 w 41"/>
                <a:gd name="T3" fmla="*/ 8 h 58"/>
                <a:gd name="T4" fmla="*/ 34 w 41"/>
                <a:gd name="T5" fmla="*/ 19 h 58"/>
                <a:gd name="T6" fmla="*/ 40 w 41"/>
                <a:gd name="T7" fmla="*/ 33 h 58"/>
                <a:gd name="T8" fmla="*/ 41 w 41"/>
                <a:gd name="T9" fmla="*/ 51 h 58"/>
                <a:gd name="T10" fmla="*/ 41 w 41"/>
                <a:gd name="T11" fmla="*/ 51 h 58"/>
                <a:gd name="T12" fmla="*/ 41 w 41"/>
                <a:gd name="T13" fmla="*/ 52 h 58"/>
                <a:gd name="T14" fmla="*/ 41 w 41"/>
                <a:gd name="T15" fmla="*/ 55 h 58"/>
                <a:gd name="T16" fmla="*/ 41 w 41"/>
                <a:gd name="T17" fmla="*/ 58 h 58"/>
                <a:gd name="T18" fmla="*/ 0 w 41"/>
                <a:gd name="T19" fmla="*/ 57 h 58"/>
                <a:gd name="T20" fmla="*/ 0 w 41"/>
                <a:gd name="T21" fmla="*/ 51 h 58"/>
                <a:gd name="T22" fmla="*/ 3 w 41"/>
                <a:gd name="T23" fmla="*/ 33 h 58"/>
                <a:gd name="T24" fmla="*/ 8 w 41"/>
                <a:gd name="T25" fmla="*/ 19 h 58"/>
                <a:gd name="T26" fmla="*/ 15 w 41"/>
                <a:gd name="T27" fmla="*/ 8 h 58"/>
                <a:gd name="T28" fmla="*/ 21 w 4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58">
                  <a:moveTo>
                    <a:pt x="21" y="0"/>
                  </a:moveTo>
                  <a:lnTo>
                    <a:pt x="27" y="8"/>
                  </a:lnTo>
                  <a:lnTo>
                    <a:pt x="34" y="19"/>
                  </a:lnTo>
                  <a:lnTo>
                    <a:pt x="40" y="33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1" y="52"/>
                  </a:lnTo>
                  <a:lnTo>
                    <a:pt x="41" y="55"/>
                  </a:lnTo>
                  <a:lnTo>
                    <a:pt x="41" y="58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3" y="33"/>
                  </a:lnTo>
                  <a:lnTo>
                    <a:pt x="8" y="19"/>
                  </a:lnTo>
                  <a:lnTo>
                    <a:pt x="15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4" name="Freeform 106"/>
            <p:cNvSpPr>
              <a:spLocks/>
            </p:cNvSpPr>
            <p:nvPr/>
          </p:nvSpPr>
          <p:spPr bwMode="auto">
            <a:xfrm>
              <a:off x="8617" y="3143"/>
              <a:ext cx="98" cy="521"/>
            </a:xfrm>
            <a:custGeom>
              <a:avLst/>
              <a:gdLst>
                <a:gd name="T0" fmla="*/ 74 w 79"/>
                <a:gd name="T1" fmla="*/ 215 h 231"/>
                <a:gd name="T2" fmla="*/ 0 w 79"/>
                <a:gd name="T3" fmla="*/ 213 h 231"/>
                <a:gd name="T4" fmla="*/ 15 w 79"/>
                <a:gd name="T5" fmla="*/ 231 h 231"/>
                <a:gd name="T6" fmla="*/ 79 w 79"/>
                <a:gd name="T7" fmla="*/ 225 h 231"/>
                <a:gd name="T8" fmla="*/ 78 w 79"/>
                <a:gd name="T9" fmla="*/ 0 h 231"/>
                <a:gd name="T10" fmla="*/ 74 w 79"/>
                <a:gd name="T11" fmla="*/ 21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31">
                  <a:moveTo>
                    <a:pt x="74" y="215"/>
                  </a:moveTo>
                  <a:lnTo>
                    <a:pt x="0" y="213"/>
                  </a:lnTo>
                  <a:lnTo>
                    <a:pt x="15" y="231"/>
                  </a:lnTo>
                  <a:lnTo>
                    <a:pt x="79" y="225"/>
                  </a:lnTo>
                  <a:lnTo>
                    <a:pt x="78" y="0"/>
                  </a:lnTo>
                  <a:lnTo>
                    <a:pt x="74" y="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5" name="Freeform 107"/>
            <p:cNvSpPr>
              <a:spLocks/>
            </p:cNvSpPr>
            <p:nvPr/>
          </p:nvSpPr>
          <p:spPr bwMode="auto">
            <a:xfrm>
              <a:off x="8414" y="4823"/>
              <a:ext cx="95" cy="602"/>
            </a:xfrm>
            <a:custGeom>
              <a:avLst/>
              <a:gdLst>
                <a:gd name="T0" fmla="*/ 76 w 76"/>
                <a:gd name="T1" fmla="*/ 63 h 267"/>
                <a:gd name="T2" fmla="*/ 72 w 76"/>
                <a:gd name="T3" fmla="*/ 38 h 267"/>
                <a:gd name="T4" fmla="*/ 59 w 76"/>
                <a:gd name="T5" fmla="*/ 18 h 267"/>
                <a:gd name="T6" fmla="*/ 46 w 76"/>
                <a:gd name="T7" fmla="*/ 4 h 267"/>
                <a:gd name="T8" fmla="*/ 40 w 76"/>
                <a:gd name="T9" fmla="*/ 0 h 267"/>
                <a:gd name="T10" fmla="*/ 34 w 76"/>
                <a:gd name="T11" fmla="*/ 4 h 267"/>
                <a:gd name="T12" fmla="*/ 21 w 76"/>
                <a:gd name="T13" fmla="*/ 17 h 267"/>
                <a:gd name="T14" fmla="*/ 8 w 76"/>
                <a:gd name="T15" fmla="*/ 37 h 267"/>
                <a:gd name="T16" fmla="*/ 1 w 76"/>
                <a:gd name="T17" fmla="*/ 62 h 267"/>
                <a:gd name="T18" fmla="*/ 0 w 76"/>
                <a:gd name="T19" fmla="*/ 267 h 267"/>
                <a:gd name="T20" fmla="*/ 73 w 76"/>
                <a:gd name="T21" fmla="*/ 267 h 267"/>
                <a:gd name="T22" fmla="*/ 76 w 76"/>
                <a:gd name="T23" fmla="*/ 6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267">
                  <a:moveTo>
                    <a:pt x="76" y="63"/>
                  </a:moveTo>
                  <a:lnTo>
                    <a:pt x="72" y="38"/>
                  </a:lnTo>
                  <a:lnTo>
                    <a:pt x="59" y="18"/>
                  </a:lnTo>
                  <a:lnTo>
                    <a:pt x="46" y="4"/>
                  </a:lnTo>
                  <a:lnTo>
                    <a:pt x="40" y="0"/>
                  </a:lnTo>
                  <a:lnTo>
                    <a:pt x="34" y="4"/>
                  </a:lnTo>
                  <a:lnTo>
                    <a:pt x="21" y="17"/>
                  </a:lnTo>
                  <a:lnTo>
                    <a:pt x="8" y="37"/>
                  </a:lnTo>
                  <a:lnTo>
                    <a:pt x="1" y="62"/>
                  </a:lnTo>
                  <a:lnTo>
                    <a:pt x="0" y="267"/>
                  </a:lnTo>
                  <a:lnTo>
                    <a:pt x="73" y="267"/>
                  </a:lnTo>
                  <a:lnTo>
                    <a:pt x="76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6" name="Freeform 108"/>
            <p:cNvSpPr>
              <a:spLocks/>
            </p:cNvSpPr>
            <p:nvPr/>
          </p:nvSpPr>
          <p:spPr bwMode="auto">
            <a:xfrm>
              <a:off x="8427" y="4857"/>
              <a:ext cx="67" cy="537"/>
            </a:xfrm>
            <a:custGeom>
              <a:avLst/>
              <a:gdLst>
                <a:gd name="T0" fmla="*/ 30 w 54"/>
                <a:gd name="T1" fmla="*/ 2 h 238"/>
                <a:gd name="T2" fmla="*/ 28 w 54"/>
                <a:gd name="T3" fmla="*/ 0 h 238"/>
                <a:gd name="T4" fmla="*/ 27 w 54"/>
                <a:gd name="T5" fmla="*/ 2 h 238"/>
                <a:gd name="T6" fmla="*/ 23 w 54"/>
                <a:gd name="T7" fmla="*/ 6 h 238"/>
                <a:gd name="T8" fmla="*/ 14 w 54"/>
                <a:gd name="T9" fmla="*/ 18 h 238"/>
                <a:gd name="T10" fmla="*/ 7 w 54"/>
                <a:gd name="T11" fmla="*/ 36 h 238"/>
                <a:gd name="T12" fmla="*/ 2 w 54"/>
                <a:gd name="T13" fmla="*/ 58 h 238"/>
                <a:gd name="T14" fmla="*/ 0 w 54"/>
                <a:gd name="T15" fmla="*/ 234 h 238"/>
                <a:gd name="T16" fmla="*/ 0 w 54"/>
                <a:gd name="T17" fmla="*/ 238 h 238"/>
                <a:gd name="T18" fmla="*/ 2 w 54"/>
                <a:gd name="T19" fmla="*/ 238 h 238"/>
                <a:gd name="T20" fmla="*/ 49 w 54"/>
                <a:gd name="T21" fmla="*/ 238 h 238"/>
                <a:gd name="T22" fmla="*/ 51 w 54"/>
                <a:gd name="T23" fmla="*/ 238 h 238"/>
                <a:gd name="T24" fmla="*/ 51 w 54"/>
                <a:gd name="T25" fmla="*/ 235 h 238"/>
                <a:gd name="T26" fmla="*/ 51 w 54"/>
                <a:gd name="T27" fmla="*/ 208 h 238"/>
                <a:gd name="T28" fmla="*/ 53 w 54"/>
                <a:gd name="T29" fmla="*/ 146 h 238"/>
                <a:gd name="T30" fmla="*/ 54 w 54"/>
                <a:gd name="T31" fmla="*/ 85 h 238"/>
                <a:gd name="T32" fmla="*/ 54 w 54"/>
                <a:gd name="T33" fmla="*/ 58 h 238"/>
                <a:gd name="T34" fmla="*/ 50 w 54"/>
                <a:gd name="T35" fmla="*/ 36 h 238"/>
                <a:gd name="T36" fmla="*/ 43 w 54"/>
                <a:gd name="T37" fmla="*/ 19 h 238"/>
                <a:gd name="T38" fmla="*/ 34 w 54"/>
                <a:gd name="T39" fmla="*/ 6 h 238"/>
                <a:gd name="T40" fmla="*/ 30 w 54"/>
                <a:gd name="T41" fmla="*/ 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38">
                  <a:moveTo>
                    <a:pt x="30" y="2"/>
                  </a:moveTo>
                  <a:lnTo>
                    <a:pt x="28" y="0"/>
                  </a:lnTo>
                  <a:lnTo>
                    <a:pt x="27" y="2"/>
                  </a:lnTo>
                  <a:lnTo>
                    <a:pt x="23" y="6"/>
                  </a:lnTo>
                  <a:lnTo>
                    <a:pt x="14" y="18"/>
                  </a:lnTo>
                  <a:lnTo>
                    <a:pt x="7" y="36"/>
                  </a:lnTo>
                  <a:lnTo>
                    <a:pt x="2" y="58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2" y="238"/>
                  </a:lnTo>
                  <a:lnTo>
                    <a:pt x="49" y="238"/>
                  </a:lnTo>
                  <a:lnTo>
                    <a:pt x="51" y="238"/>
                  </a:lnTo>
                  <a:lnTo>
                    <a:pt x="51" y="235"/>
                  </a:lnTo>
                  <a:lnTo>
                    <a:pt x="51" y="208"/>
                  </a:lnTo>
                  <a:lnTo>
                    <a:pt x="53" y="146"/>
                  </a:lnTo>
                  <a:lnTo>
                    <a:pt x="54" y="85"/>
                  </a:lnTo>
                  <a:lnTo>
                    <a:pt x="54" y="58"/>
                  </a:lnTo>
                  <a:lnTo>
                    <a:pt x="50" y="36"/>
                  </a:lnTo>
                  <a:lnTo>
                    <a:pt x="43" y="19"/>
                  </a:lnTo>
                  <a:lnTo>
                    <a:pt x="34" y="6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7" name="Freeform 109"/>
            <p:cNvSpPr>
              <a:spLocks/>
            </p:cNvSpPr>
            <p:nvPr/>
          </p:nvSpPr>
          <p:spPr bwMode="auto">
            <a:xfrm>
              <a:off x="8469" y="5150"/>
              <a:ext cx="19" cy="118"/>
            </a:xfrm>
            <a:custGeom>
              <a:avLst/>
              <a:gdLst>
                <a:gd name="T0" fmla="*/ 13 w 15"/>
                <a:gd name="T1" fmla="*/ 52 h 52"/>
                <a:gd name="T2" fmla="*/ 0 w 15"/>
                <a:gd name="T3" fmla="*/ 52 h 52"/>
                <a:gd name="T4" fmla="*/ 2 w 15"/>
                <a:gd name="T5" fmla="*/ 0 h 52"/>
                <a:gd name="T6" fmla="*/ 15 w 15"/>
                <a:gd name="T7" fmla="*/ 0 h 52"/>
                <a:gd name="T8" fmla="*/ 13 w 15"/>
                <a:gd name="T9" fmla="*/ 13 h 52"/>
                <a:gd name="T10" fmla="*/ 13 w 15"/>
                <a:gd name="T11" fmla="*/ 26 h 52"/>
                <a:gd name="T12" fmla="*/ 13 w 15"/>
                <a:gd name="T13" fmla="*/ 39 h 52"/>
                <a:gd name="T14" fmla="*/ 13 w 15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2">
                  <a:moveTo>
                    <a:pt x="13" y="52"/>
                  </a:moveTo>
                  <a:lnTo>
                    <a:pt x="0" y="52"/>
                  </a:lnTo>
                  <a:lnTo>
                    <a:pt x="2" y="0"/>
                  </a:lnTo>
                  <a:lnTo>
                    <a:pt x="15" y="0"/>
                  </a:lnTo>
                  <a:lnTo>
                    <a:pt x="13" y="13"/>
                  </a:lnTo>
                  <a:lnTo>
                    <a:pt x="13" y="26"/>
                  </a:lnTo>
                  <a:lnTo>
                    <a:pt x="13" y="39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8" name="Freeform 110"/>
            <p:cNvSpPr>
              <a:spLocks/>
            </p:cNvSpPr>
            <p:nvPr/>
          </p:nvSpPr>
          <p:spPr bwMode="auto">
            <a:xfrm>
              <a:off x="8462" y="5017"/>
              <a:ext cx="26" cy="120"/>
            </a:xfrm>
            <a:custGeom>
              <a:avLst/>
              <a:gdLst>
                <a:gd name="T0" fmla="*/ 21 w 21"/>
                <a:gd name="T1" fmla="*/ 53 h 53"/>
                <a:gd name="T2" fmla="*/ 0 w 21"/>
                <a:gd name="T3" fmla="*/ 52 h 53"/>
                <a:gd name="T4" fmla="*/ 2 w 21"/>
                <a:gd name="T5" fmla="*/ 0 h 53"/>
                <a:gd name="T6" fmla="*/ 21 w 21"/>
                <a:gd name="T7" fmla="*/ 0 h 53"/>
                <a:gd name="T8" fmla="*/ 21 w 21"/>
                <a:gd name="T9" fmla="*/ 10 h 53"/>
                <a:gd name="T10" fmla="*/ 21 w 21"/>
                <a:gd name="T11" fmla="*/ 23 h 53"/>
                <a:gd name="T12" fmla="*/ 21 w 21"/>
                <a:gd name="T13" fmla="*/ 37 h 53"/>
                <a:gd name="T14" fmla="*/ 21 w 21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3">
                  <a:moveTo>
                    <a:pt x="21" y="53"/>
                  </a:moveTo>
                  <a:lnTo>
                    <a:pt x="0" y="52"/>
                  </a:lnTo>
                  <a:lnTo>
                    <a:pt x="2" y="0"/>
                  </a:lnTo>
                  <a:lnTo>
                    <a:pt x="21" y="0"/>
                  </a:lnTo>
                  <a:lnTo>
                    <a:pt x="21" y="10"/>
                  </a:lnTo>
                  <a:lnTo>
                    <a:pt x="21" y="23"/>
                  </a:lnTo>
                  <a:lnTo>
                    <a:pt x="21" y="37"/>
                  </a:lnTo>
                  <a:lnTo>
                    <a:pt x="21" y="5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39" name="Rectangle 111"/>
            <p:cNvSpPr>
              <a:spLocks noChangeArrowheads="1"/>
            </p:cNvSpPr>
            <p:nvPr/>
          </p:nvSpPr>
          <p:spPr bwMode="auto">
            <a:xfrm>
              <a:off x="8435" y="5017"/>
              <a:ext cx="22" cy="118"/>
            </a:xfrm>
            <a:prstGeom prst="rect">
              <a:avLst/>
            </a:pr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0" name="Freeform 112"/>
            <p:cNvSpPr>
              <a:spLocks/>
            </p:cNvSpPr>
            <p:nvPr/>
          </p:nvSpPr>
          <p:spPr bwMode="auto">
            <a:xfrm>
              <a:off x="8433" y="5148"/>
              <a:ext cx="32" cy="120"/>
            </a:xfrm>
            <a:custGeom>
              <a:avLst/>
              <a:gdLst>
                <a:gd name="T0" fmla="*/ 19 w 26"/>
                <a:gd name="T1" fmla="*/ 1 h 53"/>
                <a:gd name="T2" fmla="*/ 19 w 26"/>
                <a:gd name="T3" fmla="*/ 1 h 53"/>
                <a:gd name="T4" fmla="*/ 22 w 26"/>
                <a:gd name="T5" fmla="*/ 1 h 53"/>
                <a:gd name="T6" fmla="*/ 26 w 26"/>
                <a:gd name="T7" fmla="*/ 1 h 53"/>
                <a:gd name="T8" fmla="*/ 25 w 26"/>
                <a:gd name="T9" fmla="*/ 53 h 53"/>
                <a:gd name="T10" fmla="*/ 0 w 26"/>
                <a:gd name="T11" fmla="*/ 53 h 53"/>
                <a:gd name="T12" fmla="*/ 2 w 26"/>
                <a:gd name="T13" fmla="*/ 0 h 53"/>
                <a:gd name="T14" fmla="*/ 19 w 26"/>
                <a:gd name="T15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3">
                  <a:moveTo>
                    <a:pt x="19" y="1"/>
                  </a:moveTo>
                  <a:lnTo>
                    <a:pt x="19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5" y="53"/>
                  </a:lnTo>
                  <a:lnTo>
                    <a:pt x="0" y="53"/>
                  </a:lnTo>
                  <a:lnTo>
                    <a:pt x="2" y="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1" name="Freeform 113"/>
            <p:cNvSpPr>
              <a:spLocks/>
            </p:cNvSpPr>
            <p:nvPr/>
          </p:nvSpPr>
          <p:spPr bwMode="auto">
            <a:xfrm>
              <a:off x="8433" y="5281"/>
              <a:ext cx="31" cy="99"/>
            </a:xfrm>
            <a:custGeom>
              <a:avLst/>
              <a:gdLst>
                <a:gd name="T0" fmla="*/ 25 w 25"/>
                <a:gd name="T1" fmla="*/ 0 h 44"/>
                <a:gd name="T2" fmla="*/ 25 w 25"/>
                <a:gd name="T3" fmla="*/ 44 h 44"/>
                <a:gd name="T4" fmla="*/ 0 w 25"/>
                <a:gd name="T5" fmla="*/ 43 h 44"/>
                <a:gd name="T6" fmla="*/ 0 w 25"/>
                <a:gd name="T7" fmla="*/ 0 h 44"/>
                <a:gd name="T8" fmla="*/ 25 w 2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4">
                  <a:moveTo>
                    <a:pt x="25" y="0"/>
                  </a:moveTo>
                  <a:lnTo>
                    <a:pt x="25" y="44"/>
                  </a:lnTo>
                  <a:lnTo>
                    <a:pt x="0" y="43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2" name="Freeform 114"/>
            <p:cNvSpPr>
              <a:spLocks/>
            </p:cNvSpPr>
            <p:nvPr/>
          </p:nvSpPr>
          <p:spPr bwMode="auto">
            <a:xfrm>
              <a:off x="8469" y="5281"/>
              <a:ext cx="16" cy="99"/>
            </a:xfrm>
            <a:custGeom>
              <a:avLst/>
              <a:gdLst>
                <a:gd name="T0" fmla="*/ 0 w 13"/>
                <a:gd name="T1" fmla="*/ 0 h 44"/>
                <a:gd name="T2" fmla="*/ 13 w 13"/>
                <a:gd name="T3" fmla="*/ 0 h 44"/>
                <a:gd name="T4" fmla="*/ 13 w 13"/>
                <a:gd name="T5" fmla="*/ 14 h 44"/>
                <a:gd name="T6" fmla="*/ 13 w 13"/>
                <a:gd name="T7" fmla="*/ 27 h 44"/>
                <a:gd name="T8" fmla="*/ 13 w 13"/>
                <a:gd name="T9" fmla="*/ 37 h 44"/>
                <a:gd name="T10" fmla="*/ 13 w 13"/>
                <a:gd name="T11" fmla="*/ 44 h 44"/>
                <a:gd name="T12" fmla="*/ 0 w 13"/>
                <a:gd name="T13" fmla="*/ 44 h 44"/>
                <a:gd name="T14" fmla="*/ 0 w 13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4">
                  <a:moveTo>
                    <a:pt x="0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13" y="27"/>
                  </a:lnTo>
                  <a:lnTo>
                    <a:pt x="13" y="37"/>
                  </a:lnTo>
                  <a:lnTo>
                    <a:pt x="13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3" name="Freeform 115"/>
            <p:cNvSpPr>
              <a:spLocks/>
            </p:cNvSpPr>
            <p:nvPr/>
          </p:nvSpPr>
          <p:spPr bwMode="auto">
            <a:xfrm>
              <a:off x="8435" y="4875"/>
              <a:ext cx="53" cy="129"/>
            </a:xfrm>
            <a:custGeom>
              <a:avLst/>
              <a:gdLst>
                <a:gd name="T0" fmla="*/ 21 w 42"/>
                <a:gd name="T1" fmla="*/ 0 h 57"/>
                <a:gd name="T2" fmla="*/ 27 w 42"/>
                <a:gd name="T3" fmla="*/ 7 h 57"/>
                <a:gd name="T4" fmla="*/ 34 w 42"/>
                <a:gd name="T5" fmla="*/ 18 h 57"/>
                <a:gd name="T6" fmla="*/ 40 w 42"/>
                <a:gd name="T7" fmla="*/ 33 h 57"/>
                <a:gd name="T8" fmla="*/ 42 w 42"/>
                <a:gd name="T9" fmla="*/ 50 h 57"/>
                <a:gd name="T10" fmla="*/ 42 w 42"/>
                <a:gd name="T11" fmla="*/ 50 h 57"/>
                <a:gd name="T12" fmla="*/ 42 w 42"/>
                <a:gd name="T13" fmla="*/ 51 h 57"/>
                <a:gd name="T14" fmla="*/ 42 w 42"/>
                <a:gd name="T15" fmla="*/ 54 h 57"/>
                <a:gd name="T16" fmla="*/ 42 w 42"/>
                <a:gd name="T17" fmla="*/ 57 h 57"/>
                <a:gd name="T18" fmla="*/ 0 w 42"/>
                <a:gd name="T19" fmla="*/ 57 h 57"/>
                <a:gd name="T20" fmla="*/ 0 w 42"/>
                <a:gd name="T21" fmla="*/ 50 h 57"/>
                <a:gd name="T22" fmla="*/ 3 w 42"/>
                <a:gd name="T23" fmla="*/ 33 h 57"/>
                <a:gd name="T24" fmla="*/ 8 w 42"/>
                <a:gd name="T25" fmla="*/ 18 h 57"/>
                <a:gd name="T26" fmla="*/ 16 w 42"/>
                <a:gd name="T27" fmla="*/ 7 h 57"/>
                <a:gd name="T28" fmla="*/ 21 w 42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7">
                  <a:moveTo>
                    <a:pt x="21" y="0"/>
                  </a:moveTo>
                  <a:lnTo>
                    <a:pt x="27" y="7"/>
                  </a:lnTo>
                  <a:lnTo>
                    <a:pt x="34" y="18"/>
                  </a:lnTo>
                  <a:lnTo>
                    <a:pt x="40" y="33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2" y="51"/>
                  </a:lnTo>
                  <a:lnTo>
                    <a:pt x="42" y="54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8" y="18"/>
                  </a:lnTo>
                  <a:lnTo>
                    <a:pt x="16" y="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4" name="Freeform 116"/>
            <p:cNvSpPr>
              <a:spLocks/>
            </p:cNvSpPr>
            <p:nvPr/>
          </p:nvSpPr>
          <p:spPr bwMode="auto">
            <a:xfrm>
              <a:off x="8417" y="4965"/>
              <a:ext cx="100" cy="519"/>
            </a:xfrm>
            <a:custGeom>
              <a:avLst/>
              <a:gdLst>
                <a:gd name="T0" fmla="*/ 74 w 80"/>
                <a:gd name="T1" fmla="*/ 213 h 230"/>
                <a:gd name="T2" fmla="*/ 0 w 80"/>
                <a:gd name="T3" fmla="*/ 213 h 230"/>
                <a:gd name="T4" fmla="*/ 15 w 80"/>
                <a:gd name="T5" fmla="*/ 230 h 230"/>
                <a:gd name="T6" fmla="*/ 80 w 80"/>
                <a:gd name="T7" fmla="*/ 223 h 230"/>
                <a:gd name="T8" fmla="*/ 78 w 80"/>
                <a:gd name="T9" fmla="*/ 0 h 230"/>
                <a:gd name="T10" fmla="*/ 74 w 80"/>
                <a:gd name="T11" fmla="*/ 21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30">
                  <a:moveTo>
                    <a:pt x="74" y="213"/>
                  </a:moveTo>
                  <a:lnTo>
                    <a:pt x="0" y="213"/>
                  </a:lnTo>
                  <a:lnTo>
                    <a:pt x="15" y="230"/>
                  </a:lnTo>
                  <a:lnTo>
                    <a:pt x="80" y="223"/>
                  </a:lnTo>
                  <a:lnTo>
                    <a:pt x="78" y="0"/>
                  </a:lnTo>
                  <a:lnTo>
                    <a:pt x="74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5" name="Freeform 117"/>
            <p:cNvSpPr>
              <a:spLocks/>
            </p:cNvSpPr>
            <p:nvPr/>
          </p:nvSpPr>
          <p:spPr bwMode="auto">
            <a:xfrm>
              <a:off x="8584" y="4812"/>
              <a:ext cx="96" cy="609"/>
            </a:xfrm>
            <a:custGeom>
              <a:avLst/>
              <a:gdLst>
                <a:gd name="T0" fmla="*/ 77 w 77"/>
                <a:gd name="T1" fmla="*/ 64 h 270"/>
                <a:gd name="T2" fmla="*/ 72 w 77"/>
                <a:gd name="T3" fmla="*/ 39 h 270"/>
                <a:gd name="T4" fmla="*/ 59 w 77"/>
                <a:gd name="T5" fmla="*/ 19 h 270"/>
                <a:gd name="T6" fmla="*/ 46 w 77"/>
                <a:gd name="T7" fmla="*/ 5 h 270"/>
                <a:gd name="T8" fmla="*/ 41 w 77"/>
                <a:gd name="T9" fmla="*/ 0 h 270"/>
                <a:gd name="T10" fmla="*/ 35 w 77"/>
                <a:gd name="T11" fmla="*/ 5 h 270"/>
                <a:gd name="T12" fmla="*/ 22 w 77"/>
                <a:gd name="T13" fmla="*/ 19 h 270"/>
                <a:gd name="T14" fmla="*/ 9 w 77"/>
                <a:gd name="T15" fmla="*/ 39 h 270"/>
                <a:gd name="T16" fmla="*/ 3 w 77"/>
                <a:gd name="T17" fmla="*/ 64 h 270"/>
                <a:gd name="T18" fmla="*/ 0 w 77"/>
                <a:gd name="T19" fmla="*/ 268 h 270"/>
                <a:gd name="T20" fmla="*/ 74 w 77"/>
                <a:gd name="T21" fmla="*/ 270 h 270"/>
                <a:gd name="T22" fmla="*/ 77 w 77"/>
                <a:gd name="T23" fmla="*/ 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270">
                  <a:moveTo>
                    <a:pt x="77" y="64"/>
                  </a:moveTo>
                  <a:lnTo>
                    <a:pt x="72" y="39"/>
                  </a:lnTo>
                  <a:lnTo>
                    <a:pt x="59" y="19"/>
                  </a:lnTo>
                  <a:lnTo>
                    <a:pt x="46" y="5"/>
                  </a:lnTo>
                  <a:lnTo>
                    <a:pt x="41" y="0"/>
                  </a:lnTo>
                  <a:lnTo>
                    <a:pt x="35" y="5"/>
                  </a:lnTo>
                  <a:lnTo>
                    <a:pt x="22" y="19"/>
                  </a:lnTo>
                  <a:lnTo>
                    <a:pt x="9" y="39"/>
                  </a:lnTo>
                  <a:lnTo>
                    <a:pt x="3" y="64"/>
                  </a:lnTo>
                  <a:lnTo>
                    <a:pt x="0" y="268"/>
                  </a:lnTo>
                  <a:lnTo>
                    <a:pt x="74" y="270"/>
                  </a:lnTo>
                  <a:lnTo>
                    <a:pt x="7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6" name="Freeform 118"/>
            <p:cNvSpPr>
              <a:spLocks/>
            </p:cNvSpPr>
            <p:nvPr/>
          </p:nvSpPr>
          <p:spPr bwMode="auto">
            <a:xfrm>
              <a:off x="8599" y="4848"/>
              <a:ext cx="66" cy="537"/>
            </a:xfrm>
            <a:custGeom>
              <a:avLst/>
              <a:gdLst>
                <a:gd name="T0" fmla="*/ 29 w 53"/>
                <a:gd name="T1" fmla="*/ 2 h 238"/>
                <a:gd name="T2" fmla="*/ 27 w 53"/>
                <a:gd name="T3" fmla="*/ 0 h 238"/>
                <a:gd name="T4" fmla="*/ 26 w 53"/>
                <a:gd name="T5" fmla="*/ 2 h 238"/>
                <a:gd name="T6" fmla="*/ 21 w 53"/>
                <a:gd name="T7" fmla="*/ 7 h 238"/>
                <a:gd name="T8" fmla="*/ 14 w 53"/>
                <a:gd name="T9" fmla="*/ 19 h 238"/>
                <a:gd name="T10" fmla="*/ 6 w 53"/>
                <a:gd name="T11" fmla="*/ 36 h 238"/>
                <a:gd name="T12" fmla="*/ 1 w 53"/>
                <a:gd name="T13" fmla="*/ 58 h 238"/>
                <a:gd name="T14" fmla="*/ 0 w 53"/>
                <a:gd name="T15" fmla="*/ 235 h 238"/>
                <a:gd name="T16" fmla="*/ 0 w 53"/>
                <a:gd name="T17" fmla="*/ 238 h 238"/>
                <a:gd name="T18" fmla="*/ 1 w 53"/>
                <a:gd name="T19" fmla="*/ 238 h 238"/>
                <a:gd name="T20" fmla="*/ 47 w 53"/>
                <a:gd name="T21" fmla="*/ 238 h 238"/>
                <a:gd name="T22" fmla="*/ 50 w 53"/>
                <a:gd name="T23" fmla="*/ 238 h 238"/>
                <a:gd name="T24" fmla="*/ 50 w 53"/>
                <a:gd name="T25" fmla="*/ 235 h 238"/>
                <a:gd name="T26" fmla="*/ 50 w 53"/>
                <a:gd name="T27" fmla="*/ 207 h 238"/>
                <a:gd name="T28" fmla="*/ 52 w 53"/>
                <a:gd name="T29" fmla="*/ 147 h 238"/>
                <a:gd name="T30" fmla="*/ 53 w 53"/>
                <a:gd name="T31" fmla="*/ 86 h 238"/>
                <a:gd name="T32" fmla="*/ 53 w 53"/>
                <a:gd name="T33" fmla="*/ 59 h 238"/>
                <a:gd name="T34" fmla="*/ 49 w 53"/>
                <a:gd name="T35" fmla="*/ 38 h 238"/>
                <a:gd name="T36" fmla="*/ 42 w 53"/>
                <a:gd name="T37" fmla="*/ 19 h 238"/>
                <a:gd name="T38" fmla="*/ 33 w 53"/>
                <a:gd name="T39" fmla="*/ 7 h 238"/>
                <a:gd name="T40" fmla="*/ 29 w 53"/>
                <a:gd name="T41" fmla="*/ 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238">
                  <a:moveTo>
                    <a:pt x="29" y="2"/>
                  </a:moveTo>
                  <a:lnTo>
                    <a:pt x="27" y="0"/>
                  </a:lnTo>
                  <a:lnTo>
                    <a:pt x="26" y="2"/>
                  </a:lnTo>
                  <a:lnTo>
                    <a:pt x="21" y="7"/>
                  </a:lnTo>
                  <a:lnTo>
                    <a:pt x="14" y="19"/>
                  </a:lnTo>
                  <a:lnTo>
                    <a:pt x="6" y="36"/>
                  </a:lnTo>
                  <a:lnTo>
                    <a:pt x="1" y="58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47" y="238"/>
                  </a:lnTo>
                  <a:lnTo>
                    <a:pt x="50" y="238"/>
                  </a:lnTo>
                  <a:lnTo>
                    <a:pt x="50" y="235"/>
                  </a:lnTo>
                  <a:lnTo>
                    <a:pt x="50" y="207"/>
                  </a:lnTo>
                  <a:lnTo>
                    <a:pt x="52" y="147"/>
                  </a:lnTo>
                  <a:lnTo>
                    <a:pt x="53" y="86"/>
                  </a:lnTo>
                  <a:lnTo>
                    <a:pt x="53" y="59"/>
                  </a:lnTo>
                  <a:lnTo>
                    <a:pt x="49" y="38"/>
                  </a:lnTo>
                  <a:lnTo>
                    <a:pt x="42" y="19"/>
                  </a:lnTo>
                  <a:lnTo>
                    <a:pt x="33" y="7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7" name="Freeform 119"/>
            <p:cNvSpPr>
              <a:spLocks/>
            </p:cNvSpPr>
            <p:nvPr/>
          </p:nvSpPr>
          <p:spPr bwMode="auto">
            <a:xfrm>
              <a:off x="8642" y="5141"/>
              <a:ext cx="16" cy="118"/>
            </a:xfrm>
            <a:custGeom>
              <a:avLst/>
              <a:gdLst>
                <a:gd name="T0" fmla="*/ 12 w 13"/>
                <a:gd name="T1" fmla="*/ 52 h 52"/>
                <a:gd name="T2" fmla="*/ 0 w 13"/>
                <a:gd name="T3" fmla="*/ 52 h 52"/>
                <a:gd name="T4" fmla="*/ 0 w 13"/>
                <a:gd name="T5" fmla="*/ 0 h 52"/>
                <a:gd name="T6" fmla="*/ 13 w 13"/>
                <a:gd name="T7" fmla="*/ 0 h 52"/>
                <a:gd name="T8" fmla="*/ 13 w 13"/>
                <a:gd name="T9" fmla="*/ 13 h 52"/>
                <a:gd name="T10" fmla="*/ 13 w 13"/>
                <a:gd name="T11" fmla="*/ 26 h 52"/>
                <a:gd name="T12" fmla="*/ 13 w 13"/>
                <a:gd name="T13" fmla="*/ 39 h 52"/>
                <a:gd name="T14" fmla="*/ 12 w 1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2">
                  <a:moveTo>
                    <a:pt x="12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3"/>
                  </a:lnTo>
                  <a:lnTo>
                    <a:pt x="13" y="26"/>
                  </a:lnTo>
                  <a:lnTo>
                    <a:pt x="13" y="39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8" name="Freeform 120"/>
            <p:cNvSpPr>
              <a:spLocks/>
            </p:cNvSpPr>
            <p:nvPr/>
          </p:nvSpPr>
          <p:spPr bwMode="auto">
            <a:xfrm>
              <a:off x="8635" y="5010"/>
              <a:ext cx="23" cy="118"/>
            </a:xfrm>
            <a:custGeom>
              <a:avLst/>
              <a:gdLst>
                <a:gd name="T0" fmla="*/ 18 w 18"/>
                <a:gd name="T1" fmla="*/ 52 h 52"/>
                <a:gd name="T2" fmla="*/ 0 w 18"/>
                <a:gd name="T3" fmla="*/ 52 h 52"/>
                <a:gd name="T4" fmla="*/ 0 w 18"/>
                <a:gd name="T5" fmla="*/ 0 h 52"/>
                <a:gd name="T6" fmla="*/ 18 w 18"/>
                <a:gd name="T7" fmla="*/ 0 h 52"/>
                <a:gd name="T8" fmla="*/ 18 w 18"/>
                <a:gd name="T9" fmla="*/ 10 h 52"/>
                <a:gd name="T10" fmla="*/ 18 w 18"/>
                <a:gd name="T11" fmla="*/ 22 h 52"/>
                <a:gd name="T12" fmla="*/ 18 w 18"/>
                <a:gd name="T13" fmla="*/ 36 h 52"/>
                <a:gd name="T14" fmla="*/ 18 w 18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52">
                  <a:moveTo>
                    <a:pt x="18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0"/>
                  </a:lnTo>
                  <a:lnTo>
                    <a:pt x="18" y="22"/>
                  </a:lnTo>
                  <a:lnTo>
                    <a:pt x="18" y="36"/>
                  </a:lnTo>
                  <a:lnTo>
                    <a:pt x="18" y="5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49" name="Freeform 121"/>
            <p:cNvSpPr>
              <a:spLocks/>
            </p:cNvSpPr>
            <p:nvPr/>
          </p:nvSpPr>
          <p:spPr bwMode="auto">
            <a:xfrm>
              <a:off x="8607" y="5008"/>
              <a:ext cx="22" cy="120"/>
            </a:xfrm>
            <a:custGeom>
              <a:avLst/>
              <a:gdLst>
                <a:gd name="T0" fmla="*/ 17 w 18"/>
                <a:gd name="T1" fmla="*/ 53 h 53"/>
                <a:gd name="T2" fmla="*/ 0 w 18"/>
                <a:gd name="T3" fmla="*/ 53 h 53"/>
                <a:gd name="T4" fmla="*/ 0 w 18"/>
                <a:gd name="T5" fmla="*/ 0 h 53"/>
                <a:gd name="T6" fmla="*/ 18 w 18"/>
                <a:gd name="T7" fmla="*/ 1 h 53"/>
                <a:gd name="T8" fmla="*/ 17 w 18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3">
                  <a:moveTo>
                    <a:pt x="17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18" y="1"/>
                  </a:lnTo>
                  <a:lnTo>
                    <a:pt x="17" y="5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0" name="Freeform 122"/>
            <p:cNvSpPr>
              <a:spLocks/>
            </p:cNvSpPr>
            <p:nvPr/>
          </p:nvSpPr>
          <p:spPr bwMode="auto">
            <a:xfrm>
              <a:off x="8604" y="5141"/>
              <a:ext cx="33" cy="118"/>
            </a:xfrm>
            <a:custGeom>
              <a:avLst/>
              <a:gdLst>
                <a:gd name="T0" fmla="*/ 19 w 26"/>
                <a:gd name="T1" fmla="*/ 0 h 52"/>
                <a:gd name="T2" fmla="*/ 19 w 26"/>
                <a:gd name="T3" fmla="*/ 1 h 52"/>
                <a:gd name="T4" fmla="*/ 22 w 26"/>
                <a:gd name="T5" fmla="*/ 1 h 52"/>
                <a:gd name="T6" fmla="*/ 26 w 26"/>
                <a:gd name="T7" fmla="*/ 1 h 52"/>
                <a:gd name="T8" fmla="*/ 25 w 26"/>
                <a:gd name="T9" fmla="*/ 52 h 52"/>
                <a:gd name="T10" fmla="*/ 0 w 26"/>
                <a:gd name="T11" fmla="*/ 52 h 52"/>
                <a:gd name="T12" fmla="*/ 2 w 26"/>
                <a:gd name="T13" fmla="*/ 0 h 52"/>
                <a:gd name="T14" fmla="*/ 19 w 26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2">
                  <a:moveTo>
                    <a:pt x="19" y="0"/>
                  </a:moveTo>
                  <a:lnTo>
                    <a:pt x="19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5" y="52"/>
                  </a:lnTo>
                  <a:lnTo>
                    <a:pt x="0" y="52"/>
                  </a:lnTo>
                  <a:lnTo>
                    <a:pt x="2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1" name="Freeform 123"/>
            <p:cNvSpPr>
              <a:spLocks/>
            </p:cNvSpPr>
            <p:nvPr/>
          </p:nvSpPr>
          <p:spPr bwMode="auto">
            <a:xfrm>
              <a:off x="8604" y="5270"/>
              <a:ext cx="31" cy="101"/>
            </a:xfrm>
            <a:custGeom>
              <a:avLst/>
              <a:gdLst>
                <a:gd name="T0" fmla="*/ 25 w 25"/>
                <a:gd name="T1" fmla="*/ 2 h 45"/>
                <a:gd name="T2" fmla="*/ 25 w 25"/>
                <a:gd name="T3" fmla="*/ 45 h 45"/>
                <a:gd name="T4" fmla="*/ 0 w 25"/>
                <a:gd name="T5" fmla="*/ 45 h 45"/>
                <a:gd name="T6" fmla="*/ 0 w 25"/>
                <a:gd name="T7" fmla="*/ 0 h 45"/>
                <a:gd name="T8" fmla="*/ 25 w 2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5">
                  <a:moveTo>
                    <a:pt x="25" y="2"/>
                  </a:moveTo>
                  <a:lnTo>
                    <a:pt x="25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2" name="Freeform 124"/>
            <p:cNvSpPr>
              <a:spLocks/>
            </p:cNvSpPr>
            <p:nvPr/>
          </p:nvSpPr>
          <p:spPr bwMode="auto">
            <a:xfrm>
              <a:off x="8640" y="5274"/>
              <a:ext cx="17" cy="97"/>
            </a:xfrm>
            <a:custGeom>
              <a:avLst/>
              <a:gdLst>
                <a:gd name="T0" fmla="*/ 1 w 13"/>
                <a:gd name="T1" fmla="*/ 0 h 43"/>
                <a:gd name="T2" fmla="*/ 13 w 13"/>
                <a:gd name="T3" fmla="*/ 0 h 43"/>
                <a:gd name="T4" fmla="*/ 13 w 13"/>
                <a:gd name="T5" fmla="*/ 14 h 43"/>
                <a:gd name="T6" fmla="*/ 13 w 13"/>
                <a:gd name="T7" fmla="*/ 27 h 43"/>
                <a:gd name="T8" fmla="*/ 13 w 13"/>
                <a:gd name="T9" fmla="*/ 37 h 43"/>
                <a:gd name="T10" fmla="*/ 13 w 13"/>
                <a:gd name="T11" fmla="*/ 43 h 43"/>
                <a:gd name="T12" fmla="*/ 0 w 13"/>
                <a:gd name="T13" fmla="*/ 43 h 43"/>
                <a:gd name="T14" fmla="*/ 1 w 13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3">
                  <a:moveTo>
                    <a:pt x="1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13" y="27"/>
                  </a:lnTo>
                  <a:lnTo>
                    <a:pt x="13" y="37"/>
                  </a:lnTo>
                  <a:lnTo>
                    <a:pt x="13" y="43"/>
                  </a:lnTo>
                  <a:lnTo>
                    <a:pt x="0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3" name="Freeform 125"/>
            <p:cNvSpPr>
              <a:spLocks/>
            </p:cNvSpPr>
            <p:nvPr/>
          </p:nvSpPr>
          <p:spPr bwMode="auto">
            <a:xfrm>
              <a:off x="8607" y="4868"/>
              <a:ext cx="53" cy="129"/>
            </a:xfrm>
            <a:custGeom>
              <a:avLst/>
              <a:gdLst>
                <a:gd name="T0" fmla="*/ 21 w 43"/>
                <a:gd name="T1" fmla="*/ 0 h 57"/>
                <a:gd name="T2" fmla="*/ 27 w 43"/>
                <a:gd name="T3" fmla="*/ 7 h 57"/>
                <a:gd name="T4" fmla="*/ 34 w 43"/>
                <a:gd name="T5" fmla="*/ 18 h 57"/>
                <a:gd name="T6" fmla="*/ 40 w 43"/>
                <a:gd name="T7" fmla="*/ 33 h 57"/>
                <a:gd name="T8" fmla="*/ 43 w 43"/>
                <a:gd name="T9" fmla="*/ 50 h 57"/>
                <a:gd name="T10" fmla="*/ 43 w 43"/>
                <a:gd name="T11" fmla="*/ 50 h 57"/>
                <a:gd name="T12" fmla="*/ 43 w 43"/>
                <a:gd name="T13" fmla="*/ 52 h 57"/>
                <a:gd name="T14" fmla="*/ 43 w 43"/>
                <a:gd name="T15" fmla="*/ 54 h 57"/>
                <a:gd name="T16" fmla="*/ 43 w 43"/>
                <a:gd name="T17" fmla="*/ 57 h 57"/>
                <a:gd name="T18" fmla="*/ 0 w 43"/>
                <a:gd name="T19" fmla="*/ 56 h 57"/>
                <a:gd name="T20" fmla="*/ 0 w 43"/>
                <a:gd name="T21" fmla="*/ 49 h 57"/>
                <a:gd name="T22" fmla="*/ 2 w 43"/>
                <a:gd name="T23" fmla="*/ 31 h 57"/>
                <a:gd name="T24" fmla="*/ 10 w 43"/>
                <a:gd name="T25" fmla="*/ 17 h 57"/>
                <a:gd name="T26" fmla="*/ 17 w 43"/>
                <a:gd name="T27" fmla="*/ 7 h 57"/>
                <a:gd name="T28" fmla="*/ 21 w 43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7">
                  <a:moveTo>
                    <a:pt x="21" y="0"/>
                  </a:moveTo>
                  <a:lnTo>
                    <a:pt x="27" y="7"/>
                  </a:lnTo>
                  <a:lnTo>
                    <a:pt x="34" y="18"/>
                  </a:lnTo>
                  <a:lnTo>
                    <a:pt x="40" y="3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43" y="52"/>
                  </a:lnTo>
                  <a:lnTo>
                    <a:pt x="43" y="54"/>
                  </a:lnTo>
                  <a:lnTo>
                    <a:pt x="43" y="57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31"/>
                  </a:lnTo>
                  <a:lnTo>
                    <a:pt x="10" y="17"/>
                  </a:lnTo>
                  <a:lnTo>
                    <a:pt x="17" y="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4" name="Freeform 126"/>
            <p:cNvSpPr>
              <a:spLocks/>
            </p:cNvSpPr>
            <p:nvPr/>
          </p:nvSpPr>
          <p:spPr bwMode="auto">
            <a:xfrm>
              <a:off x="8588" y="4956"/>
              <a:ext cx="99" cy="519"/>
            </a:xfrm>
            <a:custGeom>
              <a:avLst/>
              <a:gdLst>
                <a:gd name="T0" fmla="*/ 74 w 79"/>
                <a:gd name="T1" fmla="*/ 214 h 230"/>
                <a:gd name="T2" fmla="*/ 0 w 79"/>
                <a:gd name="T3" fmla="*/ 213 h 230"/>
                <a:gd name="T4" fmla="*/ 15 w 79"/>
                <a:gd name="T5" fmla="*/ 230 h 230"/>
                <a:gd name="T6" fmla="*/ 79 w 79"/>
                <a:gd name="T7" fmla="*/ 224 h 230"/>
                <a:gd name="T8" fmla="*/ 78 w 79"/>
                <a:gd name="T9" fmla="*/ 0 h 230"/>
                <a:gd name="T10" fmla="*/ 74 w 79"/>
                <a:gd name="T11" fmla="*/ 21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30">
                  <a:moveTo>
                    <a:pt x="74" y="214"/>
                  </a:moveTo>
                  <a:lnTo>
                    <a:pt x="0" y="213"/>
                  </a:lnTo>
                  <a:lnTo>
                    <a:pt x="15" y="230"/>
                  </a:lnTo>
                  <a:lnTo>
                    <a:pt x="79" y="224"/>
                  </a:lnTo>
                  <a:lnTo>
                    <a:pt x="78" y="0"/>
                  </a:lnTo>
                  <a:lnTo>
                    <a:pt x="74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5" name="Freeform 127"/>
            <p:cNvSpPr>
              <a:spLocks/>
            </p:cNvSpPr>
            <p:nvPr/>
          </p:nvSpPr>
          <p:spPr bwMode="auto">
            <a:xfrm>
              <a:off x="8597" y="2071"/>
              <a:ext cx="138" cy="154"/>
            </a:xfrm>
            <a:custGeom>
              <a:avLst/>
              <a:gdLst>
                <a:gd name="T0" fmla="*/ 68 w 111"/>
                <a:gd name="T1" fmla="*/ 0 h 68"/>
                <a:gd name="T2" fmla="*/ 0 w 111"/>
                <a:gd name="T3" fmla="*/ 65 h 68"/>
                <a:gd name="T4" fmla="*/ 29 w 111"/>
                <a:gd name="T5" fmla="*/ 68 h 68"/>
                <a:gd name="T6" fmla="*/ 74 w 111"/>
                <a:gd name="T7" fmla="*/ 20 h 68"/>
                <a:gd name="T8" fmla="*/ 111 w 111"/>
                <a:gd name="T9" fmla="*/ 58 h 68"/>
                <a:gd name="T10" fmla="*/ 68 w 111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68">
                  <a:moveTo>
                    <a:pt x="68" y="0"/>
                  </a:moveTo>
                  <a:lnTo>
                    <a:pt x="0" y="65"/>
                  </a:lnTo>
                  <a:lnTo>
                    <a:pt x="29" y="68"/>
                  </a:lnTo>
                  <a:lnTo>
                    <a:pt x="74" y="20"/>
                  </a:lnTo>
                  <a:lnTo>
                    <a:pt x="111" y="5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6" name="Freeform 128"/>
            <p:cNvSpPr>
              <a:spLocks/>
            </p:cNvSpPr>
            <p:nvPr/>
          </p:nvSpPr>
          <p:spPr bwMode="auto">
            <a:xfrm>
              <a:off x="8388" y="2094"/>
              <a:ext cx="41" cy="205"/>
            </a:xfrm>
            <a:custGeom>
              <a:avLst/>
              <a:gdLst>
                <a:gd name="T0" fmla="*/ 22 w 33"/>
                <a:gd name="T1" fmla="*/ 0 h 91"/>
                <a:gd name="T2" fmla="*/ 0 w 33"/>
                <a:gd name="T3" fmla="*/ 91 h 91"/>
                <a:gd name="T4" fmla="*/ 28 w 33"/>
                <a:gd name="T5" fmla="*/ 79 h 91"/>
                <a:gd name="T6" fmla="*/ 33 w 33"/>
                <a:gd name="T7" fmla="*/ 30 h 91"/>
                <a:gd name="T8" fmla="*/ 22 w 33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1">
                  <a:moveTo>
                    <a:pt x="22" y="0"/>
                  </a:moveTo>
                  <a:lnTo>
                    <a:pt x="0" y="91"/>
                  </a:lnTo>
                  <a:lnTo>
                    <a:pt x="28" y="79"/>
                  </a:lnTo>
                  <a:lnTo>
                    <a:pt x="33" y="3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7" name="Freeform 129"/>
            <p:cNvSpPr>
              <a:spLocks/>
            </p:cNvSpPr>
            <p:nvPr/>
          </p:nvSpPr>
          <p:spPr bwMode="auto">
            <a:xfrm>
              <a:off x="8324" y="2913"/>
              <a:ext cx="178" cy="133"/>
            </a:xfrm>
            <a:custGeom>
              <a:avLst/>
              <a:gdLst>
                <a:gd name="T0" fmla="*/ 142 w 142"/>
                <a:gd name="T1" fmla="*/ 0 h 59"/>
                <a:gd name="T2" fmla="*/ 0 w 142"/>
                <a:gd name="T3" fmla="*/ 43 h 59"/>
                <a:gd name="T4" fmla="*/ 14 w 142"/>
                <a:gd name="T5" fmla="*/ 59 h 59"/>
                <a:gd name="T6" fmla="*/ 142 w 142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59">
                  <a:moveTo>
                    <a:pt x="142" y="0"/>
                  </a:moveTo>
                  <a:lnTo>
                    <a:pt x="0" y="43"/>
                  </a:lnTo>
                  <a:lnTo>
                    <a:pt x="14" y="5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77B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8" name="Freeform 130"/>
            <p:cNvSpPr>
              <a:spLocks/>
            </p:cNvSpPr>
            <p:nvPr/>
          </p:nvSpPr>
          <p:spPr bwMode="auto">
            <a:xfrm>
              <a:off x="8353" y="2250"/>
              <a:ext cx="485" cy="203"/>
            </a:xfrm>
            <a:custGeom>
              <a:avLst/>
              <a:gdLst>
                <a:gd name="T0" fmla="*/ 131 w 388"/>
                <a:gd name="T1" fmla="*/ 0 h 90"/>
                <a:gd name="T2" fmla="*/ 388 w 388"/>
                <a:gd name="T3" fmla="*/ 28 h 90"/>
                <a:gd name="T4" fmla="*/ 371 w 388"/>
                <a:gd name="T5" fmla="*/ 38 h 90"/>
                <a:gd name="T6" fmla="*/ 371 w 388"/>
                <a:gd name="T7" fmla="*/ 90 h 90"/>
                <a:gd name="T8" fmla="*/ 136 w 388"/>
                <a:gd name="T9" fmla="*/ 20 h 90"/>
                <a:gd name="T10" fmla="*/ 136 w 388"/>
                <a:gd name="T11" fmla="*/ 16 h 90"/>
                <a:gd name="T12" fmla="*/ 28 w 388"/>
                <a:gd name="T13" fmla="*/ 56 h 90"/>
                <a:gd name="T14" fmla="*/ 23 w 388"/>
                <a:gd name="T15" fmla="*/ 56 h 90"/>
                <a:gd name="T16" fmla="*/ 11 w 388"/>
                <a:gd name="T17" fmla="*/ 56 h 90"/>
                <a:gd name="T18" fmla="*/ 1 w 388"/>
                <a:gd name="T19" fmla="*/ 58 h 90"/>
                <a:gd name="T20" fmla="*/ 0 w 388"/>
                <a:gd name="T21" fmla="*/ 58 h 90"/>
                <a:gd name="T22" fmla="*/ 8 w 388"/>
                <a:gd name="T23" fmla="*/ 55 h 90"/>
                <a:gd name="T24" fmla="*/ 24 w 388"/>
                <a:gd name="T25" fmla="*/ 49 h 90"/>
                <a:gd name="T26" fmla="*/ 44 w 388"/>
                <a:gd name="T27" fmla="*/ 39 h 90"/>
                <a:gd name="T28" fmla="*/ 69 w 388"/>
                <a:gd name="T29" fmla="*/ 29 h 90"/>
                <a:gd name="T30" fmla="*/ 92 w 388"/>
                <a:gd name="T31" fmla="*/ 19 h 90"/>
                <a:gd name="T32" fmla="*/ 112 w 388"/>
                <a:gd name="T33" fmla="*/ 9 h 90"/>
                <a:gd name="T34" fmla="*/ 125 w 388"/>
                <a:gd name="T35" fmla="*/ 3 h 90"/>
                <a:gd name="T36" fmla="*/ 131 w 388"/>
                <a:gd name="T3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" h="90">
                  <a:moveTo>
                    <a:pt x="131" y="0"/>
                  </a:moveTo>
                  <a:lnTo>
                    <a:pt x="388" y="28"/>
                  </a:lnTo>
                  <a:lnTo>
                    <a:pt x="371" y="38"/>
                  </a:lnTo>
                  <a:lnTo>
                    <a:pt x="371" y="90"/>
                  </a:lnTo>
                  <a:lnTo>
                    <a:pt x="136" y="20"/>
                  </a:lnTo>
                  <a:lnTo>
                    <a:pt x="136" y="16"/>
                  </a:lnTo>
                  <a:lnTo>
                    <a:pt x="28" y="56"/>
                  </a:lnTo>
                  <a:lnTo>
                    <a:pt x="23" y="56"/>
                  </a:lnTo>
                  <a:lnTo>
                    <a:pt x="11" y="56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8" y="55"/>
                  </a:lnTo>
                  <a:lnTo>
                    <a:pt x="24" y="49"/>
                  </a:lnTo>
                  <a:lnTo>
                    <a:pt x="44" y="39"/>
                  </a:lnTo>
                  <a:lnTo>
                    <a:pt x="69" y="29"/>
                  </a:lnTo>
                  <a:lnTo>
                    <a:pt x="92" y="19"/>
                  </a:lnTo>
                  <a:lnTo>
                    <a:pt x="112" y="9"/>
                  </a:lnTo>
                  <a:lnTo>
                    <a:pt x="12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77B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59" name="Freeform 131"/>
            <p:cNvSpPr>
              <a:spLocks/>
            </p:cNvSpPr>
            <p:nvPr/>
          </p:nvSpPr>
          <p:spPr bwMode="auto">
            <a:xfrm>
              <a:off x="10393" y="4374"/>
              <a:ext cx="509" cy="912"/>
            </a:xfrm>
            <a:custGeom>
              <a:avLst/>
              <a:gdLst>
                <a:gd name="T0" fmla="*/ 15 w 407"/>
                <a:gd name="T1" fmla="*/ 0 h 404"/>
                <a:gd name="T2" fmla="*/ 0 w 407"/>
                <a:gd name="T3" fmla="*/ 3 h 404"/>
                <a:gd name="T4" fmla="*/ 0 w 407"/>
                <a:gd name="T5" fmla="*/ 10 h 404"/>
                <a:gd name="T6" fmla="*/ 169 w 407"/>
                <a:gd name="T7" fmla="*/ 404 h 404"/>
                <a:gd name="T8" fmla="*/ 208 w 407"/>
                <a:gd name="T9" fmla="*/ 403 h 404"/>
                <a:gd name="T10" fmla="*/ 211 w 407"/>
                <a:gd name="T11" fmla="*/ 328 h 404"/>
                <a:gd name="T12" fmla="*/ 142 w 407"/>
                <a:gd name="T13" fmla="*/ 173 h 404"/>
                <a:gd name="T14" fmla="*/ 198 w 407"/>
                <a:gd name="T15" fmla="*/ 171 h 404"/>
                <a:gd name="T16" fmla="*/ 202 w 407"/>
                <a:gd name="T17" fmla="*/ 150 h 404"/>
                <a:gd name="T18" fmla="*/ 218 w 407"/>
                <a:gd name="T19" fmla="*/ 147 h 404"/>
                <a:gd name="T20" fmla="*/ 211 w 407"/>
                <a:gd name="T21" fmla="*/ 291 h 404"/>
                <a:gd name="T22" fmla="*/ 245 w 407"/>
                <a:gd name="T23" fmla="*/ 286 h 404"/>
                <a:gd name="T24" fmla="*/ 245 w 407"/>
                <a:gd name="T25" fmla="*/ 233 h 404"/>
                <a:gd name="T26" fmla="*/ 264 w 407"/>
                <a:gd name="T27" fmla="*/ 226 h 404"/>
                <a:gd name="T28" fmla="*/ 264 w 407"/>
                <a:gd name="T29" fmla="*/ 210 h 404"/>
                <a:gd name="T30" fmla="*/ 283 w 407"/>
                <a:gd name="T31" fmla="*/ 210 h 404"/>
                <a:gd name="T32" fmla="*/ 398 w 407"/>
                <a:gd name="T33" fmla="*/ 200 h 404"/>
                <a:gd name="T34" fmla="*/ 402 w 407"/>
                <a:gd name="T35" fmla="*/ 191 h 404"/>
                <a:gd name="T36" fmla="*/ 407 w 407"/>
                <a:gd name="T37" fmla="*/ 7 h 404"/>
                <a:gd name="T38" fmla="*/ 15 w 407"/>
                <a:gd name="T3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7" h="404">
                  <a:moveTo>
                    <a:pt x="15" y="0"/>
                  </a:moveTo>
                  <a:lnTo>
                    <a:pt x="0" y="3"/>
                  </a:lnTo>
                  <a:lnTo>
                    <a:pt x="0" y="10"/>
                  </a:lnTo>
                  <a:lnTo>
                    <a:pt x="169" y="404"/>
                  </a:lnTo>
                  <a:lnTo>
                    <a:pt x="208" y="403"/>
                  </a:lnTo>
                  <a:lnTo>
                    <a:pt x="211" y="328"/>
                  </a:lnTo>
                  <a:lnTo>
                    <a:pt x="142" y="173"/>
                  </a:lnTo>
                  <a:lnTo>
                    <a:pt x="198" y="171"/>
                  </a:lnTo>
                  <a:lnTo>
                    <a:pt x="202" y="150"/>
                  </a:lnTo>
                  <a:lnTo>
                    <a:pt x="218" y="147"/>
                  </a:lnTo>
                  <a:lnTo>
                    <a:pt x="211" y="291"/>
                  </a:lnTo>
                  <a:lnTo>
                    <a:pt x="245" y="286"/>
                  </a:lnTo>
                  <a:lnTo>
                    <a:pt x="245" y="233"/>
                  </a:lnTo>
                  <a:lnTo>
                    <a:pt x="264" y="226"/>
                  </a:lnTo>
                  <a:lnTo>
                    <a:pt x="264" y="210"/>
                  </a:lnTo>
                  <a:lnTo>
                    <a:pt x="283" y="210"/>
                  </a:lnTo>
                  <a:lnTo>
                    <a:pt x="398" y="200"/>
                  </a:lnTo>
                  <a:lnTo>
                    <a:pt x="402" y="191"/>
                  </a:lnTo>
                  <a:lnTo>
                    <a:pt x="407" y="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7B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0" name="Freeform 132"/>
            <p:cNvSpPr>
              <a:spLocks/>
            </p:cNvSpPr>
            <p:nvPr/>
          </p:nvSpPr>
          <p:spPr bwMode="auto">
            <a:xfrm>
              <a:off x="10393" y="4397"/>
              <a:ext cx="212" cy="913"/>
            </a:xfrm>
            <a:custGeom>
              <a:avLst/>
              <a:gdLst>
                <a:gd name="T0" fmla="*/ 3 w 169"/>
                <a:gd name="T1" fmla="*/ 76 h 405"/>
                <a:gd name="T2" fmla="*/ 6 w 169"/>
                <a:gd name="T3" fmla="*/ 405 h 405"/>
                <a:gd name="T4" fmla="*/ 169 w 169"/>
                <a:gd name="T5" fmla="*/ 394 h 405"/>
                <a:gd name="T6" fmla="*/ 0 w 169"/>
                <a:gd name="T7" fmla="*/ 0 h 405"/>
                <a:gd name="T8" fmla="*/ 3 w 169"/>
                <a:gd name="T9" fmla="*/ 76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05">
                  <a:moveTo>
                    <a:pt x="3" y="76"/>
                  </a:moveTo>
                  <a:lnTo>
                    <a:pt x="6" y="405"/>
                  </a:lnTo>
                  <a:lnTo>
                    <a:pt x="169" y="394"/>
                  </a:lnTo>
                  <a:lnTo>
                    <a:pt x="0" y="0"/>
                  </a:lnTo>
                  <a:lnTo>
                    <a:pt x="3" y="76"/>
                  </a:lnTo>
                  <a:close/>
                </a:path>
              </a:pathLst>
            </a:custGeom>
            <a:solidFill>
              <a:srgbClr val="2D6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1" name="Freeform 133"/>
            <p:cNvSpPr>
              <a:spLocks/>
            </p:cNvSpPr>
            <p:nvPr/>
          </p:nvSpPr>
          <p:spPr bwMode="auto">
            <a:xfrm>
              <a:off x="7909" y="3450"/>
              <a:ext cx="195" cy="1251"/>
            </a:xfrm>
            <a:custGeom>
              <a:avLst/>
              <a:gdLst>
                <a:gd name="T0" fmla="*/ 149 w 156"/>
                <a:gd name="T1" fmla="*/ 0 h 555"/>
                <a:gd name="T2" fmla="*/ 0 w 156"/>
                <a:gd name="T3" fmla="*/ 551 h 555"/>
                <a:gd name="T4" fmla="*/ 48 w 156"/>
                <a:gd name="T5" fmla="*/ 555 h 555"/>
                <a:gd name="T6" fmla="*/ 48 w 156"/>
                <a:gd name="T7" fmla="*/ 459 h 555"/>
                <a:gd name="T8" fmla="*/ 156 w 156"/>
                <a:gd name="T9" fmla="*/ 33 h 555"/>
                <a:gd name="T10" fmla="*/ 149 w 156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555">
                  <a:moveTo>
                    <a:pt x="149" y="0"/>
                  </a:moveTo>
                  <a:lnTo>
                    <a:pt x="0" y="551"/>
                  </a:lnTo>
                  <a:lnTo>
                    <a:pt x="48" y="555"/>
                  </a:lnTo>
                  <a:lnTo>
                    <a:pt x="48" y="459"/>
                  </a:lnTo>
                  <a:lnTo>
                    <a:pt x="156" y="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77B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2" name="Freeform 134"/>
            <p:cNvSpPr>
              <a:spLocks/>
            </p:cNvSpPr>
            <p:nvPr/>
          </p:nvSpPr>
          <p:spPr bwMode="auto">
            <a:xfrm>
              <a:off x="8595" y="2401"/>
              <a:ext cx="135" cy="300"/>
            </a:xfrm>
            <a:custGeom>
              <a:avLst/>
              <a:gdLst>
                <a:gd name="T0" fmla="*/ 55 w 108"/>
                <a:gd name="T1" fmla="*/ 133 h 133"/>
                <a:gd name="T2" fmla="*/ 65 w 108"/>
                <a:gd name="T3" fmla="*/ 132 h 133"/>
                <a:gd name="T4" fmla="*/ 75 w 108"/>
                <a:gd name="T5" fmla="*/ 128 h 133"/>
                <a:gd name="T6" fmla="*/ 83 w 108"/>
                <a:gd name="T7" fmla="*/ 122 h 133"/>
                <a:gd name="T8" fmla="*/ 92 w 108"/>
                <a:gd name="T9" fmla="*/ 113 h 133"/>
                <a:gd name="T10" fmla="*/ 99 w 108"/>
                <a:gd name="T11" fmla="*/ 103 h 133"/>
                <a:gd name="T12" fmla="*/ 104 w 108"/>
                <a:gd name="T13" fmla="*/ 92 h 133"/>
                <a:gd name="T14" fmla="*/ 107 w 108"/>
                <a:gd name="T15" fmla="*/ 79 h 133"/>
                <a:gd name="T16" fmla="*/ 108 w 108"/>
                <a:gd name="T17" fmla="*/ 66 h 133"/>
                <a:gd name="T18" fmla="*/ 107 w 108"/>
                <a:gd name="T19" fmla="*/ 53 h 133"/>
                <a:gd name="T20" fmla="*/ 104 w 108"/>
                <a:gd name="T21" fmla="*/ 40 h 133"/>
                <a:gd name="T22" fmla="*/ 99 w 108"/>
                <a:gd name="T23" fmla="*/ 28 h 133"/>
                <a:gd name="T24" fmla="*/ 92 w 108"/>
                <a:gd name="T25" fmla="*/ 18 h 133"/>
                <a:gd name="T26" fmla="*/ 83 w 108"/>
                <a:gd name="T27" fmla="*/ 11 h 133"/>
                <a:gd name="T28" fmla="*/ 75 w 108"/>
                <a:gd name="T29" fmla="*/ 5 h 133"/>
                <a:gd name="T30" fmla="*/ 65 w 108"/>
                <a:gd name="T31" fmla="*/ 1 h 133"/>
                <a:gd name="T32" fmla="*/ 55 w 108"/>
                <a:gd name="T33" fmla="*/ 0 h 133"/>
                <a:gd name="T34" fmla="*/ 43 w 108"/>
                <a:gd name="T35" fmla="*/ 1 h 133"/>
                <a:gd name="T36" fmla="*/ 33 w 108"/>
                <a:gd name="T37" fmla="*/ 5 h 133"/>
                <a:gd name="T38" fmla="*/ 24 w 108"/>
                <a:gd name="T39" fmla="*/ 12 h 133"/>
                <a:gd name="T40" fmla="*/ 16 w 108"/>
                <a:gd name="T41" fmla="*/ 21 h 133"/>
                <a:gd name="T42" fmla="*/ 9 w 108"/>
                <a:gd name="T43" fmla="*/ 31 h 133"/>
                <a:gd name="T44" fmla="*/ 4 w 108"/>
                <a:gd name="T45" fmla="*/ 43 h 133"/>
                <a:gd name="T46" fmla="*/ 1 w 108"/>
                <a:gd name="T47" fmla="*/ 56 h 133"/>
                <a:gd name="T48" fmla="*/ 0 w 108"/>
                <a:gd name="T49" fmla="*/ 69 h 133"/>
                <a:gd name="T50" fmla="*/ 1 w 108"/>
                <a:gd name="T51" fmla="*/ 82 h 133"/>
                <a:gd name="T52" fmla="*/ 4 w 108"/>
                <a:gd name="T53" fmla="*/ 95 h 133"/>
                <a:gd name="T54" fmla="*/ 9 w 108"/>
                <a:gd name="T55" fmla="*/ 106 h 133"/>
                <a:gd name="T56" fmla="*/ 16 w 108"/>
                <a:gd name="T57" fmla="*/ 116 h 133"/>
                <a:gd name="T58" fmla="*/ 24 w 108"/>
                <a:gd name="T59" fmla="*/ 123 h 133"/>
                <a:gd name="T60" fmla="*/ 33 w 108"/>
                <a:gd name="T61" fmla="*/ 129 h 133"/>
                <a:gd name="T62" fmla="*/ 43 w 108"/>
                <a:gd name="T63" fmla="*/ 132 h 133"/>
                <a:gd name="T64" fmla="*/ 55 w 108"/>
                <a:gd name="T6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133">
                  <a:moveTo>
                    <a:pt x="55" y="133"/>
                  </a:moveTo>
                  <a:lnTo>
                    <a:pt x="65" y="132"/>
                  </a:lnTo>
                  <a:lnTo>
                    <a:pt x="75" y="128"/>
                  </a:lnTo>
                  <a:lnTo>
                    <a:pt x="83" y="122"/>
                  </a:lnTo>
                  <a:lnTo>
                    <a:pt x="92" y="113"/>
                  </a:lnTo>
                  <a:lnTo>
                    <a:pt x="99" y="103"/>
                  </a:lnTo>
                  <a:lnTo>
                    <a:pt x="104" y="92"/>
                  </a:lnTo>
                  <a:lnTo>
                    <a:pt x="107" y="79"/>
                  </a:lnTo>
                  <a:lnTo>
                    <a:pt x="108" y="66"/>
                  </a:lnTo>
                  <a:lnTo>
                    <a:pt x="107" y="53"/>
                  </a:lnTo>
                  <a:lnTo>
                    <a:pt x="104" y="40"/>
                  </a:lnTo>
                  <a:lnTo>
                    <a:pt x="99" y="28"/>
                  </a:lnTo>
                  <a:lnTo>
                    <a:pt x="92" y="18"/>
                  </a:lnTo>
                  <a:lnTo>
                    <a:pt x="83" y="11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4" y="12"/>
                  </a:lnTo>
                  <a:lnTo>
                    <a:pt x="16" y="21"/>
                  </a:lnTo>
                  <a:lnTo>
                    <a:pt x="9" y="31"/>
                  </a:lnTo>
                  <a:lnTo>
                    <a:pt x="4" y="43"/>
                  </a:lnTo>
                  <a:lnTo>
                    <a:pt x="1" y="56"/>
                  </a:lnTo>
                  <a:lnTo>
                    <a:pt x="0" y="69"/>
                  </a:lnTo>
                  <a:lnTo>
                    <a:pt x="1" y="82"/>
                  </a:lnTo>
                  <a:lnTo>
                    <a:pt x="4" y="95"/>
                  </a:lnTo>
                  <a:lnTo>
                    <a:pt x="9" y="106"/>
                  </a:lnTo>
                  <a:lnTo>
                    <a:pt x="16" y="116"/>
                  </a:lnTo>
                  <a:lnTo>
                    <a:pt x="24" y="123"/>
                  </a:lnTo>
                  <a:lnTo>
                    <a:pt x="33" y="129"/>
                  </a:lnTo>
                  <a:lnTo>
                    <a:pt x="43" y="132"/>
                  </a:lnTo>
                  <a:lnTo>
                    <a:pt x="5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3" name="Freeform 135"/>
            <p:cNvSpPr>
              <a:spLocks/>
            </p:cNvSpPr>
            <p:nvPr/>
          </p:nvSpPr>
          <p:spPr bwMode="auto">
            <a:xfrm>
              <a:off x="8603" y="2417"/>
              <a:ext cx="122" cy="273"/>
            </a:xfrm>
            <a:custGeom>
              <a:avLst/>
              <a:gdLst>
                <a:gd name="T0" fmla="*/ 49 w 98"/>
                <a:gd name="T1" fmla="*/ 121 h 121"/>
                <a:gd name="T2" fmla="*/ 59 w 98"/>
                <a:gd name="T3" fmla="*/ 119 h 121"/>
                <a:gd name="T4" fmla="*/ 67 w 98"/>
                <a:gd name="T5" fmla="*/ 115 h 121"/>
                <a:gd name="T6" fmla="*/ 76 w 98"/>
                <a:gd name="T7" fmla="*/ 109 h 121"/>
                <a:gd name="T8" fmla="*/ 83 w 98"/>
                <a:gd name="T9" fmla="*/ 102 h 121"/>
                <a:gd name="T10" fmla="*/ 89 w 98"/>
                <a:gd name="T11" fmla="*/ 93 h 121"/>
                <a:gd name="T12" fmla="*/ 93 w 98"/>
                <a:gd name="T13" fmla="*/ 83 h 121"/>
                <a:gd name="T14" fmla="*/ 96 w 98"/>
                <a:gd name="T15" fmla="*/ 72 h 121"/>
                <a:gd name="T16" fmla="*/ 98 w 98"/>
                <a:gd name="T17" fmla="*/ 59 h 121"/>
                <a:gd name="T18" fmla="*/ 96 w 98"/>
                <a:gd name="T19" fmla="*/ 47 h 121"/>
                <a:gd name="T20" fmla="*/ 93 w 98"/>
                <a:gd name="T21" fmla="*/ 36 h 121"/>
                <a:gd name="T22" fmla="*/ 89 w 98"/>
                <a:gd name="T23" fmla="*/ 26 h 121"/>
                <a:gd name="T24" fmla="*/ 83 w 98"/>
                <a:gd name="T25" fmla="*/ 16 h 121"/>
                <a:gd name="T26" fmla="*/ 76 w 98"/>
                <a:gd name="T27" fmla="*/ 8 h 121"/>
                <a:gd name="T28" fmla="*/ 67 w 98"/>
                <a:gd name="T29" fmla="*/ 4 h 121"/>
                <a:gd name="T30" fmla="*/ 59 w 98"/>
                <a:gd name="T31" fmla="*/ 1 h 121"/>
                <a:gd name="T32" fmla="*/ 49 w 98"/>
                <a:gd name="T33" fmla="*/ 0 h 121"/>
                <a:gd name="T34" fmla="*/ 39 w 98"/>
                <a:gd name="T35" fmla="*/ 1 h 121"/>
                <a:gd name="T36" fmla="*/ 30 w 98"/>
                <a:gd name="T37" fmla="*/ 4 h 121"/>
                <a:gd name="T38" fmla="*/ 21 w 98"/>
                <a:gd name="T39" fmla="*/ 11 h 121"/>
                <a:gd name="T40" fmla="*/ 14 w 98"/>
                <a:gd name="T41" fmla="*/ 18 h 121"/>
                <a:gd name="T42" fmla="*/ 8 w 98"/>
                <a:gd name="T43" fmla="*/ 27 h 121"/>
                <a:gd name="T44" fmla="*/ 4 w 98"/>
                <a:gd name="T45" fmla="*/ 39 h 121"/>
                <a:gd name="T46" fmla="*/ 1 w 98"/>
                <a:gd name="T47" fmla="*/ 50 h 121"/>
                <a:gd name="T48" fmla="*/ 0 w 98"/>
                <a:gd name="T49" fmla="*/ 62 h 121"/>
                <a:gd name="T50" fmla="*/ 1 w 98"/>
                <a:gd name="T51" fmla="*/ 73 h 121"/>
                <a:gd name="T52" fmla="*/ 4 w 98"/>
                <a:gd name="T53" fmla="*/ 85 h 121"/>
                <a:gd name="T54" fmla="*/ 8 w 98"/>
                <a:gd name="T55" fmla="*/ 95 h 121"/>
                <a:gd name="T56" fmla="*/ 14 w 98"/>
                <a:gd name="T57" fmla="*/ 103 h 121"/>
                <a:gd name="T58" fmla="*/ 21 w 98"/>
                <a:gd name="T59" fmla="*/ 111 h 121"/>
                <a:gd name="T60" fmla="*/ 30 w 98"/>
                <a:gd name="T61" fmla="*/ 116 h 121"/>
                <a:gd name="T62" fmla="*/ 39 w 98"/>
                <a:gd name="T63" fmla="*/ 119 h 121"/>
                <a:gd name="T64" fmla="*/ 49 w 98"/>
                <a:gd name="T6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21">
                  <a:moveTo>
                    <a:pt x="49" y="121"/>
                  </a:moveTo>
                  <a:lnTo>
                    <a:pt x="59" y="119"/>
                  </a:lnTo>
                  <a:lnTo>
                    <a:pt x="67" y="115"/>
                  </a:lnTo>
                  <a:lnTo>
                    <a:pt x="76" y="109"/>
                  </a:lnTo>
                  <a:lnTo>
                    <a:pt x="83" y="102"/>
                  </a:lnTo>
                  <a:lnTo>
                    <a:pt x="89" y="93"/>
                  </a:lnTo>
                  <a:lnTo>
                    <a:pt x="93" y="83"/>
                  </a:lnTo>
                  <a:lnTo>
                    <a:pt x="96" y="72"/>
                  </a:lnTo>
                  <a:lnTo>
                    <a:pt x="98" y="59"/>
                  </a:lnTo>
                  <a:lnTo>
                    <a:pt x="96" y="47"/>
                  </a:lnTo>
                  <a:lnTo>
                    <a:pt x="93" y="36"/>
                  </a:lnTo>
                  <a:lnTo>
                    <a:pt x="89" y="26"/>
                  </a:lnTo>
                  <a:lnTo>
                    <a:pt x="83" y="16"/>
                  </a:lnTo>
                  <a:lnTo>
                    <a:pt x="76" y="8"/>
                  </a:lnTo>
                  <a:lnTo>
                    <a:pt x="67" y="4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0" y="4"/>
                  </a:lnTo>
                  <a:lnTo>
                    <a:pt x="21" y="11"/>
                  </a:lnTo>
                  <a:lnTo>
                    <a:pt x="14" y="18"/>
                  </a:lnTo>
                  <a:lnTo>
                    <a:pt x="8" y="27"/>
                  </a:lnTo>
                  <a:lnTo>
                    <a:pt x="4" y="39"/>
                  </a:lnTo>
                  <a:lnTo>
                    <a:pt x="1" y="50"/>
                  </a:lnTo>
                  <a:lnTo>
                    <a:pt x="0" y="62"/>
                  </a:lnTo>
                  <a:lnTo>
                    <a:pt x="1" y="73"/>
                  </a:lnTo>
                  <a:lnTo>
                    <a:pt x="4" y="85"/>
                  </a:lnTo>
                  <a:lnTo>
                    <a:pt x="8" y="95"/>
                  </a:lnTo>
                  <a:lnTo>
                    <a:pt x="14" y="103"/>
                  </a:lnTo>
                  <a:lnTo>
                    <a:pt x="21" y="111"/>
                  </a:lnTo>
                  <a:lnTo>
                    <a:pt x="30" y="116"/>
                  </a:lnTo>
                  <a:lnTo>
                    <a:pt x="39" y="119"/>
                  </a:lnTo>
                  <a:lnTo>
                    <a:pt x="49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4" name="Freeform 136"/>
            <p:cNvSpPr>
              <a:spLocks/>
            </p:cNvSpPr>
            <p:nvPr/>
          </p:nvSpPr>
          <p:spPr bwMode="auto">
            <a:xfrm>
              <a:off x="8613" y="2520"/>
              <a:ext cx="100" cy="52"/>
            </a:xfrm>
            <a:custGeom>
              <a:avLst/>
              <a:gdLst>
                <a:gd name="T0" fmla="*/ 0 w 80"/>
                <a:gd name="T1" fmla="*/ 14 h 23"/>
                <a:gd name="T2" fmla="*/ 78 w 80"/>
                <a:gd name="T3" fmla="*/ 23 h 23"/>
                <a:gd name="T4" fmla="*/ 80 w 80"/>
                <a:gd name="T5" fmla="*/ 20 h 23"/>
                <a:gd name="T6" fmla="*/ 80 w 80"/>
                <a:gd name="T7" fmla="*/ 19 h 23"/>
                <a:gd name="T8" fmla="*/ 80 w 80"/>
                <a:gd name="T9" fmla="*/ 16 h 23"/>
                <a:gd name="T10" fmla="*/ 80 w 80"/>
                <a:gd name="T11" fmla="*/ 13 h 23"/>
                <a:gd name="T12" fmla="*/ 80 w 80"/>
                <a:gd name="T13" fmla="*/ 11 h 23"/>
                <a:gd name="T14" fmla="*/ 80 w 80"/>
                <a:gd name="T15" fmla="*/ 10 h 23"/>
                <a:gd name="T16" fmla="*/ 80 w 80"/>
                <a:gd name="T17" fmla="*/ 10 h 23"/>
                <a:gd name="T18" fmla="*/ 80 w 80"/>
                <a:gd name="T19" fmla="*/ 8 h 23"/>
                <a:gd name="T20" fmla="*/ 2 w 80"/>
                <a:gd name="T21" fmla="*/ 0 h 23"/>
                <a:gd name="T22" fmla="*/ 2 w 80"/>
                <a:gd name="T23" fmla="*/ 3 h 23"/>
                <a:gd name="T24" fmla="*/ 2 w 80"/>
                <a:gd name="T25" fmla="*/ 7 h 23"/>
                <a:gd name="T26" fmla="*/ 0 w 80"/>
                <a:gd name="T27" fmla="*/ 11 h 23"/>
                <a:gd name="T28" fmla="*/ 0 w 80"/>
                <a:gd name="T2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3">
                  <a:moveTo>
                    <a:pt x="0" y="14"/>
                  </a:moveTo>
                  <a:lnTo>
                    <a:pt x="78" y="23"/>
                  </a:lnTo>
                  <a:lnTo>
                    <a:pt x="80" y="20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0" y="11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0" y="8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5" name="Freeform 137"/>
            <p:cNvSpPr>
              <a:spLocks/>
            </p:cNvSpPr>
            <p:nvPr/>
          </p:nvSpPr>
          <p:spPr bwMode="auto">
            <a:xfrm>
              <a:off x="8619" y="2471"/>
              <a:ext cx="91" cy="49"/>
            </a:xfrm>
            <a:custGeom>
              <a:avLst/>
              <a:gdLst>
                <a:gd name="T0" fmla="*/ 0 w 73"/>
                <a:gd name="T1" fmla="*/ 13 h 22"/>
                <a:gd name="T2" fmla="*/ 73 w 73"/>
                <a:gd name="T3" fmla="*/ 22 h 22"/>
                <a:gd name="T4" fmla="*/ 72 w 73"/>
                <a:gd name="T5" fmla="*/ 17 h 22"/>
                <a:gd name="T6" fmla="*/ 70 w 73"/>
                <a:gd name="T7" fmla="*/ 13 h 22"/>
                <a:gd name="T8" fmla="*/ 69 w 73"/>
                <a:gd name="T9" fmla="*/ 9 h 22"/>
                <a:gd name="T10" fmla="*/ 67 w 73"/>
                <a:gd name="T11" fmla="*/ 6 h 22"/>
                <a:gd name="T12" fmla="*/ 7 w 73"/>
                <a:gd name="T13" fmla="*/ 0 h 22"/>
                <a:gd name="T14" fmla="*/ 5 w 73"/>
                <a:gd name="T15" fmla="*/ 3 h 22"/>
                <a:gd name="T16" fmla="*/ 3 w 73"/>
                <a:gd name="T17" fmla="*/ 6 h 22"/>
                <a:gd name="T18" fmla="*/ 1 w 73"/>
                <a:gd name="T19" fmla="*/ 10 h 22"/>
                <a:gd name="T20" fmla="*/ 0 w 73"/>
                <a:gd name="T21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22">
                  <a:moveTo>
                    <a:pt x="0" y="13"/>
                  </a:moveTo>
                  <a:lnTo>
                    <a:pt x="73" y="22"/>
                  </a:lnTo>
                  <a:lnTo>
                    <a:pt x="72" y="17"/>
                  </a:lnTo>
                  <a:lnTo>
                    <a:pt x="70" y="13"/>
                  </a:lnTo>
                  <a:lnTo>
                    <a:pt x="69" y="9"/>
                  </a:lnTo>
                  <a:lnTo>
                    <a:pt x="67" y="6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1" y="1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6" name="Freeform 138"/>
            <p:cNvSpPr>
              <a:spLocks/>
            </p:cNvSpPr>
            <p:nvPr/>
          </p:nvSpPr>
          <p:spPr bwMode="auto">
            <a:xfrm>
              <a:off x="8615" y="2574"/>
              <a:ext cx="94" cy="50"/>
            </a:xfrm>
            <a:custGeom>
              <a:avLst/>
              <a:gdLst>
                <a:gd name="T0" fmla="*/ 3 w 75"/>
                <a:gd name="T1" fmla="*/ 15 h 22"/>
                <a:gd name="T2" fmla="*/ 69 w 75"/>
                <a:gd name="T3" fmla="*/ 22 h 22"/>
                <a:gd name="T4" fmla="*/ 70 w 75"/>
                <a:gd name="T5" fmla="*/ 19 h 22"/>
                <a:gd name="T6" fmla="*/ 72 w 75"/>
                <a:gd name="T7" fmla="*/ 15 h 22"/>
                <a:gd name="T8" fmla="*/ 73 w 75"/>
                <a:gd name="T9" fmla="*/ 12 h 22"/>
                <a:gd name="T10" fmla="*/ 75 w 75"/>
                <a:gd name="T11" fmla="*/ 7 h 22"/>
                <a:gd name="T12" fmla="*/ 0 w 75"/>
                <a:gd name="T13" fmla="*/ 0 h 22"/>
                <a:gd name="T14" fmla="*/ 0 w 75"/>
                <a:gd name="T15" fmla="*/ 3 h 22"/>
                <a:gd name="T16" fmla="*/ 1 w 75"/>
                <a:gd name="T17" fmla="*/ 7 h 22"/>
                <a:gd name="T18" fmla="*/ 1 w 75"/>
                <a:gd name="T19" fmla="*/ 12 h 22"/>
                <a:gd name="T20" fmla="*/ 3 w 75"/>
                <a:gd name="T2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2">
                  <a:moveTo>
                    <a:pt x="3" y="15"/>
                  </a:moveTo>
                  <a:lnTo>
                    <a:pt x="69" y="22"/>
                  </a:lnTo>
                  <a:lnTo>
                    <a:pt x="70" y="19"/>
                  </a:lnTo>
                  <a:lnTo>
                    <a:pt x="72" y="15"/>
                  </a:lnTo>
                  <a:lnTo>
                    <a:pt x="73" y="12"/>
                  </a:lnTo>
                  <a:lnTo>
                    <a:pt x="75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7"/>
                  </a:lnTo>
                  <a:lnTo>
                    <a:pt x="1" y="12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7" name="Freeform 139"/>
            <p:cNvSpPr>
              <a:spLocks/>
            </p:cNvSpPr>
            <p:nvPr/>
          </p:nvSpPr>
          <p:spPr bwMode="auto">
            <a:xfrm>
              <a:off x="8624" y="2631"/>
              <a:ext cx="70" cy="40"/>
            </a:xfrm>
            <a:custGeom>
              <a:avLst/>
              <a:gdLst>
                <a:gd name="T0" fmla="*/ 0 w 56"/>
                <a:gd name="T1" fmla="*/ 0 h 18"/>
                <a:gd name="T2" fmla="*/ 6 w 56"/>
                <a:gd name="T3" fmla="*/ 7 h 18"/>
                <a:gd name="T4" fmla="*/ 14 w 56"/>
                <a:gd name="T5" fmla="*/ 13 h 18"/>
                <a:gd name="T6" fmla="*/ 22 w 56"/>
                <a:gd name="T7" fmla="*/ 17 h 18"/>
                <a:gd name="T8" fmla="*/ 32 w 56"/>
                <a:gd name="T9" fmla="*/ 18 h 18"/>
                <a:gd name="T10" fmla="*/ 39 w 56"/>
                <a:gd name="T11" fmla="*/ 17 h 18"/>
                <a:gd name="T12" fmla="*/ 45 w 56"/>
                <a:gd name="T13" fmla="*/ 14 h 18"/>
                <a:gd name="T14" fmla="*/ 52 w 56"/>
                <a:gd name="T15" fmla="*/ 10 h 18"/>
                <a:gd name="T16" fmla="*/ 56 w 56"/>
                <a:gd name="T17" fmla="*/ 5 h 18"/>
                <a:gd name="T18" fmla="*/ 0 w 5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18">
                  <a:moveTo>
                    <a:pt x="0" y="0"/>
                  </a:moveTo>
                  <a:lnTo>
                    <a:pt x="6" y="7"/>
                  </a:lnTo>
                  <a:lnTo>
                    <a:pt x="14" y="13"/>
                  </a:lnTo>
                  <a:lnTo>
                    <a:pt x="22" y="17"/>
                  </a:lnTo>
                  <a:lnTo>
                    <a:pt x="32" y="18"/>
                  </a:lnTo>
                  <a:lnTo>
                    <a:pt x="39" y="17"/>
                  </a:lnTo>
                  <a:lnTo>
                    <a:pt x="45" y="14"/>
                  </a:lnTo>
                  <a:lnTo>
                    <a:pt x="52" y="10"/>
                  </a:lnTo>
                  <a:lnTo>
                    <a:pt x="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8" name="Freeform 140"/>
            <p:cNvSpPr>
              <a:spLocks/>
            </p:cNvSpPr>
            <p:nvPr/>
          </p:nvSpPr>
          <p:spPr bwMode="auto">
            <a:xfrm>
              <a:off x="8637" y="2428"/>
              <a:ext cx="60" cy="34"/>
            </a:xfrm>
            <a:custGeom>
              <a:avLst/>
              <a:gdLst>
                <a:gd name="T0" fmla="*/ 48 w 48"/>
                <a:gd name="T1" fmla="*/ 15 h 15"/>
                <a:gd name="T2" fmla="*/ 42 w 48"/>
                <a:gd name="T3" fmla="*/ 9 h 15"/>
                <a:gd name="T4" fmla="*/ 36 w 48"/>
                <a:gd name="T5" fmla="*/ 5 h 15"/>
                <a:gd name="T6" fmla="*/ 29 w 48"/>
                <a:gd name="T7" fmla="*/ 2 h 15"/>
                <a:gd name="T8" fmla="*/ 22 w 48"/>
                <a:gd name="T9" fmla="*/ 0 h 15"/>
                <a:gd name="T10" fmla="*/ 16 w 48"/>
                <a:gd name="T11" fmla="*/ 2 h 15"/>
                <a:gd name="T12" fmla="*/ 10 w 48"/>
                <a:gd name="T13" fmla="*/ 3 h 15"/>
                <a:gd name="T14" fmla="*/ 4 w 48"/>
                <a:gd name="T15" fmla="*/ 6 h 15"/>
                <a:gd name="T16" fmla="*/ 0 w 48"/>
                <a:gd name="T17" fmla="*/ 11 h 15"/>
                <a:gd name="T18" fmla="*/ 48 w 48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5">
                  <a:moveTo>
                    <a:pt x="48" y="15"/>
                  </a:moveTo>
                  <a:lnTo>
                    <a:pt x="42" y="9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0" y="3"/>
                  </a:lnTo>
                  <a:lnTo>
                    <a:pt x="4" y="6"/>
                  </a:lnTo>
                  <a:lnTo>
                    <a:pt x="0" y="11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69" name="Freeform 141"/>
            <p:cNvSpPr>
              <a:spLocks/>
            </p:cNvSpPr>
            <p:nvPr/>
          </p:nvSpPr>
          <p:spPr bwMode="auto">
            <a:xfrm>
              <a:off x="8415" y="2441"/>
              <a:ext cx="59" cy="303"/>
            </a:xfrm>
            <a:custGeom>
              <a:avLst/>
              <a:gdLst>
                <a:gd name="T0" fmla="*/ 19 w 47"/>
                <a:gd name="T1" fmla="*/ 134 h 134"/>
                <a:gd name="T2" fmla="*/ 10 w 47"/>
                <a:gd name="T3" fmla="*/ 128 h 134"/>
                <a:gd name="T4" fmla="*/ 3 w 47"/>
                <a:gd name="T5" fmla="*/ 114 h 134"/>
                <a:gd name="T6" fmla="*/ 0 w 47"/>
                <a:gd name="T7" fmla="*/ 92 h 134"/>
                <a:gd name="T8" fmla="*/ 0 w 47"/>
                <a:gd name="T9" fmla="*/ 66 h 134"/>
                <a:gd name="T10" fmla="*/ 3 w 47"/>
                <a:gd name="T11" fmla="*/ 41 h 134"/>
                <a:gd name="T12" fmla="*/ 10 w 47"/>
                <a:gd name="T13" fmla="*/ 20 h 134"/>
                <a:gd name="T14" fmla="*/ 19 w 47"/>
                <a:gd name="T15" fmla="*/ 6 h 134"/>
                <a:gd name="T16" fmla="*/ 29 w 47"/>
                <a:gd name="T17" fmla="*/ 0 h 134"/>
                <a:gd name="T18" fmla="*/ 37 w 47"/>
                <a:gd name="T19" fmla="*/ 6 h 134"/>
                <a:gd name="T20" fmla="*/ 45 w 47"/>
                <a:gd name="T21" fmla="*/ 22 h 134"/>
                <a:gd name="T22" fmla="*/ 47 w 47"/>
                <a:gd name="T23" fmla="*/ 43 h 134"/>
                <a:gd name="T24" fmla="*/ 47 w 47"/>
                <a:gd name="T25" fmla="*/ 69 h 134"/>
                <a:gd name="T26" fmla="*/ 43 w 47"/>
                <a:gd name="T27" fmla="*/ 95 h 134"/>
                <a:gd name="T28" fmla="*/ 37 w 47"/>
                <a:gd name="T29" fmla="*/ 115 h 134"/>
                <a:gd name="T30" fmla="*/ 29 w 47"/>
                <a:gd name="T31" fmla="*/ 128 h 134"/>
                <a:gd name="T32" fmla="*/ 19 w 47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134">
                  <a:moveTo>
                    <a:pt x="19" y="134"/>
                  </a:moveTo>
                  <a:lnTo>
                    <a:pt x="10" y="128"/>
                  </a:lnTo>
                  <a:lnTo>
                    <a:pt x="3" y="114"/>
                  </a:lnTo>
                  <a:lnTo>
                    <a:pt x="0" y="92"/>
                  </a:lnTo>
                  <a:lnTo>
                    <a:pt x="0" y="66"/>
                  </a:lnTo>
                  <a:lnTo>
                    <a:pt x="3" y="41"/>
                  </a:lnTo>
                  <a:lnTo>
                    <a:pt x="10" y="20"/>
                  </a:lnTo>
                  <a:lnTo>
                    <a:pt x="19" y="6"/>
                  </a:lnTo>
                  <a:lnTo>
                    <a:pt x="29" y="0"/>
                  </a:lnTo>
                  <a:lnTo>
                    <a:pt x="37" y="6"/>
                  </a:lnTo>
                  <a:lnTo>
                    <a:pt x="45" y="22"/>
                  </a:lnTo>
                  <a:lnTo>
                    <a:pt x="47" y="43"/>
                  </a:lnTo>
                  <a:lnTo>
                    <a:pt x="47" y="69"/>
                  </a:lnTo>
                  <a:lnTo>
                    <a:pt x="43" y="95"/>
                  </a:lnTo>
                  <a:lnTo>
                    <a:pt x="37" y="115"/>
                  </a:lnTo>
                  <a:lnTo>
                    <a:pt x="29" y="128"/>
                  </a:lnTo>
                  <a:lnTo>
                    <a:pt x="19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0" name="Freeform 142"/>
            <p:cNvSpPr>
              <a:spLocks/>
            </p:cNvSpPr>
            <p:nvPr/>
          </p:nvSpPr>
          <p:spPr bwMode="auto">
            <a:xfrm>
              <a:off x="8417" y="2457"/>
              <a:ext cx="56" cy="273"/>
            </a:xfrm>
            <a:custGeom>
              <a:avLst/>
              <a:gdLst>
                <a:gd name="T0" fmla="*/ 18 w 45"/>
                <a:gd name="T1" fmla="*/ 121 h 121"/>
                <a:gd name="T2" fmla="*/ 10 w 45"/>
                <a:gd name="T3" fmla="*/ 116 h 121"/>
                <a:gd name="T4" fmla="*/ 5 w 45"/>
                <a:gd name="T5" fmla="*/ 103 h 121"/>
                <a:gd name="T6" fmla="*/ 0 w 45"/>
                <a:gd name="T7" fmla="*/ 84 h 121"/>
                <a:gd name="T8" fmla="*/ 0 w 45"/>
                <a:gd name="T9" fmla="*/ 61 h 121"/>
                <a:gd name="T10" fmla="*/ 5 w 45"/>
                <a:gd name="T11" fmla="*/ 36 h 121"/>
                <a:gd name="T12" fmla="*/ 10 w 45"/>
                <a:gd name="T13" fmla="*/ 18 h 121"/>
                <a:gd name="T14" fmla="*/ 18 w 45"/>
                <a:gd name="T15" fmla="*/ 5 h 121"/>
                <a:gd name="T16" fmla="*/ 26 w 45"/>
                <a:gd name="T17" fmla="*/ 0 h 121"/>
                <a:gd name="T18" fmla="*/ 35 w 45"/>
                <a:gd name="T19" fmla="*/ 5 h 121"/>
                <a:gd name="T20" fmla="*/ 41 w 45"/>
                <a:gd name="T21" fmla="*/ 18 h 121"/>
                <a:gd name="T22" fmla="*/ 45 w 45"/>
                <a:gd name="T23" fmla="*/ 38 h 121"/>
                <a:gd name="T24" fmla="*/ 45 w 45"/>
                <a:gd name="T25" fmla="*/ 62 h 121"/>
                <a:gd name="T26" fmla="*/ 41 w 45"/>
                <a:gd name="T27" fmla="*/ 85 h 121"/>
                <a:gd name="T28" fmla="*/ 35 w 45"/>
                <a:gd name="T29" fmla="*/ 104 h 121"/>
                <a:gd name="T30" fmla="*/ 26 w 45"/>
                <a:gd name="T31" fmla="*/ 117 h 121"/>
                <a:gd name="T32" fmla="*/ 18 w 45"/>
                <a:gd name="T3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121">
                  <a:moveTo>
                    <a:pt x="18" y="121"/>
                  </a:moveTo>
                  <a:lnTo>
                    <a:pt x="10" y="116"/>
                  </a:lnTo>
                  <a:lnTo>
                    <a:pt x="5" y="103"/>
                  </a:lnTo>
                  <a:lnTo>
                    <a:pt x="0" y="84"/>
                  </a:lnTo>
                  <a:lnTo>
                    <a:pt x="0" y="61"/>
                  </a:lnTo>
                  <a:lnTo>
                    <a:pt x="5" y="36"/>
                  </a:lnTo>
                  <a:lnTo>
                    <a:pt x="10" y="18"/>
                  </a:lnTo>
                  <a:lnTo>
                    <a:pt x="18" y="5"/>
                  </a:lnTo>
                  <a:lnTo>
                    <a:pt x="26" y="0"/>
                  </a:lnTo>
                  <a:lnTo>
                    <a:pt x="35" y="5"/>
                  </a:lnTo>
                  <a:lnTo>
                    <a:pt x="41" y="18"/>
                  </a:lnTo>
                  <a:lnTo>
                    <a:pt x="45" y="38"/>
                  </a:lnTo>
                  <a:lnTo>
                    <a:pt x="45" y="62"/>
                  </a:lnTo>
                  <a:lnTo>
                    <a:pt x="41" y="85"/>
                  </a:lnTo>
                  <a:lnTo>
                    <a:pt x="35" y="104"/>
                  </a:lnTo>
                  <a:lnTo>
                    <a:pt x="26" y="117"/>
                  </a:lnTo>
                  <a:lnTo>
                    <a:pt x="18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1" name="Freeform 143"/>
            <p:cNvSpPr>
              <a:spLocks/>
            </p:cNvSpPr>
            <p:nvPr/>
          </p:nvSpPr>
          <p:spPr bwMode="auto">
            <a:xfrm>
              <a:off x="8423" y="2563"/>
              <a:ext cx="45" cy="52"/>
            </a:xfrm>
            <a:custGeom>
              <a:avLst/>
              <a:gdLst>
                <a:gd name="T0" fmla="*/ 36 w 36"/>
                <a:gd name="T1" fmla="*/ 14 h 23"/>
                <a:gd name="T2" fmla="*/ 0 w 36"/>
                <a:gd name="T3" fmla="*/ 23 h 23"/>
                <a:gd name="T4" fmla="*/ 0 w 36"/>
                <a:gd name="T5" fmla="*/ 20 h 23"/>
                <a:gd name="T6" fmla="*/ 0 w 36"/>
                <a:gd name="T7" fmla="*/ 18 h 23"/>
                <a:gd name="T8" fmla="*/ 0 w 36"/>
                <a:gd name="T9" fmla="*/ 15 h 23"/>
                <a:gd name="T10" fmla="*/ 0 w 36"/>
                <a:gd name="T11" fmla="*/ 14 h 23"/>
                <a:gd name="T12" fmla="*/ 0 w 36"/>
                <a:gd name="T13" fmla="*/ 12 h 23"/>
                <a:gd name="T14" fmla="*/ 0 w 36"/>
                <a:gd name="T15" fmla="*/ 11 h 23"/>
                <a:gd name="T16" fmla="*/ 0 w 36"/>
                <a:gd name="T17" fmla="*/ 10 h 23"/>
                <a:gd name="T18" fmla="*/ 0 w 36"/>
                <a:gd name="T19" fmla="*/ 8 h 23"/>
                <a:gd name="T20" fmla="*/ 36 w 36"/>
                <a:gd name="T21" fmla="*/ 0 h 23"/>
                <a:gd name="T22" fmla="*/ 36 w 36"/>
                <a:gd name="T23" fmla="*/ 2 h 23"/>
                <a:gd name="T24" fmla="*/ 36 w 36"/>
                <a:gd name="T25" fmla="*/ 7 h 23"/>
                <a:gd name="T26" fmla="*/ 36 w 36"/>
                <a:gd name="T27" fmla="*/ 11 h 23"/>
                <a:gd name="T28" fmla="*/ 36 w 36"/>
                <a:gd name="T2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3">
                  <a:moveTo>
                    <a:pt x="36" y="14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2" name="Freeform 144"/>
            <p:cNvSpPr>
              <a:spLocks/>
            </p:cNvSpPr>
            <p:nvPr/>
          </p:nvSpPr>
          <p:spPr bwMode="auto">
            <a:xfrm>
              <a:off x="8424" y="2514"/>
              <a:ext cx="44" cy="49"/>
            </a:xfrm>
            <a:custGeom>
              <a:avLst/>
              <a:gdLst>
                <a:gd name="T0" fmla="*/ 35 w 35"/>
                <a:gd name="T1" fmla="*/ 13 h 22"/>
                <a:gd name="T2" fmla="*/ 0 w 35"/>
                <a:gd name="T3" fmla="*/ 22 h 22"/>
                <a:gd name="T4" fmla="*/ 2 w 35"/>
                <a:gd name="T5" fmla="*/ 17 h 22"/>
                <a:gd name="T6" fmla="*/ 3 w 35"/>
                <a:gd name="T7" fmla="*/ 13 h 22"/>
                <a:gd name="T8" fmla="*/ 3 w 35"/>
                <a:gd name="T9" fmla="*/ 9 h 22"/>
                <a:gd name="T10" fmla="*/ 4 w 35"/>
                <a:gd name="T11" fmla="*/ 6 h 22"/>
                <a:gd name="T12" fmla="*/ 32 w 35"/>
                <a:gd name="T13" fmla="*/ 0 h 22"/>
                <a:gd name="T14" fmla="*/ 33 w 35"/>
                <a:gd name="T15" fmla="*/ 3 h 22"/>
                <a:gd name="T16" fmla="*/ 33 w 35"/>
                <a:gd name="T17" fmla="*/ 6 h 22"/>
                <a:gd name="T18" fmla="*/ 33 w 35"/>
                <a:gd name="T19" fmla="*/ 10 h 22"/>
                <a:gd name="T20" fmla="*/ 35 w 35"/>
                <a:gd name="T21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2">
                  <a:moveTo>
                    <a:pt x="35" y="13"/>
                  </a:moveTo>
                  <a:lnTo>
                    <a:pt x="0" y="22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9"/>
                  </a:lnTo>
                  <a:lnTo>
                    <a:pt x="4" y="6"/>
                  </a:lnTo>
                  <a:lnTo>
                    <a:pt x="32" y="0"/>
                  </a:lnTo>
                  <a:lnTo>
                    <a:pt x="33" y="3"/>
                  </a:lnTo>
                  <a:lnTo>
                    <a:pt x="33" y="6"/>
                  </a:lnTo>
                  <a:lnTo>
                    <a:pt x="33" y="10"/>
                  </a:lnTo>
                  <a:lnTo>
                    <a:pt x="35" y="1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3" name="Freeform 145"/>
            <p:cNvSpPr>
              <a:spLocks/>
            </p:cNvSpPr>
            <p:nvPr/>
          </p:nvSpPr>
          <p:spPr bwMode="auto">
            <a:xfrm>
              <a:off x="8423" y="2617"/>
              <a:ext cx="42" cy="45"/>
            </a:xfrm>
            <a:custGeom>
              <a:avLst/>
              <a:gdLst>
                <a:gd name="T0" fmla="*/ 31 w 34"/>
                <a:gd name="T1" fmla="*/ 13 h 20"/>
                <a:gd name="T2" fmla="*/ 1 w 34"/>
                <a:gd name="T3" fmla="*/ 20 h 20"/>
                <a:gd name="T4" fmla="*/ 1 w 34"/>
                <a:gd name="T5" fmla="*/ 17 h 20"/>
                <a:gd name="T6" fmla="*/ 1 w 34"/>
                <a:gd name="T7" fmla="*/ 14 h 20"/>
                <a:gd name="T8" fmla="*/ 0 w 34"/>
                <a:gd name="T9" fmla="*/ 11 h 20"/>
                <a:gd name="T10" fmla="*/ 0 w 34"/>
                <a:gd name="T11" fmla="*/ 9 h 20"/>
                <a:gd name="T12" fmla="*/ 34 w 34"/>
                <a:gd name="T13" fmla="*/ 0 h 20"/>
                <a:gd name="T14" fmla="*/ 34 w 34"/>
                <a:gd name="T15" fmla="*/ 3 h 20"/>
                <a:gd name="T16" fmla="*/ 33 w 34"/>
                <a:gd name="T17" fmla="*/ 7 h 20"/>
                <a:gd name="T18" fmla="*/ 33 w 34"/>
                <a:gd name="T19" fmla="*/ 10 h 20"/>
                <a:gd name="T20" fmla="*/ 31 w 34"/>
                <a:gd name="T2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20">
                  <a:moveTo>
                    <a:pt x="31" y="13"/>
                  </a:moveTo>
                  <a:lnTo>
                    <a:pt x="1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34" y="0"/>
                  </a:lnTo>
                  <a:lnTo>
                    <a:pt x="34" y="3"/>
                  </a:lnTo>
                  <a:lnTo>
                    <a:pt x="33" y="7"/>
                  </a:lnTo>
                  <a:lnTo>
                    <a:pt x="33" y="10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4" name="Freeform 146"/>
            <p:cNvSpPr>
              <a:spLocks/>
            </p:cNvSpPr>
            <p:nvPr/>
          </p:nvSpPr>
          <p:spPr bwMode="auto">
            <a:xfrm>
              <a:off x="8427" y="2669"/>
              <a:ext cx="32" cy="45"/>
            </a:xfrm>
            <a:custGeom>
              <a:avLst/>
              <a:gdLst>
                <a:gd name="T0" fmla="*/ 26 w 26"/>
                <a:gd name="T1" fmla="*/ 0 h 20"/>
                <a:gd name="T2" fmla="*/ 23 w 26"/>
                <a:gd name="T3" fmla="*/ 9 h 20"/>
                <a:gd name="T4" fmla="*/ 20 w 26"/>
                <a:gd name="T5" fmla="*/ 14 h 20"/>
                <a:gd name="T6" fmla="*/ 15 w 26"/>
                <a:gd name="T7" fmla="*/ 19 h 20"/>
                <a:gd name="T8" fmla="*/ 11 w 26"/>
                <a:gd name="T9" fmla="*/ 20 h 20"/>
                <a:gd name="T10" fmla="*/ 8 w 26"/>
                <a:gd name="T11" fmla="*/ 19 h 20"/>
                <a:gd name="T12" fmla="*/ 5 w 26"/>
                <a:gd name="T13" fmla="*/ 16 h 20"/>
                <a:gd name="T14" fmla="*/ 2 w 26"/>
                <a:gd name="T15" fmla="*/ 12 h 20"/>
                <a:gd name="T16" fmla="*/ 0 w 26"/>
                <a:gd name="T17" fmla="*/ 6 h 20"/>
                <a:gd name="T18" fmla="*/ 26 w 26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0">
                  <a:moveTo>
                    <a:pt x="26" y="0"/>
                  </a:moveTo>
                  <a:lnTo>
                    <a:pt x="23" y="9"/>
                  </a:lnTo>
                  <a:lnTo>
                    <a:pt x="20" y="14"/>
                  </a:lnTo>
                  <a:lnTo>
                    <a:pt x="15" y="19"/>
                  </a:lnTo>
                  <a:lnTo>
                    <a:pt x="11" y="20"/>
                  </a:lnTo>
                  <a:lnTo>
                    <a:pt x="8" y="19"/>
                  </a:lnTo>
                  <a:lnTo>
                    <a:pt x="5" y="16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5" name="Freeform 147"/>
            <p:cNvSpPr>
              <a:spLocks/>
            </p:cNvSpPr>
            <p:nvPr/>
          </p:nvSpPr>
          <p:spPr bwMode="auto">
            <a:xfrm>
              <a:off x="8433" y="2475"/>
              <a:ext cx="27" cy="30"/>
            </a:xfrm>
            <a:custGeom>
              <a:avLst/>
              <a:gdLst>
                <a:gd name="T0" fmla="*/ 0 w 22"/>
                <a:gd name="T1" fmla="*/ 13 h 13"/>
                <a:gd name="T2" fmla="*/ 3 w 22"/>
                <a:gd name="T3" fmla="*/ 7 h 13"/>
                <a:gd name="T4" fmla="*/ 8 w 22"/>
                <a:gd name="T5" fmla="*/ 3 h 13"/>
                <a:gd name="T6" fmla="*/ 10 w 22"/>
                <a:gd name="T7" fmla="*/ 0 h 13"/>
                <a:gd name="T8" fmla="*/ 13 w 22"/>
                <a:gd name="T9" fmla="*/ 0 h 13"/>
                <a:gd name="T10" fmla="*/ 16 w 22"/>
                <a:gd name="T11" fmla="*/ 0 h 13"/>
                <a:gd name="T12" fmla="*/ 18 w 22"/>
                <a:gd name="T13" fmla="*/ 1 h 13"/>
                <a:gd name="T14" fmla="*/ 21 w 22"/>
                <a:gd name="T15" fmla="*/ 4 h 13"/>
                <a:gd name="T16" fmla="*/ 22 w 22"/>
                <a:gd name="T17" fmla="*/ 8 h 13"/>
                <a:gd name="T18" fmla="*/ 0 w 22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3" y="7"/>
                  </a:lnTo>
                  <a:lnTo>
                    <a:pt x="8" y="3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1" y="4"/>
                  </a:lnTo>
                  <a:lnTo>
                    <a:pt x="22" y="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3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6" name="Freeform 148"/>
            <p:cNvSpPr>
              <a:spLocks/>
            </p:cNvSpPr>
            <p:nvPr/>
          </p:nvSpPr>
          <p:spPr bwMode="auto">
            <a:xfrm>
              <a:off x="8046" y="4701"/>
              <a:ext cx="189" cy="849"/>
            </a:xfrm>
            <a:custGeom>
              <a:avLst/>
              <a:gdLst>
                <a:gd name="T0" fmla="*/ 0 w 151"/>
                <a:gd name="T1" fmla="*/ 334 h 376"/>
                <a:gd name="T2" fmla="*/ 0 w 151"/>
                <a:gd name="T3" fmla="*/ 0 h 376"/>
                <a:gd name="T4" fmla="*/ 150 w 151"/>
                <a:gd name="T5" fmla="*/ 23 h 376"/>
                <a:gd name="T6" fmla="*/ 151 w 151"/>
                <a:gd name="T7" fmla="*/ 376 h 376"/>
                <a:gd name="T8" fmla="*/ 0 w 151"/>
                <a:gd name="T9" fmla="*/ 33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376">
                  <a:moveTo>
                    <a:pt x="0" y="334"/>
                  </a:moveTo>
                  <a:lnTo>
                    <a:pt x="0" y="0"/>
                  </a:lnTo>
                  <a:lnTo>
                    <a:pt x="150" y="23"/>
                  </a:lnTo>
                  <a:lnTo>
                    <a:pt x="151" y="376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7" name="Freeform 149"/>
            <p:cNvSpPr>
              <a:spLocks/>
            </p:cNvSpPr>
            <p:nvPr/>
          </p:nvSpPr>
          <p:spPr bwMode="auto">
            <a:xfrm>
              <a:off x="8051" y="4713"/>
              <a:ext cx="175" cy="834"/>
            </a:xfrm>
            <a:custGeom>
              <a:avLst/>
              <a:gdLst>
                <a:gd name="T0" fmla="*/ 0 w 140"/>
                <a:gd name="T1" fmla="*/ 331 h 370"/>
                <a:gd name="T2" fmla="*/ 0 w 140"/>
                <a:gd name="T3" fmla="*/ 0 h 370"/>
                <a:gd name="T4" fmla="*/ 138 w 140"/>
                <a:gd name="T5" fmla="*/ 24 h 370"/>
                <a:gd name="T6" fmla="*/ 140 w 140"/>
                <a:gd name="T7" fmla="*/ 370 h 370"/>
                <a:gd name="T8" fmla="*/ 0 w 140"/>
                <a:gd name="T9" fmla="*/ 33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331"/>
                  </a:moveTo>
                  <a:lnTo>
                    <a:pt x="0" y="0"/>
                  </a:lnTo>
                  <a:lnTo>
                    <a:pt x="138" y="24"/>
                  </a:lnTo>
                  <a:lnTo>
                    <a:pt x="140" y="37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8" name="Freeform 150"/>
            <p:cNvSpPr>
              <a:spLocks/>
            </p:cNvSpPr>
            <p:nvPr/>
          </p:nvSpPr>
          <p:spPr bwMode="auto">
            <a:xfrm>
              <a:off x="8060" y="4729"/>
              <a:ext cx="158" cy="818"/>
            </a:xfrm>
            <a:custGeom>
              <a:avLst/>
              <a:gdLst>
                <a:gd name="T0" fmla="*/ 0 w 126"/>
                <a:gd name="T1" fmla="*/ 324 h 363"/>
                <a:gd name="T2" fmla="*/ 0 w 126"/>
                <a:gd name="T3" fmla="*/ 0 h 363"/>
                <a:gd name="T4" fmla="*/ 123 w 126"/>
                <a:gd name="T5" fmla="*/ 24 h 363"/>
                <a:gd name="T6" fmla="*/ 126 w 126"/>
                <a:gd name="T7" fmla="*/ 363 h 363"/>
                <a:gd name="T8" fmla="*/ 0 w 126"/>
                <a:gd name="T9" fmla="*/ 32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63">
                  <a:moveTo>
                    <a:pt x="0" y="324"/>
                  </a:moveTo>
                  <a:lnTo>
                    <a:pt x="0" y="0"/>
                  </a:lnTo>
                  <a:lnTo>
                    <a:pt x="123" y="24"/>
                  </a:lnTo>
                  <a:lnTo>
                    <a:pt x="126" y="363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79" name="Freeform 151"/>
            <p:cNvSpPr>
              <a:spLocks/>
            </p:cNvSpPr>
            <p:nvPr/>
          </p:nvSpPr>
          <p:spPr bwMode="auto">
            <a:xfrm>
              <a:off x="8140" y="4794"/>
              <a:ext cx="63" cy="749"/>
            </a:xfrm>
            <a:custGeom>
              <a:avLst/>
              <a:gdLst>
                <a:gd name="T0" fmla="*/ 0 w 50"/>
                <a:gd name="T1" fmla="*/ 316 h 332"/>
                <a:gd name="T2" fmla="*/ 50 w 50"/>
                <a:gd name="T3" fmla="*/ 332 h 332"/>
                <a:gd name="T4" fmla="*/ 49 w 50"/>
                <a:gd name="T5" fmla="*/ 11 h 332"/>
                <a:gd name="T6" fmla="*/ 0 w 50"/>
                <a:gd name="T7" fmla="*/ 0 h 332"/>
                <a:gd name="T8" fmla="*/ 0 w 50"/>
                <a:gd name="T9" fmla="*/ 31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2">
                  <a:moveTo>
                    <a:pt x="0" y="316"/>
                  </a:moveTo>
                  <a:lnTo>
                    <a:pt x="50" y="332"/>
                  </a:lnTo>
                  <a:lnTo>
                    <a:pt x="49" y="11"/>
                  </a:lnTo>
                  <a:lnTo>
                    <a:pt x="0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3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0" name="Freeform 152"/>
            <p:cNvSpPr>
              <a:spLocks/>
            </p:cNvSpPr>
            <p:nvPr/>
          </p:nvSpPr>
          <p:spPr bwMode="auto">
            <a:xfrm>
              <a:off x="8073" y="4767"/>
              <a:ext cx="60" cy="737"/>
            </a:xfrm>
            <a:custGeom>
              <a:avLst/>
              <a:gdLst>
                <a:gd name="T0" fmla="*/ 48 w 48"/>
                <a:gd name="T1" fmla="*/ 12 h 327"/>
                <a:gd name="T2" fmla="*/ 0 w 48"/>
                <a:gd name="T3" fmla="*/ 0 h 327"/>
                <a:gd name="T4" fmla="*/ 0 w 48"/>
                <a:gd name="T5" fmla="*/ 311 h 327"/>
                <a:gd name="T6" fmla="*/ 48 w 48"/>
                <a:gd name="T7" fmla="*/ 327 h 327"/>
                <a:gd name="T8" fmla="*/ 48 w 48"/>
                <a:gd name="T9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7">
                  <a:moveTo>
                    <a:pt x="48" y="12"/>
                  </a:moveTo>
                  <a:lnTo>
                    <a:pt x="0" y="0"/>
                  </a:lnTo>
                  <a:lnTo>
                    <a:pt x="0" y="311"/>
                  </a:lnTo>
                  <a:lnTo>
                    <a:pt x="48" y="327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3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1" name="Freeform 153"/>
            <p:cNvSpPr>
              <a:spLocks/>
            </p:cNvSpPr>
            <p:nvPr/>
          </p:nvSpPr>
          <p:spPr bwMode="auto">
            <a:xfrm>
              <a:off x="8108" y="3414"/>
              <a:ext cx="859" cy="1344"/>
            </a:xfrm>
            <a:custGeom>
              <a:avLst/>
              <a:gdLst>
                <a:gd name="T0" fmla="*/ 684 w 687"/>
                <a:gd name="T1" fmla="*/ 580 h 596"/>
                <a:gd name="T2" fmla="*/ 304 w 687"/>
                <a:gd name="T3" fmla="*/ 207 h 596"/>
                <a:gd name="T4" fmla="*/ 233 w 687"/>
                <a:gd name="T5" fmla="*/ 13 h 596"/>
                <a:gd name="T6" fmla="*/ 0 w 687"/>
                <a:gd name="T7" fmla="*/ 0 h 596"/>
                <a:gd name="T8" fmla="*/ 145 w 687"/>
                <a:gd name="T9" fmla="*/ 596 h 596"/>
                <a:gd name="T10" fmla="*/ 687 w 687"/>
                <a:gd name="T11" fmla="*/ 581 h 596"/>
                <a:gd name="T12" fmla="*/ 684 w 687"/>
                <a:gd name="T13" fmla="*/ 58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596">
                  <a:moveTo>
                    <a:pt x="684" y="580"/>
                  </a:moveTo>
                  <a:lnTo>
                    <a:pt x="304" y="207"/>
                  </a:lnTo>
                  <a:lnTo>
                    <a:pt x="233" y="13"/>
                  </a:lnTo>
                  <a:lnTo>
                    <a:pt x="0" y="0"/>
                  </a:lnTo>
                  <a:lnTo>
                    <a:pt x="145" y="596"/>
                  </a:lnTo>
                  <a:lnTo>
                    <a:pt x="687" y="581"/>
                  </a:lnTo>
                  <a:lnTo>
                    <a:pt x="684" y="5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2" name="Freeform 154"/>
            <p:cNvSpPr>
              <a:spLocks/>
            </p:cNvSpPr>
            <p:nvPr/>
          </p:nvSpPr>
          <p:spPr bwMode="auto">
            <a:xfrm>
              <a:off x="8488" y="3880"/>
              <a:ext cx="492" cy="844"/>
            </a:xfrm>
            <a:custGeom>
              <a:avLst/>
              <a:gdLst>
                <a:gd name="T0" fmla="*/ 383 w 394"/>
                <a:gd name="T1" fmla="*/ 374 h 374"/>
                <a:gd name="T2" fmla="*/ 394 w 394"/>
                <a:gd name="T3" fmla="*/ 374 h 374"/>
                <a:gd name="T4" fmla="*/ 282 w 394"/>
                <a:gd name="T5" fmla="*/ 16 h 374"/>
                <a:gd name="T6" fmla="*/ 0 w 394"/>
                <a:gd name="T7" fmla="*/ 0 h 374"/>
                <a:gd name="T8" fmla="*/ 380 w 394"/>
                <a:gd name="T9" fmla="*/ 373 h 374"/>
                <a:gd name="T10" fmla="*/ 383 w 394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4">
                  <a:moveTo>
                    <a:pt x="383" y="374"/>
                  </a:moveTo>
                  <a:lnTo>
                    <a:pt x="394" y="374"/>
                  </a:lnTo>
                  <a:lnTo>
                    <a:pt x="282" y="16"/>
                  </a:lnTo>
                  <a:lnTo>
                    <a:pt x="0" y="0"/>
                  </a:lnTo>
                  <a:lnTo>
                    <a:pt x="380" y="373"/>
                  </a:lnTo>
                  <a:lnTo>
                    <a:pt x="383" y="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3" name="Freeform 155"/>
            <p:cNvSpPr>
              <a:spLocks/>
            </p:cNvSpPr>
            <p:nvPr/>
          </p:nvSpPr>
          <p:spPr bwMode="auto">
            <a:xfrm>
              <a:off x="8291" y="2805"/>
              <a:ext cx="213" cy="180"/>
            </a:xfrm>
            <a:custGeom>
              <a:avLst/>
              <a:gdLst>
                <a:gd name="T0" fmla="*/ 62 w 170"/>
                <a:gd name="T1" fmla="*/ 44 h 80"/>
                <a:gd name="T2" fmla="*/ 0 w 170"/>
                <a:gd name="T3" fmla="*/ 80 h 80"/>
                <a:gd name="T4" fmla="*/ 144 w 170"/>
                <a:gd name="T5" fmla="*/ 35 h 80"/>
                <a:gd name="T6" fmla="*/ 155 w 170"/>
                <a:gd name="T7" fmla="*/ 36 h 80"/>
                <a:gd name="T8" fmla="*/ 170 w 170"/>
                <a:gd name="T9" fmla="*/ 0 h 80"/>
                <a:gd name="T10" fmla="*/ 62 w 170"/>
                <a:gd name="T11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80">
                  <a:moveTo>
                    <a:pt x="62" y="44"/>
                  </a:moveTo>
                  <a:lnTo>
                    <a:pt x="0" y="80"/>
                  </a:lnTo>
                  <a:lnTo>
                    <a:pt x="144" y="35"/>
                  </a:lnTo>
                  <a:lnTo>
                    <a:pt x="155" y="36"/>
                  </a:lnTo>
                  <a:lnTo>
                    <a:pt x="170" y="0"/>
                  </a:lnTo>
                  <a:lnTo>
                    <a:pt x="6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4" name="Freeform 156"/>
            <p:cNvSpPr>
              <a:spLocks/>
            </p:cNvSpPr>
            <p:nvPr/>
          </p:nvSpPr>
          <p:spPr bwMode="auto">
            <a:xfrm>
              <a:off x="8485" y="2805"/>
              <a:ext cx="402" cy="117"/>
            </a:xfrm>
            <a:custGeom>
              <a:avLst/>
              <a:gdLst>
                <a:gd name="T0" fmla="*/ 264 w 321"/>
                <a:gd name="T1" fmla="*/ 19 h 52"/>
                <a:gd name="T2" fmla="*/ 16 w 321"/>
                <a:gd name="T3" fmla="*/ 0 h 52"/>
                <a:gd name="T4" fmla="*/ 15 w 321"/>
                <a:gd name="T5" fmla="*/ 0 h 52"/>
                <a:gd name="T6" fmla="*/ 0 w 321"/>
                <a:gd name="T7" fmla="*/ 36 h 52"/>
                <a:gd name="T8" fmla="*/ 321 w 321"/>
                <a:gd name="T9" fmla="*/ 52 h 52"/>
                <a:gd name="T10" fmla="*/ 264 w 321"/>
                <a:gd name="T1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52">
                  <a:moveTo>
                    <a:pt x="264" y="19"/>
                  </a:moveTo>
                  <a:lnTo>
                    <a:pt x="16" y="0"/>
                  </a:lnTo>
                  <a:lnTo>
                    <a:pt x="15" y="0"/>
                  </a:lnTo>
                  <a:lnTo>
                    <a:pt x="0" y="36"/>
                  </a:lnTo>
                  <a:lnTo>
                    <a:pt x="321" y="52"/>
                  </a:lnTo>
                  <a:lnTo>
                    <a:pt x="26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5" name="Freeform 157"/>
            <p:cNvSpPr>
              <a:spLocks/>
            </p:cNvSpPr>
            <p:nvPr/>
          </p:nvSpPr>
          <p:spPr bwMode="auto">
            <a:xfrm>
              <a:off x="8545" y="1990"/>
              <a:ext cx="162" cy="235"/>
            </a:xfrm>
            <a:custGeom>
              <a:avLst/>
              <a:gdLst>
                <a:gd name="T0" fmla="*/ 50 w 129"/>
                <a:gd name="T1" fmla="*/ 17 h 104"/>
                <a:gd name="T2" fmla="*/ 0 w 129"/>
                <a:gd name="T3" fmla="*/ 102 h 104"/>
                <a:gd name="T4" fmla="*/ 23 w 129"/>
                <a:gd name="T5" fmla="*/ 104 h 104"/>
                <a:gd name="T6" fmla="*/ 109 w 129"/>
                <a:gd name="T7" fmla="*/ 16 h 104"/>
                <a:gd name="T8" fmla="*/ 129 w 129"/>
                <a:gd name="T9" fmla="*/ 46 h 104"/>
                <a:gd name="T10" fmla="*/ 106 w 129"/>
                <a:gd name="T11" fmla="*/ 0 h 104"/>
                <a:gd name="T12" fmla="*/ 50 w 129"/>
                <a:gd name="T13" fmla="*/ 1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4">
                  <a:moveTo>
                    <a:pt x="50" y="17"/>
                  </a:moveTo>
                  <a:lnTo>
                    <a:pt x="0" y="102"/>
                  </a:lnTo>
                  <a:lnTo>
                    <a:pt x="23" y="104"/>
                  </a:lnTo>
                  <a:lnTo>
                    <a:pt x="109" y="16"/>
                  </a:lnTo>
                  <a:lnTo>
                    <a:pt x="129" y="46"/>
                  </a:lnTo>
                  <a:lnTo>
                    <a:pt x="106" y="0"/>
                  </a:lnTo>
                  <a:lnTo>
                    <a:pt x="5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6" name="Freeform 158"/>
            <p:cNvSpPr>
              <a:spLocks/>
            </p:cNvSpPr>
            <p:nvPr/>
          </p:nvSpPr>
          <p:spPr bwMode="auto">
            <a:xfrm>
              <a:off x="8412" y="240"/>
              <a:ext cx="277" cy="2014"/>
            </a:xfrm>
            <a:custGeom>
              <a:avLst/>
              <a:gdLst>
                <a:gd name="T0" fmla="*/ 180 w 222"/>
                <a:gd name="T1" fmla="*/ 213 h 893"/>
                <a:gd name="T2" fmla="*/ 189 w 222"/>
                <a:gd name="T3" fmla="*/ 173 h 893"/>
                <a:gd name="T4" fmla="*/ 179 w 222"/>
                <a:gd name="T5" fmla="*/ 141 h 893"/>
                <a:gd name="T6" fmla="*/ 177 w 222"/>
                <a:gd name="T7" fmla="*/ 141 h 893"/>
                <a:gd name="T8" fmla="*/ 210 w 222"/>
                <a:gd name="T9" fmla="*/ 42 h 893"/>
                <a:gd name="T10" fmla="*/ 215 w 222"/>
                <a:gd name="T11" fmla="*/ 46 h 893"/>
                <a:gd name="T12" fmla="*/ 220 w 222"/>
                <a:gd name="T13" fmla="*/ 45 h 893"/>
                <a:gd name="T14" fmla="*/ 222 w 222"/>
                <a:gd name="T15" fmla="*/ 39 h 893"/>
                <a:gd name="T16" fmla="*/ 218 w 222"/>
                <a:gd name="T17" fmla="*/ 36 h 893"/>
                <a:gd name="T18" fmla="*/ 219 w 222"/>
                <a:gd name="T19" fmla="*/ 33 h 893"/>
                <a:gd name="T20" fmla="*/ 218 w 222"/>
                <a:gd name="T21" fmla="*/ 27 h 893"/>
                <a:gd name="T22" fmla="*/ 213 w 222"/>
                <a:gd name="T23" fmla="*/ 26 h 893"/>
                <a:gd name="T24" fmla="*/ 209 w 222"/>
                <a:gd name="T25" fmla="*/ 32 h 893"/>
                <a:gd name="T26" fmla="*/ 209 w 222"/>
                <a:gd name="T27" fmla="*/ 35 h 893"/>
                <a:gd name="T28" fmla="*/ 180 w 222"/>
                <a:gd name="T29" fmla="*/ 12 h 893"/>
                <a:gd name="T30" fmla="*/ 180 w 222"/>
                <a:gd name="T31" fmla="*/ 12 h 893"/>
                <a:gd name="T32" fmla="*/ 180 w 222"/>
                <a:gd name="T33" fmla="*/ 12 h 893"/>
                <a:gd name="T34" fmla="*/ 182 w 222"/>
                <a:gd name="T35" fmla="*/ 12 h 893"/>
                <a:gd name="T36" fmla="*/ 186 w 222"/>
                <a:gd name="T37" fmla="*/ 6 h 893"/>
                <a:gd name="T38" fmla="*/ 182 w 222"/>
                <a:gd name="T39" fmla="*/ 0 h 893"/>
                <a:gd name="T40" fmla="*/ 179 w 222"/>
                <a:gd name="T41" fmla="*/ 1 h 893"/>
                <a:gd name="T42" fmla="*/ 176 w 222"/>
                <a:gd name="T43" fmla="*/ 3 h 893"/>
                <a:gd name="T44" fmla="*/ 171 w 222"/>
                <a:gd name="T45" fmla="*/ 6 h 893"/>
                <a:gd name="T46" fmla="*/ 170 w 222"/>
                <a:gd name="T47" fmla="*/ 4 h 893"/>
                <a:gd name="T48" fmla="*/ 164 w 222"/>
                <a:gd name="T49" fmla="*/ 6 h 893"/>
                <a:gd name="T50" fmla="*/ 163 w 222"/>
                <a:gd name="T51" fmla="*/ 12 h 893"/>
                <a:gd name="T52" fmla="*/ 169 w 222"/>
                <a:gd name="T53" fmla="*/ 16 h 893"/>
                <a:gd name="T54" fmla="*/ 169 w 222"/>
                <a:gd name="T55" fmla="*/ 16 h 893"/>
                <a:gd name="T56" fmla="*/ 169 w 222"/>
                <a:gd name="T57" fmla="*/ 16 h 893"/>
                <a:gd name="T58" fmla="*/ 169 w 222"/>
                <a:gd name="T59" fmla="*/ 49 h 893"/>
                <a:gd name="T60" fmla="*/ 141 w 222"/>
                <a:gd name="T61" fmla="*/ 56 h 893"/>
                <a:gd name="T62" fmla="*/ 135 w 222"/>
                <a:gd name="T63" fmla="*/ 55 h 893"/>
                <a:gd name="T64" fmla="*/ 133 w 222"/>
                <a:gd name="T65" fmla="*/ 61 h 893"/>
                <a:gd name="T66" fmla="*/ 133 w 222"/>
                <a:gd name="T67" fmla="*/ 63 h 893"/>
                <a:gd name="T68" fmla="*/ 134 w 222"/>
                <a:gd name="T69" fmla="*/ 65 h 893"/>
                <a:gd name="T70" fmla="*/ 133 w 222"/>
                <a:gd name="T71" fmla="*/ 69 h 893"/>
                <a:gd name="T72" fmla="*/ 138 w 222"/>
                <a:gd name="T73" fmla="*/ 73 h 893"/>
                <a:gd name="T74" fmla="*/ 144 w 222"/>
                <a:gd name="T75" fmla="*/ 69 h 893"/>
                <a:gd name="T76" fmla="*/ 144 w 222"/>
                <a:gd name="T77" fmla="*/ 66 h 893"/>
                <a:gd name="T78" fmla="*/ 167 w 222"/>
                <a:gd name="T79" fmla="*/ 56 h 893"/>
                <a:gd name="T80" fmla="*/ 161 w 222"/>
                <a:gd name="T81" fmla="*/ 144 h 893"/>
                <a:gd name="T82" fmla="*/ 158 w 222"/>
                <a:gd name="T83" fmla="*/ 147 h 893"/>
                <a:gd name="T84" fmla="*/ 135 w 222"/>
                <a:gd name="T85" fmla="*/ 171 h 893"/>
                <a:gd name="T86" fmla="*/ 137 w 222"/>
                <a:gd name="T87" fmla="*/ 206 h 893"/>
                <a:gd name="T88" fmla="*/ 27 w 222"/>
                <a:gd name="T89" fmla="*/ 786 h 893"/>
                <a:gd name="T90" fmla="*/ 78 w 222"/>
                <a:gd name="T91" fmla="*/ 877 h 893"/>
                <a:gd name="T92" fmla="*/ 169 w 222"/>
                <a:gd name="T93" fmla="*/ 22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893">
                  <a:moveTo>
                    <a:pt x="169" y="223"/>
                  </a:moveTo>
                  <a:lnTo>
                    <a:pt x="171" y="220"/>
                  </a:lnTo>
                  <a:lnTo>
                    <a:pt x="180" y="213"/>
                  </a:lnTo>
                  <a:lnTo>
                    <a:pt x="187" y="202"/>
                  </a:lnTo>
                  <a:lnTo>
                    <a:pt x="190" y="189"/>
                  </a:lnTo>
                  <a:lnTo>
                    <a:pt x="189" y="173"/>
                  </a:lnTo>
                  <a:lnTo>
                    <a:pt x="184" y="158"/>
                  </a:lnTo>
                  <a:lnTo>
                    <a:pt x="180" y="145"/>
                  </a:lnTo>
                  <a:lnTo>
                    <a:pt x="179" y="141"/>
                  </a:lnTo>
                  <a:lnTo>
                    <a:pt x="177" y="141"/>
                  </a:lnTo>
                  <a:lnTo>
                    <a:pt x="177" y="141"/>
                  </a:lnTo>
                  <a:lnTo>
                    <a:pt x="177" y="141"/>
                  </a:lnTo>
                  <a:lnTo>
                    <a:pt x="177" y="141"/>
                  </a:lnTo>
                  <a:lnTo>
                    <a:pt x="179" y="53"/>
                  </a:lnTo>
                  <a:lnTo>
                    <a:pt x="210" y="42"/>
                  </a:lnTo>
                  <a:lnTo>
                    <a:pt x="212" y="43"/>
                  </a:lnTo>
                  <a:lnTo>
                    <a:pt x="213" y="45"/>
                  </a:lnTo>
                  <a:lnTo>
                    <a:pt x="215" y="46"/>
                  </a:lnTo>
                  <a:lnTo>
                    <a:pt x="216" y="46"/>
                  </a:lnTo>
                  <a:lnTo>
                    <a:pt x="218" y="46"/>
                  </a:lnTo>
                  <a:lnTo>
                    <a:pt x="220" y="45"/>
                  </a:lnTo>
                  <a:lnTo>
                    <a:pt x="222" y="42"/>
                  </a:lnTo>
                  <a:lnTo>
                    <a:pt x="222" y="40"/>
                  </a:lnTo>
                  <a:lnTo>
                    <a:pt x="222" y="39"/>
                  </a:lnTo>
                  <a:lnTo>
                    <a:pt x="220" y="37"/>
                  </a:lnTo>
                  <a:lnTo>
                    <a:pt x="219" y="36"/>
                  </a:lnTo>
                  <a:lnTo>
                    <a:pt x="218" y="36"/>
                  </a:lnTo>
                  <a:lnTo>
                    <a:pt x="219" y="35"/>
                  </a:lnTo>
                  <a:lnTo>
                    <a:pt x="219" y="33"/>
                  </a:lnTo>
                  <a:lnTo>
                    <a:pt x="219" y="33"/>
                  </a:lnTo>
                  <a:lnTo>
                    <a:pt x="219" y="32"/>
                  </a:lnTo>
                  <a:lnTo>
                    <a:pt x="219" y="30"/>
                  </a:lnTo>
                  <a:lnTo>
                    <a:pt x="218" y="27"/>
                  </a:lnTo>
                  <a:lnTo>
                    <a:pt x="216" y="26"/>
                  </a:lnTo>
                  <a:lnTo>
                    <a:pt x="215" y="26"/>
                  </a:lnTo>
                  <a:lnTo>
                    <a:pt x="213" y="26"/>
                  </a:lnTo>
                  <a:lnTo>
                    <a:pt x="210" y="27"/>
                  </a:lnTo>
                  <a:lnTo>
                    <a:pt x="209" y="30"/>
                  </a:lnTo>
                  <a:lnTo>
                    <a:pt x="209" y="32"/>
                  </a:lnTo>
                  <a:lnTo>
                    <a:pt x="209" y="33"/>
                  </a:lnTo>
                  <a:lnTo>
                    <a:pt x="209" y="33"/>
                  </a:lnTo>
                  <a:lnTo>
                    <a:pt x="209" y="35"/>
                  </a:lnTo>
                  <a:lnTo>
                    <a:pt x="209" y="35"/>
                  </a:lnTo>
                  <a:lnTo>
                    <a:pt x="179" y="46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0" y="12"/>
                  </a:lnTo>
                  <a:lnTo>
                    <a:pt x="182" y="12"/>
                  </a:lnTo>
                  <a:lnTo>
                    <a:pt x="184" y="10"/>
                  </a:lnTo>
                  <a:lnTo>
                    <a:pt x="186" y="7"/>
                  </a:lnTo>
                  <a:lnTo>
                    <a:pt x="186" y="6"/>
                  </a:lnTo>
                  <a:lnTo>
                    <a:pt x="186" y="4"/>
                  </a:lnTo>
                  <a:lnTo>
                    <a:pt x="184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9" y="1"/>
                  </a:lnTo>
                  <a:lnTo>
                    <a:pt x="177" y="1"/>
                  </a:lnTo>
                  <a:lnTo>
                    <a:pt x="177" y="3"/>
                  </a:lnTo>
                  <a:lnTo>
                    <a:pt x="176" y="3"/>
                  </a:lnTo>
                  <a:lnTo>
                    <a:pt x="174" y="4"/>
                  </a:lnTo>
                  <a:lnTo>
                    <a:pt x="173" y="4"/>
                  </a:lnTo>
                  <a:lnTo>
                    <a:pt x="171" y="6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4" y="6"/>
                  </a:lnTo>
                  <a:lnTo>
                    <a:pt x="163" y="9"/>
                  </a:lnTo>
                  <a:lnTo>
                    <a:pt x="163" y="10"/>
                  </a:lnTo>
                  <a:lnTo>
                    <a:pt x="163" y="12"/>
                  </a:lnTo>
                  <a:lnTo>
                    <a:pt x="164" y="14"/>
                  </a:lnTo>
                  <a:lnTo>
                    <a:pt x="167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69" y="49"/>
                  </a:lnTo>
                  <a:lnTo>
                    <a:pt x="143" y="58"/>
                  </a:lnTo>
                  <a:lnTo>
                    <a:pt x="143" y="56"/>
                  </a:lnTo>
                  <a:lnTo>
                    <a:pt x="141" y="56"/>
                  </a:lnTo>
                  <a:lnTo>
                    <a:pt x="140" y="55"/>
                  </a:lnTo>
                  <a:lnTo>
                    <a:pt x="138" y="55"/>
                  </a:lnTo>
                  <a:lnTo>
                    <a:pt x="135" y="55"/>
                  </a:lnTo>
                  <a:lnTo>
                    <a:pt x="134" y="56"/>
                  </a:lnTo>
                  <a:lnTo>
                    <a:pt x="133" y="58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3" y="62"/>
                  </a:lnTo>
                  <a:lnTo>
                    <a:pt x="133" y="63"/>
                  </a:lnTo>
                  <a:lnTo>
                    <a:pt x="134" y="63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3" y="66"/>
                  </a:lnTo>
                  <a:lnTo>
                    <a:pt x="133" y="68"/>
                  </a:lnTo>
                  <a:lnTo>
                    <a:pt x="133" y="69"/>
                  </a:lnTo>
                  <a:lnTo>
                    <a:pt x="134" y="72"/>
                  </a:lnTo>
                  <a:lnTo>
                    <a:pt x="137" y="73"/>
                  </a:lnTo>
                  <a:lnTo>
                    <a:pt x="138" y="73"/>
                  </a:lnTo>
                  <a:lnTo>
                    <a:pt x="140" y="73"/>
                  </a:lnTo>
                  <a:lnTo>
                    <a:pt x="143" y="72"/>
                  </a:lnTo>
                  <a:lnTo>
                    <a:pt x="144" y="69"/>
                  </a:lnTo>
                  <a:lnTo>
                    <a:pt x="144" y="68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5"/>
                  </a:lnTo>
                  <a:lnTo>
                    <a:pt x="167" y="56"/>
                  </a:lnTo>
                  <a:lnTo>
                    <a:pt x="166" y="144"/>
                  </a:lnTo>
                  <a:lnTo>
                    <a:pt x="161" y="144"/>
                  </a:lnTo>
                  <a:lnTo>
                    <a:pt x="161" y="144"/>
                  </a:lnTo>
                  <a:lnTo>
                    <a:pt x="160" y="145"/>
                  </a:lnTo>
                  <a:lnTo>
                    <a:pt x="160" y="145"/>
                  </a:lnTo>
                  <a:lnTo>
                    <a:pt x="158" y="147"/>
                  </a:lnTo>
                  <a:lnTo>
                    <a:pt x="148" y="153"/>
                  </a:lnTo>
                  <a:lnTo>
                    <a:pt x="141" y="161"/>
                  </a:lnTo>
                  <a:lnTo>
                    <a:pt x="135" y="171"/>
                  </a:lnTo>
                  <a:lnTo>
                    <a:pt x="134" y="184"/>
                  </a:lnTo>
                  <a:lnTo>
                    <a:pt x="134" y="196"/>
                  </a:lnTo>
                  <a:lnTo>
                    <a:pt x="137" y="206"/>
                  </a:lnTo>
                  <a:lnTo>
                    <a:pt x="141" y="215"/>
                  </a:lnTo>
                  <a:lnTo>
                    <a:pt x="150" y="216"/>
                  </a:lnTo>
                  <a:lnTo>
                    <a:pt x="27" y="786"/>
                  </a:lnTo>
                  <a:lnTo>
                    <a:pt x="0" y="792"/>
                  </a:lnTo>
                  <a:lnTo>
                    <a:pt x="48" y="893"/>
                  </a:lnTo>
                  <a:lnTo>
                    <a:pt x="78" y="877"/>
                  </a:lnTo>
                  <a:lnTo>
                    <a:pt x="89" y="877"/>
                  </a:lnTo>
                  <a:lnTo>
                    <a:pt x="104" y="844"/>
                  </a:lnTo>
                  <a:lnTo>
                    <a:pt x="169" y="2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7" name="Freeform 159"/>
            <p:cNvSpPr>
              <a:spLocks/>
            </p:cNvSpPr>
            <p:nvPr/>
          </p:nvSpPr>
          <p:spPr bwMode="auto">
            <a:xfrm>
              <a:off x="8517" y="2218"/>
              <a:ext cx="28" cy="32"/>
            </a:xfrm>
            <a:custGeom>
              <a:avLst/>
              <a:gdLst>
                <a:gd name="T0" fmla="*/ 0 w 23"/>
                <a:gd name="T1" fmla="*/ 14 h 14"/>
                <a:gd name="T2" fmla="*/ 23 w 23"/>
                <a:gd name="T3" fmla="*/ 1 h 14"/>
                <a:gd name="T4" fmla="*/ 23 w 23"/>
                <a:gd name="T5" fmla="*/ 1 h 14"/>
                <a:gd name="T6" fmla="*/ 5 w 23"/>
                <a:gd name="T7" fmla="*/ 0 h 14"/>
                <a:gd name="T8" fmla="*/ 0 w 2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0" y="14"/>
                  </a:moveTo>
                  <a:lnTo>
                    <a:pt x="23" y="1"/>
                  </a:lnTo>
                  <a:lnTo>
                    <a:pt x="23" y="1"/>
                  </a:lnTo>
                  <a:lnTo>
                    <a:pt x="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8" name="Freeform 160"/>
            <p:cNvSpPr>
              <a:spLocks/>
            </p:cNvSpPr>
            <p:nvPr/>
          </p:nvSpPr>
          <p:spPr bwMode="auto">
            <a:xfrm>
              <a:off x="8523" y="558"/>
              <a:ext cx="322" cy="1744"/>
            </a:xfrm>
            <a:custGeom>
              <a:avLst/>
              <a:gdLst>
                <a:gd name="T0" fmla="*/ 258 w 258"/>
                <a:gd name="T1" fmla="*/ 773 h 773"/>
                <a:gd name="T2" fmla="*/ 211 w 258"/>
                <a:gd name="T3" fmla="*/ 729 h 773"/>
                <a:gd name="T4" fmla="*/ 205 w 258"/>
                <a:gd name="T5" fmla="*/ 693 h 773"/>
                <a:gd name="T6" fmla="*/ 183 w 258"/>
                <a:gd name="T7" fmla="*/ 677 h 773"/>
                <a:gd name="T8" fmla="*/ 94 w 258"/>
                <a:gd name="T9" fmla="*/ 81 h 773"/>
                <a:gd name="T10" fmla="*/ 105 w 258"/>
                <a:gd name="T11" fmla="*/ 75 h 773"/>
                <a:gd name="T12" fmla="*/ 116 w 258"/>
                <a:gd name="T13" fmla="*/ 65 h 773"/>
                <a:gd name="T14" fmla="*/ 121 w 258"/>
                <a:gd name="T15" fmla="*/ 53 h 773"/>
                <a:gd name="T16" fmla="*/ 124 w 258"/>
                <a:gd name="T17" fmla="*/ 40 h 773"/>
                <a:gd name="T18" fmla="*/ 121 w 258"/>
                <a:gd name="T19" fmla="*/ 28 h 773"/>
                <a:gd name="T20" fmla="*/ 116 w 258"/>
                <a:gd name="T21" fmla="*/ 16 h 773"/>
                <a:gd name="T22" fmla="*/ 105 w 258"/>
                <a:gd name="T23" fmla="*/ 7 h 773"/>
                <a:gd name="T24" fmla="*/ 94 w 258"/>
                <a:gd name="T25" fmla="*/ 3 h 773"/>
                <a:gd name="T26" fmla="*/ 94 w 258"/>
                <a:gd name="T27" fmla="*/ 2 h 773"/>
                <a:gd name="T28" fmla="*/ 93 w 258"/>
                <a:gd name="T29" fmla="*/ 2 h 773"/>
                <a:gd name="T30" fmla="*/ 91 w 258"/>
                <a:gd name="T31" fmla="*/ 0 h 773"/>
                <a:gd name="T32" fmla="*/ 90 w 258"/>
                <a:gd name="T33" fmla="*/ 0 h 773"/>
                <a:gd name="T34" fmla="*/ 91 w 258"/>
                <a:gd name="T35" fmla="*/ 4 h 773"/>
                <a:gd name="T36" fmla="*/ 95 w 258"/>
                <a:gd name="T37" fmla="*/ 17 h 773"/>
                <a:gd name="T38" fmla="*/ 100 w 258"/>
                <a:gd name="T39" fmla="*/ 32 h 773"/>
                <a:gd name="T40" fmla="*/ 101 w 258"/>
                <a:gd name="T41" fmla="*/ 48 h 773"/>
                <a:gd name="T42" fmla="*/ 98 w 258"/>
                <a:gd name="T43" fmla="*/ 61 h 773"/>
                <a:gd name="T44" fmla="*/ 91 w 258"/>
                <a:gd name="T45" fmla="*/ 72 h 773"/>
                <a:gd name="T46" fmla="*/ 82 w 258"/>
                <a:gd name="T47" fmla="*/ 79 h 773"/>
                <a:gd name="T48" fmla="*/ 80 w 258"/>
                <a:gd name="T49" fmla="*/ 82 h 773"/>
                <a:gd name="T50" fmla="*/ 15 w 258"/>
                <a:gd name="T51" fmla="*/ 703 h 773"/>
                <a:gd name="T52" fmla="*/ 0 w 258"/>
                <a:gd name="T53" fmla="*/ 736 h 773"/>
                <a:gd name="T54" fmla="*/ 18 w 258"/>
                <a:gd name="T55" fmla="*/ 737 h 773"/>
                <a:gd name="T56" fmla="*/ 68 w 258"/>
                <a:gd name="T57" fmla="*/ 652 h 773"/>
                <a:gd name="T58" fmla="*/ 124 w 258"/>
                <a:gd name="T59" fmla="*/ 635 h 773"/>
                <a:gd name="T60" fmla="*/ 147 w 258"/>
                <a:gd name="T61" fmla="*/ 681 h 773"/>
                <a:gd name="T62" fmla="*/ 202 w 258"/>
                <a:gd name="T63" fmla="*/ 760 h 773"/>
                <a:gd name="T64" fmla="*/ 258 w 258"/>
                <a:gd name="T65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8" h="773">
                  <a:moveTo>
                    <a:pt x="258" y="773"/>
                  </a:moveTo>
                  <a:lnTo>
                    <a:pt x="211" y="729"/>
                  </a:lnTo>
                  <a:lnTo>
                    <a:pt x="205" y="693"/>
                  </a:lnTo>
                  <a:lnTo>
                    <a:pt x="183" y="677"/>
                  </a:lnTo>
                  <a:lnTo>
                    <a:pt x="94" y="81"/>
                  </a:lnTo>
                  <a:lnTo>
                    <a:pt x="105" y="75"/>
                  </a:lnTo>
                  <a:lnTo>
                    <a:pt x="116" y="65"/>
                  </a:lnTo>
                  <a:lnTo>
                    <a:pt x="121" y="53"/>
                  </a:lnTo>
                  <a:lnTo>
                    <a:pt x="124" y="40"/>
                  </a:lnTo>
                  <a:lnTo>
                    <a:pt x="121" y="28"/>
                  </a:lnTo>
                  <a:lnTo>
                    <a:pt x="116" y="16"/>
                  </a:lnTo>
                  <a:lnTo>
                    <a:pt x="105" y="7"/>
                  </a:lnTo>
                  <a:lnTo>
                    <a:pt x="94" y="3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1" y="0"/>
                  </a:lnTo>
                  <a:lnTo>
                    <a:pt x="90" y="0"/>
                  </a:lnTo>
                  <a:lnTo>
                    <a:pt x="91" y="4"/>
                  </a:lnTo>
                  <a:lnTo>
                    <a:pt x="95" y="17"/>
                  </a:lnTo>
                  <a:lnTo>
                    <a:pt x="100" y="32"/>
                  </a:lnTo>
                  <a:lnTo>
                    <a:pt x="101" y="48"/>
                  </a:lnTo>
                  <a:lnTo>
                    <a:pt x="98" y="61"/>
                  </a:lnTo>
                  <a:lnTo>
                    <a:pt x="91" y="72"/>
                  </a:lnTo>
                  <a:lnTo>
                    <a:pt x="82" y="79"/>
                  </a:lnTo>
                  <a:lnTo>
                    <a:pt x="80" y="82"/>
                  </a:lnTo>
                  <a:lnTo>
                    <a:pt x="15" y="703"/>
                  </a:lnTo>
                  <a:lnTo>
                    <a:pt x="0" y="736"/>
                  </a:lnTo>
                  <a:lnTo>
                    <a:pt x="18" y="737"/>
                  </a:lnTo>
                  <a:lnTo>
                    <a:pt x="68" y="652"/>
                  </a:lnTo>
                  <a:lnTo>
                    <a:pt x="124" y="635"/>
                  </a:lnTo>
                  <a:lnTo>
                    <a:pt x="147" y="681"/>
                  </a:lnTo>
                  <a:lnTo>
                    <a:pt x="202" y="760"/>
                  </a:lnTo>
                  <a:lnTo>
                    <a:pt x="258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89" name="Freeform 161"/>
            <p:cNvSpPr>
              <a:spLocks/>
            </p:cNvSpPr>
            <p:nvPr/>
          </p:nvSpPr>
          <p:spPr bwMode="auto">
            <a:xfrm>
              <a:off x="8887" y="2922"/>
              <a:ext cx="2095" cy="1410"/>
            </a:xfrm>
            <a:custGeom>
              <a:avLst/>
              <a:gdLst>
                <a:gd name="T0" fmla="*/ 1501 w 1676"/>
                <a:gd name="T1" fmla="*/ 316 h 625"/>
                <a:gd name="T2" fmla="*/ 1128 w 1676"/>
                <a:gd name="T3" fmla="*/ 291 h 625"/>
                <a:gd name="T4" fmla="*/ 1014 w 1676"/>
                <a:gd name="T5" fmla="*/ 78 h 625"/>
                <a:gd name="T6" fmla="*/ 0 w 1676"/>
                <a:gd name="T7" fmla="*/ 0 h 625"/>
                <a:gd name="T8" fmla="*/ 0 w 1676"/>
                <a:gd name="T9" fmla="*/ 5 h 625"/>
                <a:gd name="T10" fmla="*/ 318 w 1676"/>
                <a:gd name="T11" fmla="*/ 370 h 625"/>
                <a:gd name="T12" fmla="*/ 412 w 1676"/>
                <a:gd name="T13" fmla="*/ 406 h 625"/>
                <a:gd name="T14" fmla="*/ 389 w 1676"/>
                <a:gd name="T15" fmla="*/ 435 h 625"/>
                <a:gd name="T16" fmla="*/ 496 w 1676"/>
                <a:gd name="T17" fmla="*/ 488 h 625"/>
                <a:gd name="T18" fmla="*/ 586 w 1676"/>
                <a:gd name="T19" fmla="*/ 576 h 625"/>
                <a:gd name="T20" fmla="*/ 1204 w 1676"/>
                <a:gd name="T21" fmla="*/ 586 h 625"/>
                <a:gd name="T22" fmla="*/ 1204 w 1676"/>
                <a:gd name="T23" fmla="*/ 624 h 625"/>
                <a:gd name="T24" fmla="*/ 1676 w 1676"/>
                <a:gd name="T25" fmla="*/ 625 h 625"/>
                <a:gd name="T26" fmla="*/ 1501 w 1676"/>
                <a:gd name="T27" fmla="*/ 31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6" h="625">
                  <a:moveTo>
                    <a:pt x="1501" y="316"/>
                  </a:moveTo>
                  <a:lnTo>
                    <a:pt x="1128" y="291"/>
                  </a:lnTo>
                  <a:lnTo>
                    <a:pt x="1014" y="78"/>
                  </a:lnTo>
                  <a:lnTo>
                    <a:pt x="0" y="0"/>
                  </a:lnTo>
                  <a:lnTo>
                    <a:pt x="0" y="5"/>
                  </a:lnTo>
                  <a:lnTo>
                    <a:pt x="318" y="370"/>
                  </a:lnTo>
                  <a:lnTo>
                    <a:pt x="412" y="406"/>
                  </a:lnTo>
                  <a:lnTo>
                    <a:pt x="389" y="435"/>
                  </a:lnTo>
                  <a:lnTo>
                    <a:pt x="496" y="488"/>
                  </a:lnTo>
                  <a:lnTo>
                    <a:pt x="586" y="576"/>
                  </a:lnTo>
                  <a:lnTo>
                    <a:pt x="1204" y="586"/>
                  </a:lnTo>
                  <a:lnTo>
                    <a:pt x="1204" y="624"/>
                  </a:lnTo>
                  <a:lnTo>
                    <a:pt x="1676" y="625"/>
                  </a:lnTo>
                  <a:lnTo>
                    <a:pt x="1501" y="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90" name="Freeform 162"/>
            <p:cNvSpPr>
              <a:spLocks/>
            </p:cNvSpPr>
            <p:nvPr/>
          </p:nvSpPr>
          <p:spPr bwMode="auto">
            <a:xfrm>
              <a:off x="8787" y="2933"/>
              <a:ext cx="832" cy="1288"/>
            </a:xfrm>
            <a:custGeom>
              <a:avLst/>
              <a:gdLst>
                <a:gd name="T0" fmla="*/ 469 w 666"/>
                <a:gd name="T1" fmla="*/ 430 h 571"/>
                <a:gd name="T2" fmla="*/ 492 w 666"/>
                <a:gd name="T3" fmla="*/ 401 h 571"/>
                <a:gd name="T4" fmla="*/ 398 w 666"/>
                <a:gd name="T5" fmla="*/ 365 h 571"/>
                <a:gd name="T6" fmla="*/ 80 w 666"/>
                <a:gd name="T7" fmla="*/ 0 h 571"/>
                <a:gd name="T8" fmla="*/ 80 w 666"/>
                <a:gd name="T9" fmla="*/ 10 h 571"/>
                <a:gd name="T10" fmla="*/ 47 w 666"/>
                <a:gd name="T11" fmla="*/ 11 h 571"/>
                <a:gd name="T12" fmla="*/ 47 w 666"/>
                <a:gd name="T13" fmla="*/ 159 h 571"/>
                <a:gd name="T14" fmla="*/ 0 w 666"/>
                <a:gd name="T15" fmla="*/ 161 h 571"/>
                <a:gd name="T16" fmla="*/ 128 w 666"/>
                <a:gd name="T17" fmla="*/ 563 h 571"/>
                <a:gd name="T18" fmla="*/ 666 w 666"/>
                <a:gd name="T19" fmla="*/ 571 h 571"/>
                <a:gd name="T20" fmla="*/ 576 w 666"/>
                <a:gd name="T21" fmla="*/ 483 h 571"/>
                <a:gd name="T22" fmla="*/ 469 w 666"/>
                <a:gd name="T23" fmla="*/ 43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571">
                  <a:moveTo>
                    <a:pt x="469" y="430"/>
                  </a:moveTo>
                  <a:lnTo>
                    <a:pt x="492" y="401"/>
                  </a:lnTo>
                  <a:lnTo>
                    <a:pt x="398" y="365"/>
                  </a:lnTo>
                  <a:lnTo>
                    <a:pt x="80" y="0"/>
                  </a:lnTo>
                  <a:lnTo>
                    <a:pt x="80" y="10"/>
                  </a:lnTo>
                  <a:lnTo>
                    <a:pt x="47" y="11"/>
                  </a:lnTo>
                  <a:lnTo>
                    <a:pt x="47" y="159"/>
                  </a:lnTo>
                  <a:lnTo>
                    <a:pt x="0" y="161"/>
                  </a:lnTo>
                  <a:lnTo>
                    <a:pt x="128" y="563"/>
                  </a:lnTo>
                  <a:lnTo>
                    <a:pt x="666" y="571"/>
                  </a:lnTo>
                  <a:lnTo>
                    <a:pt x="576" y="483"/>
                  </a:lnTo>
                  <a:lnTo>
                    <a:pt x="469" y="4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091" name="Freeform 163"/>
            <p:cNvSpPr>
              <a:spLocks/>
            </p:cNvSpPr>
            <p:nvPr/>
          </p:nvSpPr>
          <p:spPr bwMode="auto">
            <a:xfrm>
              <a:off x="10310" y="3623"/>
              <a:ext cx="331" cy="706"/>
            </a:xfrm>
            <a:custGeom>
              <a:avLst/>
              <a:gdLst>
                <a:gd name="T0" fmla="*/ 0 w 265"/>
                <a:gd name="T1" fmla="*/ 0 h 313"/>
                <a:gd name="T2" fmla="*/ 265 w 265"/>
                <a:gd name="T3" fmla="*/ 313 h 313"/>
                <a:gd name="T4" fmla="*/ 66 w 265"/>
                <a:gd name="T5" fmla="*/ 313 h 313"/>
                <a:gd name="T6" fmla="*/ 66 w 265"/>
                <a:gd name="T7" fmla="*/ 275 h 313"/>
                <a:gd name="T8" fmla="*/ 144 w 265"/>
                <a:gd name="T9" fmla="*/ 275 h 313"/>
                <a:gd name="T10" fmla="*/ 145 w 265"/>
                <a:gd name="T11" fmla="*/ 264 h 313"/>
                <a:gd name="T12" fmla="*/ 0 w 265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313">
                  <a:moveTo>
                    <a:pt x="0" y="0"/>
                  </a:moveTo>
                  <a:lnTo>
                    <a:pt x="265" y="313"/>
                  </a:lnTo>
                  <a:lnTo>
                    <a:pt x="66" y="313"/>
                  </a:lnTo>
                  <a:lnTo>
                    <a:pt x="66" y="275"/>
                  </a:lnTo>
                  <a:lnTo>
                    <a:pt x="144" y="275"/>
                  </a:lnTo>
                  <a:lnTo>
                    <a:pt x="14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5092" name="Group 164"/>
          <p:cNvGrpSpPr>
            <a:grpSpLocks/>
          </p:cNvGrpSpPr>
          <p:nvPr/>
        </p:nvGrpSpPr>
        <p:grpSpPr bwMode="auto">
          <a:xfrm>
            <a:off x="2286001" y="1905000"/>
            <a:ext cx="1031875" cy="1174750"/>
            <a:chOff x="480" y="1200"/>
            <a:chExt cx="650" cy="740"/>
          </a:xfrm>
        </p:grpSpPr>
        <p:sp>
          <p:nvSpPr>
            <p:cNvPr id="125093" name="Text Box 165"/>
            <p:cNvSpPr txBox="1">
              <a:spLocks noChangeArrowheads="1"/>
            </p:cNvSpPr>
            <p:nvPr/>
          </p:nvSpPr>
          <p:spPr bwMode="auto">
            <a:xfrm>
              <a:off x="480" y="1200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latin typeface="Times New Roman" panose="02020603050405020304" pitchFamily="18" charset="0"/>
                </a:rPr>
                <a:t>&lt;HEAD&gt;</a:t>
              </a: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25094" name="Text Box 166"/>
            <p:cNvSpPr txBox="1">
              <a:spLocks noChangeArrowheads="1"/>
            </p:cNvSpPr>
            <p:nvPr/>
          </p:nvSpPr>
          <p:spPr bwMode="auto">
            <a:xfrm>
              <a:off x="480" y="1728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latin typeface="Times New Roman" panose="02020603050405020304" pitchFamily="18" charset="0"/>
                </a:rPr>
                <a:t>&lt;/HEAD&gt;</a:t>
              </a:r>
              <a:endParaRPr lang="ru-RU" altLang="ru-RU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25095" name="Rectangle 167"/>
          <p:cNvSpPr>
            <a:spLocks noGrp="1" noChangeArrowheads="1"/>
          </p:cNvSpPr>
          <p:nvPr>
            <p:ph type="title" idx="4294967295"/>
          </p:nvPr>
        </p:nvSpPr>
        <p:spPr>
          <a:xfrm>
            <a:off x="2279650" y="0"/>
            <a:ext cx="9144000" cy="914400"/>
          </a:xfrm>
        </p:spPr>
        <p:txBody>
          <a:bodyPr/>
          <a:lstStyle/>
          <a:p>
            <a:r>
              <a:rPr lang="ru-RU" altLang="ru-RU" sz="32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Структура гипертекстового документа</a:t>
            </a:r>
          </a:p>
        </p:txBody>
      </p:sp>
      <p:sp>
        <p:nvSpPr>
          <p:cNvPr id="125096" name="Text Box 168"/>
          <p:cNvSpPr txBox="1">
            <a:spLocks noChangeArrowheads="1"/>
          </p:cNvSpPr>
          <p:nvPr/>
        </p:nvSpPr>
        <p:spPr bwMode="auto">
          <a:xfrm>
            <a:off x="2286001" y="2286000"/>
            <a:ext cx="270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600">
                <a:latin typeface="Times New Roman" panose="02020603050405020304" pitchFamily="18" charset="0"/>
              </a:rPr>
              <a:t>&lt;TITLE&gt;</a:t>
            </a:r>
            <a:r>
              <a:rPr lang="ru-RU" altLang="ru-RU" sz="1600">
                <a:latin typeface="Times New Roman" panose="02020603050405020304" pitchFamily="18" charset="0"/>
              </a:rPr>
              <a:t>Заголовок</a:t>
            </a:r>
            <a:r>
              <a:rPr lang="en-US" altLang="ru-RU" sz="1600">
                <a:latin typeface="Times New Roman" panose="02020603050405020304" pitchFamily="18" charset="0"/>
              </a:rPr>
              <a:t>&lt;/TITLE&gt;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25097" name="Text Box 169"/>
          <p:cNvSpPr txBox="1">
            <a:spLocks noChangeArrowheads="1"/>
          </p:cNvSpPr>
          <p:nvPr/>
        </p:nvSpPr>
        <p:spPr bwMode="auto">
          <a:xfrm>
            <a:off x="2286001" y="3429000"/>
            <a:ext cx="235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>
                <a:latin typeface="Times New Roman" panose="02020603050405020304" pitchFamily="18" charset="0"/>
              </a:rPr>
              <a:t>Первый абзац документа</a:t>
            </a:r>
          </a:p>
        </p:txBody>
      </p:sp>
      <p:sp>
        <p:nvSpPr>
          <p:cNvPr id="125098" name="Text Box 170"/>
          <p:cNvSpPr txBox="1">
            <a:spLocks noChangeArrowheads="1"/>
          </p:cNvSpPr>
          <p:nvPr/>
        </p:nvSpPr>
        <p:spPr bwMode="auto">
          <a:xfrm>
            <a:off x="2286000" y="3733800"/>
            <a:ext cx="2332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600">
                <a:latin typeface="Times New Roman" panose="02020603050405020304" pitchFamily="18" charset="0"/>
              </a:rPr>
              <a:t>&lt;IMG SRC=“PIC1.GIF”&gt;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125099" name="Text Box 171"/>
          <p:cNvSpPr txBox="1">
            <a:spLocks noChangeArrowheads="1"/>
          </p:cNvSpPr>
          <p:nvPr/>
        </p:nvSpPr>
        <p:spPr bwMode="auto">
          <a:xfrm>
            <a:off x="2286000" y="3810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25100" name="Text Box 172"/>
          <p:cNvSpPr txBox="1">
            <a:spLocks noChangeArrowheads="1"/>
          </p:cNvSpPr>
          <p:nvPr/>
        </p:nvSpPr>
        <p:spPr bwMode="auto">
          <a:xfrm>
            <a:off x="2286000" y="4191000"/>
            <a:ext cx="2635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>
                <a:latin typeface="Times New Roman" panose="02020603050405020304" pitchFamily="18" charset="0"/>
              </a:rPr>
              <a:t>Последний абзац документа</a:t>
            </a:r>
          </a:p>
        </p:txBody>
      </p:sp>
      <p:grpSp>
        <p:nvGrpSpPr>
          <p:cNvPr id="125101" name="Group 173"/>
          <p:cNvGrpSpPr>
            <a:grpSpLocks/>
          </p:cNvGrpSpPr>
          <p:nvPr/>
        </p:nvGrpSpPr>
        <p:grpSpPr bwMode="auto">
          <a:xfrm>
            <a:off x="2286000" y="3092450"/>
            <a:ext cx="1042988" cy="1739900"/>
            <a:chOff x="480" y="1948"/>
            <a:chExt cx="657" cy="1096"/>
          </a:xfrm>
        </p:grpSpPr>
        <p:sp>
          <p:nvSpPr>
            <p:cNvPr id="125102" name="Text Box 174"/>
            <p:cNvSpPr txBox="1">
              <a:spLocks noChangeArrowheads="1"/>
            </p:cNvSpPr>
            <p:nvPr/>
          </p:nvSpPr>
          <p:spPr bwMode="auto">
            <a:xfrm>
              <a:off x="480" y="1948"/>
              <a:ext cx="6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>
                  <a:latin typeface="Times New Roman" panose="02020603050405020304" pitchFamily="18" charset="0"/>
                </a:rPr>
                <a:t>&lt;BODY&gt;</a:t>
              </a: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25103" name="Text Box 175"/>
            <p:cNvSpPr txBox="1">
              <a:spLocks noChangeArrowheads="1"/>
            </p:cNvSpPr>
            <p:nvPr/>
          </p:nvSpPr>
          <p:spPr bwMode="auto">
            <a:xfrm>
              <a:off x="480" y="283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>
                  <a:latin typeface="Times New Roman" panose="02020603050405020304" pitchFamily="18" charset="0"/>
                </a:rPr>
                <a:t>&lt;/BODY&gt;</a:t>
              </a:r>
              <a:endParaRPr lang="ru-RU" altLang="ru-RU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104" name="Group 176"/>
          <p:cNvGrpSpPr>
            <a:grpSpLocks/>
          </p:cNvGrpSpPr>
          <p:nvPr/>
        </p:nvGrpSpPr>
        <p:grpSpPr bwMode="auto">
          <a:xfrm>
            <a:off x="6477000" y="1733550"/>
            <a:ext cx="1219200" cy="1695450"/>
            <a:chOff x="3428" y="2320"/>
            <a:chExt cx="2801" cy="3509"/>
          </a:xfrm>
        </p:grpSpPr>
        <p:sp>
          <p:nvSpPr>
            <p:cNvPr id="125105" name="Freeform 177"/>
            <p:cNvSpPr>
              <a:spLocks/>
            </p:cNvSpPr>
            <p:nvPr/>
          </p:nvSpPr>
          <p:spPr bwMode="auto">
            <a:xfrm>
              <a:off x="5657" y="2417"/>
              <a:ext cx="309" cy="271"/>
            </a:xfrm>
            <a:custGeom>
              <a:avLst/>
              <a:gdLst>
                <a:gd name="T0" fmla="*/ 38 w 309"/>
                <a:gd name="T1" fmla="*/ 0 h 271"/>
                <a:gd name="T2" fmla="*/ 130 w 309"/>
                <a:gd name="T3" fmla="*/ 14 h 271"/>
                <a:gd name="T4" fmla="*/ 309 w 309"/>
                <a:gd name="T5" fmla="*/ 64 h 271"/>
                <a:gd name="T6" fmla="*/ 204 w 309"/>
                <a:gd name="T7" fmla="*/ 271 h 271"/>
                <a:gd name="T8" fmla="*/ 0 w 309"/>
                <a:gd name="T9" fmla="*/ 188 h 271"/>
                <a:gd name="T10" fmla="*/ 38 w 309"/>
                <a:gd name="T11" fmla="*/ 0 h 271"/>
                <a:gd name="T12" fmla="*/ 38 w 309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271">
                  <a:moveTo>
                    <a:pt x="38" y="0"/>
                  </a:moveTo>
                  <a:lnTo>
                    <a:pt x="130" y="14"/>
                  </a:lnTo>
                  <a:lnTo>
                    <a:pt x="309" y="64"/>
                  </a:lnTo>
                  <a:lnTo>
                    <a:pt x="204" y="271"/>
                  </a:lnTo>
                  <a:lnTo>
                    <a:pt x="0" y="18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06" name="Freeform 178"/>
            <p:cNvSpPr>
              <a:spLocks/>
            </p:cNvSpPr>
            <p:nvPr/>
          </p:nvSpPr>
          <p:spPr bwMode="auto">
            <a:xfrm>
              <a:off x="5350" y="2382"/>
              <a:ext cx="312" cy="213"/>
            </a:xfrm>
            <a:custGeom>
              <a:avLst/>
              <a:gdLst>
                <a:gd name="T0" fmla="*/ 0 w 312"/>
                <a:gd name="T1" fmla="*/ 197 h 213"/>
                <a:gd name="T2" fmla="*/ 45 w 312"/>
                <a:gd name="T3" fmla="*/ 28 h 213"/>
                <a:gd name="T4" fmla="*/ 312 w 312"/>
                <a:gd name="T5" fmla="*/ 0 h 213"/>
                <a:gd name="T6" fmla="*/ 307 w 312"/>
                <a:gd name="T7" fmla="*/ 213 h 213"/>
                <a:gd name="T8" fmla="*/ 0 w 312"/>
                <a:gd name="T9" fmla="*/ 197 h 213"/>
                <a:gd name="T10" fmla="*/ 0 w 312"/>
                <a:gd name="T11" fmla="*/ 19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213">
                  <a:moveTo>
                    <a:pt x="0" y="197"/>
                  </a:moveTo>
                  <a:lnTo>
                    <a:pt x="45" y="28"/>
                  </a:lnTo>
                  <a:lnTo>
                    <a:pt x="312" y="0"/>
                  </a:lnTo>
                  <a:lnTo>
                    <a:pt x="307" y="213"/>
                  </a:lnTo>
                  <a:lnTo>
                    <a:pt x="0" y="197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07" name="Freeform 179"/>
            <p:cNvSpPr>
              <a:spLocks/>
            </p:cNvSpPr>
            <p:nvPr/>
          </p:nvSpPr>
          <p:spPr bwMode="auto">
            <a:xfrm>
              <a:off x="5443" y="2543"/>
              <a:ext cx="295" cy="580"/>
            </a:xfrm>
            <a:custGeom>
              <a:avLst/>
              <a:gdLst>
                <a:gd name="T0" fmla="*/ 19 w 295"/>
                <a:gd name="T1" fmla="*/ 0 h 580"/>
                <a:gd name="T2" fmla="*/ 0 w 295"/>
                <a:gd name="T3" fmla="*/ 204 h 580"/>
                <a:gd name="T4" fmla="*/ 178 w 295"/>
                <a:gd name="T5" fmla="*/ 580 h 580"/>
                <a:gd name="T6" fmla="*/ 295 w 295"/>
                <a:gd name="T7" fmla="*/ 52 h 580"/>
                <a:gd name="T8" fmla="*/ 19 w 295"/>
                <a:gd name="T9" fmla="*/ 0 h 580"/>
                <a:gd name="T10" fmla="*/ 19 w 295"/>
                <a:gd name="T1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580">
                  <a:moveTo>
                    <a:pt x="19" y="0"/>
                  </a:moveTo>
                  <a:lnTo>
                    <a:pt x="0" y="204"/>
                  </a:lnTo>
                  <a:lnTo>
                    <a:pt x="178" y="580"/>
                  </a:lnTo>
                  <a:lnTo>
                    <a:pt x="295" y="5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08" name="Freeform 180"/>
            <p:cNvSpPr>
              <a:spLocks/>
            </p:cNvSpPr>
            <p:nvPr/>
          </p:nvSpPr>
          <p:spPr bwMode="auto">
            <a:xfrm>
              <a:off x="5455" y="2543"/>
              <a:ext cx="385" cy="839"/>
            </a:xfrm>
            <a:custGeom>
              <a:avLst/>
              <a:gdLst>
                <a:gd name="T0" fmla="*/ 7 w 385"/>
                <a:gd name="T1" fmla="*/ 0 h 839"/>
                <a:gd name="T2" fmla="*/ 0 w 385"/>
                <a:gd name="T3" fmla="*/ 107 h 839"/>
                <a:gd name="T4" fmla="*/ 237 w 385"/>
                <a:gd name="T5" fmla="*/ 164 h 839"/>
                <a:gd name="T6" fmla="*/ 185 w 385"/>
                <a:gd name="T7" fmla="*/ 452 h 839"/>
                <a:gd name="T8" fmla="*/ 330 w 385"/>
                <a:gd name="T9" fmla="*/ 839 h 839"/>
                <a:gd name="T10" fmla="*/ 385 w 385"/>
                <a:gd name="T11" fmla="*/ 76 h 839"/>
                <a:gd name="T12" fmla="*/ 202 w 385"/>
                <a:gd name="T13" fmla="*/ 62 h 839"/>
                <a:gd name="T14" fmla="*/ 7 w 385"/>
                <a:gd name="T15" fmla="*/ 0 h 839"/>
                <a:gd name="T16" fmla="*/ 7 w 385"/>
                <a:gd name="T17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839">
                  <a:moveTo>
                    <a:pt x="7" y="0"/>
                  </a:moveTo>
                  <a:lnTo>
                    <a:pt x="0" y="107"/>
                  </a:lnTo>
                  <a:lnTo>
                    <a:pt x="237" y="164"/>
                  </a:lnTo>
                  <a:lnTo>
                    <a:pt x="185" y="452"/>
                  </a:lnTo>
                  <a:lnTo>
                    <a:pt x="330" y="839"/>
                  </a:lnTo>
                  <a:lnTo>
                    <a:pt x="385" y="76"/>
                  </a:lnTo>
                  <a:lnTo>
                    <a:pt x="202" y="6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09" name="Freeform 181"/>
            <p:cNvSpPr>
              <a:spLocks/>
            </p:cNvSpPr>
            <p:nvPr/>
          </p:nvSpPr>
          <p:spPr bwMode="auto">
            <a:xfrm>
              <a:off x="3599" y="2745"/>
              <a:ext cx="1899" cy="1573"/>
            </a:xfrm>
            <a:custGeom>
              <a:avLst/>
              <a:gdLst>
                <a:gd name="T0" fmla="*/ 0 w 1899"/>
                <a:gd name="T1" fmla="*/ 1264 h 1573"/>
                <a:gd name="T2" fmla="*/ 197 w 1899"/>
                <a:gd name="T3" fmla="*/ 1079 h 1573"/>
                <a:gd name="T4" fmla="*/ 166 w 1899"/>
                <a:gd name="T5" fmla="*/ 1036 h 1573"/>
                <a:gd name="T6" fmla="*/ 440 w 1899"/>
                <a:gd name="T7" fmla="*/ 851 h 1573"/>
                <a:gd name="T8" fmla="*/ 380 w 1899"/>
                <a:gd name="T9" fmla="*/ 810 h 1573"/>
                <a:gd name="T10" fmla="*/ 672 w 1899"/>
                <a:gd name="T11" fmla="*/ 601 h 1573"/>
                <a:gd name="T12" fmla="*/ 637 w 1899"/>
                <a:gd name="T13" fmla="*/ 573 h 1573"/>
                <a:gd name="T14" fmla="*/ 851 w 1899"/>
                <a:gd name="T15" fmla="*/ 340 h 1573"/>
                <a:gd name="T16" fmla="*/ 858 w 1899"/>
                <a:gd name="T17" fmla="*/ 285 h 1573"/>
                <a:gd name="T18" fmla="*/ 965 w 1899"/>
                <a:gd name="T19" fmla="*/ 159 h 1573"/>
                <a:gd name="T20" fmla="*/ 1499 w 1899"/>
                <a:gd name="T21" fmla="*/ 159 h 1573"/>
                <a:gd name="T22" fmla="*/ 1899 w 1899"/>
                <a:gd name="T23" fmla="*/ 0 h 1573"/>
                <a:gd name="T24" fmla="*/ 763 w 1899"/>
                <a:gd name="T25" fmla="*/ 1573 h 1573"/>
                <a:gd name="T26" fmla="*/ 17 w 1899"/>
                <a:gd name="T27" fmla="*/ 1312 h 1573"/>
                <a:gd name="T28" fmla="*/ 0 w 1899"/>
                <a:gd name="T29" fmla="*/ 1264 h 1573"/>
                <a:gd name="T30" fmla="*/ 0 w 1899"/>
                <a:gd name="T31" fmla="*/ 1264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9" h="1573">
                  <a:moveTo>
                    <a:pt x="0" y="1264"/>
                  </a:moveTo>
                  <a:lnTo>
                    <a:pt x="197" y="1079"/>
                  </a:lnTo>
                  <a:lnTo>
                    <a:pt x="166" y="1036"/>
                  </a:lnTo>
                  <a:lnTo>
                    <a:pt x="440" y="851"/>
                  </a:lnTo>
                  <a:lnTo>
                    <a:pt x="380" y="810"/>
                  </a:lnTo>
                  <a:lnTo>
                    <a:pt x="672" y="601"/>
                  </a:lnTo>
                  <a:lnTo>
                    <a:pt x="637" y="573"/>
                  </a:lnTo>
                  <a:lnTo>
                    <a:pt x="851" y="340"/>
                  </a:lnTo>
                  <a:lnTo>
                    <a:pt x="858" y="285"/>
                  </a:lnTo>
                  <a:lnTo>
                    <a:pt x="965" y="159"/>
                  </a:lnTo>
                  <a:lnTo>
                    <a:pt x="1499" y="159"/>
                  </a:lnTo>
                  <a:lnTo>
                    <a:pt x="1899" y="0"/>
                  </a:lnTo>
                  <a:lnTo>
                    <a:pt x="763" y="1573"/>
                  </a:lnTo>
                  <a:lnTo>
                    <a:pt x="17" y="1312"/>
                  </a:lnTo>
                  <a:lnTo>
                    <a:pt x="0" y="1264"/>
                  </a:lnTo>
                  <a:lnTo>
                    <a:pt x="0" y="126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0" name="Freeform 182"/>
            <p:cNvSpPr>
              <a:spLocks/>
            </p:cNvSpPr>
            <p:nvPr/>
          </p:nvSpPr>
          <p:spPr bwMode="auto">
            <a:xfrm>
              <a:off x="5027" y="4896"/>
              <a:ext cx="430" cy="848"/>
            </a:xfrm>
            <a:custGeom>
              <a:avLst/>
              <a:gdLst>
                <a:gd name="T0" fmla="*/ 24 w 430"/>
                <a:gd name="T1" fmla="*/ 0 h 848"/>
                <a:gd name="T2" fmla="*/ 0 w 430"/>
                <a:gd name="T3" fmla="*/ 848 h 848"/>
                <a:gd name="T4" fmla="*/ 364 w 430"/>
                <a:gd name="T5" fmla="*/ 829 h 848"/>
                <a:gd name="T6" fmla="*/ 430 w 430"/>
                <a:gd name="T7" fmla="*/ 19 h 848"/>
                <a:gd name="T8" fmla="*/ 24 w 430"/>
                <a:gd name="T9" fmla="*/ 0 h 848"/>
                <a:gd name="T10" fmla="*/ 24 w 430"/>
                <a:gd name="T11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848">
                  <a:moveTo>
                    <a:pt x="24" y="0"/>
                  </a:moveTo>
                  <a:lnTo>
                    <a:pt x="0" y="848"/>
                  </a:lnTo>
                  <a:lnTo>
                    <a:pt x="364" y="829"/>
                  </a:lnTo>
                  <a:lnTo>
                    <a:pt x="430" y="19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1" name="Freeform 183"/>
            <p:cNvSpPr>
              <a:spLocks/>
            </p:cNvSpPr>
            <p:nvPr/>
          </p:nvSpPr>
          <p:spPr bwMode="auto">
            <a:xfrm>
              <a:off x="3825" y="4508"/>
              <a:ext cx="786" cy="1276"/>
            </a:xfrm>
            <a:custGeom>
              <a:avLst/>
              <a:gdLst>
                <a:gd name="T0" fmla="*/ 202 w 786"/>
                <a:gd name="T1" fmla="*/ 174 h 1276"/>
                <a:gd name="T2" fmla="*/ 209 w 786"/>
                <a:gd name="T3" fmla="*/ 692 h 1276"/>
                <a:gd name="T4" fmla="*/ 501 w 786"/>
                <a:gd name="T5" fmla="*/ 735 h 1276"/>
                <a:gd name="T6" fmla="*/ 549 w 786"/>
                <a:gd name="T7" fmla="*/ 174 h 1276"/>
                <a:gd name="T8" fmla="*/ 786 w 786"/>
                <a:gd name="T9" fmla="*/ 245 h 1276"/>
                <a:gd name="T10" fmla="*/ 774 w 786"/>
                <a:gd name="T11" fmla="*/ 1276 h 1276"/>
                <a:gd name="T12" fmla="*/ 59 w 786"/>
                <a:gd name="T13" fmla="*/ 1253 h 1276"/>
                <a:gd name="T14" fmla="*/ 31 w 786"/>
                <a:gd name="T15" fmla="*/ 1129 h 1276"/>
                <a:gd name="T16" fmla="*/ 0 w 786"/>
                <a:gd name="T17" fmla="*/ 0 h 1276"/>
                <a:gd name="T18" fmla="*/ 202 w 786"/>
                <a:gd name="T19" fmla="*/ 174 h 1276"/>
                <a:gd name="T20" fmla="*/ 202 w 786"/>
                <a:gd name="T21" fmla="*/ 174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6" h="1276">
                  <a:moveTo>
                    <a:pt x="202" y="174"/>
                  </a:moveTo>
                  <a:lnTo>
                    <a:pt x="209" y="692"/>
                  </a:lnTo>
                  <a:lnTo>
                    <a:pt x="501" y="735"/>
                  </a:lnTo>
                  <a:lnTo>
                    <a:pt x="549" y="174"/>
                  </a:lnTo>
                  <a:lnTo>
                    <a:pt x="786" y="245"/>
                  </a:lnTo>
                  <a:lnTo>
                    <a:pt x="774" y="1276"/>
                  </a:lnTo>
                  <a:lnTo>
                    <a:pt x="59" y="1253"/>
                  </a:lnTo>
                  <a:lnTo>
                    <a:pt x="31" y="1129"/>
                  </a:lnTo>
                  <a:lnTo>
                    <a:pt x="0" y="0"/>
                  </a:lnTo>
                  <a:lnTo>
                    <a:pt x="202" y="174"/>
                  </a:lnTo>
                  <a:lnTo>
                    <a:pt x="202" y="174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2" name="Freeform 184"/>
            <p:cNvSpPr>
              <a:spLocks/>
            </p:cNvSpPr>
            <p:nvPr/>
          </p:nvSpPr>
          <p:spPr bwMode="auto">
            <a:xfrm>
              <a:off x="3777" y="3030"/>
              <a:ext cx="1965" cy="2754"/>
            </a:xfrm>
            <a:custGeom>
              <a:avLst/>
              <a:gdLst>
                <a:gd name="T0" fmla="*/ 36 w 1965"/>
                <a:gd name="T1" fmla="*/ 1533 h 2754"/>
                <a:gd name="T2" fmla="*/ 79 w 1965"/>
                <a:gd name="T3" fmla="*/ 1671 h 2754"/>
                <a:gd name="T4" fmla="*/ 238 w 1965"/>
                <a:gd name="T5" fmla="*/ 1759 h 2754"/>
                <a:gd name="T6" fmla="*/ 250 w 1965"/>
                <a:gd name="T7" fmla="*/ 1652 h 2754"/>
                <a:gd name="T8" fmla="*/ 566 w 1965"/>
                <a:gd name="T9" fmla="*/ 1711 h 2754"/>
                <a:gd name="T10" fmla="*/ 566 w 1965"/>
                <a:gd name="T11" fmla="*/ 1861 h 2754"/>
                <a:gd name="T12" fmla="*/ 799 w 1965"/>
                <a:gd name="T13" fmla="*/ 1968 h 2754"/>
                <a:gd name="T14" fmla="*/ 822 w 1965"/>
                <a:gd name="T15" fmla="*/ 2754 h 2754"/>
                <a:gd name="T16" fmla="*/ 1238 w 1965"/>
                <a:gd name="T17" fmla="*/ 2750 h 2754"/>
                <a:gd name="T18" fmla="*/ 1262 w 1965"/>
                <a:gd name="T19" fmla="*/ 1842 h 2754"/>
                <a:gd name="T20" fmla="*/ 1656 w 1965"/>
                <a:gd name="T21" fmla="*/ 1856 h 2754"/>
                <a:gd name="T22" fmla="*/ 1637 w 1965"/>
                <a:gd name="T23" fmla="*/ 2738 h 2754"/>
                <a:gd name="T24" fmla="*/ 1946 w 1965"/>
                <a:gd name="T25" fmla="*/ 2719 h 2754"/>
                <a:gd name="T26" fmla="*/ 1965 w 1965"/>
                <a:gd name="T27" fmla="*/ 1193 h 2754"/>
                <a:gd name="T28" fmla="*/ 1633 w 1965"/>
                <a:gd name="T29" fmla="*/ 0 h 2754"/>
                <a:gd name="T30" fmla="*/ 661 w 1965"/>
                <a:gd name="T31" fmla="*/ 1414 h 2754"/>
                <a:gd name="T32" fmla="*/ 0 w 1965"/>
                <a:gd name="T33" fmla="*/ 1234 h 2754"/>
                <a:gd name="T34" fmla="*/ 36 w 1965"/>
                <a:gd name="T35" fmla="*/ 1533 h 2754"/>
                <a:gd name="T36" fmla="*/ 36 w 1965"/>
                <a:gd name="T37" fmla="*/ 1533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5" h="2754">
                  <a:moveTo>
                    <a:pt x="36" y="1533"/>
                  </a:moveTo>
                  <a:lnTo>
                    <a:pt x="79" y="1671"/>
                  </a:lnTo>
                  <a:lnTo>
                    <a:pt x="238" y="1759"/>
                  </a:lnTo>
                  <a:lnTo>
                    <a:pt x="250" y="1652"/>
                  </a:lnTo>
                  <a:lnTo>
                    <a:pt x="566" y="1711"/>
                  </a:lnTo>
                  <a:lnTo>
                    <a:pt x="566" y="1861"/>
                  </a:lnTo>
                  <a:lnTo>
                    <a:pt x="799" y="1968"/>
                  </a:lnTo>
                  <a:lnTo>
                    <a:pt x="822" y="2754"/>
                  </a:lnTo>
                  <a:lnTo>
                    <a:pt x="1238" y="2750"/>
                  </a:lnTo>
                  <a:lnTo>
                    <a:pt x="1262" y="1842"/>
                  </a:lnTo>
                  <a:lnTo>
                    <a:pt x="1656" y="1856"/>
                  </a:lnTo>
                  <a:lnTo>
                    <a:pt x="1637" y="2738"/>
                  </a:lnTo>
                  <a:lnTo>
                    <a:pt x="1946" y="2719"/>
                  </a:lnTo>
                  <a:lnTo>
                    <a:pt x="1965" y="1193"/>
                  </a:lnTo>
                  <a:lnTo>
                    <a:pt x="1633" y="0"/>
                  </a:lnTo>
                  <a:lnTo>
                    <a:pt x="661" y="1414"/>
                  </a:lnTo>
                  <a:lnTo>
                    <a:pt x="0" y="1234"/>
                  </a:lnTo>
                  <a:lnTo>
                    <a:pt x="36" y="1533"/>
                  </a:lnTo>
                  <a:lnTo>
                    <a:pt x="36" y="1533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3" name="Freeform 185"/>
            <p:cNvSpPr>
              <a:spLocks/>
            </p:cNvSpPr>
            <p:nvPr/>
          </p:nvSpPr>
          <p:spPr bwMode="auto">
            <a:xfrm>
              <a:off x="3473" y="4062"/>
              <a:ext cx="1019" cy="501"/>
            </a:xfrm>
            <a:custGeom>
              <a:avLst/>
              <a:gdLst>
                <a:gd name="T0" fmla="*/ 0 w 1019"/>
                <a:gd name="T1" fmla="*/ 0 h 501"/>
                <a:gd name="T2" fmla="*/ 865 w 1019"/>
                <a:gd name="T3" fmla="*/ 197 h 501"/>
                <a:gd name="T4" fmla="*/ 917 w 1019"/>
                <a:gd name="T5" fmla="*/ 249 h 501"/>
                <a:gd name="T6" fmla="*/ 1019 w 1019"/>
                <a:gd name="T7" fmla="*/ 434 h 501"/>
                <a:gd name="T8" fmla="*/ 977 w 1019"/>
                <a:gd name="T9" fmla="*/ 501 h 501"/>
                <a:gd name="T10" fmla="*/ 894 w 1019"/>
                <a:gd name="T11" fmla="*/ 501 h 501"/>
                <a:gd name="T12" fmla="*/ 364 w 1019"/>
                <a:gd name="T13" fmla="*/ 280 h 501"/>
                <a:gd name="T14" fmla="*/ 83 w 1019"/>
                <a:gd name="T15" fmla="*/ 161 h 501"/>
                <a:gd name="T16" fmla="*/ 19 w 1019"/>
                <a:gd name="T17" fmla="*/ 71 h 501"/>
                <a:gd name="T18" fmla="*/ 0 w 1019"/>
                <a:gd name="T19" fmla="*/ 0 h 501"/>
                <a:gd name="T20" fmla="*/ 0 w 1019"/>
                <a:gd name="T2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9" h="501">
                  <a:moveTo>
                    <a:pt x="0" y="0"/>
                  </a:moveTo>
                  <a:lnTo>
                    <a:pt x="865" y="197"/>
                  </a:lnTo>
                  <a:lnTo>
                    <a:pt x="917" y="249"/>
                  </a:lnTo>
                  <a:lnTo>
                    <a:pt x="1019" y="434"/>
                  </a:lnTo>
                  <a:lnTo>
                    <a:pt x="977" y="501"/>
                  </a:lnTo>
                  <a:lnTo>
                    <a:pt x="894" y="501"/>
                  </a:lnTo>
                  <a:lnTo>
                    <a:pt x="364" y="280"/>
                  </a:lnTo>
                  <a:lnTo>
                    <a:pt x="83" y="161"/>
                  </a:lnTo>
                  <a:lnTo>
                    <a:pt x="19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4" name="Freeform 186"/>
            <p:cNvSpPr>
              <a:spLocks/>
            </p:cNvSpPr>
            <p:nvPr/>
          </p:nvSpPr>
          <p:spPr bwMode="auto">
            <a:xfrm>
              <a:off x="5343" y="2911"/>
              <a:ext cx="815" cy="1450"/>
            </a:xfrm>
            <a:custGeom>
              <a:avLst/>
              <a:gdLst>
                <a:gd name="T0" fmla="*/ 126 w 815"/>
                <a:gd name="T1" fmla="*/ 0 h 1450"/>
                <a:gd name="T2" fmla="*/ 0 w 815"/>
                <a:gd name="T3" fmla="*/ 257 h 1450"/>
                <a:gd name="T4" fmla="*/ 114 w 815"/>
                <a:gd name="T5" fmla="*/ 435 h 1450"/>
                <a:gd name="T6" fmla="*/ 399 w 815"/>
                <a:gd name="T7" fmla="*/ 1312 h 1450"/>
                <a:gd name="T8" fmla="*/ 620 w 815"/>
                <a:gd name="T9" fmla="*/ 1431 h 1450"/>
                <a:gd name="T10" fmla="*/ 704 w 815"/>
                <a:gd name="T11" fmla="*/ 1450 h 1450"/>
                <a:gd name="T12" fmla="*/ 815 w 815"/>
                <a:gd name="T13" fmla="*/ 1379 h 1450"/>
                <a:gd name="T14" fmla="*/ 661 w 815"/>
                <a:gd name="T15" fmla="*/ 1051 h 1450"/>
                <a:gd name="T16" fmla="*/ 214 w 815"/>
                <a:gd name="T17" fmla="*/ 72 h 1450"/>
                <a:gd name="T18" fmla="*/ 126 w 815"/>
                <a:gd name="T19" fmla="*/ 0 h 1450"/>
                <a:gd name="T20" fmla="*/ 126 w 815"/>
                <a:gd name="T21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5" h="1450">
                  <a:moveTo>
                    <a:pt x="126" y="0"/>
                  </a:moveTo>
                  <a:lnTo>
                    <a:pt x="0" y="257"/>
                  </a:lnTo>
                  <a:lnTo>
                    <a:pt x="114" y="435"/>
                  </a:lnTo>
                  <a:lnTo>
                    <a:pt x="399" y="1312"/>
                  </a:lnTo>
                  <a:lnTo>
                    <a:pt x="620" y="1431"/>
                  </a:lnTo>
                  <a:lnTo>
                    <a:pt x="704" y="1450"/>
                  </a:lnTo>
                  <a:lnTo>
                    <a:pt x="815" y="1379"/>
                  </a:lnTo>
                  <a:lnTo>
                    <a:pt x="661" y="1051"/>
                  </a:lnTo>
                  <a:lnTo>
                    <a:pt x="214" y="72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5" name="Freeform 187"/>
            <p:cNvSpPr>
              <a:spLocks/>
            </p:cNvSpPr>
            <p:nvPr/>
          </p:nvSpPr>
          <p:spPr bwMode="auto">
            <a:xfrm>
              <a:off x="4386" y="2745"/>
              <a:ext cx="1827" cy="1799"/>
            </a:xfrm>
            <a:custGeom>
              <a:avLst/>
              <a:gdLst>
                <a:gd name="T0" fmla="*/ 1083 w 1827"/>
                <a:gd name="T1" fmla="*/ 40 h 1799"/>
                <a:gd name="T2" fmla="*/ 786 w 1827"/>
                <a:gd name="T3" fmla="*/ 447 h 1799"/>
                <a:gd name="T4" fmla="*/ 166 w 1827"/>
                <a:gd name="T5" fmla="*/ 1312 h 1799"/>
                <a:gd name="T6" fmla="*/ 0 w 1827"/>
                <a:gd name="T7" fmla="*/ 1526 h 1799"/>
                <a:gd name="T8" fmla="*/ 99 w 1827"/>
                <a:gd name="T9" fmla="*/ 1799 h 1799"/>
                <a:gd name="T10" fmla="*/ 242 w 1827"/>
                <a:gd name="T11" fmla="*/ 1675 h 1799"/>
                <a:gd name="T12" fmla="*/ 993 w 1827"/>
                <a:gd name="T13" fmla="*/ 482 h 1799"/>
                <a:gd name="T14" fmla="*/ 1095 w 1827"/>
                <a:gd name="T15" fmla="*/ 269 h 1799"/>
                <a:gd name="T16" fmla="*/ 1154 w 1827"/>
                <a:gd name="T17" fmla="*/ 499 h 1799"/>
                <a:gd name="T18" fmla="*/ 1518 w 1827"/>
                <a:gd name="T19" fmla="*/ 1233 h 1799"/>
                <a:gd name="T20" fmla="*/ 1720 w 1827"/>
                <a:gd name="T21" fmla="*/ 1557 h 1799"/>
                <a:gd name="T22" fmla="*/ 1827 w 1827"/>
                <a:gd name="T23" fmla="*/ 1423 h 1799"/>
                <a:gd name="T24" fmla="*/ 1820 w 1827"/>
                <a:gd name="T25" fmla="*/ 1312 h 1799"/>
                <a:gd name="T26" fmla="*/ 1399 w 1827"/>
                <a:gd name="T27" fmla="*/ 637 h 1799"/>
                <a:gd name="T28" fmla="*/ 1230 w 1827"/>
                <a:gd name="T29" fmla="*/ 226 h 1799"/>
                <a:gd name="T30" fmla="*/ 1159 w 1827"/>
                <a:gd name="T31" fmla="*/ 0 h 1799"/>
                <a:gd name="T32" fmla="*/ 1112 w 1827"/>
                <a:gd name="T33" fmla="*/ 0 h 1799"/>
                <a:gd name="T34" fmla="*/ 1083 w 1827"/>
                <a:gd name="T35" fmla="*/ 40 h 1799"/>
                <a:gd name="T36" fmla="*/ 1083 w 1827"/>
                <a:gd name="T37" fmla="*/ 40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7" h="1799">
                  <a:moveTo>
                    <a:pt x="1083" y="40"/>
                  </a:moveTo>
                  <a:lnTo>
                    <a:pt x="786" y="447"/>
                  </a:lnTo>
                  <a:lnTo>
                    <a:pt x="166" y="1312"/>
                  </a:lnTo>
                  <a:lnTo>
                    <a:pt x="0" y="1526"/>
                  </a:lnTo>
                  <a:lnTo>
                    <a:pt x="99" y="1799"/>
                  </a:lnTo>
                  <a:lnTo>
                    <a:pt x="242" y="1675"/>
                  </a:lnTo>
                  <a:lnTo>
                    <a:pt x="993" y="482"/>
                  </a:lnTo>
                  <a:lnTo>
                    <a:pt x="1095" y="269"/>
                  </a:lnTo>
                  <a:lnTo>
                    <a:pt x="1154" y="499"/>
                  </a:lnTo>
                  <a:lnTo>
                    <a:pt x="1518" y="1233"/>
                  </a:lnTo>
                  <a:lnTo>
                    <a:pt x="1720" y="1557"/>
                  </a:lnTo>
                  <a:lnTo>
                    <a:pt x="1827" y="1423"/>
                  </a:lnTo>
                  <a:lnTo>
                    <a:pt x="1820" y="1312"/>
                  </a:lnTo>
                  <a:lnTo>
                    <a:pt x="1399" y="637"/>
                  </a:lnTo>
                  <a:lnTo>
                    <a:pt x="1230" y="226"/>
                  </a:lnTo>
                  <a:lnTo>
                    <a:pt x="1159" y="0"/>
                  </a:lnTo>
                  <a:lnTo>
                    <a:pt x="1112" y="0"/>
                  </a:lnTo>
                  <a:lnTo>
                    <a:pt x="1083" y="40"/>
                  </a:lnTo>
                  <a:lnTo>
                    <a:pt x="1083" y="4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6" name="Freeform 188"/>
            <p:cNvSpPr>
              <a:spLocks/>
            </p:cNvSpPr>
            <p:nvPr/>
          </p:nvSpPr>
          <p:spPr bwMode="auto">
            <a:xfrm>
              <a:off x="5041" y="4886"/>
              <a:ext cx="392" cy="875"/>
            </a:xfrm>
            <a:custGeom>
              <a:avLst/>
              <a:gdLst>
                <a:gd name="T0" fmla="*/ 0 w 392"/>
                <a:gd name="T1" fmla="*/ 12 h 875"/>
                <a:gd name="T2" fmla="*/ 0 w 392"/>
                <a:gd name="T3" fmla="*/ 169 h 875"/>
                <a:gd name="T4" fmla="*/ 200 w 392"/>
                <a:gd name="T5" fmla="*/ 238 h 875"/>
                <a:gd name="T6" fmla="*/ 274 w 392"/>
                <a:gd name="T7" fmla="*/ 875 h 875"/>
                <a:gd name="T8" fmla="*/ 350 w 392"/>
                <a:gd name="T9" fmla="*/ 839 h 875"/>
                <a:gd name="T10" fmla="*/ 392 w 392"/>
                <a:gd name="T11" fmla="*/ 0 h 875"/>
                <a:gd name="T12" fmla="*/ 0 w 392"/>
                <a:gd name="T13" fmla="*/ 12 h 875"/>
                <a:gd name="T14" fmla="*/ 0 w 392"/>
                <a:gd name="T15" fmla="*/ 12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875">
                  <a:moveTo>
                    <a:pt x="0" y="12"/>
                  </a:moveTo>
                  <a:lnTo>
                    <a:pt x="0" y="169"/>
                  </a:lnTo>
                  <a:lnTo>
                    <a:pt x="200" y="238"/>
                  </a:lnTo>
                  <a:lnTo>
                    <a:pt x="274" y="875"/>
                  </a:lnTo>
                  <a:lnTo>
                    <a:pt x="350" y="839"/>
                  </a:lnTo>
                  <a:lnTo>
                    <a:pt x="39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7" name="Freeform 189"/>
            <p:cNvSpPr>
              <a:spLocks/>
            </p:cNvSpPr>
            <p:nvPr/>
          </p:nvSpPr>
          <p:spPr bwMode="auto">
            <a:xfrm>
              <a:off x="4022" y="2745"/>
              <a:ext cx="1476" cy="1526"/>
            </a:xfrm>
            <a:custGeom>
              <a:avLst/>
              <a:gdLst>
                <a:gd name="T0" fmla="*/ 1476 w 1476"/>
                <a:gd name="T1" fmla="*/ 0 h 1526"/>
                <a:gd name="T2" fmla="*/ 1100 w 1476"/>
                <a:gd name="T3" fmla="*/ 297 h 1526"/>
                <a:gd name="T4" fmla="*/ 1155 w 1476"/>
                <a:gd name="T5" fmla="*/ 352 h 1526"/>
                <a:gd name="T6" fmla="*/ 953 w 1476"/>
                <a:gd name="T7" fmla="*/ 554 h 1526"/>
                <a:gd name="T8" fmla="*/ 1005 w 1476"/>
                <a:gd name="T9" fmla="*/ 597 h 1526"/>
                <a:gd name="T10" fmla="*/ 708 w 1476"/>
                <a:gd name="T11" fmla="*/ 839 h 1526"/>
                <a:gd name="T12" fmla="*/ 772 w 1476"/>
                <a:gd name="T13" fmla="*/ 863 h 1526"/>
                <a:gd name="T14" fmla="*/ 523 w 1476"/>
                <a:gd name="T15" fmla="*/ 1067 h 1526"/>
                <a:gd name="T16" fmla="*/ 606 w 1476"/>
                <a:gd name="T17" fmla="*/ 1096 h 1526"/>
                <a:gd name="T18" fmla="*/ 328 w 1476"/>
                <a:gd name="T19" fmla="*/ 1312 h 1526"/>
                <a:gd name="T20" fmla="*/ 423 w 1476"/>
                <a:gd name="T21" fmla="*/ 1347 h 1526"/>
                <a:gd name="T22" fmla="*/ 297 w 1476"/>
                <a:gd name="T23" fmla="*/ 1478 h 1526"/>
                <a:gd name="T24" fmla="*/ 135 w 1476"/>
                <a:gd name="T25" fmla="*/ 1419 h 1526"/>
                <a:gd name="T26" fmla="*/ 0 w 1476"/>
                <a:gd name="T27" fmla="*/ 1471 h 1526"/>
                <a:gd name="T28" fmla="*/ 364 w 1476"/>
                <a:gd name="T29" fmla="*/ 1526 h 1526"/>
                <a:gd name="T30" fmla="*/ 511 w 1476"/>
                <a:gd name="T31" fmla="*/ 1340 h 1526"/>
                <a:gd name="T32" fmla="*/ 1476 w 1476"/>
                <a:gd name="T33" fmla="*/ 0 h 1526"/>
                <a:gd name="T34" fmla="*/ 1476 w 1476"/>
                <a:gd name="T35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6" h="1526">
                  <a:moveTo>
                    <a:pt x="1476" y="0"/>
                  </a:moveTo>
                  <a:lnTo>
                    <a:pt x="1100" y="297"/>
                  </a:lnTo>
                  <a:lnTo>
                    <a:pt x="1155" y="352"/>
                  </a:lnTo>
                  <a:lnTo>
                    <a:pt x="953" y="554"/>
                  </a:lnTo>
                  <a:lnTo>
                    <a:pt x="1005" y="597"/>
                  </a:lnTo>
                  <a:lnTo>
                    <a:pt x="708" y="839"/>
                  </a:lnTo>
                  <a:lnTo>
                    <a:pt x="772" y="863"/>
                  </a:lnTo>
                  <a:lnTo>
                    <a:pt x="523" y="1067"/>
                  </a:lnTo>
                  <a:lnTo>
                    <a:pt x="606" y="1096"/>
                  </a:lnTo>
                  <a:lnTo>
                    <a:pt x="328" y="1312"/>
                  </a:lnTo>
                  <a:lnTo>
                    <a:pt x="423" y="1347"/>
                  </a:lnTo>
                  <a:lnTo>
                    <a:pt x="297" y="1478"/>
                  </a:lnTo>
                  <a:lnTo>
                    <a:pt x="135" y="1419"/>
                  </a:lnTo>
                  <a:lnTo>
                    <a:pt x="0" y="1471"/>
                  </a:lnTo>
                  <a:lnTo>
                    <a:pt x="364" y="1526"/>
                  </a:lnTo>
                  <a:lnTo>
                    <a:pt x="511" y="1340"/>
                  </a:lnTo>
                  <a:lnTo>
                    <a:pt x="1476" y="0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8" name="Freeform 190"/>
            <p:cNvSpPr>
              <a:spLocks/>
            </p:cNvSpPr>
            <p:nvPr/>
          </p:nvSpPr>
          <p:spPr bwMode="auto">
            <a:xfrm>
              <a:off x="5101" y="3867"/>
              <a:ext cx="128" cy="237"/>
            </a:xfrm>
            <a:custGeom>
              <a:avLst/>
              <a:gdLst>
                <a:gd name="T0" fmla="*/ 0 w 128"/>
                <a:gd name="T1" fmla="*/ 26 h 237"/>
                <a:gd name="T2" fmla="*/ 14 w 128"/>
                <a:gd name="T3" fmla="*/ 237 h 237"/>
                <a:gd name="T4" fmla="*/ 109 w 128"/>
                <a:gd name="T5" fmla="*/ 211 h 237"/>
                <a:gd name="T6" fmla="*/ 128 w 128"/>
                <a:gd name="T7" fmla="*/ 0 h 237"/>
                <a:gd name="T8" fmla="*/ 0 w 128"/>
                <a:gd name="T9" fmla="*/ 26 h 237"/>
                <a:gd name="T10" fmla="*/ 0 w 128"/>
                <a:gd name="T11" fmla="*/ 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7">
                  <a:moveTo>
                    <a:pt x="0" y="26"/>
                  </a:moveTo>
                  <a:lnTo>
                    <a:pt x="14" y="237"/>
                  </a:lnTo>
                  <a:lnTo>
                    <a:pt x="109" y="211"/>
                  </a:lnTo>
                  <a:lnTo>
                    <a:pt x="128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19" name="Freeform 191"/>
            <p:cNvSpPr>
              <a:spLocks/>
            </p:cNvSpPr>
            <p:nvPr/>
          </p:nvSpPr>
          <p:spPr bwMode="auto">
            <a:xfrm>
              <a:off x="5308" y="3869"/>
              <a:ext cx="194" cy="235"/>
            </a:xfrm>
            <a:custGeom>
              <a:avLst/>
              <a:gdLst>
                <a:gd name="T0" fmla="*/ 0 w 194"/>
                <a:gd name="T1" fmla="*/ 7 h 235"/>
                <a:gd name="T2" fmla="*/ 16 w 194"/>
                <a:gd name="T3" fmla="*/ 235 h 235"/>
                <a:gd name="T4" fmla="*/ 194 w 194"/>
                <a:gd name="T5" fmla="*/ 188 h 235"/>
                <a:gd name="T6" fmla="*/ 130 w 194"/>
                <a:gd name="T7" fmla="*/ 0 h 235"/>
                <a:gd name="T8" fmla="*/ 0 w 194"/>
                <a:gd name="T9" fmla="*/ 7 h 235"/>
                <a:gd name="T10" fmla="*/ 0 w 194"/>
                <a:gd name="T11" fmla="*/ 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35">
                  <a:moveTo>
                    <a:pt x="0" y="7"/>
                  </a:moveTo>
                  <a:lnTo>
                    <a:pt x="16" y="235"/>
                  </a:lnTo>
                  <a:lnTo>
                    <a:pt x="194" y="188"/>
                  </a:lnTo>
                  <a:lnTo>
                    <a:pt x="130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0" name="Freeform 192"/>
            <p:cNvSpPr>
              <a:spLocks/>
            </p:cNvSpPr>
            <p:nvPr/>
          </p:nvSpPr>
          <p:spPr bwMode="auto">
            <a:xfrm>
              <a:off x="5089" y="4157"/>
              <a:ext cx="166" cy="211"/>
            </a:xfrm>
            <a:custGeom>
              <a:avLst/>
              <a:gdLst>
                <a:gd name="T0" fmla="*/ 140 w 166"/>
                <a:gd name="T1" fmla="*/ 0 h 211"/>
                <a:gd name="T2" fmla="*/ 0 w 166"/>
                <a:gd name="T3" fmla="*/ 9 h 211"/>
                <a:gd name="T4" fmla="*/ 17 w 166"/>
                <a:gd name="T5" fmla="*/ 211 h 211"/>
                <a:gd name="T6" fmla="*/ 166 w 166"/>
                <a:gd name="T7" fmla="*/ 202 h 211"/>
                <a:gd name="T8" fmla="*/ 140 w 166"/>
                <a:gd name="T9" fmla="*/ 0 h 211"/>
                <a:gd name="T10" fmla="*/ 140 w 166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11">
                  <a:moveTo>
                    <a:pt x="140" y="0"/>
                  </a:moveTo>
                  <a:lnTo>
                    <a:pt x="0" y="9"/>
                  </a:lnTo>
                  <a:lnTo>
                    <a:pt x="17" y="211"/>
                  </a:lnTo>
                  <a:lnTo>
                    <a:pt x="166" y="20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1" name="Freeform 193"/>
            <p:cNvSpPr>
              <a:spLocks/>
            </p:cNvSpPr>
            <p:nvPr/>
          </p:nvSpPr>
          <p:spPr bwMode="auto">
            <a:xfrm>
              <a:off x="5300" y="4157"/>
              <a:ext cx="202" cy="254"/>
            </a:xfrm>
            <a:custGeom>
              <a:avLst/>
              <a:gdLst>
                <a:gd name="T0" fmla="*/ 24 w 202"/>
                <a:gd name="T1" fmla="*/ 19 h 254"/>
                <a:gd name="T2" fmla="*/ 202 w 202"/>
                <a:gd name="T3" fmla="*/ 0 h 254"/>
                <a:gd name="T4" fmla="*/ 179 w 202"/>
                <a:gd name="T5" fmla="*/ 254 h 254"/>
                <a:gd name="T6" fmla="*/ 0 w 202"/>
                <a:gd name="T7" fmla="*/ 235 h 254"/>
                <a:gd name="T8" fmla="*/ 24 w 202"/>
                <a:gd name="T9" fmla="*/ 19 h 254"/>
                <a:gd name="T10" fmla="*/ 24 w 202"/>
                <a:gd name="T11" fmla="*/ 1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54">
                  <a:moveTo>
                    <a:pt x="24" y="19"/>
                  </a:moveTo>
                  <a:lnTo>
                    <a:pt x="202" y="0"/>
                  </a:lnTo>
                  <a:lnTo>
                    <a:pt x="179" y="254"/>
                  </a:lnTo>
                  <a:lnTo>
                    <a:pt x="0" y="235"/>
                  </a:lnTo>
                  <a:lnTo>
                    <a:pt x="24" y="19"/>
                  </a:lnTo>
                  <a:lnTo>
                    <a:pt x="24" y="19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2" name="Freeform 194"/>
            <p:cNvSpPr>
              <a:spLocks/>
            </p:cNvSpPr>
            <p:nvPr/>
          </p:nvSpPr>
          <p:spPr bwMode="auto">
            <a:xfrm>
              <a:off x="3986" y="4682"/>
              <a:ext cx="357" cy="437"/>
            </a:xfrm>
            <a:custGeom>
              <a:avLst/>
              <a:gdLst>
                <a:gd name="T0" fmla="*/ 45 w 357"/>
                <a:gd name="T1" fmla="*/ 437 h 437"/>
                <a:gd name="T2" fmla="*/ 131 w 357"/>
                <a:gd name="T3" fmla="*/ 437 h 437"/>
                <a:gd name="T4" fmla="*/ 131 w 357"/>
                <a:gd name="T5" fmla="*/ 133 h 437"/>
                <a:gd name="T6" fmla="*/ 343 w 357"/>
                <a:gd name="T7" fmla="*/ 149 h 437"/>
                <a:gd name="T8" fmla="*/ 357 w 357"/>
                <a:gd name="T9" fmla="*/ 59 h 437"/>
                <a:gd name="T10" fmla="*/ 0 w 357"/>
                <a:gd name="T11" fmla="*/ 0 h 437"/>
                <a:gd name="T12" fmla="*/ 45 w 357"/>
                <a:gd name="T13" fmla="*/ 437 h 437"/>
                <a:gd name="T14" fmla="*/ 45 w 357"/>
                <a:gd name="T15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437">
                  <a:moveTo>
                    <a:pt x="45" y="437"/>
                  </a:moveTo>
                  <a:lnTo>
                    <a:pt x="131" y="437"/>
                  </a:lnTo>
                  <a:lnTo>
                    <a:pt x="131" y="133"/>
                  </a:lnTo>
                  <a:lnTo>
                    <a:pt x="343" y="149"/>
                  </a:lnTo>
                  <a:lnTo>
                    <a:pt x="357" y="59"/>
                  </a:lnTo>
                  <a:lnTo>
                    <a:pt x="0" y="0"/>
                  </a:lnTo>
                  <a:lnTo>
                    <a:pt x="45" y="437"/>
                  </a:lnTo>
                  <a:lnTo>
                    <a:pt x="45" y="437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3" name="Freeform 195"/>
            <p:cNvSpPr>
              <a:spLocks/>
            </p:cNvSpPr>
            <p:nvPr/>
          </p:nvSpPr>
          <p:spPr bwMode="auto">
            <a:xfrm>
              <a:off x="3478" y="2838"/>
              <a:ext cx="1036" cy="1143"/>
            </a:xfrm>
            <a:custGeom>
              <a:avLst/>
              <a:gdLst>
                <a:gd name="T0" fmla="*/ 1036 w 1036"/>
                <a:gd name="T1" fmla="*/ 24 h 1143"/>
                <a:gd name="T2" fmla="*/ 984 w 1036"/>
                <a:gd name="T3" fmla="*/ 119 h 1143"/>
                <a:gd name="T4" fmla="*/ 936 w 1036"/>
                <a:gd name="T5" fmla="*/ 202 h 1143"/>
                <a:gd name="T6" fmla="*/ 912 w 1036"/>
                <a:gd name="T7" fmla="*/ 242 h 1143"/>
                <a:gd name="T8" fmla="*/ 884 w 1036"/>
                <a:gd name="T9" fmla="*/ 283 h 1143"/>
                <a:gd name="T10" fmla="*/ 855 w 1036"/>
                <a:gd name="T11" fmla="*/ 325 h 1143"/>
                <a:gd name="T12" fmla="*/ 820 w 1036"/>
                <a:gd name="T13" fmla="*/ 368 h 1143"/>
                <a:gd name="T14" fmla="*/ 765 w 1036"/>
                <a:gd name="T15" fmla="*/ 430 h 1143"/>
                <a:gd name="T16" fmla="*/ 710 w 1036"/>
                <a:gd name="T17" fmla="*/ 492 h 1143"/>
                <a:gd name="T18" fmla="*/ 656 w 1036"/>
                <a:gd name="T19" fmla="*/ 549 h 1143"/>
                <a:gd name="T20" fmla="*/ 601 w 1036"/>
                <a:gd name="T21" fmla="*/ 610 h 1143"/>
                <a:gd name="T22" fmla="*/ 544 w 1036"/>
                <a:gd name="T23" fmla="*/ 656 h 1143"/>
                <a:gd name="T24" fmla="*/ 492 w 1036"/>
                <a:gd name="T25" fmla="*/ 698 h 1143"/>
                <a:gd name="T26" fmla="*/ 442 w 1036"/>
                <a:gd name="T27" fmla="*/ 739 h 1143"/>
                <a:gd name="T28" fmla="*/ 394 w 1036"/>
                <a:gd name="T29" fmla="*/ 779 h 1143"/>
                <a:gd name="T30" fmla="*/ 349 w 1036"/>
                <a:gd name="T31" fmla="*/ 820 h 1143"/>
                <a:gd name="T32" fmla="*/ 304 w 1036"/>
                <a:gd name="T33" fmla="*/ 865 h 1143"/>
                <a:gd name="T34" fmla="*/ 254 w 1036"/>
                <a:gd name="T35" fmla="*/ 917 h 1143"/>
                <a:gd name="T36" fmla="*/ 204 w 1036"/>
                <a:gd name="T37" fmla="*/ 974 h 1143"/>
                <a:gd name="T38" fmla="*/ 164 w 1036"/>
                <a:gd name="T39" fmla="*/ 1019 h 1143"/>
                <a:gd name="T40" fmla="*/ 128 w 1036"/>
                <a:gd name="T41" fmla="*/ 1055 h 1143"/>
                <a:gd name="T42" fmla="*/ 57 w 1036"/>
                <a:gd name="T43" fmla="*/ 1128 h 1143"/>
                <a:gd name="T44" fmla="*/ 28 w 1036"/>
                <a:gd name="T45" fmla="*/ 1143 h 1143"/>
                <a:gd name="T46" fmla="*/ 2 w 1036"/>
                <a:gd name="T47" fmla="*/ 1133 h 1143"/>
                <a:gd name="T48" fmla="*/ 0 w 1036"/>
                <a:gd name="T49" fmla="*/ 1079 h 1143"/>
                <a:gd name="T50" fmla="*/ 38 w 1036"/>
                <a:gd name="T51" fmla="*/ 1038 h 1143"/>
                <a:gd name="T52" fmla="*/ 69 w 1036"/>
                <a:gd name="T53" fmla="*/ 1003 h 1143"/>
                <a:gd name="T54" fmla="*/ 102 w 1036"/>
                <a:gd name="T55" fmla="*/ 967 h 1143"/>
                <a:gd name="T56" fmla="*/ 140 w 1036"/>
                <a:gd name="T57" fmla="*/ 922 h 1143"/>
                <a:gd name="T58" fmla="*/ 192 w 1036"/>
                <a:gd name="T59" fmla="*/ 862 h 1143"/>
                <a:gd name="T60" fmla="*/ 242 w 1036"/>
                <a:gd name="T61" fmla="*/ 810 h 1143"/>
                <a:gd name="T62" fmla="*/ 290 w 1036"/>
                <a:gd name="T63" fmla="*/ 763 h 1143"/>
                <a:gd name="T64" fmla="*/ 337 w 1036"/>
                <a:gd name="T65" fmla="*/ 722 h 1143"/>
                <a:gd name="T66" fmla="*/ 382 w 1036"/>
                <a:gd name="T67" fmla="*/ 679 h 1143"/>
                <a:gd name="T68" fmla="*/ 435 w 1036"/>
                <a:gd name="T69" fmla="*/ 639 h 1143"/>
                <a:gd name="T70" fmla="*/ 487 w 1036"/>
                <a:gd name="T71" fmla="*/ 596 h 1143"/>
                <a:gd name="T72" fmla="*/ 544 w 1036"/>
                <a:gd name="T73" fmla="*/ 549 h 1143"/>
                <a:gd name="T74" fmla="*/ 599 w 1036"/>
                <a:gd name="T75" fmla="*/ 489 h 1143"/>
                <a:gd name="T76" fmla="*/ 653 w 1036"/>
                <a:gd name="T77" fmla="*/ 435 h 1143"/>
                <a:gd name="T78" fmla="*/ 710 w 1036"/>
                <a:gd name="T79" fmla="*/ 380 h 1143"/>
                <a:gd name="T80" fmla="*/ 770 w 1036"/>
                <a:gd name="T81" fmla="*/ 328 h 1143"/>
                <a:gd name="T82" fmla="*/ 803 w 1036"/>
                <a:gd name="T83" fmla="*/ 285 h 1143"/>
                <a:gd name="T84" fmla="*/ 836 w 1036"/>
                <a:gd name="T85" fmla="*/ 247 h 1143"/>
                <a:gd name="T86" fmla="*/ 867 w 1036"/>
                <a:gd name="T87" fmla="*/ 209 h 1143"/>
                <a:gd name="T88" fmla="*/ 896 w 1036"/>
                <a:gd name="T89" fmla="*/ 173 h 1143"/>
                <a:gd name="T90" fmla="*/ 922 w 1036"/>
                <a:gd name="T91" fmla="*/ 135 h 1143"/>
                <a:gd name="T92" fmla="*/ 950 w 1036"/>
                <a:gd name="T93" fmla="*/ 97 h 1143"/>
                <a:gd name="T94" fmla="*/ 1005 w 1036"/>
                <a:gd name="T95" fmla="*/ 7 h 1143"/>
                <a:gd name="T96" fmla="*/ 1029 w 1036"/>
                <a:gd name="T97" fmla="*/ 0 h 1143"/>
                <a:gd name="T98" fmla="*/ 1036 w 1036"/>
                <a:gd name="T99" fmla="*/ 24 h 1143"/>
                <a:gd name="T100" fmla="*/ 1036 w 1036"/>
                <a:gd name="T101" fmla="*/ 24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6" h="1143">
                  <a:moveTo>
                    <a:pt x="1036" y="24"/>
                  </a:moveTo>
                  <a:lnTo>
                    <a:pt x="984" y="119"/>
                  </a:lnTo>
                  <a:lnTo>
                    <a:pt x="936" y="202"/>
                  </a:lnTo>
                  <a:lnTo>
                    <a:pt x="912" y="242"/>
                  </a:lnTo>
                  <a:lnTo>
                    <a:pt x="884" y="283"/>
                  </a:lnTo>
                  <a:lnTo>
                    <a:pt x="855" y="325"/>
                  </a:lnTo>
                  <a:lnTo>
                    <a:pt x="820" y="368"/>
                  </a:lnTo>
                  <a:lnTo>
                    <a:pt x="765" y="430"/>
                  </a:lnTo>
                  <a:lnTo>
                    <a:pt x="710" y="492"/>
                  </a:lnTo>
                  <a:lnTo>
                    <a:pt x="656" y="549"/>
                  </a:lnTo>
                  <a:lnTo>
                    <a:pt x="601" y="610"/>
                  </a:lnTo>
                  <a:lnTo>
                    <a:pt x="544" y="656"/>
                  </a:lnTo>
                  <a:lnTo>
                    <a:pt x="492" y="698"/>
                  </a:lnTo>
                  <a:lnTo>
                    <a:pt x="442" y="739"/>
                  </a:lnTo>
                  <a:lnTo>
                    <a:pt x="394" y="779"/>
                  </a:lnTo>
                  <a:lnTo>
                    <a:pt x="349" y="820"/>
                  </a:lnTo>
                  <a:lnTo>
                    <a:pt x="304" y="865"/>
                  </a:lnTo>
                  <a:lnTo>
                    <a:pt x="254" y="917"/>
                  </a:lnTo>
                  <a:lnTo>
                    <a:pt x="204" y="974"/>
                  </a:lnTo>
                  <a:lnTo>
                    <a:pt x="164" y="1019"/>
                  </a:lnTo>
                  <a:lnTo>
                    <a:pt x="128" y="1055"/>
                  </a:lnTo>
                  <a:lnTo>
                    <a:pt x="57" y="1128"/>
                  </a:lnTo>
                  <a:lnTo>
                    <a:pt x="28" y="1143"/>
                  </a:lnTo>
                  <a:lnTo>
                    <a:pt x="2" y="1133"/>
                  </a:lnTo>
                  <a:lnTo>
                    <a:pt x="0" y="1079"/>
                  </a:lnTo>
                  <a:lnTo>
                    <a:pt x="38" y="1038"/>
                  </a:lnTo>
                  <a:lnTo>
                    <a:pt x="69" y="1003"/>
                  </a:lnTo>
                  <a:lnTo>
                    <a:pt x="102" y="967"/>
                  </a:lnTo>
                  <a:lnTo>
                    <a:pt x="140" y="922"/>
                  </a:lnTo>
                  <a:lnTo>
                    <a:pt x="192" y="862"/>
                  </a:lnTo>
                  <a:lnTo>
                    <a:pt x="242" y="810"/>
                  </a:lnTo>
                  <a:lnTo>
                    <a:pt x="290" y="763"/>
                  </a:lnTo>
                  <a:lnTo>
                    <a:pt x="337" y="722"/>
                  </a:lnTo>
                  <a:lnTo>
                    <a:pt x="382" y="679"/>
                  </a:lnTo>
                  <a:lnTo>
                    <a:pt x="435" y="639"/>
                  </a:lnTo>
                  <a:lnTo>
                    <a:pt x="487" y="596"/>
                  </a:lnTo>
                  <a:lnTo>
                    <a:pt x="544" y="549"/>
                  </a:lnTo>
                  <a:lnTo>
                    <a:pt x="599" y="489"/>
                  </a:lnTo>
                  <a:lnTo>
                    <a:pt x="653" y="435"/>
                  </a:lnTo>
                  <a:lnTo>
                    <a:pt x="710" y="380"/>
                  </a:lnTo>
                  <a:lnTo>
                    <a:pt x="770" y="328"/>
                  </a:lnTo>
                  <a:lnTo>
                    <a:pt x="803" y="285"/>
                  </a:lnTo>
                  <a:lnTo>
                    <a:pt x="836" y="247"/>
                  </a:lnTo>
                  <a:lnTo>
                    <a:pt x="867" y="209"/>
                  </a:lnTo>
                  <a:lnTo>
                    <a:pt x="896" y="173"/>
                  </a:lnTo>
                  <a:lnTo>
                    <a:pt x="922" y="135"/>
                  </a:lnTo>
                  <a:lnTo>
                    <a:pt x="950" y="97"/>
                  </a:lnTo>
                  <a:lnTo>
                    <a:pt x="1005" y="7"/>
                  </a:lnTo>
                  <a:lnTo>
                    <a:pt x="1029" y="0"/>
                  </a:lnTo>
                  <a:lnTo>
                    <a:pt x="1036" y="24"/>
                  </a:lnTo>
                  <a:lnTo>
                    <a:pt x="103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4" name="Freeform 196"/>
            <p:cNvSpPr>
              <a:spLocks/>
            </p:cNvSpPr>
            <p:nvPr/>
          </p:nvSpPr>
          <p:spPr bwMode="auto">
            <a:xfrm>
              <a:off x="4495" y="2721"/>
              <a:ext cx="1038" cy="164"/>
            </a:xfrm>
            <a:custGeom>
              <a:avLst/>
              <a:gdLst>
                <a:gd name="T0" fmla="*/ 19 w 1038"/>
                <a:gd name="T1" fmla="*/ 114 h 164"/>
                <a:gd name="T2" fmla="*/ 249 w 1038"/>
                <a:gd name="T3" fmla="*/ 122 h 164"/>
                <a:gd name="T4" fmla="*/ 480 w 1038"/>
                <a:gd name="T5" fmla="*/ 100 h 164"/>
                <a:gd name="T6" fmla="*/ 829 w 1038"/>
                <a:gd name="T7" fmla="*/ 41 h 164"/>
                <a:gd name="T8" fmla="*/ 1014 w 1038"/>
                <a:gd name="T9" fmla="*/ 0 h 164"/>
                <a:gd name="T10" fmla="*/ 1038 w 1038"/>
                <a:gd name="T11" fmla="*/ 10 h 164"/>
                <a:gd name="T12" fmla="*/ 1026 w 1038"/>
                <a:gd name="T13" fmla="*/ 34 h 164"/>
                <a:gd name="T14" fmla="*/ 936 w 1038"/>
                <a:gd name="T15" fmla="*/ 69 h 164"/>
                <a:gd name="T16" fmla="*/ 841 w 1038"/>
                <a:gd name="T17" fmla="*/ 93 h 164"/>
                <a:gd name="T18" fmla="*/ 665 w 1038"/>
                <a:gd name="T19" fmla="*/ 129 h 164"/>
                <a:gd name="T20" fmla="*/ 485 w 1038"/>
                <a:gd name="T21" fmla="*/ 152 h 164"/>
                <a:gd name="T22" fmla="*/ 249 w 1038"/>
                <a:gd name="T23" fmla="*/ 164 h 164"/>
                <a:gd name="T24" fmla="*/ 14 w 1038"/>
                <a:gd name="T25" fmla="*/ 150 h 164"/>
                <a:gd name="T26" fmla="*/ 0 w 1038"/>
                <a:gd name="T27" fmla="*/ 129 h 164"/>
                <a:gd name="T28" fmla="*/ 5 w 1038"/>
                <a:gd name="T29" fmla="*/ 119 h 164"/>
                <a:gd name="T30" fmla="*/ 19 w 1038"/>
                <a:gd name="T31" fmla="*/ 114 h 164"/>
                <a:gd name="T32" fmla="*/ 19 w 1038"/>
                <a:gd name="T33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8" h="164">
                  <a:moveTo>
                    <a:pt x="19" y="114"/>
                  </a:moveTo>
                  <a:lnTo>
                    <a:pt x="249" y="122"/>
                  </a:lnTo>
                  <a:lnTo>
                    <a:pt x="480" y="100"/>
                  </a:lnTo>
                  <a:lnTo>
                    <a:pt x="829" y="41"/>
                  </a:lnTo>
                  <a:lnTo>
                    <a:pt x="1014" y="0"/>
                  </a:lnTo>
                  <a:lnTo>
                    <a:pt x="1038" y="10"/>
                  </a:lnTo>
                  <a:lnTo>
                    <a:pt x="1026" y="34"/>
                  </a:lnTo>
                  <a:lnTo>
                    <a:pt x="936" y="69"/>
                  </a:lnTo>
                  <a:lnTo>
                    <a:pt x="841" y="93"/>
                  </a:lnTo>
                  <a:lnTo>
                    <a:pt x="665" y="129"/>
                  </a:lnTo>
                  <a:lnTo>
                    <a:pt x="485" y="152"/>
                  </a:lnTo>
                  <a:lnTo>
                    <a:pt x="249" y="164"/>
                  </a:lnTo>
                  <a:lnTo>
                    <a:pt x="14" y="150"/>
                  </a:lnTo>
                  <a:lnTo>
                    <a:pt x="0" y="129"/>
                  </a:lnTo>
                  <a:lnTo>
                    <a:pt x="5" y="119"/>
                  </a:lnTo>
                  <a:lnTo>
                    <a:pt x="19" y="114"/>
                  </a:lnTo>
                  <a:lnTo>
                    <a:pt x="19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5" name="Freeform 197"/>
            <p:cNvSpPr>
              <a:spLocks/>
            </p:cNvSpPr>
            <p:nvPr/>
          </p:nvSpPr>
          <p:spPr bwMode="auto">
            <a:xfrm>
              <a:off x="4395" y="2826"/>
              <a:ext cx="1038" cy="1409"/>
            </a:xfrm>
            <a:custGeom>
              <a:avLst/>
              <a:gdLst>
                <a:gd name="T0" fmla="*/ 1005 w 1038"/>
                <a:gd name="T1" fmla="*/ 81 h 1409"/>
                <a:gd name="T2" fmla="*/ 941 w 1038"/>
                <a:gd name="T3" fmla="*/ 173 h 1409"/>
                <a:gd name="T4" fmla="*/ 877 w 1038"/>
                <a:gd name="T5" fmla="*/ 268 h 1409"/>
                <a:gd name="T6" fmla="*/ 803 w 1038"/>
                <a:gd name="T7" fmla="*/ 392 h 1409"/>
                <a:gd name="T8" fmla="*/ 720 w 1038"/>
                <a:gd name="T9" fmla="*/ 544 h 1409"/>
                <a:gd name="T10" fmla="*/ 632 w 1038"/>
                <a:gd name="T11" fmla="*/ 694 h 1409"/>
                <a:gd name="T12" fmla="*/ 577 w 1038"/>
                <a:gd name="T13" fmla="*/ 770 h 1409"/>
                <a:gd name="T14" fmla="*/ 513 w 1038"/>
                <a:gd name="T15" fmla="*/ 853 h 1409"/>
                <a:gd name="T16" fmla="*/ 430 w 1038"/>
                <a:gd name="T17" fmla="*/ 972 h 1409"/>
                <a:gd name="T18" fmla="*/ 354 w 1038"/>
                <a:gd name="T19" fmla="*/ 1072 h 1409"/>
                <a:gd name="T20" fmla="*/ 276 w 1038"/>
                <a:gd name="T21" fmla="*/ 1171 h 1409"/>
                <a:gd name="T22" fmla="*/ 188 w 1038"/>
                <a:gd name="T23" fmla="*/ 1285 h 1409"/>
                <a:gd name="T24" fmla="*/ 107 w 1038"/>
                <a:gd name="T25" fmla="*/ 1347 h 1409"/>
                <a:gd name="T26" fmla="*/ 26 w 1038"/>
                <a:gd name="T27" fmla="*/ 1409 h 1409"/>
                <a:gd name="T28" fmla="*/ 0 w 1038"/>
                <a:gd name="T29" fmla="*/ 1383 h 1409"/>
                <a:gd name="T30" fmla="*/ 88 w 1038"/>
                <a:gd name="T31" fmla="*/ 1266 h 1409"/>
                <a:gd name="T32" fmla="*/ 166 w 1038"/>
                <a:gd name="T33" fmla="*/ 1169 h 1409"/>
                <a:gd name="T34" fmla="*/ 247 w 1038"/>
                <a:gd name="T35" fmla="*/ 1064 h 1409"/>
                <a:gd name="T36" fmla="*/ 323 w 1038"/>
                <a:gd name="T37" fmla="*/ 969 h 1409"/>
                <a:gd name="T38" fmla="*/ 402 w 1038"/>
                <a:gd name="T39" fmla="*/ 862 h 1409"/>
                <a:gd name="T40" fmla="*/ 478 w 1038"/>
                <a:gd name="T41" fmla="*/ 758 h 1409"/>
                <a:gd name="T42" fmla="*/ 539 w 1038"/>
                <a:gd name="T43" fmla="*/ 682 h 1409"/>
                <a:gd name="T44" fmla="*/ 594 w 1038"/>
                <a:gd name="T45" fmla="*/ 611 h 1409"/>
                <a:gd name="T46" fmla="*/ 644 w 1038"/>
                <a:gd name="T47" fmla="*/ 542 h 1409"/>
                <a:gd name="T48" fmla="*/ 694 w 1038"/>
                <a:gd name="T49" fmla="*/ 473 h 1409"/>
                <a:gd name="T50" fmla="*/ 744 w 1038"/>
                <a:gd name="T51" fmla="*/ 401 h 1409"/>
                <a:gd name="T52" fmla="*/ 794 w 1038"/>
                <a:gd name="T53" fmla="*/ 328 h 1409"/>
                <a:gd name="T54" fmla="*/ 848 w 1038"/>
                <a:gd name="T55" fmla="*/ 249 h 1409"/>
                <a:gd name="T56" fmla="*/ 910 w 1038"/>
                <a:gd name="T57" fmla="*/ 154 h 1409"/>
                <a:gd name="T58" fmla="*/ 974 w 1038"/>
                <a:gd name="T59" fmla="*/ 62 h 1409"/>
                <a:gd name="T60" fmla="*/ 1034 w 1038"/>
                <a:gd name="T61" fmla="*/ 0 h 1409"/>
                <a:gd name="T62" fmla="*/ 1038 w 1038"/>
                <a:gd name="T63" fmla="*/ 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8" h="1409">
                  <a:moveTo>
                    <a:pt x="1038" y="24"/>
                  </a:moveTo>
                  <a:lnTo>
                    <a:pt x="1005" y="81"/>
                  </a:lnTo>
                  <a:lnTo>
                    <a:pt x="972" y="128"/>
                  </a:lnTo>
                  <a:lnTo>
                    <a:pt x="941" y="173"/>
                  </a:lnTo>
                  <a:lnTo>
                    <a:pt x="905" y="226"/>
                  </a:lnTo>
                  <a:lnTo>
                    <a:pt x="877" y="268"/>
                  </a:lnTo>
                  <a:lnTo>
                    <a:pt x="851" y="311"/>
                  </a:lnTo>
                  <a:lnTo>
                    <a:pt x="803" y="392"/>
                  </a:lnTo>
                  <a:lnTo>
                    <a:pt x="760" y="468"/>
                  </a:lnTo>
                  <a:lnTo>
                    <a:pt x="720" y="544"/>
                  </a:lnTo>
                  <a:lnTo>
                    <a:pt x="677" y="618"/>
                  </a:lnTo>
                  <a:lnTo>
                    <a:pt x="632" y="694"/>
                  </a:lnTo>
                  <a:lnTo>
                    <a:pt x="606" y="732"/>
                  </a:lnTo>
                  <a:lnTo>
                    <a:pt x="577" y="770"/>
                  </a:lnTo>
                  <a:lnTo>
                    <a:pt x="547" y="810"/>
                  </a:lnTo>
                  <a:lnTo>
                    <a:pt x="513" y="853"/>
                  </a:lnTo>
                  <a:lnTo>
                    <a:pt x="471" y="915"/>
                  </a:lnTo>
                  <a:lnTo>
                    <a:pt x="430" y="972"/>
                  </a:lnTo>
                  <a:lnTo>
                    <a:pt x="392" y="1024"/>
                  </a:lnTo>
                  <a:lnTo>
                    <a:pt x="354" y="1072"/>
                  </a:lnTo>
                  <a:lnTo>
                    <a:pt x="316" y="1121"/>
                  </a:lnTo>
                  <a:lnTo>
                    <a:pt x="276" y="1171"/>
                  </a:lnTo>
                  <a:lnTo>
                    <a:pt x="233" y="1226"/>
                  </a:lnTo>
                  <a:lnTo>
                    <a:pt x="188" y="1285"/>
                  </a:lnTo>
                  <a:lnTo>
                    <a:pt x="147" y="1321"/>
                  </a:lnTo>
                  <a:lnTo>
                    <a:pt x="107" y="1347"/>
                  </a:lnTo>
                  <a:lnTo>
                    <a:pt x="67" y="1376"/>
                  </a:lnTo>
                  <a:lnTo>
                    <a:pt x="26" y="1409"/>
                  </a:lnTo>
                  <a:lnTo>
                    <a:pt x="0" y="1407"/>
                  </a:lnTo>
                  <a:lnTo>
                    <a:pt x="0" y="1383"/>
                  </a:lnTo>
                  <a:lnTo>
                    <a:pt x="62" y="1307"/>
                  </a:lnTo>
                  <a:lnTo>
                    <a:pt x="88" y="1266"/>
                  </a:lnTo>
                  <a:lnTo>
                    <a:pt x="121" y="1228"/>
                  </a:lnTo>
                  <a:lnTo>
                    <a:pt x="166" y="1169"/>
                  </a:lnTo>
                  <a:lnTo>
                    <a:pt x="209" y="1114"/>
                  </a:lnTo>
                  <a:lnTo>
                    <a:pt x="247" y="1064"/>
                  </a:lnTo>
                  <a:lnTo>
                    <a:pt x="285" y="1017"/>
                  </a:lnTo>
                  <a:lnTo>
                    <a:pt x="323" y="969"/>
                  </a:lnTo>
                  <a:lnTo>
                    <a:pt x="361" y="917"/>
                  </a:lnTo>
                  <a:lnTo>
                    <a:pt x="402" y="862"/>
                  </a:lnTo>
                  <a:lnTo>
                    <a:pt x="444" y="801"/>
                  </a:lnTo>
                  <a:lnTo>
                    <a:pt x="478" y="758"/>
                  </a:lnTo>
                  <a:lnTo>
                    <a:pt x="509" y="720"/>
                  </a:lnTo>
                  <a:lnTo>
                    <a:pt x="539" y="682"/>
                  </a:lnTo>
                  <a:lnTo>
                    <a:pt x="566" y="646"/>
                  </a:lnTo>
                  <a:lnTo>
                    <a:pt x="594" y="611"/>
                  </a:lnTo>
                  <a:lnTo>
                    <a:pt x="620" y="575"/>
                  </a:lnTo>
                  <a:lnTo>
                    <a:pt x="644" y="542"/>
                  </a:lnTo>
                  <a:lnTo>
                    <a:pt x="670" y="506"/>
                  </a:lnTo>
                  <a:lnTo>
                    <a:pt x="694" y="473"/>
                  </a:lnTo>
                  <a:lnTo>
                    <a:pt x="718" y="437"/>
                  </a:lnTo>
                  <a:lnTo>
                    <a:pt x="744" y="401"/>
                  </a:lnTo>
                  <a:lnTo>
                    <a:pt x="768" y="366"/>
                  </a:lnTo>
                  <a:lnTo>
                    <a:pt x="794" y="328"/>
                  </a:lnTo>
                  <a:lnTo>
                    <a:pt x="820" y="290"/>
                  </a:lnTo>
                  <a:lnTo>
                    <a:pt x="848" y="249"/>
                  </a:lnTo>
                  <a:lnTo>
                    <a:pt x="877" y="204"/>
                  </a:lnTo>
                  <a:lnTo>
                    <a:pt x="910" y="154"/>
                  </a:lnTo>
                  <a:lnTo>
                    <a:pt x="943" y="109"/>
                  </a:lnTo>
                  <a:lnTo>
                    <a:pt x="974" y="62"/>
                  </a:lnTo>
                  <a:lnTo>
                    <a:pt x="1008" y="5"/>
                  </a:lnTo>
                  <a:lnTo>
                    <a:pt x="1034" y="0"/>
                  </a:lnTo>
                  <a:lnTo>
                    <a:pt x="1038" y="24"/>
                  </a:lnTo>
                  <a:lnTo>
                    <a:pt x="103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6" name="Freeform 198"/>
            <p:cNvSpPr>
              <a:spLocks/>
            </p:cNvSpPr>
            <p:nvPr/>
          </p:nvSpPr>
          <p:spPr bwMode="auto">
            <a:xfrm>
              <a:off x="5400" y="2562"/>
              <a:ext cx="90" cy="223"/>
            </a:xfrm>
            <a:custGeom>
              <a:avLst/>
              <a:gdLst>
                <a:gd name="T0" fmla="*/ 14 w 90"/>
                <a:gd name="T1" fmla="*/ 207 h 223"/>
                <a:gd name="T2" fmla="*/ 10 w 90"/>
                <a:gd name="T3" fmla="*/ 117 h 223"/>
                <a:gd name="T4" fmla="*/ 0 w 90"/>
                <a:gd name="T5" fmla="*/ 41 h 223"/>
                <a:gd name="T6" fmla="*/ 7 w 90"/>
                <a:gd name="T7" fmla="*/ 12 h 223"/>
                <a:gd name="T8" fmla="*/ 29 w 90"/>
                <a:gd name="T9" fmla="*/ 0 h 223"/>
                <a:gd name="T10" fmla="*/ 55 w 90"/>
                <a:gd name="T11" fmla="*/ 5 h 223"/>
                <a:gd name="T12" fmla="*/ 69 w 90"/>
                <a:gd name="T13" fmla="*/ 29 h 223"/>
                <a:gd name="T14" fmla="*/ 90 w 90"/>
                <a:gd name="T15" fmla="*/ 112 h 223"/>
                <a:gd name="T16" fmla="*/ 86 w 90"/>
                <a:gd name="T17" fmla="*/ 181 h 223"/>
                <a:gd name="T18" fmla="*/ 48 w 90"/>
                <a:gd name="T19" fmla="*/ 216 h 223"/>
                <a:gd name="T20" fmla="*/ 26 w 90"/>
                <a:gd name="T21" fmla="*/ 223 h 223"/>
                <a:gd name="T22" fmla="*/ 14 w 90"/>
                <a:gd name="T23" fmla="*/ 207 h 223"/>
                <a:gd name="T24" fmla="*/ 14 w 90"/>
                <a:gd name="T25" fmla="*/ 20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223">
                  <a:moveTo>
                    <a:pt x="14" y="207"/>
                  </a:moveTo>
                  <a:lnTo>
                    <a:pt x="10" y="117"/>
                  </a:lnTo>
                  <a:lnTo>
                    <a:pt x="0" y="41"/>
                  </a:lnTo>
                  <a:lnTo>
                    <a:pt x="7" y="12"/>
                  </a:lnTo>
                  <a:lnTo>
                    <a:pt x="29" y="0"/>
                  </a:lnTo>
                  <a:lnTo>
                    <a:pt x="55" y="5"/>
                  </a:lnTo>
                  <a:lnTo>
                    <a:pt x="69" y="29"/>
                  </a:lnTo>
                  <a:lnTo>
                    <a:pt x="90" y="112"/>
                  </a:lnTo>
                  <a:lnTo>
                    <a:pt x="86" y="181"/>
                  </a:lnTo>
                  <a:lnTo>
                    <a:pt x="48" y="216"/>
                  </a:lnTo>
                  <a:lnTo>
                    <a:pt x="26" y="223"/>
                  </a:lnTo>
                  <a:lnTo>
                    <a:pt x="14" y="207"/>
                  </a:lnTo>
                  <a:lnTo>
                    <a:pt x="14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7" name="Freeform 199"/>
            <p:cNvSpPr>
              <a:spLocks/>
            </p:cNvSpPr>
            <p:nvPr/>
          </p:nvSpPr>
          <p:spPr bwMode="auto">
            <a:xfrm>
              <a:off x="5666" y="2576"/>
              <a:ext cx="72" cy="561"/>
            </a:xfrm>
            <a:custGeom>
              <a:avLst/>
              <a:gdLst>
                <a:gd name="T0" fmla="*/ 72 w 72"/>
                <a:gd name="T1" fmla="*/ 19 h 561"/>
                <a:gd name="T2" fmla="*/ 64 w 72"/>
                <a:gd name="T3" fmla="*/ 316 h 561"/>
                <a:gd name="T4" fmla="*/ 48 w 72"/>
                <a:gd name="T5" fmla="*/ 542 h 561"/>
                <a:gd name="T6" fmla="*/ 43 w 72"/>
                <a:gd name="T7" fmla="*/ 556 h 561"/>
                <a:gd name="T8" fmla="*/ 34 w 72"/>
                <a:gd name="T9" fmla="*/ 561 h 561"/>
                <a:gd name="T10" fmla="*/ 12 w 72"/>
                <a:gd name="T11" fmla="*/ 549 h 561"/>
                <a:gd name="T12" fmla="*/ 0 w 72"/>
                <a:gd name="T13" fmla="*/ 309 h 561"/>
                <a:gd name="T14" fmla="*/ 36 w 72"/>
                <a:gd name="T15" fmla="*/ 15 h 561"/>
                <a:gd name="T16" fmla="*/ 55 w 72"/>
                <a:gd name="T17" fmla="*/ 0 h 561"/>
                <a:gd name="T18" fmla="*/ 72 w 72"/>
                <a:gd name="T19" fmla="*/ 19 h 561"/>
                <a:gd name="T20" fmla="*/ 72 w 72"/>
                <a:gd name="T21" fmla="*/ 1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561">
                  <a:moveTo>
                    <a:pt x="72" y="19"/>
                  </a:moveTo>
                  <a:lnTo>
                    <a:pt x="64" y="316"/>
                  </a:lnTo>
                  <a:lnTo>
                    <a:pt x="48" y="542"/>
                  </a:lnTo>
                  <a:lnTo>
                    <a:pt x="43" y="556"/>
                  </a:lnTo>
                  <a:lnTo>
                    <a:pt x="34" y="561"/>
                  </a:lnTo>
                  <a:lnTo>
                    <a:pt x="12" y="549"/>
                  </a:lnTo>
                  <a:lnTo>
                    <a:pt x="0" y="309"/>
                  </a:lnTo>
                  <a:lnTo>
                    <a:pt x="36" y="15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8" name="Freeform 200"/>
            <p:cNvSpPr>
              <a:spLocks/>
            </p:cNvSpPr>
            <p:nvPr/>
          </p:nvSpPr>
          <p:spPr bwMode="auto">
            <a:xfrm>
              <a:off x="5766" y="2598"/>
              <a:ext cx="86" cy="791"/>
            </a:xfrm>
            <a:custGeom>
              <a:avLst/>
              <a:gdLst>
                <a:gd name="T0" fmla="*/ 74 w 86"/>
                <a:gd name="T1" fmla="*/ 21 h 791"/>
                <a:gd name="T2" fmla="*/ 62 w 86"/>
                <a:gd name="T3" fmla="*/ 192 h 791"/>
                <a:gd name="T4" fmla="*/ 71 w 86"/>
                <a:gd name="T5" fmla="*/ 363 h 791"/>
                <a:gd name="T6" fmla="*/ 86 w 86"/>
                <a:gd name="T7" fmla="*/ 473 h 791"/>
                <a:gd name="T8" fmla="*/ 71 w 86"/>
                <a:gd name="T9" fmla="*/ 625 h 791"/>
                <a:gd name="T10" fmla="*/ 38 w 86"/>
                <a:gd name="T11" fmla="*/ 777 h 791"/>
                <a:gd name="T12" fmla="*/ 31 w 86"/>
                <a:gd name="T13" fmla="*/ 789 h 791"/>
                <a:gd name="T14" fmla="*/ 17 w 86"/>
                <a:gd name="T15" fmla="*/ 791 h 791"/>
                <a:gd name="T16" fmla="*/ 5 w 86"/>
                <a:gd name="T17" fmla="*/ 770 h 791"/>
                <a:gd name="T18" fmla="*/ 19 w 86"/>
                <a:gd name="T19" fmla="*/ 622 h 791"/>
                <a:gd name="T20" fmla="*/ 14 w 86"/>
                <a:gd name="T21" fmla="*/ 477 h 791"/>
                <a:gd name="T22" fmla="*/ 0 w 86"/>
                <a:gd name="T23" fmla="*/ 368 h 791"/>
                <a:gd name="T24" fmla="*/ 7 w 86"/>
                <a:gd name="T25" fmla="*/ 192 h 791"/>
                <a:gd name="T26" fmla="*/ 41 w 86"/>
                <a:gd name="T27" fmla="*/ 14 h 791"/>
                <a:gd name="T28" fmla="*/ 48 w 86"/>
                <a:gd name="T29" fmla="*/ 2 h 791"/>
                <a:gd name="T30" fmla="*/ 60 w 86"/>
                <a:gd name="T31" fmla="*/ 0 h 791"/>
                <a:gd name="T32" fmla="*/ 74 w 86"/>
                <a:gd name="T33" fmla="*/ 21 h 791"/>
                <a:gd name="T34" fmla="*/ 74 w 86"/>
                <a:gd name="T35" fmla="*/ 2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91">
                  <a:moveTo>
                    <a:pt x="74" y="21"/>
                  </a:moveTo>
                  <a:lnTo>
                    <a:pt x="62" y="192"/>
                  </a:lnTo>
                  <a:lnTo>
                    <a:pt x="71" y="363"/>
                  </a:lnTo>
                  <a:lnTo>
                    <a:pt x="86" y="473"/>
                  </a:lnTo>
                  <a:lnTo>
                    <a:pt x="71" y="625"/>
                  </a:lnTo>
                  <a:lnTo>
                    <a:pt x="38" y="777"/>
                  </a:lnTo>
                  <a:lnTo>
                    <a:pt x="31" y="789"/>
                  </a:lnTo>
                  <a:lnTo>
                    <a:pt x="17" y="791"/>
                  </a:lnTo>
                  <a:lnTo>
                    <a:pt x="5" y="770"/>
                  </a:lnTo>
                  <a:lnTo>
                    <a:pt x="19" y="622"/>
                  </a:lnTo>
                  <a:lnTo>
                    <a:pt x="14" y="477"/>
                  </a:lnTo>
                  <a:lnTo>
                    <a:pt x="0" y="368"/>
                  </a:lnTo>
                  <a:lnTo>
                    <a:pt x="7" y="192"/>
                  </a:lnTo>
                  <a:lnTo>
                    <a:pt x="41" y="1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4" y="21"/>
                  </a:lnTo>
                  <a:lnTo>
                    <a:pt x="7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29" name="Freeform 201"/>
            <p:cNvSpPr>
              <a:spLocks/>
            </p:cNvSpPr>
            <p:nvPr/>
          </p:nvSpPr>
          <p:spPr bwMode="auto">
            <a:xfrm>
              <a:off x="5536" y="2790"/>
              <a:ext cx="686" cy="1331"/>
            </a:xfrm>
            <a:custGeom>
              <a:avLst/>
              <a:gdLst>
                <a:gd name="T0" fmla="*/ 33 w 686"/>
                <a:gd name="T1" fmla="*/ 15 h 1331"/>
                <a:gd name="T2" fmla="*/ 59 w 686"/>
                <a:gd name="T3" fmla="*/ 114 h 1331"/>
                <a:gd name="T4" fmla="*/ 80 w 686"/>
                <a:gd name="T5" fmla="*/ 157 h 1331"/>
                <a:gd name="T6" fmla="*/ 104 w 686"/>
                <a:gd name="T7" fmla="*/ 205 h 1331"/>
                <a:gd name="T8" fmla="*/ 216 w 686"/>
                <a:gd name="T9" fmla="*/ 433 h 1331"/>
                <a:gd name="T10" fmla="*/ 271 w 686"/>
                <a:gd name="T11" fmla="*/ 580 h 1331"/>
                <a:gd name="T12" fmla="*/ 294 w 686"/>
                <a:gd name="T13" fmla="*/ 628 h 1331"/>
                <a:gd name="T14" fmla="*/ 318 w 686"/>
                <a:gd name="T15" fmla="*/ 673 h 1331"/>
                <a:gd name="T16" fmla="*/ 366 w 686"/>
                <a:gd name="T17" fmla="*/ 756 h 1331"/>
                <a:gd name="T18" fmla="*/ 413 w 686"/>
                <a:gd name="T19" fmla="*/ 834 h 1331"/>
                <a:gd name="T20" fmla="*/ 437 w 686"/>
                <a:gd name="T21" fmla="*/ 870 h 1331"/>
                <a:gd name="T22" fmla="*/ 461 w 686"/>
                <a:gd name="T23" fmla="*/ 906 h 1331"/>
                <a:gd name="T24" fmla="*/ 487 w 686"/>
                <a:gd name="T25" fmla="*/ 941 h 1331"/>
                <a:gd name="T26" fmla="*/ 511 w 686"/>
                <a:gd name="T27" fmla="*/ 979 h 1331"/>
                <a:gd name="T28" fmla="*/ 537 w 686"/>
                <a:gd name="T29" fmla="*/ 1015 h 1331"/>
                <a:gd name="T30" fmla="*/ 560 w 686"/>
                <a:gd name="T31" fmla="*/ 1053 h 1331"/>
                <a:gd name="T32" fmla="*/ 587 w 686"/>
                <a:gd name="T33" fmla="*/ 1091 h 1331"/>
                <a:gd name="T34" fmla="*/ 615 w 686"/>
                <a:gd name="T35" fmla="*/ 1131 h 1331"/>
                <a:gd name="T36" fmla="*/ 641 w 686"/>
                <a:gd name="T37" fmla="*/ 1172 h 1331"/>
                <a:gd name="T38" fmla="*/ 670 w 686"/>
                <a:gd name="T39" fmla="*/ 1217 h 1331"/>
                <a:gd name="T40" fmla="*/ 686 w 686"/>
                <a:gd name="T41" fmla="*/ 1302 h 1331"/>
                <a:gd name="T42" fmla="*/ 677 w 686"/>
                <a:gd name="T43" fmla="*/ 1331 h 1331"/>
                <a:gd name="T44" fmla="*/ 648 w 686"/>
                <a:gd name="T45" fmla="*/ 1321 h 1331"/>
                <a:gd name="T46" fmla="*/ 582 w 686"/>
                <a:gd name="T47" fmla="*/ 1267 h 1331"/>
                <a:gd name="T48" fmla="*/ 527 w 686"/>
                <a:gd name="T49" fmla="*/ 1179 h 1331"/>
                <a:gd name="T50" fmla="*/ 480 w 686"/>
                <a:gd name="T51" fmla="*/ 1096 h 1331"/>
                <a:gd name="T52" fmla="*/ 434 w 686"/>
                <a:gd name="T53" fmla="*/ 1020 h 1331"/>
                <a:gd name="T54" fmla="*/ 392 w 686"/>
                <a:gd name="T55" fmla="*/ 944 h 1331"/>
                <a:gd name="T56" fmla="*/ 351 w 686"/>
                <a:gd name="T57" fmla="*/ 868 h 1331"/>
                <a:gd name="T58" fmla="*/ 309 w 686"/>
                <a:gd name="T59" fmla="*/ 787 h 1331"/>
                <a:gd name="T60" fmla="*/ 263 w 686"/>
                <a:gd name="T61" fmla="*/ 701 h 1331"/>
                <a:gd name="T62" fmla="*/ 240 w 686"/>
                <a:gd name="T63" fmla="*/ 654 h 1331"/>
                <a:gd name="T64" fmla="*/ 216 w 686"/>
                <a:gd name="T65" fmla="*/ 606 h 1331"/>
                <a:gd name="T66" fmla="*/ 164 w 686"/>
                <a:gd name="T67" fmla="*/ 456 h 1331"/>
                <a:gd name="T68" fmla="*/ 121 w 686"/>
                <a:gd name="T69" fmla="*/ 335 h 1331"/>
                <a:gd name="T70" fmla="*/ 104 w 686"/>
                <a:gd name="T71" fmla="*/ 281 h 1331"/>
                <a:gd name="T72" fmla="*/ 73 w 686"/>
                <a:gd name="T73" fmla="*/ 221 h 1331"/>
                <a:gd name="T74" fmla="*/ 0 w 686"/>
                <a:gd name="T75" fmla="*/ 19 h 1331"/>
                <a:gd name="T76" fmla="*/ 14 w 686"/>
                <a:gd name="T77" fmla="*/ 0 h 1331"/>
                <a:gd name="T78" fmla="*/ 33 w 686"/>
                <a:gd name="T79" fmla="*/ 15 h 1331"/>
                <a:gd name="T80" fmla="*/ 33 w 686"/>
                <a:gd name="T81" fmla="*/ 15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1331">
                  <a:moveTo>
                    <a:pt x="33" y="15"/>
                  </a:moveTo>
                  <a:lnTo>
                    <a:pt x="59" y="114"/>
                  </a:lnTo>
                  <a:lnTo>
                    <a:pt x="80" y="157"/>
                  </a:lnTo>
                  <a:lnTo>
                    <a:pt x="104" y="205"/>
                  </a:lnTo>
                  <a:lnTo>
                    <a:pt x="216" y="433"/>
                  </a:lnTo>
                  <a:lnTo>
                    <a:pt x="271" y="580"/>
                  </a:lnTo>
                  <a:lnTo>
                    <a:pt x="294" y="628"/>
                  </a:lnTo>
                  <a:lnTo>
                    <a:pt x="318" y="673"/>
                  </a:lnTo>
                  <a:lnTo>
                    <a:pt x="366" y="756"/>
                  </a:lnTo>
                  <a:lnTo>
                    <a:pt x="413" y="834"/>
                  </a:lnTo>
                  <a:lnTo>
                    <a:pt x="437" y="870"/>
                  </a:lnTo>
                  <a:lnTo>
                    <a:pt x="461" y="906"/>
                  </a:lnTo>
                  <a:lnTo>
                    <a:pt x="487" y="941"/>
                  </a:lnTo>
                  <a:lnTo>
                    <a:pt x="511" y="979"/>
                  </a:lnTo>
                  <a:lnTo>
                    <a:pt x="537" y="1015"/>
                  </a:lnTo>
                  <a:lnTo>
                    <a:pt x="560" y="1053"/>
                  </a:lnTo>
                  <a:lnTo>
                    <a:pt x="587" y="1091"/>
                  </a:lnTo>
                  <a:lnTo>
                    <a:pt x="615" y="1131"/>
                  </a:lnTo>
                  <a:lnTo>
                    <a:pt x="641" y="1172"/>
                  </a:lnTo>
                  <a:lnTo>
                    <a:pt x="670" y="1217"/>
                  </a:lnTo>
                  <a:lnTo>
                    <a:pt x="686" y="1302"/>
                  </a:lnTo>
                  <a:lnTo>
                    <a:pt x="677" y="1331"/>
                  </a:lnTo>
                  <a:lnTo>
                    <a:pt x="648" y="1321"/>
                  </a:lnTo>
                  <a:lnTo>
                    <a:pt x="582" y="1267"/>
                  </a:lnTo>
                  <a:lnTo>
                    <a:pt x="527" y="1179"/>
                  </a:lnTo>
                  <a:lnTo>
                    <a:pt x="480" y="1096"/>
                  </a:lnTo>
                  <a:lnTo>
                    <a:pt x="434" y="1020"/>
                  </a:lnTo>
                  <a:lnTo>
                    <a:pt x="392" y="944"/>
                  </a:lnTo>
                  <a:lnTo>
                    <a:pt x="351" y="868"/>
                  </a:lnTo>
                  <a:lnTo>
                    <a:pt x="309" y="787"/>
                  </a:lnTo>
                  <a:lnTo>
                    <a:pt x="263" y="701"/>
                  </a:lnTo>
                  <a:lnTo>
                    <a:pt x="240" y="654"/>
                  </a:lnTo>
                  <a:lnTo>
                    <a:pt x="216" y="606"/>
                  </a:lnTo>
                  <a:lnTo>
                    <a:pt x="164" y="456"/>
                  </a:lnTo>
                  <a:lnTo>
                    <a:pt x="121" y="335"/>
                  </a:lnTo>
                  <a:lnTo>
                    <a:pt x="104" y="281"/>
                  </a:lnTo>
                  <a:lnTo>
                    <a:pt x="73" y="221"/>
                  </a:lnTo>
                  <a:lnTo>
                    <a:pt x="0" y="19"/>
                  </a:lnTo>
                  <a:lnTo>
                    <a:pt x="14" y="0"/>
                  </a:lnTo>
                  <a:lnTo>
                    <a:pt x="33" y="15"/>
                  </a:lnTo>
                  <a:lnTo>
                    <a:pt x="3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0" name="Freeform 202"/>
            <p:cNvSpPr>
              <a:spLocks/>
            </p:cNvSpPr>
            <p:nvPr/>
          </p:nvSpPr>
          <p:spPr bwMode="auto">
            <a:xfrm>
              <a:off x="4481" y="2985"/>
              <a:ext cx="1031" cy="1585"/>
            </a:xfrm>
            <a:custGeom>
              <a:avLst/>
              <a:gdLst>
                <a:gd name="T0" fmla="*/ 1026 w 1031"/>
                <a:gd name="T1" fmla="*/ 29 h 1585"/>
                <a:gd name="T2" fmla="*/ 969 w 1031"/>
                <a:gd name="T3" fmla="*/ 100 h 1585"/>
                <a:gd name="T4" fmla="*/ 936 w 1031"/>
                <a:gd name="T5" fmla="*/ 193 h 1585"/>
                <a:gd name="T6" fmla="*/ 912 w 1031"/>
                <a:gd name="T7" fmla="*/ 247 h 1585"/>
                <a:gd name="T8" fmla="*/ 888 w 1031"/>
                <a:gd name="T9" fmla="*/ 300 h 1585"/>
                <a:gd name="T10" fmla="*/ 867 w 1031"/>
                <a:gd name="T11" fmla="*/ 347 h 1585"/>
                <a:gd name="T12" fmla="*/ 846 w 1031"/>
                <a:gd name="T13" fmla="*/ 392 h 1585"/>
                <a:gd name="T14" fmla="*/ 822 w 1031"/>
                <a:gd name="T15" fmla="*/ 437 h 1585"/>
                <a:gd name="T16" fmla="*/ 798 w 1031"/>
                <a:gd name="T17" fmla="*/ 482 h 1585"/>
                <a:gd name="T18" fmla="*/ 769 w 1031"/>
                <a:gd name="T19" fmla="*/ 530 h 1585"/>
                <a:gd name="T20" fmla="*/ 739 w 1031"/>
                <a:gd name="T21" fmla="*/ 580 h 1585"/>
                <a:gd name="T22" fmla="*/ 698 w 1031"/>
                <a:gd name="T23" fmla="*/ 646 h 1585"/>
                <a:gd name="T24" fmla="*/ 660 w 1031"/>
                <a:gd name="T25" fmla="*/ 706 h 1585"/>
                <a:gd name="T26" fmla="*/ 625 w 1031"/>
                <a:gd name="T27" fmla="*/ 761 h 1585"/>
                <a:gd name="T28" fmla="*/ 591 w 1031"/>
                <a:gd name="T29" fmla="*/ 815 h 1585"/>
                <a:gd name="T30" fmla="*/ 558 w 1031"/>
                <a:gd name="T31" fmla="*/ 867 h 1585"/>
                <a:gd name="T32" fmla="*/ 522 w 1031"/>
                <a:gd name="T33" fmla="*/ 922 h 1585"/>
                <a:gd name="T34" fmla="*/ 482 w 1031"/>
                <a:gd name="T35" fmla="*/ 979 h 1585"/>
                <a:gd name="T36" fmla="*/ 437 w 1031"/>
                <a:gd name="T37" fmla="*/ 1041 h 1585"/>
                <a:gd name="T38" fmla="*/ 404 w 1031"/>
                <a:gd name="T39" fmla="*/ 1091 h 1585"/>
                <a:gd name="T40" fmla="*/ 375 w 1031"/>
                <a:gd name="T41" fmla="*/ 1136 h 1585"/>
                <a:gd name="T42" fmla="*/ 347 w 1031"/>
                <a:gd name="T43" fmla="*/ 1181 h 1585"/>
                <a:gd name="T44" fmla="*/ 313 w 1031"/>
                <a:gd name="T45" fmla="*/ 1233 h 1585"/>
                <a:gd name="T46" fmla="*/ 273 w 1031"/>
                <a:gd name="T47" fmla="*/ 1288 h 1585"/>
                <a:gd name="T48" fmla="*/ 237 w 1031"/>
                <a:gd name="T49" fmla="*/ 1338 h 1585"/>
                <a:gd name="T50" fmla="*/ 171 w 1031"/>
                <a:gd name="T51" fmla="*/ 1445 h 1585"/>
                <a:gd name="T52" fmla="*/ 137 w 1031"/>
                <a:gd name="T53" fmla="*/ 1483 h 1585"/>
                <a:gd name="T54" fmla="*/ 99 w 1031"/>
                <a:gd name="T55" fmla="*/ 1516 h 1585"/>
                <a:gd name="T56" fmla="*/ 26 w 1031"/>
                <a:gd name="T57" fmla="*/ 1583 h 1585"/>
                <a:gd name="T58" fmla="*/ 0 w 1031"/>
                <a:gd name="T59" fmla="*/ 1585 h 1585"/>
                <a:gd name="T60" fmla="*/ 0 w 1031"/>
                <a:gd name="T61" fmla="*/ 1561 h 1585"/>
                <a:gd name="T62" fmla="*/ 45 w 1031"/>
                <a:gd name="T63" fmla="*/ 1478 h 1585"/>
                <a:gd name="T64" fmla="*/ 61 w 1031"/>
                <a:gd name="T65" fmla="*/ 1435 h 1585"/>
                <a:gd name="T66" fmla="*/ 85 w 1031"/>
                <a:gd name="T67" fmla="*/ 1393 h 1585"/>
                <a:gd name="T68" fmla="*/ 121 w 1031"/>
                <a:gd name="T69" fmla="*/ 1333 h 1585"/>
                <a:gd name="T70" fmla="*/ 156 w 1031"/>
                <a:gd name="T71" fmla="*/ 1283 h 1585"/>
                <a:gd name="T72" fmla="*/ 194 w 1031"/>
                <a:gd name="T73" fmla="*/ 1236 h 1585"/>
                <a:gd name="T74" fmla="*/ 237 w 1031"/>
                <a:gd name="T75" fmla="*/ 1179 h 1585"/>
                <a:gd name="T76" fmla="*/ 270 w 1031"/>
                <a:gd name="T77" fmla="*/ 1126 h 1585"/>
                <a:gd name="T78" fmla="*/ 299 w 1031"/>
                <a:gd name="T79" fmla="*/ 1081 h 1585"/>
                <a:gd name="T80" fmla="*/ 327 w 1031"/>
                <a:gd name="T81" fmla="*/ 1036 h 1585"/>
                <a:gd name="T82" fmla="*/ 361 w 1031"/>
                <a:gd name="T83" fmla="*/ 986 h 1585"/>
                <a:gd name="T84" fmla="*/ 406 w 1031"/>
                <a:gd name="T85" fmla="*/ 924 h 1585"/>
                <a:gd name="T86" fmla="*/ 449 w 1031"/>
                <a:gd name="T87" fmla="*/ 870 h 1585"/>
                <a:gd name="T88" fmla="*/ 487 w 1031"/>
                <a:gd name="T89" fmla="*/ 820 h 1585"/>
                <a:gd name="T90" fmla="*/ 525 w 1031"/>
                <a:gd name="T91" fmla="*/ 770 h 1585"/>
                <a:gd name="T92" fmla="*/ 563 w 1031"/>
                <a:gd name="T93" fmla="*/ 720 h 1585"/>
                <a:gd name="T94" fmla="*/ 603 w 1031"/>
                <a:gd name="T95" fmla="*/ 668 h 1585"/>
                <a:gd name="T96" fmla="*/ 641 w 1031"/>
                <a:gd name="T97" fmla="*/ 611 h 1585"/>
                <a:gd name="T98" fmla="*/ 684 w 1031"/>
                <a:gd name="T99" fmla="*/ 547 h 1585"/>
                <a:gd name="T100" fmla="*/ 715 w 1031"/>
                <a:gd name="T101" fmla="*/ 497 h 1585"/>
                <a:gd name="T102" fmla="*/ 746 w 1031"/>
                <a:gd name="T103" fmla="*/ 452 h 1585"/>
                <a:gd name="T104" fmla="*/ 774 w 1031"/>
                <a:gd name="T105" fmla="*/ 409 h 1585"/>
                <a:gd name="T106" fmla="*/ 800 w 1031"/>
                <a:gd name="T107" fmla="*/ 368 h 1585"/>
                <a:gd name="T108" fmla="*/ 853 w 1031"/>
                <a:gd name="T109" fmla="*/ 283 h 1585"/>
                <a:gd name="T110" fmla="*/ 903 w 1031"/>
                <a:gd name="T111" fmla="*/ 178 h 1585"/>
                <a:gd name="T112" fmla="*/ 941 w 1031"/>
                <a:gd name="T113" fmla="*/ 76 h 1585"/>
                <a:gd name="T114" fmla="*/ 967 w 1031"/>
                <a:gd name="T115" fmla="*/ 36 h 1585"/>
                <a:gd name="T116" fmla="*/ 1007 w 1031"/>
                <a:gd name="T117" fmla="*/ 0 h 1585"/>
                <a:gd name="T118" fmla="*/ 1031 w 1031"/>
                <a:gd name="T119" fmla="*/ 5 h 1585"/>
                <a:gd name="T120" fmla="*/ 1026 w 1031"/>
                <a:gd name="T121" fmla="*/ 29 h 1585"/>
                <a:gd name="T122" fmla="*/ 1026 w 1031"/>
                <a:gd name="T123" fmla="*/ 2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1" h="1585">
                  <a:moveTo>
                    <a:pt x="1026" y="29"/>
                  </a:moveTo>
                  <a:lnTo>
                    <a:pt x="969" y="100"/>
                  </a:lnTo>
                  <a:lnTo>
                    <a:pt x="936" y="193"/>
                  </a:lnTo>
                  <a:lnTo>
                    <a:pt x="912" y="247"/>
                  </a:lnTo>
                  <a:lnTo>
                    <a:pt x="888" y="300"/>
                  </a:lnTo>
                  <a:lnTo>
                    <a:pt x="867" y="347"/>
                  </a:lnTo>
                  <a:lnTo>
                    <a:pt x="846" y="392"/>
                  </a:lnTo>
                  <a:lnTo>
                    <a:pt x="822" y="437"/>
                  </a:lnTo>
                  <a:lnTo>
                    <a:pt x="798" y="482"/>
                  </a:lnTo>
                  <a:lnTo>
                    <a:pt x="769" y="530"/>
                  </a:lnTo>
                  <a:lnTo>
                    <a:pt x="739" y="580"/>
                  </a:lnTo>
                  <a:lnTo>
                    <a:pt x="698" y="646"/>
                  </a:lnTo>
                  <a:lnTo>
                    <a:pt x="660" y="706"/>
                  </a:lnTo>
                  <a:lnTo>
                    <a:pt x="625" y="761"/>
                  </a:lnTo>
                  <a:lnTo>
                    <a:pt x="591" y="815"/>
                  </a:lnTo>
                  <a:lnTo>
                    <a:pt x="558" y="867"/>
                  </a:lnTo>
                  <a:lnTo>
                    <a:pt x="522" y="922"/>
                  </a:lnTo>
                  <a:lnTo>
                    <a:pt x="482" y="979"/>
                  </a:lnTo>
                  <a:lnTo>
                    <a:pt x="437" y="1041"/>
                  </a:lnTo>
                  <a:lnTo>
                    <a:pt x="404" y="1091"/>
                  </a:lnTo>
                  <a:lnTo>
                    <a:pt x="375" y="1136"/>
                  </a:lnTo>
                  <a:lnTo>
                    <a:pt x="347" y="1181"/>
                  </a:lnTo>
                  <a:lnTo>
                    <a:pt x="313" y="1233"/>
                  </a:lnTo>
                  <a:lnTo>
                    <a:pt x="273" y="1288"/>
                  </a:lnTo>
                  <a:lnTo>
                    <a:pt x="237" y="1338"/>
                  </a:lnTo>
                  <a:lnTo>
                    <a:pt x="171" y="1445"/>
                  </a:lnTo>
                  <a:lnTo>
                    <a:pt x="137" y="1483"/>
                  </a:lnTo>
                  <a:lnTo>
                    <a:pt x="99" y="1516"/>
                  </a:lnTo>
                  <a:lnTo>
                    <a:pt x="26" y="1583"/>
                  </a:lnTo>
                  <a:lnTo>
                    <a:pt x="0" y="1585"/>
                  </a:lnTo>
                  <a:lnTo>
                    <a:pt x="0" y="1561"/>
                  </a:lnTo>
                  <a:lnTo>
                    <a:pt x="45" y="1478"/>
                  </a:lnTo>
                  <a:lnTo>
                    <a:pt x="61" y="1435"/>
                  </a:lnTo>
                  <a:lnTo>
                    <a:pt x="85" y="1393"/>
                  </a:lnTo>
                  <a:lnTo>
                    <a:pt x="121" y="1333"/>
                  </a:lnTo>
                  <a:lnTo>
                    <a:pt x="156" y="1283"/>
                  </a:lnTo>
                  <a:lnTo>
                    <a:pt x="194" y="1236"/>
                  </a:lnTo>
                  <a:lnTo>
                    <a:pt x="237" y="1179"/>
                  </a:lnTo>
                  <a:lnTo>
                    <a:pt x="270" y="1126"/>
                  </a:lnTo>
                  <a:lnTo>
                    <a:pt x="299" y="1081"/>
                  </a:lnTo>
                  <a:lnTo>
                    <a:pt x="327" y="1036"/>
                  </a:lnTo>
                  <a:lnTo>
                    <a:pt x="361" y="986"/>
                  </a:lnTo>
                  <a:lnTo>
                    <a:pt x="406" y="924"/>
                  </a:lnTo>
                  <a:lnTo>
                    <a:pt x="449" y="870"/>
                  </a:lnTo>
                  <a:lnTo>
                    <a:pt x="487" y="820"/>
                  </a:lnTo>
                  <a:lnTo>
                    <a:pt x="525" y="770"/>
                  </a:lnTo>
                  <a:lnTo>
                    <a:pt x="563" y="720"/>
                  </a:lnTo>
                  <a:lnTo>
                    <a:pt x="603" y="668"/>
                  </a:lnTo>
                  <a:lnTo>
                    <a:pt x="641" y="611"/>
                  </a:lnTo>
                  <a:lnTo>
                    <a:pt x="684" y="547"/>
                  </a:lnTo>
                  <a:lnTo>
                    <a:pt x="715" y="497"/>
                  </a:lnTo>
                  <a:lnTo>
                    <a:pt x="746" y="452"/>
                  </a:lnTo>
                  <a:lnTo>
                    <a:pt x="774" y="409"/>
                  </a:lnTo>
                  <a:lnTo>
                    <a:pt x="800" y="368"/>
                  </a:lnTo>
                  <a:lnTo>
                    <a:pt x="853" y="283"/>
                  </a:lnTo>
                  <a:lnTo>
                    <a:pt x="903" y="178"/>
                  </a:lnTo>
                  <a:lnTo>
                    <a:pt x="941" y="76"/>
                  </a:lnTo>
                  <a:lnTo>
                    <a:pt x="967" y="36"/>
                  </a:lnTo>
                  <a:lnTo>
                    <a:pt x="1007" y="0"/>
                  </a:lnTo>
                  <a:lnTo>
                    <a:pt x="1031" y="5"/>
                  </a:lnTo>
                  <a:lnTo>
                    <a:pt x="1026" y="29"/>
                  </a:lnTo>
                  <a:lnTo>
                    <a:pt x="102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1" name="Freeform 203"/>
            <p:cNvSpPr>
              <a:spLocks/>
            </p:cNvSpPr>
            <p:nvPr/>
          </p:nvSpPr>
          <p:spPr bwMode="auto">
            <a:xfrm>
              <a:off x="5476" y="2990"/>
              <a:ext cx="573" cy="1195"/>
            </a:xfrm>
            <a:custGeom>
              <a:avLst/>
              <a:gdLst>
                <a:gd name="T0" fmla="*/ 36 w 573"/>
                <a:gd name="T1" fmla="*/ 14 h 1195"/>
                <a:gd name="T2" fmla="*/ 55 w 573"/>
                <a:gd name="T3" fmla="*/ 74 h 1195"/>
                <a:gd name="T4" fmla="*/ 76 w 573"/>
                <a:gd name="T5" fmla="*/ 131 h 1195"/>
                <a:gd name="T6" fmla="*/ 112 w 573"/>
                <a:gd name="T7" fmla="*/ 249 h 1195"/>
                <a:gd name="T8" fmla="*/ 150 w 573"/>
                <a:gd name="T9" fmla="*/ 378 h 1195"/>
                <a:gd name="T10" fmla="*/ 171 w 573"/>
                <a:gd name="T11" fmla="*/ 432 h 1195"/>
                <a:gd name="T12" fmla="*/ 202 w 573"/>
                <a:gd name="T13" fmla="*/ 496 h 1195"/>
                <a:gd name="T14" fmla="*/ 243 w 573"/>
                <a:gd name="T15" fmla="*/ 582 h 1195"/>
                <a:gd name="T16" fmla="*/ 281 w 573"/>
                <a:gd name="T17" fmla="*/ 656 h 1195"/>
                <a:gd name="T18" fmla="*/ 321 w 573"/>
                <a:gd name="T19" fmla="*/ 729 h 1195"/>
                <a:gd name="T20" fmla="*/ 371 w 573"/>
                <a:gd name="T21" fmla="*/ 815 h 1195"/>
                <a:gd name="T22" fmla="*/ 397 w 573"/>
                <a:gd name="T23" fmla="*/ 855 h 1195"/>
                <a:gd name="T24" fmla="*/ 421 w 573"/>
                <a:gd name="T25" fmla="*/ 891 h 1195"/>
                <a:gd name="T26" fmla="*/ 471 w 573"/>
                <a:gd name="T27" fmla="*/ 969 h 1195"/>
                <a:gd name="T28" fmla="*/ 516 w 573"/>
                <a:gd name="T29" fmla="*/ 1050 h 1195"/>
                <a:gd name="T30" fmla="*/ 563 w 573"/>
                <a:gd name="T31" fmla="*/ 1131 h 1195"/>
                <a:gd name="T32" fmla="*/ 573 w 573"/>
                <a:gd name="T33" fmla="*/ 1171 h 1195"/>
                <a:gd name="T34" fmla="*/ 566 w 573"/>
                <a:gd name="T35" fmla="*/ 1195 h 1195"/>
                <a:gd name="T36" fmla="*/ 542 w 573"/>
                <a:gd name="T37" fmla="*/ 1190 h 1195"/>
                <a:gd name="T38" fmla="*/ 509 w 573"/>
                <a:gd name="T39" fmla="*/ 1164 h 1195"/>
                <a:gd name="T40" fmla="*/ 461 w 573"/>
                <a:gd name="T41" fmla="*/ 1083 h 1195"/>
                <a:gd name="T42" fmla="*/ 414 w 573"/>
                <a:gd name="T43" fmla="*/ 1000 h 1195"/>
                <a:gd name="T44" fmla="*/ 371 w 573"/>
                <a:gd name="T45" fmla="*/ 919 h 1195"/>
                <a:gd name="T46" fmla="*/ 331 w 573"/>
                <a:gd name="T47" fmla="*/ 839 h 1195"/>
                <a:gd name="T48" fmla="*/ 283 w 573"/>
                <a:gd name="T49" fmla="*/ 753 h 1195"/>
                <a:gd name="T50" fmla="*/ 245 w 573"/>
                <a:gd name="T51" fmla="*/ 675 h 1195"/>
                <a:gd name="T52" fmla="*/ 209 w 573"/>
                <a:gd name="T53" fmla="*/ 599 h 1195"/>
                <a:gd name="T54" fmla="*/ 169 w 573"/>
                <a:gd name="T55" fmla="*/ 511 h 1195"/>
                <a:gd name="T56" fmla="*/ 133 w 573"/>
                <a:gd name="T57" fmla="*/ 442 h 1195"/>
                <a:gd name="T58" fmla="*/ 100 w 573"/>
                <a:gd name="T59" fmla="*/ 378 h 1195"/>
                <a:gd name="T60" fmla="*/ 48 w 573"/>
                <a:gd name="T61" fmla="*/ 237 h 1195"/>
                <a:gd name="T62" fmla="*/ 0 w 573"/>
                <a:gd name="T63" fmla="*/ 21 h 1195"/>
                <a:gd name="T64" fmla="*/ 12 w 573"/>
                <a:gd name="T65" fmla="*/ 0 h 1195"/>
                <a:gd name="T66" fmla="*/ 36 w 573"/>
                <a:gd name="T67" fmla="*/ 14 h 1195"/>
                <a:gd name="T68" fmla="*/ 36 w 573"/>
                <a:gd name="T69" fmla="*/ 14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3" h="1195">
                  <a:moveTo>
                    <a:pt x="36" y="14"/>
                  </a:moveTo>
                  <a:lnTo>
                    <a:pt x="55" y="74"/>
                  </a:lnTo>
                  <a:lnTo>
                    <a:pt x="76" y="131"/>
                  </a:lnTo>
                  <a:lnTo>
                    <a:pt x="112" y="249"/>
                  </a:lnTo>
                  <a:lnTo>
                    <a:pt x="150" y="378"/>
                  </a:lnTo>
                  <a:lnTo>
                    <a:pt x="171" y="432"/>
                  </a:lnTo>
                  <a:lnTo>
                    <a:pt x="202" y="496"/>
                  </a:lnTo>
                  <a:lnTo>
                    <a:pt x="243" y="582"/>
                  </a:lnTo>
                  <a:lnTo>
                    <a:pt x="281" y="656"/>
                  </a:lnTo>
                  <a:lnTo>
                    <a:pt x="321" y="729"/>
                  </a:lnTo>
                  <a:lnTo>
                    <a:pt x="371" y="815"/>
                  </a:lnTo>
                  <a:lnTo>
                    <a:pt x="397" y="855"/>
                  </a:lnTo>
                  <a:lnTo>
                    <a:pt x="421" y="891"/>
                  </a:lnTo>
                  <a:lnTo>
                    <a:pt x="471" y="969"/>
                  </a:lnTo>
                  <a:lnTo>
                    <a:pt x="516" y="1050"/>
                  </a:lnTo>
                  <a:lnTo>
                    <a:pt x="563" y="1131"/>
                  </a:lnTo>
                  <a:lnTo>
                    <a:pt x="573" y="1171"/>
                  </a:lnTo>
                  <a:lnTo>
                    <a:pt x="566" y="1195"/>
                  </a:lnTo>
                  <a:lnTo>
                    <a:pt x="542" y="1190"/>
                  </a:lnTo>
                  <a:lnTo>
                    <a:pt x="509" y="1164"/>
                  </a:lnTo>
                  <a:lnTo>
                    <a:pt x="461" y="1083"/>
                  </a:lnTo>
                  <a:lnTo>
                    <a:pt x="414" y="1000"/>
                  </a:lnTo>
                  <a:lnTo>
                    <a:pt x="371" y="919"/>
                  </a:lnTo>
                  <a:lnTo>
                    <a:pt x="331" y="839"/>
                  </a:lnTo>
                  <a:lnTo>
                    <a:pt x="283" y="753"/>
                  </a:lnTo>
                  <a:lnTo>
                    <a:pt x="245" y="675"/>
                  </a:lnTo>
                  <a:lnTo>
                    <a:pt x="209" y="599"/>
                  </a:lnTo>
                  <a:lnTo>
                    <a:pt x="169" y="511"/>
                  </a:lnTo>
                  <a:lnTo>
                    <a:pt x="133" y="442"/>
                  </a:lnTo>
                  <a:lnTo>
                    <a:pt x="100" y="378"/>
                  </a:lnTo>
                  <a:lnTo>
                    <a:pt x="48" y="237"/>
                  </a:lnTo>
                  <a:lnTo>
                    <a:pt x="0" y="21"/>
                  </a:lnTo>
                  <a:lnTo>
                    <a:pt x="12" y="0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2" name="Freeform 204"/>
            <p:cNvSpPr>
              <a:spLocks/>
            </p:cNvSpPr>
            <p:nvPr/>
          </p:nvSpPr>
          <p:spPr bwMode="auto">
            <a:xfrm>
              <a:off x="5384" y="3206"/>
              <a:ext cx="354" cy="977"/>
            </a:xfrm>
            <a:custGeom>
              <a:avLst/>
              <a:gdLst>
                <a:gd name="T0" fmla="*/ 28 w 354"/>
                <a:gd name="T1" fmla="*/ 5 h 977"/>
                <a:gd name="T2" fmla="*/ 97 w 354"/>
                <a:gd name="T3" fmla="*/ 114 h 977"/>
                <a:gd name="T4" fmla="*/ 140 w 354"/>
                <a:gd name="T5" fmla="*/ 219 h 977"/>
                <a:gd name="T6" fmla="*/ 178 w 354"/>
                <a:gd name="T7" fmla="*/ 330 h 977"/>
                <a:gd name="T8" fmla="*/ 197 w 354"/>
                <a:gd name="T9" fmla="*/ 392 h 977"/>
                <a:gd name="T10" fmla="*/ 221 w 354"/>
                <a:gd name="T11" fmla="*/ 461 h 977"/>
                <a:gd name="T12" fmla="*/ 247 w 354"/>
                <a:gd name="T13" fmla="*/ 575 h 977"/>
                <a:gd name="T14" fmla="*/ 273 w 354"/>
                <a:gd name="T15" fmla="*/ 673 h 977"/>
                <a:gd name="T16" fmla="*/ 287 w 354"/>
                <a:gd name="T17" fmla="*/ 720 h 977"/>
                <a:gd name="T18" fmla="*/ 354 w 354"/>
                <a:gd name="T19" fmla="*/ 953 h 977"/>
                <a:gd name="T20" fmla="*/ 346 w 354"/>
                <a:gd name="T21" fmla="*/ 977 h 977"/>
                <a:gd name="T22" fmla="*/ 323 w 354"/>
                <a:gd name="T23" fmla="*/ 970 h 977"/>
                <a:gd name="T24" fmla="*/ 289 w 354"/>
                <a:gd name="T25" fmla="*/ 910 h 977"/>
                <a:gd name="T26" fmla="*/ 256 w 354"/>
                <a:gd name="T27" fmla="*/ 860 h 977"/>
                <a:gd name="T28" fmla="*/ 197 w 354"/>
                <a:gd name="T29" fmla="*/ 746 h 977"/>
                <a:gd name="T30" fmla="*/ 187 w 354"/>
                <a:gd name="T31" fmla="*/ 696 h 977"/>
                <a:gd name="T32" fmla="*/ 154 w 354"/>
                <a:gd name="T33" fmla="*/ 592 h 977"/>
                <a:gd name="T34" fmla="*/ 130 w 354"/>
                <a:gd name="T35" fmla="*/ 482 h 977"/>
                <a:gd name="T36" fmla="*/ 97 w 354"/>
                <a:gd name="T37" fmla="*/ 354 h 977"/>
                <a:gd name="T38" fmla="*/ 80 w 354"/>
                <a:gd name="T39" fmla="*/ 240 h 977"/>
                <a:gd name="T40" fmla="*/ 57 w 354"/>
                <a:gd name="T41" fmla="*/ 133 h 977"/>
                <a:gd name="T42" fmla="*/ 35 w 354"/>
                <a:gd name="T43" fmla="*/ 81 h 977"/>
                <a:gd name="T44" fmla="*/ 0 w 354"/>
                <a:gd name="T45" fmla="*/ 24 h 977"/>
                <a:gd name="T46" fmla="*/ 4 w 354"/>
                <a:gd name="T47" fmla="*/ 0 h 977"/>
                <a:gd name="T48" fmla="*/ 28 w 354"/>
                <a:gd name="T49" fmla="*/ 5 h 977"/>
                <a:gd name="T50" fmla="*/ 28 w 354"/>
                <a:gd name="T51" fmla="*/ 5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4" h="977">
                  <a:moveTo>
                    <a:pt x="28" y="5"/>
                  </a:moveTo>
                  <a:lnTo>
                    <a:pt x="97" y="114"/>
                  </a:lnTo>
                  <a:lnTo>
                    <a:pt x="140" y="219"/>
                  </a:lnTo>
                  <a:lnTo>
                    <a:pt x="178" y="330"/>
                  </a:lnTo>
                  <a:lnTo>
                    <a:pt x="197" y="392"/>
                  </a:lnTo>
                  <a:lnTo>
                    <a:pt x="221" y="461"/>
                  </a:lnTo>
                  <a:lnTo>
                    <a:pt x="247" y="575"/>
                  </a:lnTo>
                  <a:lnTo>
                    <a:pt x="273" y="673"/>
                  </a:lnTo>
                  <a:lnTo>
                    <a:pt x="287" y="720"/>
                  </a:lnTo>
                  <a:lnTo>
                    <a:pt x="354" y="953"/>
                  </a:lnTo>
                  <a:lnTo>
                    <a:pt x="346" y="977"/>
                  </a:lnTo>
                  <a:lnTo>
                    <a:pt x="323" y="970"/>
                  </a:lnTo>
                  <a:lnTo>
                    <a:pt x="289" y="910"/>
                  </a:lnTo>
                  <a:lnTo>
                    <a:pt x="256" y="860"/>
                  </a:lnTo>
                  <a:lnTo>
                    <a:pt x="197" y="746"/>
                  </a:lnTo>
                  <a:lnTo>
                    <a:pt x="187" y="696"/>
                  </a:lnTo>
                  <a:lnTo>
                    <a:pt x="154" y="592"/>
                  </a:lnTo>
                  <a:lnTo>
                    <a:pt x="130" y="482"/>
                  </a:lnTo>
                  <a:lnTo>
                    <a:pt x="97" y="354"/>
                  </a:lnTo>
                  <a:lnTo>
                    <a:pt x="80" y="240"/>
                  </a:lnTo>
                  <a:lnTo>
                    <a:pt x="57" y="133"/>
                  </a:lnTo>
                  <a:lnTo>
                    <a:pt x="35" y="81"/>
                  </a:lnTo>
                  <a:lnTo>
                    <a:pt x="0" y="24"/>
                  </a:lnTo>
                  <a:lnTo>
                    <a:pt x="4" y="0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3" name="Freeform 205"/>
            <p:cNvSpPr>
              <a:spLocks/>
            </p:cNvSpPr>
            <p:nvPr/>
          </p:nvSpPr>
          <p:spPr bwMode="auto">
            <a:xfrm>
              <a:off x="5733" y="4223"/>
              <a:ext cx="302" cy="150"/>
            </a:xfrm>
            <a:custGeom>
              <a:avLst/>
              <a:gdLst>
                <a:gd name="T0" fmla="*/ 33 w 302"/>
                <a:gd name="T1" fmla="*/ 0 h 150"/>
                <a:gd name="T2" fmla="*/ 133 w 302"/>
                <a:gd name="T3" fmla="*/ 36 h 150"/>
                <a:gd name="T4" fmla="*/ 211 w 302"/>
                <a:gd name="T5" fmla="*/ 79 h 150"/>
                <a:gd name="T6" fmla="*/ 247 w 302"/>
                <a:gd name="T7" fmla="*/ 100 h 150"/>
                <a:gd name="T8" fmla="*/ 290 w 302"/>
                <a:gd name="T9" fmla="*/ 117 h 150"/>
                <a:gd name="T10" fmla="*/ 302 w 302"/>
                <a:gd name="T11" fmla="*/ 138 h 150"/>
                <a:gd name="T12" fmla="*/ 294 w 302"/>
                <a:gd name="T13" fmla="*/ 150 h 150"/>
                <a:gd name="T14" fmla="*/ 280 w 302"/>
                <a:gd name="T15" fmla="*/ 150 h 150"/>
                <a:gd name="T16" fmla="*/ 104 w 302"/>
                <a:gd name="T17" fmla="*/ 100 h 150"/>
                <a:gd name="T18" fmla="*/ 12 w 302"/>
                <a:gd name="T19" fmla="*/ 48 h 150"/>
                <a:gd name="T20" fmla="*/ 0 w 302"/>
                <a:gd name="T21" fmla="*/ 12 h 150"/>
                <a:gd name="T22" fmla="*/ 12 w 302"/>
                <a:gd name="T23" fmla="*/ 0 h 150"/>
                <a:gd name="T24" fmla="*/ 33 w 302"/>
                <a:gd name="T25" fmla="*/ 0 h 150"/>
                <a:gd name="T26" fmla="*/ 33 w 302"/>
                <a:gd name="T2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150">
                  <a:moveTo>
                    <a:pt x="33" y="0"/>
                  </a:moveTo>
                  <a:lnTo>
                    <a:pt x="133" y="36"/>
                  </a:lnTo>
                  <a:lnTo>
                    <a:pt x="211" y="79"/>
                  </a:lnTo>
                  <a:lnTo>
                    <a:pt x="247" y="100"/>
                  </a:lnTo>
                  <a:lnTo>
                    <a:pt x="290" y="117"/>
                  </a:lnTo>
                  <a:lnTo>
                    <a:pt x="302" y="138"/>
                  </a:lnTo>
                  <a:lnTo>
                    <a:pt x="294" y="150"/>
                  </a:lnTo>
                  <a:lnTo>
                    <a:pt x="280" y="150"/>
                  </a:lnTo>
                  <a:lnTo>
                    <a:pt x="104" y="100"/>
                  </a:lnTo>
                  <a:lnTo>
                    <a:pt x="12" y="4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4" name="Freeform 206"/>
            <p:cNvSpPr>
              <a:spLocks/>
            </p:cNvSpPr>
            <p:nvPr/>
          </p:nvSpPr>
          <p:spPr bwMode="auto">
            <a:xfrm>
              <a:off x="6101" y="4161"/>
              <a:ext cx="128" cy="162"/>
            </a:xfrm>
            <a:custGeom>
              <a:avLst/>
              <a:gdLst>
                <a:gd name="T0" fmla="*/ 128 w 128"/>
                <a:gd name="T1" fmla="*/ 26 h 162"/>
                <a:gd name="T2" fmla="*/ 71 w 128"/>
                <a:gd name="T3" fmla="*/ 131 h 162"/>
                <a:gd name="T4" fmla="*/ 29 w 128"/>
                <a:gd name="T5" fmla="*/ 160 h 162"/>
                <a:gd name="T6" fmla="*/ 5 w 128"/>
                <a:gd name="T7" fmla="*/ 162 h 162"/>
                <a:gd name="T8" fmla="*/ 0 w 128"/>
                <a:gd name="T9" fmla="*/ 141 h 162"/>
                <a:gd name="T10" fmla="*/ 12 w 128"/>
                <a:gd name="T11" fmla="*/ 86 h 162"/>
                <a:gd name="T12" fmla="*/ 95 w 128"/>
                <a:gd name="T13" fmla="*/ 7 h 162"/>
                <a:gd name="T14" fmla="*/ 121 w 128"/>
                <a:gd name="T15" fmla="*/ 0 h 162"/>
                <a:gd name="T16" fmla="*/ 128 w 128"/>
                <a:gd name="T17" fmla="*/ 26 h 162"/>
                <a:gd name="T18" fmla="*/ 128 w 128"/>
                <a:gd name="T19" fmla="*/ 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62">
                  <a:moveTo>
                    <a:pt x="128" y="26"/>
                  </a:moveTo>
                  <a:lnTo>
                    <a:pt x="71" y="131"/>
                  </a:lnTo>
                  <a:lnTo>
                    <a:pt x="29" y="160"/>
                  </a:lnTo>
                  <a:lnTo>
                    <a:pt x="5" y="162"/>
                  </a:lnTo>
                  <a:lnTo>
                    <a:pt x="0" y="141"/>
                  </a:lnTo>
                  <a:lnTo>
                    <a:pt x="12" y="86"/>
                  </a:lnTo>
                  <a:lnTo>
                    <a:pt x="95" y="7"/>
                  </a:lnTo>
                  <a:lnTo>
                    <a:pt x="121" y="0"/>
                  </a:lnTo>
                  <a:lnTo>
                    <a:pt x="128" y="26"/>
                  </a:lnTo>
                  <a:lnTo>
                    <a:pt x="12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5" name="Freeform 207"/>
            <p:cNvSpPr>
              <a:spLocks/>
            </p:cNvSpPr>
            <p:nvPr/>
          </p:nvSpPr>
          <p:spPr bwMode="auto">
            <a:xfrm>
              <a:off x="5393" y="2320"/>
              <a:ext cx="573" cy="173"/>
            </a:xfrm>
            <a:custGeom>
              <a:avLst/>
              <a:gdLst>
                <a:gd name="T0" fmla="*/ 14 w 573"/>
                <a:gd name="T1" fmla="*/ 24 h 173"/>
                <a:gd name="T2" fmla="*/ 174 w 573"/>
                <a:gd name="T3" fmla="*/ 0 h 173"/>
                <a:gd name="T4" fmla="*/ 328 w 573"/>
                <a:gd name="T5" fmla="*/ 9 h 173"/>
                <a:gd name="T6" fmla="*/ 544 w 573"/>
                <a:gd name="T7" fmla="*/ 95 h 173"/>
                <a:gd name="T8" fmla="*/ 568 w 573"/>
                <a:gd name="T9" fmla="*/ 116 h 173"/>
                <a:gd name="T10" fmla="*/ 573 w 573"/>
                <a:gd name="T11" fmla="*/ 161 h 173"/>
                <a:gd name="T12" fmla="*/ 554 w 573"/>
                <a:gd name="T13" fmla="*/ 173 h 173"/>
                <a:gd name="T14" fmla="*/ 528 w 573"/>
                <a:gd name="T15" fmla="*/ 168 h 173"/>
                <a:gd name="T16" fmla="*/ 504 w 573"/>
                <a:gd name="T17" fmla="*/ 154 h 173"/>
                <a:gd name="T18" fmla="*/ 459 w 573"/>
                <a:gd name="T19" fmla="*/ 121 h 173"/>
                <a:gd name="T20" fmla="*/ 416 w 573"/>
                <a:gd name="T21" fmla="*/ 90 h 173"/>
                <a:gd name="T22" fmla="*/ 373 w 573"/>
                <a:gd name="T23" fmla="*/ 64 h 173"/>
                <a:gd name="T24" fmla="*/ 321 w 573"/>
                <a:gd name="T25" fmla="*/ 43 h 173"/>
                <a:gd name="T26" fmla="*/ 171 w 573"/>
                <a:gd name="T27" fmla="*/ 35 h 173"/>
                <a:gd name="T28" fmla="*/ 19 w 573"/>
                <a:gd name="T29" fmla="*/ 59 h 173"/>
                <a:gd name="T30" fmla="*/ 0 w 573"/>
                <a:gd name="T31" fmla="*/ 43 h 173"/>
                <a:gd name="T32" fmla="*/ 14 w 573"/>
                <a:gd name="T33" fmla="*/ 24 h 173"/>
                <a:gd name="T34" fmla="*/ 14 w 573"/>
                <a:gd name="T35" fmla="*/ 2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73">
                  <a:moveTo>
                    <a:pt x="14" y="24"/>
                  </a:moveTo>
                  <a:lnTo>
                    <a:pt x="174" y="0"/>
                  </a:lnTo>
                  <a:lnTo>
                    <a:pt x="328" y="9"/>
                  </a:lnTo>
                  <a:lnTo>
                    <a:pt x="544" y="95"/>
                  </a:lnTo>
                  <a:lnTo>
                    <a:pt x="568" y="116"/>
                  </a:lnTo>
                  <a:lnTo>
                    <a:pt x="573" y="161"/>
                  </a:lnTo>
                  <a:lnTo>
                    <a:pt x="554" y="173"/>
                  </a:lnTo>
                  <a:lnTo>
                    <a:pt x="528" y="168"/>
                  </a:lnTo>
                  <a:lnTo>
                    <a:pt x="504" y="154"/>
                  </a:lnTo>
                  <a:lnTo>
                    <a:pt x="459" y="121"/>
                  </a:lnTo>
                  <a:lnTo>
                    <a:pt x="416" y="90"/>
                  </a:lnTo>
                  <a:lnTo>
                    <a:pt x="373" y="64"/>
                  </a:lnTo>
                  <a:lnTo>
                    <a:pt x="321" y="43"/>
                  </a:lnTo>
                  <a:lnTo>
                    <a:pt x="171" y="35"/>
                  </a:lnTo>
                  <a:lnTo>
                    <a:pt x="19" y="59"/>
                  </a:lnTo>
                  <a:lnTo>
                    <a:pt x="0" y="43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6" name="Freeform 208"/>
            <p:cNvSpPr>
              <a:spLocks/>
            </p:cNvSpPr>
            <p:nvPr/>
          </p:nvSpPr>
          <p:spPr bwMode="auto">
            <a:xfrm>
              <a:off x="5883" y="2460"/>
              <a:ext cx="83" cy="204"/>
            </a:xfrm>
            <a:custGeom>
              <a:avLst/>
              <a:gdLst>
                <a:gd name="T0" fmla="*/ 83 w 83"/>
                <a:gd name="T1" fmla="*/ 21 h 204"/>
                <a:gd name="T2" fmla="*/ 76 w 83"/>
                <a:gd name="T3" fmla="*/ 119 h 204"/>
                <a:gd name="T4" fmla="*/ 40 w 83"/>
                <a:gd name="T5" fmla="*/ 188 h 204"/>
                <a:gd name="T6" fmla="*/ 30 w 83"/>
                <a:gd name="T7" fmla="*/ 202 h 204"/>
                <a:gd name="T8" fmla="*/ 16 w 83"/>
                <a:gd name="T9" fmla="*/ 204 h 204"/>
                <a:gd name="T10" fmla="*/ 0 w 83"/>
                <a:gd name="T11" fmla="*/ 178 h 204"/>
                <a:gd name="T12" fmla="*/ 7 w 83"/>
                <a:gd name="T13" fmla="*/ 100 h 204"/>
                <a:gd name="T14" fmla="*/ 28 w 83"/>
                <a:gd name="T15" fmla="*/ 57 h 204"/>
                <a:gd name="T16" fmla="*/ 47 w 83"/>
                <a:gd name="T17" fmla="*/ 14 h 204"/>
                <a:gd name="T18" fmla="*/ 57 w 83"/>
                <a:gd name="T19" fmla="*/ 2 h 204"/>
                <a:gd name="T20" fmla="*/ 68 w 83"/>
                <a:gd name="T21" fmla="*/ 0 h 204"/>
                <a:gd name="T22" fmla="*/ 83 w 83"/>
                <a:gd name="T23" fmla="*/ 21 h 204"/>
                <a:gd name="T24" fmla="*/ 83 w 83"/>
                <a:gd name="T25" fmla="*/ 2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204">
                  <a:moveTo>
                    <a:pt x="83" y="21"/>
                  </a:moveTo>
                  <a:lnTo>
                    <a:pt x="76" y="119"/>
                  </a:lnTo>
                  <a:lnTo>
                    <a:pt x="40" y="188"/>
                  </a:lnTo>
                  <a:lnTo>
                    <a:pt x="30" y="202"/>
                  </a:lnTo>
                  <a:lnTo>
                    <a:pt x="16" y="204"/>
                  </a:lnTo>
                  <a:lnTo>
                    <a:pt x="0" y="178"/>
                  </a:lnTo>
                  <a:lnTo>
                    <a:pt x="7" y="100"/>
                  </a:lnTo>
                  <a:lnTo>
                    <a:pt x="28" y="57"/>
                  </a:lnTo>
                  <a:lnTo>
                    <a:pt x="47" y="14"/>
                  </a:lnTo>
                  <a:lnTo>
                    <a:pt x="57" y="2"/>
                  </a:lnTo>
                  <a:lnTo>
                    <a:pt x="68" y="0"/>
                  </a:lnTo>
                  <a:lnTo>
                    <a:pt x="83" y="21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7" name="Freeform 209"/>
            <p:cNvSpPr>
              <a:spLocks/>
            </p:cNvSpPr>
            <p:nvPr/>
          </p:nvSpPr>
          <p:spPr bwMode="auto">
            <a:xfrm>
              <a:off x="5331" y="2536"/>
              <a:ext cx="587" cy="152"/>
            </a:xfrm>
            <a:custGeom>
              <a:avLst/>
              <a:gdLst>
                <a:gd name="T0" fmla="*/ 15 w 587"/>
                <a:gd name="T1" fmla="*/ 17 h 152"/>
                <a:gd name="T2" fmla="*/ 176 w 587"/>
                <a:gd name="T3" fmla="*/ 0 h 152"/>
                <a:gd name="T4" fmla="*/ 338 w 587"/>
                <a:gd name="T5" fmla="*/ 5 h 152"/>
                <a:gd name="T6" fmla="*/ 554 w 587"/>
                <a:gd name="T7" fmla="*/ 62 h 152"/>
                <a:gd name="T8" fmla="*/ 585 w 587"/>
                <a:gd name="T9" fmla="*/ 86 h 152"/>
                <a:gd name="T10" fmla="*/ 587 w 587"/>
                <a:gd name="T11" fmla="*/ 121 h 152"/>
                <a:gd name="T12" fmla="*/ 568 w 587"/>
                <a:gd name="T13" fmla="*/ 150 h 152"/>
                <a:gd name="T14" fmla="*/ 530 w 587"/>
                <a:gd name="T15" fmla="*/ 152 h 152"/>
                <a:gd name="T16" fmla="*/ 428 w 587"/>
                <a:gd name="T17" fmla="*/ 112 h 152"/>
                <a:gd name="T18" fmla="*/ 383 w 587"/>
                <a:gd name="T19" fmla="*/ 88 h 152"/>
                <a:gd name="T20" fmla="*/ 326 w 587"/>
                <a:gd name="T21" fmla="*/ 69 h 152"/>
                <a:gd name="T22" fmla="*/ 171 w 587"/>
                <a:gd name="T23" fmla="*/ 50 h 152"/>
                <a:gd name="T24" fmla="*/ 19 w 587"/>
                <a:gd name="T25" fmla="*/ 52 h 152"/>
                <a:gd name="T26" fmla="*/ 0 w 587"/>
                <a:gd name="T27" fmla="*/ 36 h 152"/>
                <a:gd name="T28" fmla="*/ 15 w 587"/>
                <a:gd name="T29" fmla="*/ 17 h 152"/>
                <a:gd name="T30" fmla="*/ 15 w 587"/>
                <a:gd name="T31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7" h="152">
                  <a:moveTo>
                    <a:pt x="15" y="17"/>
                  </a:moveTo>
                  <a:lnTo>
                    <a:pt x="176" y="0"/>
                  </a:lnTo>
                  <a:lnTo>
                    <a:pt x="338" y="5"/>
                  </a:lnTo>
                  <a:lnTo>
                    <a:pt x="554" y="62"/>
                  </a:lnTo>
                  <a:lnTo>
                    <a:pt x="585" y="86"/>
                  </a:lnTo>
                  <a:lnTo>
                    <a:pt x="587" y="121"/>
                  </a:lnTo>
                  <a:lnTo>
                    <a:pt x="568" y="150"/>
                  </a:lnTo>
                  <a:lnTo>
                    <a:pt x="530" y="152"/>
                  </a:lnTo>
                  <a:lnTo>
                    <a:pt x="428" y="112"/>
                  </a:lnTo>
                  <a:lnTo>
                    <a:pt x="383" y="88"/>
                  </a:lnTo>
                  <a:lnTo>
                    <a:pt x="326" y="69"/>
                  </a:lnTo>
                  <a:lnTo>
                    <a:pt x="171" y="50"/>
                  </a:lnTo>
                  <a:lnTo>
                    <a:pt x="19" y="52"/>
                  </a:lnTo>
                  <a:lnTo>
                    <a:pt x="0" y="36"/>
                  </a:lnTo>
                  <a:lnTo>
                    <a:pt x="15" y="17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8" name="Freeform 210"/>
            <p:cNvSpPr>
              <a:spLocks/>
            </p:cNvSpPr>
            <p:nvPr/>
          </p:nvSpPr>
          <p:spPr bwMode="auto">
            <a:xfrm>
              <a:off x="5329" y="2412"/>
              <a:ext cx="55" cy="167"/>
            </a:xfrm>
            <a:custGeom>
              <a:avLst/>
              <a:gdLst>
                <a:gd name="T0" fmla="*/ 55 w 55"/>
                <a:gd name="T1" fmla="*/ 27 h 167"/>
                <a:gd name="T2" fmla="*/ 40 w 55"/>
                <a:gd name="T3" fmla="*/ 114 h 167"/>
                <a:gd name="T4" fmla="*/ 45 w 55"/>
                <a:gd name="T5" fmla="*/ 141 h 167"/>
                <a:gd name="T6" fmla="*/ 31 w 55"/>
                <a:gd name="T7" fmla="*/ 167 h 167"/>
                <a:gd name="T8" fmla="*/ 5 w 55"/>
                <a:gd name="T9" fmla="*/ 150 h 167"/>
                <a:gd name="T10" fmla="*/ 0 w 55"/>
                <a:gd name="T11" fmla="*/ 117 h 167"/>
                <a:gd name="T12" fmla="*/ 2 w 55"/>
                <a:gd name="T13" fmla="*/ 60 h 167"/>
                <a:gd name="T14" fmla="*/ 26 w 55"/>
                <a:gd name="T15" fmla="*/ 8 h 167"/>
                <a:gd name="T16" fmla="*/ 50 w 55"/>
                <a:gd name="T17" fmla="*/ 0 h 167"/>
                <a:gd name="T18" fmla="*/ 55 w 55"/>
                <a:gd name="T19" fmla="*/ 27 h 167"/>
                <a:gd name="T20" fmla="*/ 55 w 55"/>
                <a:gd name="T21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67">
                  <a:moveTo>
                    <a:pt x="55" y="27"/>
                  </a:moveTo>
                  <a:lnTo>
                    <a:pt x="40" y="114"/>
                  </a:lnTo>
                  <a:lnTo>
                    <a:pt x="45" y="141"/>
                  </a:lnTo>
                  <a:lnTo>
                    <a:pt x="31" y="167"/>
                  </a:lnTo>
                  <a:lnTo>
                    <a:pt x="5" y="150"/>
                  </a:lnTo>
                  <a:lnTo>
                    <a:pt x="0" y="117"/>
                  </a:lnTo>
                  <a:lnTo>
                    <a:pt x="2" y="60"/>
                  </a:lnTo>
                  <a:lnTo>
                    <a:pt x="26" y="8"/>
                  </a:lnTo>
                  <a:lnTo>
                    <a:pt x="50" y="0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39" name="Freeform 211"/>
            <p:cNvSpPr>
              <a:spLocks/>
            </p:cNvSpPr>
            <p:nvPr/>
          </p:nvSpPr>
          <p:spPr bwMode="auto">
            <a:xfrm>
              <a:off x="5635" y="2398"/>
              <a:ext cx="60" cy="176"/>
            </a:xfrm>
            <a:custGeom>
              <a:avLst/>
              <a:gdLst>
                <a:gd name="T0" fmla="*/ 60 w 60"/>
                <a:gd name="T1" fmla="*/ 19 h 176"/>
                <a:gd name="T2" fmla="*/ 53 w 60"/>
                <a:gd name="T3" fmla="*/ 150 h 176"/>
                <a:gd name="T4" fmla="*/ 46 w 60"/>
                <a:gd name="T5" fmla="*/ 171 h 176"/>
                <a:gd name="T6" fmla="*/ 27 w 60"/>
                <a:gd name="T7" fmla="*/ 176 h 176"/>
                <a:gd name="T8" fmla="*/ 0 w 60"/>
                <a:gd name="T9" fmla="*/ 150 h 176"/>
                <a:gd name="T10" fmla="*/ 24 w 60"/>
                <a:gd name="T11" fmla="*/ 17 h 176"/>
                <a:gd name="T12" fmla="*/ 43 w 60"/>
                <a:gd name="T13" fmla="*/ 0 h 176"/>
                <a:gd name="T14" fmla="*/ 60 w 60"/>
                <a:gd name="T15" fmla="*/ 19 h 176"/>
                <a:gd name="T16" fmla="*/ 60 w 60"/>
                <a:gd name="T1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76">
                  <a:moveTo>
                    <a:pt x="60" y="19"/>
                  </a:moveTo>
                  <a:lnTo>
                    <a:pt x="53" y="150"/>
                  </a:lnTo>
                  <a:lnTo>
                    <a:pt x="46" y="171"/>
                  </a:lnTo>
                  <a:lnTo>
                    <a:pt x="27" y="176"/>
                  </a:lnTo>
                  <a:lnTo>
                    <a:pt x="0" y="150"/>
                  </a:lnTo>
                  <a:lnTo>
                    <a:pt x="24" y="17"/>
                  </a:lnTo>
                  <a:lnTo>
                    <a:pt x="43" y="0"/>
                  </a:lnTo>
                  <a:lnTo>
                    <a:pt x="60" y="19"/>
                  </a:lnTo>
                  <a:lnTo>
                    <a:pt x="6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0" name="Freeform 212"/>
            <p:cNvSpPr>
              <a:spLocks/>
            </p:cNvSpPr>
            <p:nvPr/>
          </p:nvSpPr>
          <p:spPr bwMode="auto">
            <a:xfrm>
              <a:off x="3466" y="4040"/>
              <a:ext cx="715" cy="209"/>
            </a:xfrm>
            <a:custGeom>
              <a:avLst/>
              <a:gdLst>
                <a:gd name="T0" fmla="*/ 31 w 715"/>
                <a:gd name="T1" fmla="*/ 0 h 209"/>
                <a:gd name="T2" fmla="*/ 119 w 715"/>
                <a:gd name="T3" fmla="*/ 31 h 209"/>
                <a:gd name="T4" fmla="*/ 207 w 715"/>
                <a:gd name="T5" fmla="*/ 62 h 209"/>
                <a:gd name="T6" fmla="*/ 437 w 715"/>
                <a:gd name="T7" fmla="*/ 119 h 209"/>
                <a:gd name="T8" fmla="*/ 565 w 715"/>
                <a:gd name="T9" fmla="*/ 138 h 209"/>
                <a:gd name="T10" fmla="*/ 632 w 715"/>
                <a:gd name="T11" fmla="*/ 157 h 209"/>
                <a:gd name="T12" fmla="*/ 699 w 715"/>
                <a:gd name="T13" fmla="*/ 174 h 209"/>
                <a:gd name="T14" fmla="*/ 715 w 715"/>
                <a:gd name="T15" fmla="*/ 193 h 209"/>
                <a:gd name="T16" fmla="*/ 696 w 715"/>
                <a:gd name="T17" fmla="*/ 209 h 209"/>
                <a:gd name="T18" fmla="*/ 556 w 715"/>
                <a:gd name="T19" fmla="*/ 202 h 209"/>
                <a:gd name="T20" fmla="*/ 425 w 715"/>
                <a:gd name="T21" fmla="*/ 183 h 209"/>
                <a:gd name="T22" fmla="*/ 311 w 715"/>
                <a:gd name="T23" fmla="*/ 143 h 209"/>
                <a:gd name="T24" fmla="*/ 259 w 715"/>
                <a:gd name="T25" fmla="*/ 119 h 209"/>
                <a:gd name="T26" fmla="*/ 197 w 715"/>
                <a:gd name="T27" fmla="*/ 95 h 209"/>
                <a:gd name="T28" fmla="*/ 19 w 715"/>
                <a:gd name="T29" fmla="*/ 52 h 209"/>
                <a:gd name="T30" fmla="*/ 0 w 715"/>
                <a:gd name="T31" fmla="*/ 19 h 209"/>
                <a:gd name="T32" fmla="*/ 9 w 715"/>
                <a:gd name="T33" fmla="*/ 5 h 209"/>
                <a:gd name="T34" fmla="*/ 31 w 715"/>
                <a:gd name="T35" fmla="*/ 0 h 209"/>
                <a:gd name="T36" fmla="*/ 31 w 715"/>
                <a:gd name="T3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5" h="209">
                  <a:moveTo>
                    <a:pt x="31" y="0"/>
                  </a:moveTo>
                  <a:lnTo>
                    <a:pt x="119" y="31"/>
                  </a:lnTo>
                  <a:lnTo>
                    <a:pt x="207" y="62"/>
                  </a:lnTo>
                  <a:lnTo>
                    <a:pt x="437" y="119"/>
                  </a:lnTo>
                  <a:lnTo>
                    <a:pt x="565" y="138"/>
                  </a:lnTo>
                  <a:lnTo>
                    <a:pt x="632" y="157"/>
                  </a:lnTo>
                  <a:lnTo>
                    <a:pt x="699" y="174"/>
                  </a:lnTo>
                  <a:lnTo>
                    <a:pt x="715" y="193"/>
                  </a:lnTo>
                  <a:lnTo>
                    <a:pt x="696" y="209"/>
                  </a:lnTo>
                  <a:lnTo>
                    <a:pt x="556" y="202"/>
                  </a:lnTo>
                  <a:lnTo>
                    <a:pt x="425" y="183"/>
                  </a:lnTo>
                  <a:lnTo>
                    <a:pt x="311" y="143"/>
                  </a:lnTo>
                  <a:lnTo>
                    <a:pt x="259" y="119"/>
                  </a:lnTo>
                  <a:lnTo>
                    <a:pt x="197" y="95"/>
                  </a:lnTo>
                  <a:lnTo>
                    <a:pt x="19" y="52"/>
                  </a:lnTo>
                  <a:lnTo>
                    <a:pt x="0" y="19"/>
                  </a:lnTo>
                  <a:lnTo>
                    <a:pt x="9" y="5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1" name="Freeform 213"/>
            <p:cNvSpPr>
              <a:spLocks/>
            </p:cNvSpPr>
            <p:nvPr/>
          </p:nvSpPr>
          <p:spPr bwMode="auto">
            <a:xfrm>
              <a:off x="3428" y="4033"/>
              <a:ext cx="166" cy="202"/>
            </a:xfrm>
            <a:custGeom>
              <a:avLst/>
              <a:gdLst>
                <a:gd name="T0" fmla="*/ 55 w 166"/>
                <a:gd name="T1" fmla="*/ 10 h 202"/>
                <a:gd name="T2" fmla="*/ 116 w 166"/>
                <a:gd name="T3" fmla="*/ 95 h 202"/>
                <a:gd name="T4" fmla="*/ 161 w 166"/>
                <a:gd name="T5" fmla="*/ 178 h 202"/>
                <a:gd name="T6" fmla="*/ 166 w 166"/>
                <a:gd name="T7" fmla="*/ 190 h 202"/>
                <a:gd name="T8" fmla="*/ 161 w 166"/>
                <a:gd name="T9" fmla="*/ 202 h 202"/>
                <a:gd name="T10" fmla="*/ 135 w 166"/>
                <a:gd name="T11" fmla="*/ 202 h 202"/>
                <a:gd name="T12" fmla="*/ 47 w 166"/>
                <a:gd name="T13" fmla="*/ 138 h 202"/>
                <a:gd name="T14" fmla="*/ 5 w 166"/>
                <a:gd name="T15" fmla="*/ 40 h 202"/>
                <a:gd name="T16" fmla="*/ 0 w 166"/>
                <a:gd name="T17" fmla="*/ 17 h 202"/>
                <a:gd name="T18" fmla="*/ 14 w 166"/>
                <a:gd name="T19" fmla="*/ 0 h 202"/>
                <a:gd name="T20" fmla="*/ 55 w 166"/>
                <a:gd name="T21" fmla="*/ 10 h 202"/>
                <a:gd name="T22" fmla="*/ 55 w 166"/>
                <a:gd name="T23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02">
                  <a:moveTo>
                    <a:pt x="55" y="10"/>
                  </a:moveTo>
                  <a:lnTo>
                    <a:pt x="116" y="95"/>
                  </a:lnTo>
                  <a:lnTo>
                    <a:pt x="161" y="178"/>
                  </a:lnTo>
                  <a:lnTo>
                    <a:pt x="166" y="190"/>
                  </a:lnTo>
                  <a:lnTo>
                    <a:pt x="161" y="202"/>
                  </a:lnTo>
                  <a:lnTo>
                    <a:pt x="135" y="202"/>
                  </a:lnTo>
                  <a:lnTo>
                    <a:pt x="47" y="138"/>
                  </a:lnTo>
                  <a:lnTo>
                    <a:pt x="5" y="40"/>
                  </a:lnTo>
                  <a:lnTo>
                    <a:pt x="0" y="17"/>
                  </a:lnTo>
                  <a:lnTo>
                    <a:pt x="14" y="0"/>
                  </a:lnTo>
                  <a:lnTo>
                    <a:pt x="55" y="10"/>
                  </a:lnTo>
                  <a:lnTo>
                    <a:pt x="5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2" name="Freeform 214"/>
            <p:cNvSpPr>
              <a:spLocks/>
            </p:cNvSpPr>
            <p:nvPr/>
          </p:nvSpPr>
          <p:spPr bwMode="auto">
            <a:xfrm>
              <a:off x="3561" y="4223"/>
              <a:ext cx="846" cy="352"/>
            </a:xfrm>
            <a:custGeom>
              <a:avLst/>
              <a:gdLst>
                <a:gd name="T0" fmla="*/ 17 w 846"/>
                <a:gd name="T1" fmla="*/ 0 h 352"/>
                <a:gd name="T2" fmla="*/ 105 w 846"/>
                <a:gd name="T3" fmla="*/ 24 h 352"/>
                <a:gd name="T4" fmla="*/ 143 w 846"/>
                <a:gd name="T5" fmla="*/ 45 h 352"/>
                <a:gd name="T6" fmla="*/ 185 w 846"/>
                <a:gd name="T7" fmla="*/ 67 h 352"/>
                <a:gd name="T8" fmla="*/ 240 w 846"/>
                <a:gd name="T9" fmla="*/ 88 h 352"/>
                <a:gd name="T10" fmla="*/ 290 w 846"/>
                <a:gd name="T11" fmla="*/ 105 h 352"/>
                <a:gd name="T12" fmla="*/ 385 w 846"/>
                <a:gd name="T13" fmla="*/ 136 h 352"/>
                <a:gd name="T14" fmla="*/ 478 w 846"/>
                <a:gd name="T15" fmla="*/ 166 h 352"/>
                <a:gd name="T16" fmla="*/ 582 w 846"/>
                <a:gd name="T17" fmla="*/ 209 h 352"/>
                <a:gd name="T18" fmla="*/ 646 w 846"/>
                <a:gd name="T19" fmla="*/ 233 h 352"/>
                <a:gd name="T20" fmla="*/ 701 w 846"/>
                <a:gd name="T21" fmla="*/ 252 h 352"/>
                <a:gd name="T22" fmla="*/ 829 w 846"/>
                <a:gd name="T23" fmla="*/ 281 h 352"/>
                <a:gd name="T24" fmla="*/ 846 w 846"/>
                <a:gd name="T25" fmla="*/ 319 h 352"/>
                <a:gd name="T26" fmla="*/ 841 w 846"/>
                <a:gd name="T27" fmla="*/ 342 h 352"/>
                <a:gd name="T28" fmla="*/ 827 w 846"/>
                <a:gd name="T29" fmla="*/ 352 h 352"/>
                <a:gd name="T30" fmla="*/ 694 w 846"/>
                <a:gd name="T31" fmla="*/ 304 h 352"/>
                <a:gd name="T32" fmla="*/ 634 w 846"/>
                <a:gd name="T33" fmla="*/ 273 h 352"/>
                <a:gd name="T34" fmla="*/ 568 w 846"/>
                <a:gd name="T35" fmla="*/ 240 h 352"/>
                <a:gd name="T36" fmla="*/ 516 w 846"/>
                <a:gd name="T37" fmla="*/ 219 h 352"/>
                <a:gd name="T38" fmla="*/ 466 w 846"/>
                <a:gd name="T39" fmla="*/ 200 h 352"/>
                <a:gd name="T40" fmla="*/ 371 w 846"/>
                <a:gd name="T41" fmla="*/ 169 h 352"/>
                <a:gd name="T42" fmla="*/ 278 w 846"/>
                <a:gd name="T43" fmla="*/ 138 h 352"/>
                <a:gd name="T44" fmla="*/ 173 w 846"/>
                <a:gd name="T45" fmla="*/ 100 h 352"/>
                <a:gd name="T46" fmla="*/ 97 w 846"/>
                <a:gd name="T47" fmla="*/ 60 h 352"/>
                <a:gd name="T48" fmla="*/ 62 w 846"/>
                <a:gd name="T49" fmla="*/ 43 h 352"/>
                <a:gd name="T50" fmla="*/ 17 w 846"/>
                <a:gd name="T51" fmla="*/ 36 h 352"/>
                <a:gd name="T52" fmla="*/ 0 w 846"/>
                <a:gd name="T53" fmla="*/ 19 h 352"/>
                <a:gd name="T54" fmla="*/ 17 w 846"/>
                <a:gd name="T55" fmla="*/ 0 h 352"/>
                <a:gd name="T56" fmla="*/ 17 w 846"/>
                <a:gd name="T5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6" h="352">
                  <a:moveTo>
                    <a:pt x="17" y="0"/>
                  </a:moveTo>
                  <a:lnTo>
                    <a:pt x="105" y="24"/>
                  </a:lnTo>
                  <a:lnTo>
                    <a:pt x="143" y="45"/>
                  </a:lnTo>
                  <a:lnTo>
                    <a:pt x="185" y="67"/>
                  </a:lnTo>
                  <a:lnTo>
                    <a:pt x="240" y="88"/>
                  </a:lnTo>
                  <a:lnTo>
                    <a:pt x="290" y="105"/>
                  </a:lnTo>
                  <a:lnTo>
                    <a:pt x="385" y="136"/>
                  </a:lnTo>
                  <a:lnTo>
                    <a:pt x="478" y="166"/>
                  </a:lnTo>
                  <a:lnTo>
                    <a:pt x="582" y="209"/>
                  </a:lnTo>
                  <a:lnTo>
                    <a:pt x="646" y="233"/>
                  </a:lnTo>
                  <a:lnTo>
                    <a:pt x="701" y="252"/>
                  </a:lnTo>
                  <a:lnTo>
                    <a:pt x="829" y="281"/>
                  </a:lnTo>
                  <a:lnTo>
                    <a:pt x="846" y="319"/>
                  </a:lnTo>
                  <a:lnTo>
                    <a:pt x="841" y="342"/>
                  </a:lnTo>
                  <a:lnTo>
                    <a:pt x="827" y="352"/>
                  </a:lnTo>
                  <a:lnTo>
                    <a:pt x="694" y="304"/>
                  </a:lnTo>
                  <a:lnTo>
                    <a:pt x="634" y="273"/>
                  </a:lnTo>
                  <a:lnTo>
                    <a:pt x="568" y="240"/>
                  </a:lnTo>
                  <a:lnTo>
                    <a:pt x="516" y="219"/>
                  </a:lnTo>
                  <a:lnTo>
                    <a:pt x="466" y="200"/>
                  </a:lnTo>
                  <a:lnTo>
                    <a:pt x="371" y="169"/>
                  </a:lnTo>
                  <a:lnTo>
                    <a:pt x="278" y="138"/>
                  </a:lnTo>
                  <a:lnTo>
                    <a:pt x="173" y="100"/>
                  </a:lnTo>
                  <a:lnTo>
                    <a:pt x="97" y="60"/>
                  </a:lnTo>
                  <a:lnTo>
                    <a:pt x="62" y="43"/>
                  </a:lnTo>
                  <a:lnTo>
                    <a:pt x="17" y="36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3" name="Freeform 215"/>
            <p:cNvSpPr>
              <a:spLocks/>
            </p:cNvSpPr>
            <p:nvPr/>
          </p:nvSpPr>
          <p:spPr bwMode="auto">
            <a:xfrm>
              <a:off x="3772" y="4318"/>
              <a:ext cx="138" cy="1462"/>
            </a:xfrm>
            <a:custGeom>
              <a:avLst/>
              <a:gdLst>
                <a:gd name="T0" fmla="*/ 65 w 138"/>
                <a:gd name="T1" fmla="*/ 24 h 1462"/>
                <a:gd name="T2" fmla="*/ 84 w 138"/>
                <a:gd name="T3" fmla="*/ 333 h 1462"/>
                <a:gd name="T4" fmla="*/ 115 w 138"/>
                <a:gd name="T5" fmla="*/ 644 h 1462"/>
                <a:gd name="T6" fmla="*/ 131 w 138"/>
                <a:gd name="T7" fmla="*/ 979 h 1462"/>
                <a:gd name="T8" fmla="*/ 136 w 138"/>
                <a:gd name="T9" fmla="*/ 1176 h 1462"/>
                <a:gd name="T10" fmla="*/ 138 w 138"/>
                <a:gd name="T11" fmla="*/ 1421 h 1462"/>
                <a:gd name="T12" fmla="*/ 129 w 138"/>
                <a:gd name="T13" fmla="*/ 1450 h 1462"/>
                <a:gd name="T14" fmla="*/ 103 w 138"/>
                <a:gd name="T15" fmla="*/ 1462 h 1462"/>
                <a:gd name="T16" fmla="*/ 62 w 138"/>
                <a:gd name="T17" fmla="*/ 1426 h 1462"/>
                <a:gd name="T18" fmla="*/ 43 w 138"/>
                <a:gd name="T19" fmla="*/ 1186 h 1462"/>
                <a:gd name="T20" fmla="*/ 36 w 138"/>
                <a:gd name="T21" fmla="*/ 982 h 1462"/>
                <a:gd name="T22" fmla="*/ 22 w 138"/>
                <a:gd name="T23" fmla="*/ 651 h 1462"/>
                <a:gd name="T24" fmla="*/ 5 w 138"/>
                <a:gd name="T25" fmla="*/ 330 h 1462"/>
                <a:gd name="T26" fmla="*/ 0 w 138"/>
                <a:gd name="T27" fmla="*/ 12 h 1462"/>
                <a:gd name="T28" fmla="*/ 8 w 138"/>
                <a:gd name="T29" fmla="*/ 0 h 1462"/>
                <a:gd name="T30" fmla="*/ 31 w 138"/>
                <a:gd name="T31" fmla="*/ 0 h 1462"/>
                <a:gd name="T32" fmla="*/ 65 w 138"/>
                <a:gd name="T33" fmla="*/ 24 h 1462"/>
                <a:gd name="T34" fmla="*/ 65 w 138"/>
                <a:gd name="T35" fmla="*/ 2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1462">
                  <a:moveTo>
                    <a:pt x="65" y="24"/>
                  </a:moveTo>
                  <a:lnTo>
                    <a:pt x="84" y="333"/>
                  </a:lnTo>
                  <a:lnTo>
                    <a:pt x="115" y="644"/>
                  </a:lnTo>
                  <a:lnTo>
                    <a:pt x="131" y="979"/>
                  </a:lnTo>
                  <a:lnTo>
                    <a:pt x="136" y="1176"/>
                  </a:lnTo>
                  <a:lnTo>
                    <a:pt x="138" y="1421"/>
                  </a:lnTo>
                  <a:lnTo>
                    <a:pt x="129" y="1450"/>
                  </a:lnTo>
                  <a:lnTo>
                    <a:pt x="103" y="1462"/>
                  </a:lnTo>
                  <a:lnTo>
                    <a:pt x="62" y="1426"/>
                  </a:lnTo>
                  <a:lnTo>
                    <a:pt x="43" y="1186"/>
                  </a:lnTo>
                  <a:lnTo>
                    <a:pt x="36" y="982"/>
                  </a:lnTo>
                  <a:lnTo>
                    <a:pt x="22" y="651"/>
                  </a:lnTo>
                  <a:lnTo>
                    <a:pt x="5" y="33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31" y="0"/>
                  </a:lnTo>
                  <a:lnTo>
                    <a:pt x="65" y="24"/>
                  </a:lnTo>
                  <a:lnTo>
                    <a:pt x="6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4" name="Freeform 216"/>
            <p:cNvSpPr>
              <a:spLocks/>
            </p:cNvSpPr>
            <p:nvPr/>
          </p:nvSpPr>
          <p:spPr bwMode="auto">
            <a:xfrm>
              <a:off x="4547" y="4399"/>
              <a:ext cx="102" cy="1195"/>
            </a:xfrm>
            <a:custGeom>
              <a:avLst/>
              <a:gdLst>
                <a:gd name="T0" fmla="*/ 102 w 102"/>
                <a:gd name="T1" fmla="*/ 17 h 1195"/>
                <a:gd name="T2" fmla="*/ 93 w 102"/>
                <a:gd name="T3" fmla="*/ 573 h 1195"/>
                <a:gd name="T4" fmla="*/ 88 w 102"/>
                <a:gd name="T5" fmla="*/ 841 h 1195"/>
                <a:gd name="T6" fmla="*/ 100 w 102"/>
                <a:gd name="T7" fmla="*/ 1157 h 1195"/>
                <a:gd name="T8" fmla="*/ 88 w 102"/>
                <a:gd name="T9" fmla="*/ 1186 h 1195"/>
                <a:gd name="T10" fmla="*/ 62 w 102"/>
                <a:gd name="T11" fmla="*/ 1195 h 1195"/>
                <a:gd name="T12" fmla="*/ 24 w 102"/>
                <a:gd name="T13" fmla="*/ 1157 h 1195"/>
                <a:gd name="T14" fmla="*/ 17 w 102"/>
                <a:gd name="T15" fmla="*/ 1000 h 1195"/>
                <a:gd name="T16" fmla="*/ 0 w 102"/>
                <a:gd name="T17" fmla="*/ 846 h 1195"/>
                <a:gd name="T18" fmla="*/ 5 w 102"/>
                <a:gd name="T19" fmla="*/ 570 h 1195"/>
                <a:gd name="T20" fmla="*/ 19 w 102"/>
                <a:gd name="T21" fmla="*/ 423 h 1195"/>
                <a:gd name="T22" fmla="*/ 41 w 102"/>
                <a:gd name="T23" fmla="*/ 295 h 1195"/>
                <a:gd name="T24" fmla="*/ 67 w 102"/>
                <a:gd name="T25" fmla="*/ 17 h 1195"/>
                <a:gd name="T26" fmla="*/ 86 w 102"/>
                <a:gd name="T27" fmla="*/ 0 h 1195"/>
                <a:gd name="T28" fmla="*/ 102 w 102"/>
                <a:gd name="T29" fmla="*/ 17 h 1195"/>
                <a:gd name="T30" fmla="*/ 102 w 102"/>
                <a:gd name="T31" fmla="*/ 17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5">
                  <a:moveTo>
                    <a:pt x="102" y="17"/>
                  </a:moveTo>
                  <a:lnTo>
                    <a:pt x="93" y="573"/>
                  </a:lnTo>
                  <a:lnTo>
                    <a:pt x="88" y="841"/>
                  </a:lnTo>
                  <a:lnTo>
                    <a:pt x="100" y="1157"/>
                  </a:lnTo>
                  <a:lnTo>
                    <a:pt x="88" y="1186"/>
                  </a:lnTo>
                  <a:lnTo>
                    <a:pt x="62" y="1195"/>
                  </a:lnTo>
                  <a:lnTo>
                    <a:pt x="24" y="1157"/>
                  </a:lnTo>
                  <a:lnTo>
                    <a:pt x="17" y="1000"/>
                  </a:lnTo>
                  <a:lnTo>
                    <a:pt x="0" y="846"/>
                  </a:lnTo>
                  <a:lnTo>
                    <a:pt x="5" y="570"/>
                  </a:lnTo>
                  <a:lnTo>
                    <a:pt x="19" y="423"/>
                  </a:lnTo>
                  <a:lnTo>
                    <a:pt x="41" y="295"/>
                  </a:lnTo>
                  <a:lnTo>
                    <a:pt x="67" y="17"/>
                  </a:lnTo>
                  <a:lnTo>
                    <a:pt x="86" y="0"/>
                  </a:lnTo>
                  <a:lnTo>
                    <a:pt x="102" y="17"/>
                  </a:lnTo>
                  <a:lnTo>
                    <a:pt x="10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5" name="Freeform 217"/>
            <p:cNvSpPr>
              <a:spLocks/>
            </p:cNvSpPr>
            <p:nvPr/>
          </p:nvSpPr>
          <p:spPr bwMode="auto">
            <a:xfrm>
              <a:off x="5676" y="4221"/>
              <a:ext cx="109" cy="1573"/>
            </a:xfrm>
            <a:custGeom>
              <a:avLst/>
              <a:gdLst>
                <a:gd name="T0" fmla="*/ 102 w 109"/>
                <a:gd name="T1" fmla="*/ 33 h 1573"/>
                <a:gd name="T2" fmla="*/ 102 w 109"/>
                <a:gd name="T3" fmla="*/ 47 h 1573"/>
                <a:gd name="T4" fmla="*/ 102 w 109"/>
                <a:gd name="T5" fmla="*/ 64 h 1573"/>
                <a:gd name="T6" fmla="*/ 102 w 109"/>
                <a:gd name="T7" fmla="*/ 90 h 1573"/>
                <a:gd name="T8" fmla="*/ 102 w 109"/>
                <a:gd name="T9" fmla="*/ 104 h 1573"/>
                <a:gd name="T10" fmla="*/ 102 w 109"/>
                <a:gd name="T11" fmla="*/ 119 h 1573"/>
                <a:gd name="T12" fmla="*/ 102 w 109"/>
                <a:gd name="T13" fmla="*/ 123 h 1573"/>
                <a:gd name="T14" fmla="*/ 102 w 109"/>
                <a:gd name="T15" fmla="*/ 126 h 1573"/>
                <a:gd name="T16" fmla="*/ 102 w 109"/>
                <a:gd name="T17" fmla="*/ 128 h 1573"/>
                <a:gd name="T18" fmla="*/ 102 w 109"/>
                <a:gd name="T19" fmla="*/ 130 h 1573"/>
                <a:gd name="T20" fmla="*/ 102 w 109"/>
                <a:gd name="T21" fmla="*/ 142 h 1573"/>
                <a:gd name="T22" fmla="*/ 104 w 109"/>
                <a:gd name="T23" fmla="*/ 240 h 1573"/>
                <a:gd name="T24" fmla="*/ 104 w 109"/>
                <a:gd name="T25" fmla="*/ 335 h 1573"/>
                <a:gd name="T26" fmla="*/ 104 w 109"/>
                <a:gd name="T27" fmla="*/ 347 h 1573"/>
                <a:gd name="T28" fmla="*/ 104 w 109"/>
                <a:gd name="T29" fmla="*/ 354 h 1573"/>
                <a:gd name="T30" fmla="*/ 104 w 109"/>
                <a:gd name="T31" fmla="*/ 356 h 1573"/>
                <a:gd name="T32" fmla="*/ 104 w 109"/>
                <a:gd name="T33" fmla="*/ 359 h 1573"/>
                <a:gd name="T34" fmla="*/ 104 w 109"/>
                <a:gd name="T35" fmla="*/ 361 h 1573"/>
                <a:gd name="T36" fmla="*/ 104 w 109"/>
                <a:gd name="T37" fmla="*/ 373 h 1573"/>
                <a:gd name="T38" fmla="*/ 104 w 109"/>
                <a:gd name="T39" fmla="*/ 387 h 1573"/>
                <a:gd name="T40" fmla="*/ 104 w 109"/>
                <a:gd name="T41" fmla="*/ 416 h 1573"/>
                <a:gd name="T42" fmla="*/ 104 w 109"/>
                <a:gd name="T43" fmla="*/ 430 h 1573"/>
                <a:gd name="T44" fmla="*/ 104 w 109"/>
                <a:gd name="T45" fmla="*/ 432 h 1573"/>
                <a:gd name="T46" fmla="*/ 104 w 109"/>
                <a:gd name="T47" fmla="*/ 437 h 1573"/>
                <a:gd name="T48" fmla="*/ 104 w 109"/>
                <a:gd name="T49" fmla="*/ 442 h 1573"/>
                <a:gd name="T50" fmla="*/ 104 w 109"/>
                <a:gd name="T51" fmla="*/ 444 h 1573"/>
                <a:gd name="T52" fmla="*/ 109 w 109"/>
                <a:gd name="T53" fmla="*/ 629 h 1573"/>
                <a:gd name="T54" fmla="*/ 107 w 109"/>
                <a:gd name="T55" fmla="*/ 796 h 1573"/>
                <a:gd name="T56" fmla="*/ 100 w 109"/>
                <a:gd name="T57" fmla="*/ 1145 h 1573"/>
                <a:gd name="T58" fmla="*/ 83 w 109"/>
                <a:gd name="T59" fmla="*/ 1523 h 1573"/>
                <a:gd name="T60" fmla="*/ 71 w 109"/>
                <a:gd name="T61" fmla="*/ 1554 h 1573"/>
                <a:gd name="T62" fmla="*/ 43 w 109"/>
                <a:gd name="T63" fmla="*/ 1573 h 1573"/>
                <a:gd name="T64" fmla="*/ 14 w 109"/>
                <a:gd name="T65" fmla="*/ 1573 h 1573"/>
                <a:gd name="T66" fmla="*/ 0 w 109"/>
                <a:gd name="T67" fmla="*/ 1551 h 1573"/>
                <a:gd name="T68" fmla="*/ 0 w 109"/>
                <a:gd name="T69" fmla="*/ 1145 h 1573"/>
                <a:gd name="T70" fmla="*/ 7 w 109"/>
                <a:gd name="T71" fmla="*/ 796 h 1573"/>
                <a:gd name="T72" fmla="*/ 9 w 109"/>
                <a:gd name="T73" fmla="*/ 632 h 1573"/>
                <a:gd name="T74" fmla="*/ 5 w 109"/>
                <a:gd name="T75" fmla="*/ 446 h 1573"/>
                <a:gd name="T76" fmla="*/ 21 w 109"/>
                <a:gd name="T77" fmla="*/ 240 h 1573"/>
                <a:gd name="T78" fmla="*/ 38 w 109"/>
                <a:gd name="T79" fmla="*/ 33 h 1573"/>
                <a:gd name="T80" fmla="*/ 47 w 109"/>
                <a:gd name="T81" fmla="*/ 9 h 1573"/>
                <a:gd name="T82" fmla="*/ 69 w 109"/>
                <a:gd name="T83" fmla="*/ 0 h 1573"/>
                <a:gd name="T84" fmla="*/ 102 w 109"/>
                <a:gd name="T85" fmla="*/ 33 h 1573"/>
                <a:gd name="T86" fmla="*/ 102 w 109"/>
                <a:gd name="T87" fmla="*/ 3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" h="1573">
                  <a:moveTo>
                    <a:pt x="102" y="33"/>
                  </a:moveTo>
                  <a:lnTo>
                    <a:pt x="102" y="47"/>
                  </a:lnTo>
                  <a:lnTo>
                    <a:pt x="102" y="64"/>
                  </a:lnTo>
                  <a:lnTo>
                    <a:pt x="102" y="90"/>
                  </a:lnTo>
                  <a:lnTo>
                    <a:pt x="102" y="104"/>
                  </a:lnTo>
                  <a:lnTo>
                    <a:pt x="102" y="119"/>
                  </a:lnTo>
                  <a:lnTo>
                    <a:pt x="102" y="123"/>
                  </a:lnTo>
                  <a:lnTo>
                    <a:pt x="102" y="126"/>
                  </a:lnTo>
                  <a:lnTo>
                    <a:pt x="102" y="128"/>
                  </a:lnTo>
                  <a:lnTo>
                    <a:pt x="102" y="130"/>
                  </a:lnTo>
                  <a:lnTo>
                    <a:pt x="102" y="142"/>
                  </a:lnTo>
                  <a:lnTo>
                    <a:pt x="104" y="240"/>
                  </a:lnTo>
                  <a:lnTo>
                    <a:pt x="104" y="335"/>
                  </a:lnTo>
                  <a:lnTo>
                    <a:pt x="104" y="347"/>
                  </a:lnTo>
                  <a:lnTo>
                    <a:pt x="104" y="354"/>
                  </a:lnTo>
                  <a:lnTo>
                    <a:pt x="104" y="356"/>
                  </a:lnTo>
                  <a:lnTo>
                    <a:pt x="104" y="359"/>
                  </a:lnTo>
                  <a:lnTo>
                    <a:pt x="104" y="361"/>
                  </a:lnTo>
                  <a:lnTo>
                    <a:pt x="104" y="373"/>
                  </a:lnTo>
                  <a:lnTo>
                    <a:pt x="104" y="387"/>
                  </a:lnTo>
                  <a:lnTo>
                    <a:pt x="104" y="416"/>
                  </a:lnTo>
                  <a:lnTo>
                    <a:pt x="104" y="430"/>
                  </a:lnTo>
                  <a:lnTo>
                    <a:pt x="104" y="432"/>
                  </a:lnTo>
                  <a:lnTo>
                    <a:pt x="104" y="437"/>
                  </a:lnTo>
                  <a:lnTo>
                    <a:pt x="104" y="442"/>
                  </a:lnTo>
                  <a:lnTo>
                    <a:pt x="104" y="444"/>
                  </a:lnTo>
                  <a:lnTo>
                    <a:pt x="109" y="629"/>
                  </a:lnTo>
                  <a:lnTo>
                    <a:pt x="107" y="796"/>
                  </a:lnTo>
                  <a:lnTo>
                    <a:pt x="100" y="1145"/>
                  </a:lnTo>
                  <a:lnTo>
                    <a:pt x="83" y="1523"/>
                  </a:lnTo>
                  <a:lnTo>
                    <a:pt x="71" y="1554"/>
                  </a:lnTo>
                  <a:lnTo>
                    <a:pt x="43" y="1573"/>
                  </a:lnTo>
                  <a:lnTo>
                    <a:pt x="14" y="1573"/>
                  </a:lnTo>
                  <a:lnTo>
                    <a:pt x="0" y="1551"/>
                  </a:lnTo>
                  <a:lnTo>
                    <a:pt x="0" y="1145"/>
                  </a:lnTo>
                  <a:lnTo>
                    <a:pt x="7" y="796"/>
                  </a:lnTo>
                  <a:lnTo>
                    <a:pt x="9" y="632"/>
                  </a:lnTo>
                  <a:lnTo>
                    <a:pt x="5" y="446"/>
                  </a:lnTo>
                  <a:lnTo>
                    <a:pt x="21" y="240"/>
                  </a:lnTo>
                  <a:lnTo>
                    <a:pt x="38" y="33"/>
                  </a:lnTo>
                  <a:lnTo>
                    <a:pt x="47" y="9"/>
                  </a:lnTo>
                  <a:lnTo>
                    <a:pt x="69" y="0"/>
                  </a:lnTo>
                  <a:lnTo>
                    <a:pt x="102" y="33"/>
                  </a:lnTo>
                  <a:lnTo>
                    <a:pt x="10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6" name="Freeform 218"/>
            <p:cNvSpPr>
              <a:spLocks/>
            </p:cNvSpPr>
            <p:nvPr/>
          </p:nvSpPr>
          <p:spPr bwMode="auto">
            <a:xfrm>
              <a:off x="4012" y="5708"/>
              <a:ext cx="1711" cy="121"/>
            </a:xfrm>
            <a:custGeom>
              <a:avLst/>
              <a:gdLst>
                <a:gd name="T0" fmla="*/ 27 w 1711"/>
                <a:gd name="T1" fmla="*/ 29 h 121"/>
                <a:gd name="T2" fmla="*/ 200 w 1711"/>
                <a:gd name="T3" fmla="*/ 41 h 121"/>
                <a:gd name="T4" fmla="*/ 625 w 1711"/>
                <a:gd name="T5" fmla="*/ 48 h 121"/>
                <a:gd name="T6" fmla="*/ 1048 w 1711"/>
                <a:gd name="T7" fmla="*/ 31 h 121"/>
                <a:gd name="T8" fmla="*/ 1248 w 1711"/>
                <a:gd name="T9" fmla="*/ 19 h 121"/>
                <a:gd name="T10" fmla="*/ 1298 w 1711"/>
                <a:gd name="T11" fmla="*/ 24 h 121"/>
                <a:gd name="T12" fmla="*/ 1642 w 1711"/>
                <a:gd name="T13" fmla="*/ 3 h 121"/>
                <a:gd name="T14" fmla="*/ 1664 w 1711"/>
                <a:gd name="T15" fmla="*/ 0 h 121"/>
                <a:gd name="T16" fmla="*/ 1699 w 1711"/>
                <a:gd name="T17" fmla="*/ 12 h 121"/>
                <a:gd name="T18" fmla="*/ 1711 w 1711"/>
                <a:gd name="T19" fmla="*/ 48 h 121"/>
                <a:gd name="T20" fmla="*/ 1699 w 1711"/>
                <a:gd name="T21" fmla="*/ 81 h 121"/>
                <a:gd name="T22" fmla="*/ 1664 w 1711"/>
                <a:gd name="T23" fmla="*/ 93 h 121"/>
                <a:gd name="T24" fmla="*/ 1642 w 1711"/>
                <a:gd name="T25" fmla="*/ 91 h 121"/>
                <a:gd name="T26" fmla="*/ 1298 w 1711"/>
                <a:gd name="T27" fmla="*/ 112 h 121"/>
                <a:gd name="T28" fmla="*/ 1250 w 1711"/>
                <a:gd name="T29" fmla="*/ 114 h 121"/>
                <a:gd name="T30" fmla="*/ 1048 w 1711"/>
                <a:gd name="T31" fmla="*/ 121 h 121"/>
                <a:gd name="T32" fmla="*/ 623 w 1711"/>
                <a:gd name="T33" fmla="*/ 110 h 121"/>
                <a:gd name="T34" fmla="*/ 198 w 1711"/>
                <a:gd name="T35" fmla="*/ 76 h 121"/>
                <a:gd name="T36" fmla="*/ 27 w 1711"/>
                <a:gd name="T37" fmla="*/ 83 h 121"/>
                <a:gd name="T38" fmla="*/ 0 w 1711"/>
                <a:gd name="T39" fmla="*/ 55 h 121"/>
                <a:gd name="T40" fmla="*/ 5 w 1711"/>
                <a:gd name="T41" fmla="*/ 38 h 121"/>
                <a:gd name="T42" fmla="*/ 27 w 1711"/>
                <a:gd name="T43" fmla="*/ 29 h 121"/>
                <a:gd name="T44" fmla="*/ 27 w 1711"/>
                <a:gd name="T45" fmla="*/ 2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1" h="121">
                  <a:moveTo>
                    <a:pt x="27" y="29"/>
                  </a:moveTo>
                  <a:lnTo>
                    <a:pt x="200" y="41"/>
                  </a:lnTo>
                  <a:lnTo>
                    <a:pt x="625" y="48"/>
                  </a:lnTo>
                  <a:lnTo>
                    <a:pt x="1048" y="31"/>
                  </a:lnTo>
                  <a:lnTo>
                    <a:pt x="1248" y="19"/>
                  </a:lnTo>
                  <a:lnTo>
                    <a:pt x="1298" y="24"/>
                  </a:lnTo>
                  <a:lnTo>
                    <a:pt x="1642" y="3"/>
                  </a:lnTo>
                  <a:lnTo>
                    <a:pt x="1664" y="0"/>
                  </a:lnTo>
                  <a:lnTo>
                    <a:pt x="1699" y="12"/>
                  </a:lnTo>
                  <a:lnTo>
                    <a:pt x="1711" y="48"/>
                  </a:lnTo>
                  <a:lnTo>
                    <a:pt x="1699" y="81"/>
                  </a:lnTo>
                  <a:lnTo>
                    <a:pt x="1664" y="93"/>
                  </a:lnTo>
                  <a:lnTo>
                    <a:pt x="1642" y="91"/>
                  </a:lnTo>
                  <a:lnTo>
                    <a:pt x="1298" y="112"/>
                  </a:lnTo>
                  <a:lnTo>
                    <a:pt x="1250" y="114"/>
                  </a:lnTo>
                  <a:lnTo>
                    <a:pt x="1048" y="121"/>
                  </a:lnTo>
                  <a:lnTo>
                    <a:pt x="623" y="110"/>
                  </a:lnTo>
                  <a:lnTo>
                    <a:pt x="198" y="76"/>
                  </a:lnTo>
                  <a:lnTo>
                    <a:pt x="27" y="83"/>
                  </a:lnTo>
                  <a:lnTo>
                    <a:pt x="0" y="55"/>
                  </a:lnTo>
                  <a:lnTo>
                    <a:pt x="5" y="38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7" name="Freeform 219"/>
            <p:cNvSpPr>
              <a:spLocks/>
            </p:cNvSpPr>
            <p:nvPr/>
          </p:nvSpPr>
          <p:spPr bwMode="auto">
            <a:xfrm>
              <a:off x="4994" y="4824"/>
              <a:ext cx="508" cy="963"/>
            </a:xfrm>
            <a:custGeom>
              <a:avLst/>
              <a:gdLst>
                <a:gd name="T0" fmla="*/ 45 w 508"/>
                <a:gd name="T1" fmla="*/ 5 h 963"/>
                <a:gd name="T2" fmla="*/ 256 w 508"/>
                <a:gd name="T3" fmla="*/ 0 h 963"/>
                <a:gd name="T4" fmla="*/ 466 w 508"/>
                <a:gd name="T5" fmla="*/ 22 h 963"/>
                <a:gd name="T6" fmla="*/ 499 w 508"/>
                <a:gd name="T7" fmla="*/ 38 h 963"/>
                <a:gd name="T8" fmla="*/ 508 w 508"/>
                <a:gd name="T9" fmla="*/ 74 h 963"/>
                <a:gd name="T10" fmla="*/ 487 w 508"/>
                <a:gd name="T11" fmla="*/ 366 h 963"/>
                <a:gd name="T12" fmla="*/ 470 w 508"/>
                <a:gd name="T13" fmla="*/ 649 h 963"/>
                <a:gd name="T14" fmla="*/ 447 w 508"/>
                <a:gd name="T15" fmla="*/ 932 h 963"/>
                <a:gd name="T16" fmla="*/ 435 w 508"/>
                <a:gd name="T17" fmla="*/ 956 h 963"/>
                <a:gd name="T18" fmla="*/ 411 w 508"/>
                <a:gd name="T19" fmla="*/ 963 h 963"/>
                <a:gd name="T20" fmla="*/ 380 w 508"/>
                <a:gd name="T21" fmla="*/ 929 h 963"/>
                <a:gd name="T22" fmla="*/ 387 w 508"/>
                <a:gd name="T23" fmla="*/ 362 h 963"/>
                <a:gd name="T24" fmla="*/ 404 w 508"/>
                <a:gd name="T25" fmla="*/ 114 h 963"/>
                <a:gd name="T26" fmla="*/ 230 w 508"/>
                <a:gd name="T27" fmla="*/ 98 h 963"/>
                <a:gd name="T28" fmla="*/ 50 w 508"/>
                <a:gd name="T29" fmla="*/ 98 h 963"/>
                <a:gd name="T30" fmla="*/ 14 w 508"/>
                <a:gd name="T31" fmla="*/ 86 h 963"/>
                <a:gd name="T32" fmla="*/ 0 w 508"/>
                <a:gd name="T33" fmla="*/ 53 h 963"/>
                <a:gd name="T34" fmla="*/ 12 w 508"/>
                <a:gd name="T35" fmla="*/ 19 h 963"/>
                <a:gd name="T36" fmla="*/ 45 w 508"/>
                <a:gd name="T37" fmla="*/ 5 h 963"/>
                <a:gd name="T38" fmla="*/ 45 w 508"/>
                <a:gd name="T39" fmla="*/ 5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8" h="963">
                  <a:moveTo>
                    <a:pt x="45" y="5"/>
                  </a:moveTo>
                  <a:lnTo>
                    <a:pt x="256" y="0"/>
                  </a:lnTo>
                  <a:lnTo>
                    <a:pt x="466" y="22"/>
                  </a:lnTo>
                  <a:lnTo>
                    <a:pt x="499" y="38"/>
                  </a:lnTo>
                  <a:lnTo>
                    <a:pt x="508" y="74"/>
                  </a:lnTo>
                  <a:lnTo>
                    <a:pt x="487" y="366"/>
                  </a:lnTo>
                  <a:lnTo>
                    <a:pt x="470" y="649"/>
                  </a:lnTo>
                  <a:lnTo>
                    <a:pt x="447" y="932"/>
                  </a:lnTo>
                  <a:lnTo>
                    <a:pt x="435" y="956"/>
                  </a:lnTo>
                  <a:lnTo>
                    <a:pt x="411" y="963"/>
                  </a:lnTo>
                  <a:lnTo>
                    <a:pt x="380" y="929"/>
                  </a:lnTo>
                  <a:lnTo>
                    <a:pt x="387" y="362"/>
                  </a:lnTo>
                  <a:lnTo>
                    <a:pt x="404" y="114"/>
                  </a:lnTo>
                  <a:lnTo>
                    <a:pt x="230" y="98"/>
                  </a:lnTo>
                  <a:lnTo>
                    <a:pt x="50" y="98"/>
                  </a:lnTo>
                  <a:lnTo>
                    <a:pt x="14" y="86"/>
                  </a:lnTo>
                  <a:lnTo>
                    <a:pt x="0" y="53"/>
                  </a:lnTo>
                  <a:lnTo>
                    <a:pt x="12" y="19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8" name="Freeform 220"/>
            <p:cNvSpPr>
              <a:spLocks/>
            </p:cNvSpPr>
            <p:nvPr/>
          </p:nvSpPr>
          <p:spPr bwMode="auto">
            <a:xfrm>
              <a:off x="5084" y="3833"/>
              <a:ext cx="418" cy="568"/>
            </a:xfrm>
            <a:custGeom>
              <a:avLst/>
              <a:gdLst>
                <a:gd name="T0" fmla="*/ 19 w 418"/>
                <a:gd name="T1" fmla="*/ 24 h 568"/>
                <a:gd name="T2" fmla="*/ 183 w 418"/>
                <a:gd name="T3" fmla="*/ 19 h 568"/>
                <a:gd name="T4" fmla="*/ 345 w 418"/>
                <a:gd name="T5" fmla="*/ 8 h 568"/>
                <a:gd name="T6" fmla="*/ 383 w 418"/>
                <a:gd name="T7" fmla="*/ 0 h 568"/>
                <a:gd name="T8" fmla="*/ 416 w 418"/>
                <a:gd name="T9" fmla="*/ 12 h 568"/>
                <a:gd name="T10" fmla="*/ 418 w 418"/>
                <a:gd name="T11" fmla="*/ 53 h 568"/>
                <a:gd name="T12" fmla="*/ 414 w 418"/>
                <a:gd name="T13" fmla="*/ 138 h 568"/>
                <a:gd name="T14" fmla="*/ 418 w 418"/>
                <a:gd name="T15" fmla="*/ 224 h 568"/>
                <a:gd name="T16" fmla="*/ 411 w 418"/>
                <a:gd name="T17" fmla="*/ 480 h 568"/>
                <a:gd name="T18" fmla="*/ 404 w 418"/>
                <a:gd name="T19" fmla="*/ 523 h 568"/>
                <a:gd name="T20" fmla="*/ 390 w 418"/>
                <a:gd name="T21" fmla="*/ 554 h 568"/>
                <a:gd name="T22" fmla="*/ 368 w 418"/>
                <a:gd name="T23" fmla="*/ 568 h 568"/>
                <a:gd name="T24" fmla="*/ 342 w 418"/>
                <a:gd name="T25" fmla="*/ 561 h 568"/>
                <a:gd name="T26" fmla="*/ 323 w 418"/>
                <a:gd name="T27" fmla="*/ 535 h 568"/>
                <a:gd name="T28" fmla="*/ 302 w 418"/>
                <a:gd name="T29" fmla="*/ 488 h 568"/>
                <a:gd name="T30" fmla="*/ 309 w 418"/>
                <a:gd name="T31" fmla="*/ 224 h 568"/>
                <a:gd name="T32" fmla="*/ 326 w 418"/>
                <a:gd name="T33" fmla="*/ 72 h 568"/>
                <a:gd name="T34" fmla="*/ 17 w 418"/>
                <a:gd name="T35" fmla="*/ 60 h 568"/>
                <a:gd name="T36" fmla="*/ 0 w 418"/>
                <a:gd name="T37" fmla="*/ 41 h 568"/>
                <a:gd name="T38" fmla="*/ 19 w 418"/>
                <a:gd name="T39" fmla="*/ 24 h 568"/>
                <a:gd name="T40" fmla="*/ 19 w 418"/>
                <a:gd name="T41" fmla="*/ 2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8" h="568">
                  <a:moveTo>
                    <a:pt x="19" y="24"/>
                  </a:moveTo>
                  <a:lnTo>
                    <a:pt x="183" y="19"/>
                  </a:lnTo>
                  <a:lnTo>
                    <a:pt x="345" y="8"/>
                  </a:lnTo>
                  <a:lnTo>
                    <a:pt x="383" y="0"/>
                  </a:lnTo>
                  <a:lnTo>
                    <a:pt x="416" y="12"/>
                  </a:lnTo>
                  <a:lnTo>
                    <a:pt x="418" y="53"/>
                  </a:lnTo>
                  <a:lnTo>
                    <a:pt x="414" y="138"/>
                  </a:lnTo>
                  <a:lnTo>
                    <a:pt x="418" y="224"/>
                  </a:lnTo>
                  <a:lnTo>
                    <a:pt x="411" y="480"/>
                  </a:lnTo>
                  <a:lnTo>
                    <a:pt x="404" y="523"/>
                  </a:lnTo>
                  <a:lnTo>
                    <a:pt x="390" y="554"/>
                  </a:lnTo>
                  <a:lnTo>
                    <a:pt x="368" y="568"/>
                  </a:lnTo>
                  <a:lnTo>
                    <a:pt x="342" y="561"/>
                  </a:lnTo>
                  <a:lnTo>
                    <a:pt x="323" y="535"/>
                  </a:lnTo>
                  <a:lnTo>
                    <a:pt x="302" y="488"/>
                  </a:lnTo>
                  <a:lnTo>
                    <a:pt x="309" y="224"/>
                  </a:lnTo>
                  <a:lnTo>
                    <a:pt x="326" y="72"/>
                  </a:lnTo>
                  <a:lnTo>
                    <a:pt x="17" y="60"/>
                  </a:lnTo>
                  <a:lnTo>
                    <a:pt x="0" y="41"/>
                  </a:lnTo>
                  <a:lnTo>
                    <a:pt x="19" y="24"/>
                  </a:lnTo>
                  <a:lnTo>
                    <a:pt x="1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49" name="Freeform 221"/>
            <p:cNvSpPr>
              <a:spLocks/>
            </p:cNvSpPr>
            <p:nvPr/>
          </p:nvSpPr>
          <p:spPr bwMode="auto">
            <a:xfrm>
              <a:off x="4999" y="5017"/>
              <a:ext cx="85" cy="784"/>
            </a:xfrm>
            <a:custGeom>
              <a:avLst/>
              <a:gdLst>
                <a:gd name="T0" fmla="*/ 61 w 85"/>
                <a:gd name="T1" fmla="*/ 16 h 784"/>
                <a:gd name="T2" fmla="*/ 66 w 85"/>
                <a:gd name="T3" fmla="*/ 335 h 784"/>
                <a:gd name="T4" fmla="*/ 80 w 85"/>
                <a:gd name="T5" fmla="*/ 653 h 784"/>
                <a:gd name="T6" fmla="*/ 80 w 85"/>
                <a:gd name="T7" fmla="*/ 701 h 784"/>
                <a:gd name="T8" fmla="*/ 85 w 85"/>
                <a:gd name="T9" fmla="*/ 741 h 784"/>
                <a:gd name="T10" fmla="*/ 71 w 85"/>
                <a:gd name="T11" fmla="*/ 774 h 784"/>
                <a:gd name="T12" fmla="*/ 42 w 85"/>
                <a:gd name="T13" fmla="*/ 784 h 784"/>
                <a:gd name="T14" fmla="*/ 2 w 85"/>
                <a:gd name="T15" fmla="*/ 741 h 784"/>
                <a:gd name="T16" fmla="*/ 4 w 85"/>
                <a:gd name="T17" fmla="*/ 701 h 784"/>
                <a:gd name="T18" fmla="*/ 0 w 85"/>
                <a:gd name="T19" fmla="*/ 653 h 784"/>
                <a:gd name="T20" fmla="*/ 7 w 85"/>
                <a:gd name="T21" fmla="*/ 335 h 784"/>
                <a:gd name="T22" fmla="*/ 26 w 85"/>
                <a:gd name="T23" fmla="*/ 16 h 784"/>
                <a:gd name="T24" fmla="*/ 45 w 85"/>
                <a:gd name="T25" fmla="*/ 0 h 784"/>
                <a:gd name="T26" fmla="*/ 61 w 85"/>
                <a:gd name="T27" fmla="*/ 16 h 784"/>
                <a:gd name="T28" fmla="*/ 61 w 85"/>
                <a:gd name="T29" fmla="*/ 1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784">
                  <a:moveTo>
                    <a:pt x="61" y="16"/>
                  </a:moveTo>
                  <a:lnTo>
                    <a:pt x="66" y="335"/>
                  </a:lnTo>
                  <a:lnTo>
                    <a:pt x="80" y="653"/>
                  </a:lnTo>
                  <a:lnTo>
                    <a:pt x="80" y="701"/>
                  </a:lnTo>
                  <a:lnTo>
                    <a:pt x="85" y="741"/>
                  </a:lnTo>
                  <a:lnTo>
                    <a:pt x="71" y="774"/>
                  </a:lnTo>
                  <a:lnTo>
                    <a:pt x="42" y="784"/>
                  </a:lnTo>
                  <a:lnTo>
                    <a:pt x="2" y="741"/>
                  </a:lnTo>
                  <a:lnTo>
                    <a:pt x="4" y="701"/>
                  </a:lnTo>
                  <a:lnTo>
                    <a:pt x="0" y="653"/>
                  </a:lnTo>
                  <a:lnTo>
                    <a:pt x="7" y="335"/>
                  </a:lnTo>
                  <a:lnTo>
                    <a:pt x="26" y="16"/>
                  </a:lnTo>
                  <a:lnTo>
                    <a:pt x="45" y="0"/>
                  </a:lnTo>
                  <a:lnTo>
                    <a:pt x="61" y="16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0" name="Freeform 222"/>
            <p:cNvSpPr>
              <a:spLocks/>
            </p:cNvSpPr>
            <p:nvPr/>
          </p:nvSpPr>
          <p:spPr bwMode="auto">
            <a:xfrm>
              <a:off x="3984" y="4646"/>
              <a:ext cx="409" cy="131"/>
            </a:xfrm>
            <a:custGeom>
              <a:avLst/>
              <a:gdLst>
                <a:gd name="T0" fmla="*/ 21 w 409"/>
                <a:gd name="T1" fmla="*/ 0 h 131"/>
                <a:gd name="T2" fmla="*/ 135 w 409"/>
                <a:gd name="T3" fmla="*/ 14 h 131"/>
                <a:gd name="T4" fmla="*/ 347 w 409"/>
                <a:gd name="T5" fmla="*/ 62 h 131"/>
                <a:gd name="T6" fmla="*/ 394 w 409"/>
                <a:gd name="T7" fmla="*/ 81 h 131"/>
                <a:gd name="T8" fmla="*/ 409 w 409"/>
                <a:gd name="T9" fmla="*/ 100 h 131"/>
                <a:gd name="T10" fmla="*/ 392 w 409"/>
                <a:gd name="T11" fmla="*/ 117 h 131"/>
                <a:gd name="T12" fmla="*/ 337 w 409"/>
                <a:gd name="T13" fmla="*/ 131 h 131"/>
                <a:gd name="T14" fmla="*/ 119 w 409"/>
                <a:gd name="T15" fmla="*/ 83 h 131"/>
                <a:gd name="T16" fmla="*/ 9 w 409"/>
                <a:gd name="T17" fmla="*/ 33 h 131"/>
                <a:gd name="T18" fmla="*/ 0 w 409"/>
                <a:gd name="T19" fmla="*/ 10 h 131"/>
                <a:gd name="T20" fmla="*/ 21 w 409"/>
                <a:gd name="T21" fmla="*/ 0 h 131"/>
                <a:gd name="T22" fmla="*/ 21 w 409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131">
                  <a:moveTo>
                    <a:pt x="21" y="0"/>
                  </a:moveTo>
                  <a:lnTo>
                    <a:pt x="135" y="14"/>
                  </a:lnTo>
                  <a:lnTo>
                    <a:pt x="347" y="62"/>
                  </a:lnTo>
                  <a:lnTo>
                    <a:pt x="394" y="81"/>
                  </a:lnTo>
                  <a:lnTo>
                    <a:pt x="409" y="100"/>
                  </a:lnTo>
                  <a:lnTo>
                    <a:pt x="392" y="117"/>
                  </a:lnTo>
                  <a:lnTo>
                    <a:pt x="337" y="131"/>
                  </a:lnTo>
                  <a:lnTo>
                    <a:pt x="119" y="83"/>
                  </a:lnTo>
                  <a:lnTo>
                    <a:pt x="9" y="33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1" name="Freeform 223"/>
            <p:cNvSpPr>
              <a:spLocks/>
            </p:cNvSpPr>
            <p:nvPr/>
          </p:nvSpPr>
          <p:spPr bwMode="auto">
            <a:xfrm>
              <a:off x="3979" y="4658"/>
              <a:ext cx="107" cy="494"/>
            </a:xfrm>
            <a:custGeom>
              <a:avLst/>
              <a:gdLst>
                <a:gd name="T0" fmla="*/ 50 w 107"/>
                <a:gd name="T1" fmla="*/ 19 h 494"/>
                <a:gd name="T2" fmla="*/ 107 w 107"/>
                <a:gd name="T3" fmla="*/ 440 h 494"/>
                <a:gd name="T4" fmla="*/ 100 w 107"/>
                <a:gd name="T5" fmla="*/ 475 h 494"/>
                <a:gd name="T6" fmla="*/ 71 w 107"/>
                <a:gd name="T7" fmla="*/ 494 h 494"/>
                <a:gd name="T8" fmla="*/ 38 w 107"/>
                <a:gd name="T9" fmla="*/ 489 h 494"/>
                <a:gd name="T10" fmla="*/ 14 w 107"/>
                <a:gd name="T11" fmla="*/ 459 h 494"/>
                <a:gd name="T12" fmla="*/ 0 w 107"/>
                <a:gd name="T13" fmla="*/ 342 h 494"/>
                <a:gd name="T14" fmla="*/ 5 w 107"/>
                <a:gd name="T15" fmla="*/ 242 h 494"/>
                <a:gd name="T16" fmla="*/ 7 w 107"/>
                <a:gd name="T17" fmla="*/ 24 h 494"/>
                <a:gd name="T18" fmla="*/ 12 w 107"/>
                <a:gd name="T19" fmla="*/ 7 h 494"/>
                <a:gd name="T20" fmla="*/ 26 w 107"/>
                <a:gd name="T21" fmla="*/ 0 h 494"/>
                <a:gd name="T22" fmla="*/ 50 w 107"/>
                <a:gd name="T23" fmla="*/ 19 h 494"/>
                <a:gd name="T24" fmla="*/ 50 w 107"/>
                <a:gd name="T25" fmla="*/ 1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494">
                  <a:moveTo>
                    <a:pt x="50" y="19"/>
                  </a:moveTo>
                  <a:lnTo>
                    <a:pt x="107" y="440"/>
                  </a:lnTo>
                  <a:lnTo>
                    <a:pt x="100" y="475"/>
                  </a:lnTo>
                  <a:lnTo>
                    <a:pt x="71" y="494"/>
                  </a:lnTo>
                  <a:lnTo>
                    <a:pt x="38" y="489"/>
                  </a:lnTo>
                  <a:lnTo>
                    <a:pt x="14" y="459"/>
                  </a:lnTo>
                  <a:lnTo>
                    <a:pt x="0" y="342"/>
                  </a:lnTo>
                  <a:lnTo>
                    <a:pt x="5" y="242"/>
                  </a:lnTo>
                  <a:lnTo>
                    <a:pt x="7" y="24"/>
                  </a:lnTo>
                  <a:lnTo>
                    <a:pt x="12" y="7"/>
                  </a:lnTo>
                  <a:lnTo>
                    <a:pt x="26" y="0"/>
                  </a:lnTo>
                  <a:lnTo>
                    <a:pt x="50" y="19"/>
                  </a:lnTo>
                  <a:lnTo>
                    <a:pt x="5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2" name="Freeform 224"/>
            <p:cNvSpPr>
              <a:spLocks/>
            </p:cNvSpPr>
            <p:nvPr/>
          </p:nvSpPr>
          <p:spPr bwMode="auto">
            <a:xfrm>
              <a:off x="4367" y="4292"/>
              <a:ext cx="149" cy="276"/>
            </a:xfrm>
            <a:custGeom>
              <a:avLst/>
              <a:gdLst>
                <a:gd name="T0" fmla="*/ 28 w 149"/>
                <a:gd name="T1" fmla="*/ 0 h 276"/>
                <a:gd name="T2" fmla="*/ 106 w 149"/>
                <a:gd name="T3" fmla="*/ 102 h 276"/>
                <a:gd name="T4" fmla="*/ 149 w 149"/>
                <a:gd name="T5" fmla="*/ 223 h 276"/>
                <a:gd name="T6" fmla="*/ 142 w 149"/>
                <a:gd name="T7" fmla="*/ 259 h 276"/>
                <a:gd name="T8" fmla="*/ 116 w 149"/>
                <a:gd name="T9" fmla="*/ 276 h 276"/>
                <a:gd name="T10" fmla="*/ 85 w 149"/>
                <a:gd name="T11" fmla="*/ 273 h 276"/>
                <a:gd name="T12" fmla="*/ 61 w 149"/>
                <a:gd name="T13" fmla="*/ 245 h 276"/>
                <a:gd name="T14" fmla="*/ 49 w 149"/>
                <a:gd name="T15" fmla="*/ 126 h 276"/>
                <a:gd name="T16" fmla="*/ 38 w 149"/>
                <a:gd name="T17" fmla="*/ 74 h 276"/>
                <a:gd name="T18" fmla="*/ 23 w 149"/>
                <a:gd name="T19" fmla="*/ 50 h 276"/>
                <a:gd name="T20" fmla="*/ 4 w 149"/>
                <a:gd name="T21" fmla="*/ 26 h 276"/>
                <a:gd name="T22" fmla="*/ 0 w 149"/>
                <a:gd name="T23" fmla="*/ 12 h 276"/>
                <a:gd name="T24" fmla="*/ 4 w 149"/>
                <a:gd name="T25" fmla="*/ 0 h 276"/>
                <a:gd name="T26" fmla="*/ 28 w 149"/>
                <a:gd name="T27" fmla="*/ 0 h 276"/>
                <a:gd name="T28" fmla="*/ 28 w 149"/>
                <a:gd name="T2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276">
                  <a:moveTo>
                    <a:pt x="28" y="0"/>
                  </a:moveTo>
                  <a:lnTo>
                    <a:pt x="106" y="102"/>
                  </a:lnTo>
                  <a:lnTo>
                    <a:pt x="149" y="223"/>
                  </a:lnTo>
                  <a:lnTo>
                    <a:pt x="142" y="259"/>
                  </a:lnTo>
                  <a:lnTo>
                    <a:pt x="116" y="276"/>
                  </a:lnTo>
                  <a:lnTo>
                    <a:pt x="85" y="273"/>
                  </a:lnTo>
                  <a:lnTo>
                    <a:pt x="61" y="245"/>
                  </a:lnTo>
                  <a:lnTo>
                    <a:pt x="49" y="126"/>
                  </a:lnTo>
                  <a:lnTo>
                    <a:pt x="38" y="74"/>
                  </a:lnTo>
                  <a:lnTo>
                    <a:pt x="23" y="50"/>
                  </a:lnTo>
                  <a:lnTo>
                    <a:pt x="4" y="26"/>
                  </a:lnTo>
                  <a:lnTo>
                    <a:pt x="0" y="12"/>
                  </a:lnTo>
                  <a:lnTo>
                    <a:pt x="4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3" name="Freeform 225"/>
            <p:cNvSpPr>
              <a:spLocks/>
            </p:cNvSpPr>
            <p:nvPr/>
          </p:nvSpPr>
          <p:spPr bwMode="auto">
            <a:xfrm>
              <a:off x="5091" y="3867"/>
              <a:ext cx="131" cy="252"/>
            </a:xfrm>
            <a:custGeom>
              <a:avLst/>
              <a:gdLst>
                <a:gd name="T0" fmla="*/ 19 w 131"/>
                <a:gd name="T1" fmla="*/ 45 h 252"/>
                <a:gd name="T2" fmla="*/ 34 w 131"/>
                <a:gd name="T3" fmla="*/ 218 h 252"/>
                <a:gd name="T4" fmla="*/ 131 w 131"/>
                <a:gd name="T5" fmla="*/ 206 h 252"/>
                <a:gd name="T6" fmla="*/ 126 w 131"/>
                <a:gd name="T7" fmla="*/ 233 h 252"/>
                <a:gd name="T8" fmla="*/ 0 w 131"/>
                <a:gd name="T9" fmla="*/ 252 h 252"/>
                <a:gd name="T10" fmla="*/ 3 w 131"/>
                <a:gd name="T11" fmla="*/ 7 h 252"/>
                <a:gd name="T12" fmla="*/ 19 w 131"/>
                <a:gd name="T13" fmla="*/ 0 h 252"/>
                <a:gd name="T14" fmla="*/ 19 w 131"/>
                <a:gd name="T15" fmla="*/ 45 h 252"/>
                <a:gd name="T16" fmla="*/ 19 w 131"/>
                <a:gd name="T17" fmla="*/ 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52">
                  <a:moveTo>
                    <a:pt x="19" y="45"/>
                  </a:moveTo>
                  <a:lnTo>
                    <a:pt x="34" y="218"/>
                  </a:lnTo>
                  <a:lnTo>
                    <a:pt x="131" y="206"/>
                  </a:lnTo>
                  <a:lnTo>
                    <a:pt x="126" y="233"/>
                  </a:lnTo>
                  <a:lnTo>
                    <a:pt x="0" y="252"/>
                  </a:lnTo>
                  <a:lnTo>
                    <a:pt x="3" y="7"/>
                  </a:lnTo>
                  <a:lnTo>
                    <a:pt x="19" y="0"/>
                  </a:lnTo>
                  <a:lnTo>
                    <a:pt x="19" y="45"/>
                  </a:lnTo>
                  <a:lnTo>
                    <a:pt x="1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4" name="Freeform 226"/>
            <p:cNvSpPr>
              <a:spLocks/>
            </p:cNvSpPr>
            <p:nvPr/>
          </p:nvSpPr>
          <p:spPr bwMode="auto">
            <a:xfrm>
              <a:off x="5084" y="4166"/>
              <a:ext cx="178" cy="221"/>
            </a:xfrm>
            <a:custGeom>
              <a:avLst/>
              <a:gdLst>
                <a:gd name="T0" fmla="*/ 26 w 178"/>
                <a:gd name="T1" fmla="*/ 2 h 221"/>
                <a:gd name="T2" fmla="*/ 41 w 178"/>
                <a:gd name="T3" fmla="*/ 183 h 221"/>
                <a:gd name="T4" fmla="*/ 126 w 178"/>
                <a:gd name="T5" fmla="*/ 183 h 221"/>
                <a:gd name="T6" fmla="*/ 171 w 178"/>
                <a:gd name="T7" fmla="*/ 136 h 221"/>
                <a:gd name="T8" fmla="*/ 178 w 178"/>
                <a:gd name="T9" fmla="*/ 209 h 221"/>
                <a:gd name="T10" fmla="*/ 22 w 178"/>
                <a:gd name="T11" fmla="*/ 221 h 221"/>
                <a:gd name="T12" fmla="*/ 0 w 178"/>
                <a:gd name="T13" fmla="*/ 204 h 221"/>
                <a:gd name="T14" fmla="*/ 5 w 178"/>
                <a:gd name="T15" fmla="*/ 0 h 221"/>
                <a:gd name="T16" fmla="*/ 26 w 178"/>
                <a:gd name="T17" fmla="*/ 2 h 221"/>
                <a:gd name="T18" fmla="*/ 26 w 178"/>
                <a:gd name="T19" fmla="*/ 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221">
                  <a:moveTo>
                    <a:pt x="26" y="2"/>
                  </a:moveTo>
                  <a:lnTo>
                    <a:pt x="41" y="183"/>
                  </a:lnTo>
                  <a:lnTo>
                    <a:pt x="126" y="183"/>
                  </a:lnTo>
                  <a:lnTo>
                    <a:pt x="171" y="136"/>
                  </a:lnTo>
                  <a:lnTo>
                    <a:pt x="178" y="209"/>
                  </a:lnTo>
                  <a:lnTo>
                    <a:pt x="22" y="221"/>
                  </a:lnTo>
                  <a:lnTo>
                    <a:pt x="0" y="204"/>
                  </a:lnTo>
                  <a:lnTo>
                    <a:pt x="5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5" name="Freeform 227"/>
            <p:cNvSpPr>
              <a:spLocks/>
            </p:cNvSpPr>
            <p:nvPr/>
          </p:nvSpPr>
          <p:spPr bwMode="auto">
            <a:xfrm>
              <a:off x="5296" y="4128"/>
              <a:ext cx="192" cy="283"/>
            </a:xfrm>
            <a:custGeom>
              <a:avLst/>
              <a:gdLst>
                <a:gd name="T0" fmla="*/ 38 w 192"/>
                <a:gd name="T1" fmla="*/ 38 h 283"/>
                <a:gd name="T2" fmla="*/ 28 w 192"/>
                <a:gd name="T3" fmla="*/ 245 h 283"/>
                <a:gd name="T4" fmla="*/ 192 w 192"/>
                <a:gd name="T5" fmla="*/ 228 h 283"/>
                <a:gd name="T6" fmla="*/ 183 w 192"/>
                <a:gd name="T7" fmla="*/ 283 h 283"/>
                <a:gd name="T8" fmla="*/ 54 w 192"/>
                <a:gd name="T9" fmla="*/ 276 h 283"/>
                <a:gd name="T10" fmla="*/ 4 w 192"/>
                <a:gd name="T11" fmla="*/ 264 h 283"/>
                <a:gd name="T12" fmla="*/ 0 w 192"/>
                <a:gd name="T13" fmla="*/ 40 h 283"/>
                <a:gd name="T14" fmla="*/ 14 w 192"/>
                <a:gd name="T15" fmla="*/ 19 h 283"/>
                <a:gd name="T16" fmla="*/ 130 w 192"/>
                <a:gd name="T17" fmla="*/ 0 h 283"/>
                <a:gd name="T18" fmla="*/ 118 w 192"/>
                <a:gd name="T19" fmla="*/ 62 h 283"/>
                <a:gd name="T20" fmla="*/ 38 w 192"/>
                <a:gd name="T21" fmla="*/ 38 h 283"/>
                <a:gd name="T22" fmla="*/ 38 w 192"/>
                <a:gd name="T23" fmla="*/ 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283">
                  <a:moveTo>
                    <a:pt x="38" y="38"/>
                  </a:moveTo>
                  <a:lnTo>
                    <a:pt x="28" y="245"/>
                  </a:lnTo>
                  <a:lnTo>
                    <a:pt x="192" y="228"/>
                  </a:lnTo>
                  <a:lnTo>
                    <a:pt x="183" y="283"/>
                  </a:lnTo>
                  <a:lnTo>
                    <a:pt x="54" y="276"/>
                  </a:lnTo>
                  <a:lnTo>
                    <a:pt x="4" y="264"/>
                  </a:lnTo>
                  <a:lnTo>
                    <a:pt x="0" y="40"/>
                  </a:lnTo>
                  <a:lnTo>
                    <a:pt x="14" y="19"/>
                  </a:lnTo>
                  <a:lnTo>
                    <a:pt x="130" y="0"/>
                  </a:lnTo>
                  <a:lnTo>
                    <a:pt x="118" y="62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6" name="Freeform 228"/>
            <p:cNvSpPr>
              <a:spLocks/>
            </p:cNvSpPr>
            <p:nvPr/>
          </p:nvSpPr>
          <p:spPr bwMode="auto">
            <a:xfrm>
              <a:off x="5291" y="3876"/>
              <a:ext cx="138" cy="243"/>
            </a:xfrm>
            <a:custGeom>
              <a:avLst/>
              <a:gdLst>
                <a:gd name="T0" fmla="*/ 0 w 138"/>
                <a:gd name="T1" fmla="*/ 12 h 243"/>
                <a:gd name="T2" fmla="*/ 12 w 138"/>
                <a:gd name="T3" fmla="*/ 243 h 243"/>
                <a:gd name="T4" fmla="*/ 135 w 138"/>
                <a:gd name="T5" fmla="*/ 212 h 243"/>
                <a:gd name="T6" fmla="*/ 138 w 138"/>
                <a:gd name="T7" fmla="*/ 188 h 243"/>
                <a:gd name="T8" fmla="*/ 40 w 138"/>
                <a:gd name="T9" fmla="*/ 205 h 243"/>
                <a:gd name="T10" fmla="*/ 38 w 138"/>
                <a:gd name="T11" fmla="*/ 0 h 243"/>
                <a:gd name="T12" fmla="*/ 0 w 138"/>
                <a:gd name="T13" fmla="*/ 12 h 243"/>
                <a:gd name="T14" fmla="*/ 0 w 138"/>
                <a:gd name="T15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43">
                  <a:moveTo>
                    <a:pt x="0" y="12"/>
                  </a:moveTo>
                  <a:lnTo>
                    <a:pt x="12" y="243"/>
                  </a:lnTo>
                  <a:lnTo>
                    <a:pt x="135" y="212"/>
                  </a:lnTo>
                  <a:lnTo>
                    <a:pt x="138" y="188"/>
                  </a:lnTo>
                  <a:lnTo>
                    <a:pt x="40" y="205"/>
                  </a:lnTo>
                  <a:lnTo>
                    <a:pt x="38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7" name="Freeform 229"/>
            <p:cNvSpPr>
              <a:spLocks/>
            </p:cNvSpPr>
            <p:nvPr/>
          </p:nvSpPr>
          <p:spPr bwMode="auto">
            <a:xfrm>
              <a:off x="5196" y="3876"/>
              <a:ext cx="45" cy="214"/>
            </a:xfrm>
            <a:custGeom>
              <a:avLst/>
              <a:gdLst>
                <a:gd name="T0" fmla="*/ 9 w 45"/>
                <a:gd name="T1" fmla="*/ 10 h 214"/>
                <a:gd name="T2" fmla="*/ 0 w 45"/>
                <a:gd name="T3" fmla="*/ 212 h 214"/>
                <a:gd name="T4" fmla="*/ 33 w 45"/>
                <a:gd name="T5" fmla="*/ 214 h 214"/>
                <a:gd name="T6" fmla="*/ 45 w 45"/>
                <a:gd name="T7" fmla="*/ 0 h 214"/>
                <a:gd name="T8" fmla="*/ 9 w 45"/>
                <a:gd name="T9" fmla="*/ 10 h 214"/>
                <a:gd name="T10" fmla="*/ 9 w 45"/>
                <a:gd name="T11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14">
                  <a:moveTo>
                    <a:pt x="9" y="10"/>
                  </a:moveTo>
                  <a:lnTo>
                    <a:pt x="0" y="212"/>
                  </a:lnTo>
                  <a:lnTo>
                    <a:pt x="33" y="214"/>
                  </a:lnTo>
                  <a:lnTo>
                    <a:pt x="45" y="0"/>
                  </a:lnTo>
                  <a:lnTo>
                    <a:pt x="9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8" name="Freeform 230"/>
            <p:cNvSpPr>
              <a:spLocks/>
            </p:cNvSpPr>
            <p:nvPr/>
          </p:nvSpPr>
          <p:spPr bwMode="auto">
            <a:xfrm>
              <a:off x="5094" y="4145"/>
              <a:ext cx="164" cy="216"/>
            </a:xfrm>
            <a:custGeom>
              <a:avLst/>
              <a:gdLst>
                <a:gd name="T0" fmla="*/ 0 w 164"/>
                <a:gd name="T1" fmla="*/ 7 h 216"/>
                <a:gd name="T2" fmla="*/ 142 w 164"/>
                <a:gd name="T3" fmla="*/ 0 h 216"/>
                <a:gd name="T4" fmla="*/ 164 w 164"/>
                <a:gd name="T5" fmla="*/ 166 h 216"/>
                <a:gd name="T6" fmla="*/ 154 w 164"/>
                <a:gd name="T7" fmla="*/ 214 h 216"/>
                <a:gd name="T8" fmla="*/ 121 w 164"/>
                <a:gd name="T9" fmla="*/ 216 h 216"/>
                <a:gd name="T10" fmla="*/ 116 w 164"/>
                <a:gd name="T11" fmla="*/ 28 h 216"/>
                <a:gd name="T12" fmla="*/ 2 w 164"/>
                <a:gd name="T13" fmla="*/ 57 h 216"/>
                <a:gd name="T14" fmla="*/ 0 w 164"/>
                <a:gd name="T15" fmla="*/ 7 h 216"/>
                <a:gd name="T16" fmla="*/ 0 w 164"/>
                <a:gd name="T17" fmla="*/ 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6">
                  <a:moveTo>
                    <a:pt x="0" y="7"/>
                  </a:moveTo>
                  <a:lnTo>
                    <a:pt x="142" y="0"/>
                  </a:lnTo>
                  <a:lnTo>
                    <a:pt x="164" y="166"/>
                  </a:lnTo>
                  <a:lnTo>
                    <a:pt x="154" y="214"/>
                  </a:lnTo>
                  <a:lnTo>
                    <a:pt x="121" y="216"/>
                  </a:lnTo>
                  <a:lnTo>
                    <a:pt x="116" y="28"/>
                  </a:lnTo>
                  <a:lnTo>
                    <a:pt x="2" y="5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59" name="Freeform 231"/>
            <p:cNvSpPr>
              <a:spLocks/>
            </p:cNvSpPr>
            <p:nvPr/>
          </p:nvSpPr>
          <p:spPr bwMode="auto">
            <a:xfrm>
              <a:off x="4024" y="4729"/>
              <a:ext cx="290" cy="483"/>
            </a:xfrm>
            <a:custGeom>
              <a:avLst/>
              <a:gdLst>
                <a:gd name="T0" fmla="*/ 152 w 290"/>
                <a:gd name="T1" fmla="*/ 0 h 483"/>
                <a:gd name="T2" fmla="*/ 150 w 290"/>
                <a:gd name="T3" fmla="*/ 238 h 483"/>
                <a:gd name="T4" fmla="*/ 0 w 290"/>
                <a:gd name="T5" fmla="*/ 176 h 483"/>
                <a:gd name="T6" fmla="*/ 15 w 290"/>
                <a:gd name="T7" fmla="*/ 228 h 483"/>
                <a:gd name="T8" fmla="*/ 150 w 290"/>
                <a:gd name="T9" fmla="*/ 290 h 483"/>
                <a:gd name="T10" fmla="*/ 138 w 290"/>
                <a:gd name="T11" fmla="*/ 426 h 483"/>
                <a:gd name="T12" fmla="*/ 7 w 290"/>
                <a:gd name="T13" fmla="*/ 390 h 483"/>
                <a:gd name="T14" fmla="*/ 3 w 290"/>
                <a:gd name="T15" fmla="*/ 428 h 483"/>
                <a:gd name="T16" fmla="*/ 276 w 290"/>
                <a:gd name="T17" fmla="*/ 483 h 483"/>
                <a:gd name="T18" fmla="*/ 281 w 290"/>
                <a:gd name="T19" fmla="*/ 452 h 483"/>
                <a:gd name="T20" fmla="*/ 176 w 290"/>
                <a:gd name="T21" fmla="*/ 428 h 483"/>
                <a:gd name="T22" fmla="*/ 179 w 290"/>
                <a:gd name="T23" fmla="*/ 304 h 483"/>
                <a:gd name="T24" fmla="*/ 290 w 290"/>
                <a:gd name="T25" fmla="*/ 331 h 483"/>
                <a:gd name="T26" fmla="*/ 290 w 290"/>
                <a:gd name="T27" fmla="*/ 290 h 483"/>
                <a:gd name="T28" fmla="*/ 183 w 290"/>
                <a:gd name="T29" fmla="*/ 231 h 483"/>
                <a:gd name="T30" fmla="*/ 179 w 290"/>
                <a:gd name="T31" fmla="*/ 7 h 483"/>
                <a:gd name="T32" fmla="*/ 152 w 290"/>
                <a:gd name="T33" fmla="*/ 0 h 483"/>
                <a:gd name="T34" fmla="*/ 152 w 290"/>
                <a:gd name="T3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483">
                  <a:moveTo>
                    <a:pt x="152" y="0"/>
                  </a:moveTo>
                  <a:lnTo>
                    <a:pt x="150" y="238"/>
                  </a:lnTo>
                  <a:lnTo>
                    <a:pt x="0" y="176"/>
                  </a:lnTo>
                  <a:lnTo>
                    <a:pt x="15" y="228"/>
                  </a:lnTo>
                  <a:lnTo>
                    <a:pt x="150" y="290"/>
                  </a:lnTo>
                  <a:lnTo>
                    <a:pt x="138" y="426"/>
                  </a:lnTo>
                  <a:lnTo>
                    <a:pt x="7" y="390"/>
                  </a:lnTo>
                  <a:lnTo>
                    <a:pt x="3" y="428"/>
                  </a:lnTo>
                  <a:lnTo>
                    <a:pt x="276" y="483"/>
                  </a:lnTo>
                  <a:lnTo>
                    <a:pt x="281" y="452"/>
                  </a:lnTo>
                  <a:lnTo>
                    <a:pt x="176" y="428"/>
                  </a:lnTo>
                  <a:lnTo>
                    <a:pt x="179" y="304"/>
                  </a:lnTo>
                  <a:lnTo>
                    <a:pt x="290" y="331"/>
                  </a:lnTo>
                  <a:lnTo>
                    <a:pt x="290" y="290"/>
                  </a:lnTo>
                  <a:lnTo>
                    <a:pt x="183" y="231"/>
                  </a:lnTo>
                  <a:lnTo>
                    <a:pt x="179" y="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0" name="Freeform 232"/>
            <p:cNvSpPr>
              <a:spLocks/>
            </p:cNvSpPr>
            <p:nvPr/>
          </p:nvSpPr>
          <p:spPr bwMode="auto">
            <a:xfrm>
              <a:off x="5106" y="5290"/>
              <a:ext cx="92" cy="178"/>
            </a:xfrm>
            <a:custGeom>
              <a:avLst/>
              <a:gdLst>
                <a:gd name="T0" fmla="*/ 0 w 92"/>
                <a:gd name="T1" fmla="*/ 36 h 178"/>
                <a:gd name="T2" fmla="*/ 16 w 92"/>
                <a:gd name="T3" fmla="*/ 67 h 178"/>
                <a:gd name="T4" fmla="*/ 52 w 92"/>
                <a:gd name="T5" fmla="*/ 59 h 178"/>
                <a:gd name="T6" fmla="*/ 61 w 92"/>
                <a:gd name="T7" fmla="*/ 0 h 178"/>
                <a:gd name="T8" fmla="*/ 92 w 92"/>
                <a:gd name="T9" fmla="*/ 24 h 178"/>
                <a:gd name="T10" fmla="*/ 83 w 92"/>
                <a:gd name="T11" fmla="*/ 69 h 178"/>
                <a:gd name="T12" fmla="*/ 52 w 92"/>
                <a:gd name="T13" fmla="*/ 93 h 178"/>
                <a:gd name="T14" fmla="*/ 33 w 92"/>
                <a:gd name="T15" fmla="*/ 105 h 178"/>
                <a:gd name="T16" fmla="*/ 33 w 92"/>
                <a:gd name="T17" fmla="*/ 178 h 178"/>
                <a:gd name="T18" fmla="*/ 0 w 92"/>
                <a:gd name="T19" fmla="*/ 174 h 178"/>
                <a:gd name="T20" fmla="*/ 0 w 92"/>
                <a:gd name="T21" fmla="*/ 36 h 178"/>
                <a:gd name="T22" fmla="*/ 0 w 92"/>
                <a:gd name="T23" fmla="*/ 3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78">
                  <a:moveTo>
                    <a:pt x="0" y="36"/>
                  </a:moveTo>
                  <a:lnTo>
                    <a:pt x="16" y="67"/>
                  </a:lnTo>
                  <a:lnTo>
                    <a:pt x="52" y="59"/>
                  </a:lnTo>
                  <a:lnTo>
                    <a:pt x="61" y="0"/>
                  </a:lnTo>
                  <a:lnTo>
                    <a:pt x="92" y="24"/>
                  </a:lnTo>
                  <a:lnTo>
                    <a:pt x="83" y="69"/>
                  </a:lnTo>
                  <a:lnTo>
                    <a:pt x="52" y="93"/>
                  </a:lnTo>
                  <a:lnTo>
                    <a:pt x="33" y="105"/>
                  </a:lnTo>
                  <a:lnTo>
                    <a:pt x="33" y="178"/>
                  </a:lnTo>
                  <a:lnTo>
                    <a:pt x="0" y="174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1" name="Freeform 233"/>
            <p:cNvSpPr>
              <a:spLocks/>
            </p:cNvSpPr>
            <p:nvPr/>
          </p:nvSpPr>
          <p:spPr bwMode="auto">
            <a:xfrm>
              <a:off x="5101" y="4972"/>
              <a:ext cx="254" cy="689"/>
            </a:xfrm>
            <a:custGeom>
              <a:avLst/>
              <a:gdLst>
                <a:gd name="T0" fmla="*/ 0 w 254"/>
                <a:gd name="T1" fmla="*/ 273 h 689"/>
                <a:gd name="T2" fmla="*/ 0 w 254"/>
                <a:gd name="T3" fmla="*/ 0 h 689"/>
                <a:gd name="T4" fmla="*/ 254 w 254"/>
                <a:gd name="T5" fmla="*/ 0 h 689"/>
                <a:gd name="T6" fmla="*/ 233 w 254"/>
                <a:gd name="T7" fmla="*/ 689 h 689"/>
                <a:gd name="T8" fmla="*/ 12 w 254"/>
                <a:gd name="T9" fmla="*/ 689 h 689"/>
                <a:gd name="T10" fmla="*/ 16 w 254"/>
                <a:gd name="T11" fmla="*/ 527 h 689"/>
                <a:gd name="T12" fmla="*/ 38 w 254"/>
                <a:gd name="T13" fmla="*/ 648 h 689"/>
                <a:gd name="T14" fmla="*/ 195 w 254"/>
                <a:gd name="T15" fmla="*/ 655 h 689"/>
                <a:gd name="T16" fmla="*/ 211 w 254"/>
                <a:gd name="T17" fmla="*/ 47 h 689"/>
                <a:gd name="T18" fmla="*/ 35 w 254"/>
                <a:gd name="T19" fmla="*/ 38 h 689"/>
                <a:gd name="T20" fmla="*/ 31 w 254"/>
                <a:gd name="T21" fmla="*/ 271 h 689"/>
                <a:gd name="T22" fmla="*/ 0 w 254"/>
                <a:gd name="T23" fmla="*/ 273 h 689"/>
                <a:gd name="T24" fmla="*/ 0 w 254"/>
                <a:gd name="T25" fmla="*/ 27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689">
                  <a:moveTo>
                    <a:pt x="0" y="273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33" y="689"/>
                  </a:lnTo>
                  <a:lnTo>
                    <a:pt x="12" y="689"/>
                  </a:lnTo>
                  <a:lnTo>
                    <a:pt x="16" y="527"/>
                  </a:lnTo>
                  <a:lnTo>
                    <a:pt x="38" y="648"/>
                  </a:lnTo>
                  <a:lnTo>
                    <a:pt x="195" y="655"/>
                  </a:lnTo>
                  <a:lnTo>
                    <a:pt x="211" y="47"/>
                  </a:lnTo>
                  <a:lnTo>
                    <a:pt x="35" y="38"/>
                  </a:lnTo>
                  <a:lnTo>
                    <a:pt x="31" y="271"/>
                  </a:lnTo>
                  <a:lnTo>
                    <a:pt x="0" y="27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5162" name="Group 234"/>
          <p:cNvGrpSpPr>
            <a:grpSpLocks/>
          </p:cNvGrpSpPr>
          <p:nvPr/>
        </p:nvGrpSpPr>
        <p:grpSpPr bwMode="auto">
          <a:xfrm flipH="1">
            <a:off x="8763000" y="3124201"/>
            <a:ext cx="1189038" cy="1381125"/>
            <a:chOff x="3428" y="2320"/>
            <a:chExt cx="2801" cy="3509"/>
          </a:xfrm>
        </p:grpSpPr>
        <p:sp>
          <p:nvSpPr>
            <p:cNvPr id="125163" name="Freeform 235"/>
            <p:cNvSpPr>
              <a:spLocks/>
            </p:cNvSpPr>
            <p:nvPr/>
          </p:nvSpPr>
          <p:spPr bwMode="auto">
            <a:xfrm>
              <a:off x="5657" y="2417"/>
              <a:ext cx="309" cy="271"/>
            </a:xfrm>
            <a:custGeom>
              <a:avLst/>
              <a:gdLst>
                <a:gd name="T0" fmla="*/ 38 w 309"/>
                <a:gd name="T1" fmla="*/ 0 h 271"/>
                <a:gd name="T2" fmla="*/ 130 w 309"/>
                <a:gd name="T3" fmla="*/ 14 h 271"/>
                <a:gd name="T4" fmla="*/ 309 w 309"/>
                <a:gd name="T5" fmla="*/ 64 h 271"/>
                <a:gd name="T6" fmla="*/ 204 w 309"/>
                <a:gd name="T7" fmla="*/ 271 h 271"/>
                <a:gd name="T8" fmla="*/ 0 w 309"/>
                <a:gd name="T9" fmla="*/ 188 h 271"/>
                <a:gd name="T10" fmla="*/ 38 w 309"/>
                <a:gd name="T11" fmla="*/ 0 h 271"/>
                <a:gd name="T12" fmla="*/ 38 w 309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271">
                  <a:moveTo>
                    <a:pt x="38" y="0"/>
                  </a:moveTo>
                  <a:lnTo>
                    <a:pt x="130" y="14"/>
                  </a:lnTo>
                  <a:lnTo>
                    <a:pt x="309" y="64"/>
                  </a:lnTo>
                  <a:lnTo>
                    <a:pt x="204" y="271"/>
                  </a:lnTo>
                  <a:lnTo>
                    <a:pt x="0" y="18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4" name="Freeform 236"/>
            <p:cNvSpPr>
              <a:spLocks/>
            </p:cNvSpPr>
            <p:nvPr/>
          </p:nvSpPr>
          <p:spPr bwMode="auto">
            <a:xfrm>
              <a:off x="5350" y="2382"/>
              <a:ext cx="312" cy="213"/>
            </a:xfrm>
            <a:custGeom>
              <a:avLst/>
              <a:gdLst>
                <a:gd name="T0" fmla="*/ 0 w 312"/>
                <a:gd name="T1" fmla="*/ 197 h 213"/>
                <a:gd name="T2" fmla="*/ 45 w 312"/>
                <a:gd name="T3" fmla="*/ 28 h 213"/>
                <a:gd name="T4" fmla="*/ 312 w 312"/>
                <a:gd name="T5" fmla="*/ 0 h 213"/>
                <a:gd name="T6" fmla="*/ 307 w 312"/>
                <a:gd name="T7" fmla="*/ 213 h 213"/>
                <a:gd name="T8" fmla="*/ 0 w 312"/>
                <a:gd name="T9" fmla="*/ 197 h 213"/>
                <a:gd name="T10" fmla="*/ 0 w 312"/>
                <a:gd name="T11" fmla="*/ 19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213">
                  <a:moveTo>
                    <a:pt x="0" y="197"/>
                  </a:moveTo>
                  <a:lnTo>
                    <a:pt x="45" y="28"/>
                  </a:lnTo>
                  <a:lnTo>
                    <a:pt x="312" y="0"/>
                  </a:lnTo>
                  <a:lnTo>
                    <a:pt x="307" y="213"/>
                  </a:lnTo>
                  <a:lnTo>
                    <a:pt x="0" y="197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5" name="Freeform 237"/>
            <p:cNvSpPr>
              <a:spLocks/>
            </p:cNvSpPr>
            <p:nvPr/>
          </p:nvSpPr>
          <p:spPr bwMode="auto">
            <a:xfrm>
              <a:off x="5443" y="2543"/>
              <a:ext cx="295" cy="580"/>
            </a:xfrm>
            <a:custGeom>
              <a:avLst/>
              <a:gdLst>
                <a:gd name="T0" fmla="*/ 19 w 295"/>
                <a:gd name="T1" fmla="*/ 0 h 580"/>
                <a:gd name="T2" fmla="*/ 0 w 295"/>
                <a:gd name="T3" fmla="*/ 204 h 580"/>
                <a:gd name="T4" fmla="*/ 178 w 295"/>
                <a:gd name="T5" fmla="*/ 580 h 580"/>
                <a:gd name="T6" fmla="*/ 295 w 295"/>
                <a:gd name="T7" fmla="*/ 52 h 580"/>
                <a:gd name="T8" fmla="*/ 19 w 295"/>
                <a:gd name="T9" fmla="*/ 0 h 580"/>
                <a:gd name="T10" fmla="*/ 19 w 295"/>
                <a:gd name="T1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580">
                  <a:moveTo>
                    <a:pt x="19" y="0"/>
                  </a:moveTo>
                  <a:lnTo>
                    <a:pt x="0" y="204"/>
                  </a:lnTo>
                  <a:lnTo>
                    <a:pt x="178" y="580"/>
                  </a:lnTo>
                  <a:lnTo>
                    <a:pt x="295" y="5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6" name="Freeform 238"/>
            <p:cNvSpPr>
              <a:spLocks/>
            </p:cNvSpPr>
            <p:nvPr/>
          </p:nvSpPr>
          <p:spPr bwMode="auto">
            <a:xfrm>
              <a:off x="5455" y="2543"/>
              <a:ext cx="385" cy="839"/>
            </a:xfrm>
            <a:custGeom>
              <a:avLst/>
              <a:gdLst>
                <a:gd name="T0" fmla="*/ 7 w 385"/>
                <a:gd name="T1" fmla="*/ 0 h 839"/>
                <a:gd name="T2" fmla="*/ 0 w 385"/>
                <a:gd name="T3" fmla="*/ 107 h 839"/>
                <a:gd name="T4" fmla="*/ 237 w 385"/>
                <a:gd name="T5" fmla="*/ 164 h 839"/>
                <a:gd name="T6" fmla="*/ 185 w 385"/>
                <a:gd name="T7" fmla="*/ 452 h 839"/>
                <a:gd name="T8" fmla="*/ 330 w 385"/>
                <a:gd name="T9" fmla="*/ 839 h 839"/>
                <a:gd name="T10" fmla="*/ 385 w 385"/>
                <a:gd name="T11" fmla="*/ 76 h 839"/>
                <a:gd name="T12" fmla="*/ 202 w 385"/>
                <a:gd name="T13" fmla="*/ 62 h 839"/>
                <a:gd name="T14" fmla="*/ 7 w 385"/>
                <a:gd name="T15" fmla="*/ 0 h 839"/>
                <a:gd name="T16" fmla="*/ 7 w 385"/>
                <a:gd name="T17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839">
                  <a:moveTo>
                    <a:pt x="7" y="0"/>
                  </a:moveTo>
                  <a:lnTo>
                    <a:pt x="0" y="107"/>
                  </a:lnTo>
                  <a:lnTo>
                    <a:pt x="237" y="164"/>
                  </a:lnTo>
                  <a:lnTo>
                    <a:pt x="185" y="452"/>
                  </a:lnTo>
                  <a:lnTo>
                    <a:pt x="330" y="839"/>
                  </a:lnTo>
                  <a:lnTo>
                    <a:pt x="385" y="76"/>
                  </a:lnTo>
                  <a:lnTo>
                    <a:pt x="202" y="6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7" name="Freeform 239"/>
            <p:cNvSpPr>
              <a:spLocks/>
            </p:cNvSpPr>
            <p:nvPr/>
          </p:nvSpPr>
          <p:spPr bwMode="auto">
            <a:xfrm>
              <a:off x="3599" y="2745"/>
              <a:ext cx="1899" cy="1573"/>
            </a:xfrm>
            <a:custGeom>
              <a:avLst/>
              <a:gdLst>
                <a:gd name="T0" fmla="*/ 0 w 1899"/>
                <a:gd name="T1" fmla="*/ 1264 h 1573"/>
                <a:gd name="T2" fmla="*/ 197 w 1899"/>
                <a:gd name="T3" fmla="*/ 1079 h 1573"/>
                <a:gd name="T4" fmla="*/ 166 w 1899"/>
                <a:gd name="T5" fmla="*/ 1036 h 1573"/>
                <a:gd name="T6" fmla="*/ 440 w 1899"/>
                <a:gd name="T7" fmla="*/ 851 h 1573"/>
                <a:gd name="T8" fmla="*/ 380 w 1899"/>
                <a:gd name="T9" fmla="*/ 810 h 1573"/>
                <a:gd name="T10" fmla="*/ 672 w 1899"/>
                <a:gd name="T11" fmla="*/ 601 h 1573"/>
                <a:gd name="T12" fmla="*/ 637 w 1899"/>
                <a:gd name="T13" fmla="*/ 573 h 1573"/>
                <a:gd name="T14" fmla="*/ 851 w 1899"/>
                <a:gd name="T15" fmla="*/ 340 h 1573"/>
                <a:gd name="T16" fmla="*/ 858 w 1899"/>
                <a:gd name="T17" fmla="*/ 285 h 1573"/>
                <a:gd name="T18" fmla="*/ 965 w 1899"/>
                <a:gd name="T19" fmla="*/ 159 h 1573"/>
                <a:gd name="T20" fmla="*/ 1499 w 1899"/>
                <a:gd name="T21" fmla="*/ 159 h 1573"/>
                <a:gd name="T22" fmla="*/ 1899 w 1899"/>
                <a:gd name="T23" fmla="*/ 0 h 1573"/>
                <a:gd name="T24" fmla="*/ 763 w 1899"/>
                <a:gd name="T25" fmla="*/ 1573 h 1573"/>
                <a:gd name="T26" fmla="*/ 17 w 1899"/>
                <a:gd name="T27" fmla="*/ 1312 h 1573"/>
                <a:gd name="T28" fmla="*/ 0 w 1899"/>
                <a:gd name="T29" fmla="*/ 1264 h 1573"/>
                <a:gd name="T30" fmla="*/ 0 w 1899"/>
                <a:gd name="T31" fmla="*/ 1264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9" h="1573">
                  <a:moveTo>
                    <a:pt x="0" y="1264"/>
                  </a:moveTo>
                  <a:lnTo>
                    <a:pt x="197" y="1079"/>
                  </a:lnTo>
                  <a:lnTo>
                    <a:pt x="166" y="1036"/>
                  </a:lnTo>
                  <a:lnTo>
                    <a:pt x="440" y="851"/>
                  </a:lnTo>
                  <a:lnTo>
                    <a:pt x="380" y="810"/>
                  </a:lnTo>
                  <a:lnTo>
                    <a:pt x="672" y="601"/>
                  </a:lnTo>
                  <a:lnTo>
                    <a:pt x="637" y="573"/>
                  </a:lnTo>
                  <a:lnTo>
                    <a:pt x="851" y="340"/>
                  </a:lnTo>
                  <a:lnTo>
                    <a:pt x="858" y="285"/>
                  </a:lnTo>
                  <a:lnTo>
                    <a:pt x="965" y="159"/>
                  </a:lnTo>
                  <a:lnTo>
                    <a:pt x="1499" y="159"/>
                  </a:lnTo>
                  <a:lnTo>
                    <a:pt x="1899" y="0"/>
                  </a:lnTo>
                  <a:lnTo>
                    <a:pt x="763" y="1573"/>
                  </a:lnTo>
                  <a:lnTo>
                    <a:pt x="17" y="1312"/>
                  </a:lnTo>
                  <a:lnTo>
                    <a:pt x="0" y="1264"/>
                  </a:lnTo>
                  <a:lnTo>
                    <a:pt x="0" y="126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8" name="Freeform 240"/>
            <p:cNvSpPr>
              <a:spLocks/>
            </p:cNvSpPr>
            <p:nvPr/>
          </p:nvSpPr>
          <p:spPr bwMode="auto">
            <a:xfrm>
              <a:off x="5027" y="4896"/>
              <a:ext cx="430" cy="848"/>
            </a:xfrm>
            <a:custGeom>
              <a:avLst/>
              <a:gdLst>
                <a:gd name="T0" fmla="*/ 24 w 430"/>
                <a:gd name="T1" fmla="*/ 0 h 848"/>
                <a:gd name="T2" fmla="*/ 0 w 430"/>
                <a:gd name="T3" fmla="*/ 848 h 848"/>
                <a:gd name="T4" fmla="*/ 364 w 430"/>
                <a:gd name="T5" fmla="*/ 829 h 848"/>
                <a:gd name="T6" fmla="*/ 430 w 430"/>
                <a:gd name="T7" fmla="*/ 19 h 848"/>
                <a:gd name="T8" fmla="*/ 24 w 430"/>
                <a:gd name="T9" fmla="*/ 0 h 848"/>
                <a:gd name="T10" fmla="*/ 24 w 430"/>
                <a:gd name="T11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848">
                  <a:moveTo>
                    <a:pt x="24" y="0"/>
                  </a:moveTo>
                  <a:lnTo>
                    <a:pt x="0" y="848"/>
                  </a:lnTo>
                  <a:lnTo>
                    <a:pt x="364" y="829"/>
                  </a:lnTo>
                  <a:lnTo>
                    <a:pt x="430" y="19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69" name="Freeform 241"/>
            <p:cNvSpPr>
              <a:spLocks/>
            </p:cNvSpPr>
            <p:nvPr/>
          </p:nvSpPr>
          <p:spPr bwMode="auto">
            <a:xfrm>
              <a:off x="3825" y="4508"/>
              <a:ext cx="786" cy="1276"/>
            </a:xfrm>
            <a:custGeom>
              <a:avLst/>
              <a:gdLst>
                <a:gd name="T0" fmla="*/ 202 w 786"/>
                <a:gd name="T1" fmla="*/ 174 h 1276"/>
                <a:gd name="T2" fmla="*/ 209 w 786"/>
                <a:gd name="T3" fmla="*/ 692 h 1276"/>
                <a:gd name="T4" fmla="*/ 501 w 786"/>
                <a:gd name="T5" fmla="*/ 735 h 1276"/>
                <a:gd name="T6" fmla="*/ 549 w 786"/>
                <a:gd name="T7" fmla="*/ 174 h 1276"/>
                <a:gd name="T8" fmla="*/ 786 w 786"/>
                <a:gd name="T9" fmla="*/ 245 h 1276"/>
                <a:gd name="T10" fmla="*/ 774 w 786"/>
                <a:gd name="T11" fmla="*/ 1276 h 1276"/>
                <a:gd name="T12" fmla="*/ 59 w 786"/>
                <a:gd name="T13" fmla="*/ 1253 h 1276"/>
                <a:gd name="T14" fmla="*/ 31 w 786"/>
                <a:gd name="T15" fmla="*/ 1129 h 1276"/>
                <a:gd name="T16" fmla="*/ 0 w 786"/>
                <a:gd name="T17" fmla="*/ 0 h 1276"/>
                <a:gd name="T18" fmla="*/ 202 w 786"/>
                <a:gd name="T19" fmla="*/ 174 h 1276"/>
                <a:gd name="T20" fmla="*/ 202 w 786"/>
                <a:gd name="T21" fmla="*/ 174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6" h="1276">
                  <a:moveTo>
                    <a:pt x="202" y="174"/>
                  </a:moveTo>
                  <a:lnTo>
                    <a:pt x="209" y="692"/>
                  </a:lnTo>
                  <a:lnTo>
                    <a:pt x="501" y="735"/>
                  </a:lnTo>
                  <a:lnTo>
                    <a:pt x="549" y="174"/>
                  </a:lnTo>
                  <a:lnTo>
                    <a:pt x="786" y="245"/>
                  </a:lnTo>
                  <a:lnTo>
                    <a:pt x="774" y="1276"/>
                  </a:lnTo>
                  <a:lnTo>
                    <a:pt x="59" y="1253"/>
                  </a:lnTo>
                  <a:lnTo>
                    <a:pt x="31" y="1129"/>
                  </a:lnTo>
                  <a:lnTo>
                    <a:pt x="0" y="0"/>
                  </a:lnTo>
                  <a:lnTo>
                    <a:pt x="202" y="174"/>
                  </a:lnTo>
                  <a:lnTo>
                    <a:pt x="202" y="174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0" name="Freeform 242"/>
            <p:cNvSpPr>
              <a:spLocks/>
            </p:cNvSpPr>
            <p:nvPr/>
          </p:nvSpPr>
          <p:spPr bwMode="auto">
            <a:xfrm>
              <a:off x="3777" y="3030"/>
              <a:ext cx="1965" cy="2754"/>
            </a:xfrm>
            <a:custGeom>
              <a:avLst/>
              <a:gdLst>
                <a:gd name="T0" fmla="*/ 36 w 1965"/>
                <a:gd name="T1" fmla="*/ 1533 h 2754"/>
                <a:gd name="T2" fmla="*/ 79 w 1965"/>
                <a:gd name="T3" fmla="*/ 1671 h 2754"/>
                <a:gd name="T4" fmla="*/ 238 w 1965"/>
                <a:gd name="T5" fmla="*/ 1759 h 2754"/>
                <a:gd name="T6" fmla="*/ 250 w 1965"/>
                <a:gd name="T7" fmla="*/ 1652 h 2754"/>
                <a:gd name="T8" fmla="*/ 566 w 1965"/>
                <a:gd name="T9" fmla="*/ 1711 h 2754"/>
                <a:gd name="T10" fmla="*/ 566 w 1965"/>
                <a:gd name="T11" fmla="*/ 1861 h 2754"/>
                <a:gd name="T12" fmla="*/ 799 w 1965"/>
                <a:gd name="T13" fmla="*/ 1968 h 2754"/>
                <a:gd name="T14" fmla="*/ 822 w 1965"/>
                <a:gd name="T15" fmla="*/ 2754 h 2754"/>
                <a:gd name="T16" fmla="*/ 1238 w 1965"/>
                <a:gd name="T17" fmla="*/ 2750 h 2754"/>
                <a:gd name="T18" fmla="*/ 1262 w 1965"/>
                <a:gd name="T19" fmla="*/ 1842 h 2754"/>
                <a:gd name="T20" fmla="*/ 1656 w 1965"/>
                <a:gd name="T21" fmla="*/ 1856 h 2754"/>
                <a:gd name="T22" fmla="*/ 1637 w 1965"/>
                <a:gd name="T23" fmla="*/ 2738 h 2754"/>
                <a:gd name="T24" fmla="*/ 1946 w 1965"/>
                <a:gd name="T25" fmla="*/ 2719 h 2754"/>
                <a:gd name="T26" fmla="*/ 1965 w 1965"/>
                <a:gd name="T27" fmla="*/ 1193 h 2754"/>
                <a:gd name="T28" fmla="*/ 1633 w 1965"/>
                <a:gd name="T29" fmla="*/ 0 h 2754"/>
                <a:gd name="T30" fmla="*/ 661 w 1965"/>
                <a:gd name="T31" fmla="*/ 1414 h 2754"/>
                <a:gd name="T32" fmla="*/ 0 w 1965"/>
                <a:gd name="T33" fmla="*/ 1234 h 2754"/>
                <a:gd name="T34" fmla="*/ 36 w 1965"/>
                <a:gd name="T35" fmla="*/ 1533 h 2754"/>
                <a:gd name="T36" fmla="*/ 36 w 1965"/>
                <a:gd name="T37" fmla="*/ 1533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5" h="2754">
                  <a:moveTo>
                    <a:pt x="36" y="1533"/>
                  </a:moveTo>
                  <a:lnTo>
                    <a:pt x="79" y="1671"/>
                  </a:lnTo>
                  <a:lnTo>
                    <a:pt x="238" y="1759"/>
                  </a:lnTo>
                  <a:lnTo>
                    <a:pt x="250" y="1652"/>
                  </a:lnTo>
                  <a:lnTo>
                    <a:pt x="566" y="1711"/>
                  </a:lnTo>
                  <a:lnTo>
                    <a:pt x="566" y="1861"/>
                  </a:lnTo>
                  <a:lnTo>
                    <a:pt x="799" y="1968"/>
                  </a:lnTo>
                  <a:lnTo>
                    <a:pt x="822" y="2754"/>
                  </a:lnTo>
                  <a:lnTo>
                    <a:pt x="1238" y="2750"/>
                  </a:lnTo>
                  <a:lnTo>
                    <a:pt x="1262" y="1842"/>
                  </a:lnTo>
                  <a:lnTo>
                    <a:pt x="1656" y="1856"/>
                  </a:lnTo>
                  <a:lnTo>
                    <a:pt x="1637" y="2738"/>
                  </a:lnTo>
                  <a:lnTo>
                    <a:pt x="1946" y="2719"/>
                  </a:lnTo>
                  <a:lnTo>
                    <a:pt x="1965" y="1193"/>
                  </a:lnTo>
                  <a:lnTo>
                    <a:pt x="1633" y="0"/>
                  </a:lnTo>
                  <a:lnTo>
                    <a:pt x="661" y="1414"/>
                  </a:lnTo>
                  <a:lnTo>
                    <a:pt x="0" y="1234"/>
                  </a:lnTo>
                  <a:lnTo>
                    <a:pt x="36" y="1533"/>
                  </a:lnTo>
                  <a:lnTo>
                    <a:pt x="36" y="1533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1" name="Freeform 243"/>
            <p:cNvSpPr>
              <a:spLocks/>
            </p:cNvSpPr>
            <p:nvPr/>
          </p:nvSpPr>
          <p:spPr bwMode="auto">
            <a:xfrm>
              <a:off x="3473" y="4062"/>
              <a:ext cx="1019" cy="501"/>
            </a:xfrm>
            <a:custGeom>
              <a:avLst/>
              <a:gdLst>
                <a:gd name="T0" fmla="*/ 0 w 1019"/>
                <a:gd name="T1" fmla="*/ 0 h 501"/>
                <a:gd name="T2" fmla="*/ 865 w 1019"/>
                <a:gd name="T3" fmla="*/ 197 h 501"/>
                <a:gd name="T4" fmla="*/ 917 w 1019"/>
                <a:gd name="T5" fmla="*/ 249 h 501"/>
                <a:gd name="T6" fmla="*/ 1019 w 1019"/>
                <a:gd name="T7" fmla="*/ 434 h 501"/>
                <a:gd name="T8" fmla="*/ 977 w 1019"/>
                <a:gd name="T9" fmla="*/ 501 h 501"/>
                <a:gd name="T10" fmla="*/ 894 w 1019"/>
                <a:gd name="T11" fmla="*/ 501 h 501"/>
                <a:gd name="T12" fmla="*/ 364 w 1019"/>
                <a:gd name="T13" fmla="*/ 280 h 501"/>
                <a:gd name="T14" fmla="*/ 83 w 1019"/>
                <a:gd name="T15" fmla="*/ 161 h 501"/>
                <a:gd name="T16" fmla="*/ 19 w 1019"/>
                <a:gd name="T17" fmla="*/ 71 h 501"/>
                <a:gd name="T18" fmla="*/ 0 w 1019"/>
                <a:gd name="T19" fmla="*/ 0 h 501"/>
                <a:gd name="T20" fmla="*/ 0 w 1019"/>
                <a:gd name="T2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9" h="501">
                  <a:moveTo>
                    <a:pt x="0" y="0"/>
                  </a:moveTo>
                  <a:lnTo>
                    <a:pt x="865" y="197"/>
                  </a:lnTo>
                  <a:lnTo>
                    <a:pt x="917" y="249"/>
                  </a:lnTo>
                  <a:lnTo>
                    <a:pt x="1019" y="434"/>
                  </a:lnTo>
                  <a:lnTo>
                    <a:pt x="977" y="501"/>
                  </a:lnTo>
                  <a:lnTo>
                    <a:pt x="894" y="501"/>
                  </a:lnTo>
                  <a:lnTo>
                    <a:pt x="364" y="280"/>
                  </a:lnTo>
                  <a:lnTo>
                    <a:pt x="83" y="161"/>
                  </a:lnTo>
                  <a:lnTo>
                    <a:pt x="19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2" name="Freeform 244"/>
            <p:cNvSpPr>
              <a:spLocks/>
            </p:cNvSpPr>
            <p:nvPr/>
          </p:nvSpPr>
          <p:spPr bwMode="auto">
            <a:xfrm>
              <a:off x="5343" y="2911"/>
              <a:ext cx="815" cy="1450"/>
            </a:xfrm>
            <a:custGeom>
              <a:avLst/>
              <a:gdLst>
                <a:gd name="T0" fmla="*/ 126 w 815"/>
                <a:gd name="T1" fmla="*/ 0 h 1450"/>
                <a:gd name="T2" fmla="*/ 0 w 815"/>
                <a:gd name="T3" fmla="*/ 257 h 1450"/>
                <a:gd name="T4" fmla="*/ 114 w 815"/>
                <a:gd name="T5" fmla="*/ 435 h 1450"/>
                <a:gd name="T6" fmla="*/ 399 w 815"/>
                <a:gd name="T7" fmla="*/ 1312 h 1450"/>
                <a:gd name="T8" fmla="*/ 620 w 815"/>
                <a:gd name="T9" fmla="*/ 1431 h 1450"/>
                <a:gd name="T10" fmla="*/ 704 w 815"/>
                <a:gd name="T11" fmla="*/ 1450 h 1450"/>
                <a:gd name="T12" fmla="*/ 815 w 815"/>
                <a:gd name="T13" fmla="*/ 1379 h 1450"/>
                <a:gd name="T14" fmla="*/ 661 w 815"/>
                <a:gd name="T15" fmla="*/ 1051 h 1450"/>
                <a:gd name="T16" fmla="*/ 214 w 815"/>
                <a:gd name="T17" fmla="*/ 72 h 1450"/>
                <a:gd name="T18" fmla="*/ 126 w 815"/>
                <a:gd name="T19" fmla="*/ 0 h 1450"/>
                <a:gd name="T20" fmla="*/ 126 w 815"/>
                <a:gd name="T21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5" h="1450">
                  <a:moveTo>
                    <a:pt x="126" y="0"/>
                  </a:moveTo>
                  <a:lnTo>
                    <a:pt x="0" y="257"/>
                  </a:lnTo>
                  <a:lnTo>
                    <a:pt x="114" y="435"/>
                  </a:lnTo>
                  <a:lnTo>
                    <a:pt x="399" y="1312"/>
                  </a:lnTo>
                  <a:lnTo>
                    <a:pt x="620" y="1431"/>
                  </a:lnTo>
                  <a:lnTo>
                    <a:pt x="704" y="1450"/>
                  </a:lnTo>
                  <a:lnTo>
                    <a:pt x="815" y="1379"/>
                  </a:lnTo>
                  <a:lnTo>
                    <a:pt x="661" y="1051"/>
                  </a:lnTo>
                  <a:lnTo>
                    <a:pt x="214" y="72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3" name="Freeform 245"/>
            <p:cNvSpPr>
              <a:spLocks/>
            </p:cNvSpPr>
            <p:nvPr/>
          </p:nvSpPr>
          <p:spPr bwMode="auto">
            <a:xfrm>
              <a:off x="4386" y="2745"/>
              <a:ext cx="1827" cy="1799"/>
            </a:xfrm>
            <a:custGeom>
              <a:avLst/>
              <a:gdLst>
                <a:gd name="T0" fmla="*/ 1083 w 1827"/>
                <a:gd name="T1" fmla="*/ 40 h 1799"/>
                <a:gd name="T2" fmla="*/ 786 w 1827"/>
                <a:gd name="T3" fmla="*/ 447 h 1799"/>
                <a:gd name="T4" fmla="*/ 166 w 1827"/>
                <a:gd name="T5" fmla="*/ 1312 h 1799"/>
                <a:gd name="T6" fmla="*/ 0 w 1827"/>
                <a:gd name="T7" fmla="*/ 1526 h 1799"/>
                <a:gd name="T8" fmla="*/ 99 w 1827"/>
                <a:gd name="T9" fmla="*/ 1799 h 1799"/>
                <a:gd name="T10" fmla="*/ 242 w 1827"/>
                <a:gd name="T11" fmla="*/ 1675 h 1799"/>
                <a:gd name="T12" fmla="*/ 993 w 1827"/>
                <a:gd name="T13" fmla="*/ 482 h 1799"/>
                <a:gd name="T14" fmla="*/ 1095 w 1827"/>
                <a:gd name="T15" fmla="*/ 269 h 1799"/>
                <a:gd name="T16" fmla="*/ 1154 w 1827"/>
                <a:gd name="T17" fmla="*/ 499 h 1799"/>
                <a:gd name="T18" fmla="*/ 1518 w 1827"/>
                <a:gd name="T19" fmla="*/ 1233 h 1799"/>
                <a:gd name="T20" fmla="*/ 1720 w 1827"/>
                <a:gd name="T21" fmla="*/ 1557 h 1799"/>
                <a:gd name="T22" fmla="*/ 1827 w 1827"/>
                <a:gd name="T23" fmla="*/ 1423 h 1799"/>
                <a:gd name="T24" fmla="*/ 1820 w 1827"/>
                <a:gd name="T25" fmla="*/ 1312 h 1799"/>
                <a:gd name="T26" fmla="*/ 1399 w 1827"/>
                <a:gd name="T27" fmla="*/ 637 h 1799"/>
                <a:gd name="T28" fmla="*/ 1230 w 1827"/>
                <a:gd name="T29" fmla="*/ 226 h 1799"/>
                <a:gd name="T30" fmla="*/ 1159 w 1827"/>
                <a:gd name="T31" fmla="*/ 0 h 1799"/>
                <a:gd name="T32" fmla="*/ 1112 w 1827"/>
                <a:gd name="T33" fmla="*/ 0 h 1799"/>
                <a:gd name="T34" fmla="*/ 1083 w 1827"/>
                <a:gd name="T35" fmla="*/ 40 h 1799"/>
                <a:gd name="T36" fmla="*/ 1083 w 1827"/>
                <a:gd name="T37" fmla="*/ 40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7" h="1799">
                  <a:moveTo>
                    <a:pt x="1083" y="40"/>
                  </a:moveTo>
                  <a:lnTo>
                    <a:pt x="786" y="447"/>
                  </a:lnTo>
                  <a:lnTo>
                    <a:pt x="166" y="1312"/>
                  </a:lnTo>
                  <a:lnTo>
                    <a:pt x="0" y="1526"/>
                  </a:lnTo>
                  <a:lnTo>
                    <a:pt x="99" y="1799"/>
                  </a:lnTo>
                  <a:lnTo>
                    <a:pt x="242" y="1675"/>
                  </a:lnTo>
                  <a:lnTo>
                    <a:pt x="993" y="482"/>
                  </a:lnTo>
                  <a:lnTo>
                    <a:pt x="1095" y="269"/>
                  </a:lnTo>
                  <a:lnTo>
                    <a:pt x="1154" y="499"/>
                  </a:lnTo>
                  <a:lnTo>
                    <a:pt x="1518" y="1233"/>
                  </a:lnTo>
                  <a:lnTo>
                    <a:pt x="1720" y="1557"/>
                  </a:lnTo>
                  <a:lnTo>
                    <a:pt x="1827" y="1423"/>
                  </a:lnTo>
                  <a:lnTo>
                    <a:pt x="1820" y="1312"/>
                  </a:lnTo>
                  <a:lnTo>
                    <a:pt x="1399" y="637"/>
                  </a:lnTo>
                  <a:lnTo>
                    <a:pt x="1230" y="226"/>
                  </a:lnTo>
                  <a:lnTo>
                    <a:pt x="1159" y="0"/>
                  </a:lnTo>
                  <a:lnTo>
                    <a:pt x="1112" y="0"/>
                  </a:lnTo>
                  <a:lnTo>
                    <a:pt x="1083" y="40"/>
                  </a:lnTo>
                  <a:lnTo>
                    <a:pt x="1083" y="4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4" name="Freeform 246"/>
            <p:cNvSpPr>
              <a:spLocks/>
            </p:cNvSpPr>
            <p:nvPr/>
          </p:nvSpPr>
          <p:spPr bwMode="auto">
            <a:xfrm>
              <a:off x="5041" y="4886"/>
              <a:ext cx="392" cy="875"/>
            </a:xfrm>
            <a:custGeom>
              <a:avLst/>
              <a:gdLst>
                <a:gd name="T0" fmla="*/ 0 w 392"/>
                <a:gd name="T1" fmla="*/ 12 h 875"/>
                <a:gd name="T2" fmla="*/ 0 w 392"/>
                <a:gd name="T3" fmla="*/ 169 h 875"/>
                <a:gd name="T4" fmla="*/ 200 w 392"/>
                <a:gd name="T5" fmla="*/ 238 h 875"/>
                <a:gd name="T6" fmla="*/ 274 w 392"/>
                <a:gd name="T7" fmla="*/ 875 h 875"/>
                <a:gd name="T8" fmla="*/ 350 w 392"/>
                <a:gd name="T9" fmla="*/ 839 h 875"/>
                <a:gd name="T10" fmla="*/ 392 w 392"/>
                <a:gd name="T11" fmla="*/ 0 h 875"/>
                <a:gd name="T12" fmla="*/ 0 w 392"/>
                <a:gd name="T13" fmla="*/ 12 h 875"/>
                <a:gd name="T14" fmla="*/ 0 w 392"/>
                <a:gd name="T15" fmla="*/ 12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875">
                  <a:moveTo>
                    <a:pt x="0" y="12"/>
                  </a:moveTo>
                  <a:lnTo>
                    <a:pt x="0" y="169"/>
                  </a:lnTo>
                  <a:lnTo>
                    <a:pt x="200" y="238"/>
                  </a:lnTo>
                  <a:lnTo>
                    <a:pt x="274" y="875"/>
                  </a:lnTo>
                  <a:lnTo>
                    <a:pt x="350" y="839"/>
                  </a:lnTo>
                  <a:lnTo>
                    <a:pt x="39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5" name="Freeform 247"/>
            <p:cNvSpPr>
              <a:spLocks/>
            </p:cNvSpPr>
            <p:nvPr/>
          </p:nvSpPr>
          <p:spPr bwMode="auto">
            <a:xfrm>
              <a:off x="4022" y="2745"/>
              <a:ext cx="1476" cy="1526"/>
            </a:xfrm>
            <a:custGeom>
              <a:avLst/>
              <a:gdLst>
                <a:gd name="T0" fmla="*/ 1476 w 1476"/>
                <a:gd name="T1" fmla="*/ 0 h 1526"/>
                <a:gd name="T2" fmla="*/ 1100 w 1476"/>
                <a:gd name="T3" fmla="*/ 297 h 1526"/>
                <a:gd name="T4" fmla="*/ 1155 w 1476"/>
                <a:gd name="T5" fmla="*/ 352 h 1526"/>
                <a:gd name="T6" fmla="*/ 953 w 1476"/>
                <a:gd name="T7" fmla="*/ 554 h 1526"/>
                <a:gd name="T8" fmla="*/ 1005 w 1476"/>
                <a:gd name="T9" fmla="*/ 597 h 1526"/>
                <a:gd name="T10" fmla="*/ 708 w 1476"/>
                <a:gd name="T11" fmla="*/ 839 h 1526"/>
                <a:gd name="T12" fmla="*/ 772 w 1476"/>
                <a:gd name="T13" fmla="*/ 863 h 1526"/>
                <a:gd name="T14" fmla="*/ 523 w 1476"/>
                <a:gd name="T15" fmla="*/ 1067 h 1526"/>
                <a:gd name="T16" fmla="*/ 606 w 1476"/>
                <a:gd name="T17" fmla="*/ 1096 h 1526"/>
                <a:gd name="T18" fmla="*/ 328 w 1476"/>
                <a:gd name="T19" fmla="*/ 1312 h 1526"/>
                <a:gd name="T20" fmla="*/ 423 w 1476"/>
                <a:gd name="T21" fmla="*/ 1347 h 1526"/>
                <a:gd name="T22" fmla="*/ 297 w 1476"/>
                <a:gd name="T23" fmla="*/ 1478 h 1526"/>
                <a:gd name="T24" fmla="*/ 135 w 1476"/>
                <a:gd name="T25" fmla="*/ 1419 h 1526"/>
                <a:gd name="T26" fmla="*/ 0 w 1476"/>
                <a:gd name="T27" fmla="*/ 1471 h 1526"/>
                <a:gd name="T28" fmla="*/ 364 w 1476"/>
                <a:gd name="T29" fmla="*/ 1526 h 1526"/>
                <a:gd name="T30" fmla="*/ 511 w 1476"/>
                <a:gd name="T31" fmla="*/ 1340 h 1526"/>
                <a:gd name="T32" fmla="*/ 1476 w 1476"/>
                <a:gd name="T33" fmla="*/ 0 h 1526"/>
                <a:gd name="T34" fmla="*/ 1476 w 1476"/>
                <a:gd name="T35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6" h="1526">
                  <a:moveTo>
                    <a:pt x="1476" y="0"/>
                  </a:moveTo>
                  <a:lnTo>
                    <a:pt x="1100" y="297"/>
                  </a:lnTo>
                  <a:lnTo>
                    <a:pt x="1155" y="352"/>
                  </a:lnTo>
                  <a:lnTo>
                    <a:pt x="953" y="554"/>
                  </a:lnTo>
                  <a:lnTo>
                    <a:pt x="1005" y="597"/>
                  </a:lnTo>
                  <a:lnTo>
                    <a:pt x="708" y="839"/>
                  </a:lnTo>
                  <a:lnTo>
                    <a:pt x="772" y="863"/>
                  </a:lnTo>
                  <a:lnTo>
                    <a:pt x="523" y="1067"/>
                  </a:lnTo>
                  <a:lnTo>
                    <a:pt x="606" y="1096"/>
                  </a:lnTo>
                  <a:lnTo>
                    <a:pt x="328" y="1312"/>
                  </a:lnTo>
                  <a:lnTo>
                    <a:pt x="423" y="1347"/>
                  </a:lnTo>
                  <a:lnTo>
                    <a:pt x="297" y="1478"/>
                  </a:lnTo>
                  <a:lnTo>
                    <a:pt x="135" y="1419"/>
                  </a:lnTo>
                  <a:lnTo>
                    <a:pt x="0" y="1471"/>
                  </a:lnTo>
                  <a:lnTo>
                    <a:pt x="364" y="1526"/>
                  </a:lnTo>
                  <a:lnTo>
                    <a:pt x="511" y="1340"/>
                  </a:lnTo>
                  <a:lnTo>
                    <a:pt x="1476" y="0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6" name="Freeform 248"/>
            <p:cNvSpPr>
              <a:spLocks/>
            </p:cNvSpPr>
            <p:nvPr/>
          </p:nvSpPr>
          <p:spPr bwMode="auto">
            <a:xfrm>
              <a:off x="5101" y="3867"/>
              <a:ext cx="128" cy="237"/>
            </a:xfrm>
            <a:custGeom>
              <a:avLst/>
              <a:gdLst>
                <a:gd name="T0" fmla="*/ 0 w 128"/>
                <a:gd name="T1" fmla="*/ 26 h 237"/>
                <a:gd name="T2" fmla="*/ 14 w 128"/>
                <a:gd name="T3" fmla="*/ 237 h 237"/>
                <a:gd name="T4" fmla="*/ 109 w 128"/>
                <a:gd name="T5" fmla="*/ 211 h 237"/>
                <a:gd name="T6" fmla="*/ 128 w 128"/>
                <a:gd name="T7" fmla="*/ 0 h 237"/>
                <a:gd name="T8" fmla="*/ 0 w 128"/>
                <a:gd name="T9" fmla="*/ 26 h 237"/>
                <a:gd name="T10" fmla="*/ 0 w 128"/>
                <a:gd name="T11" fmla="*/ 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7">
                  <a:moveTo>
                    <a:pt x="0" y="26"/>
                  </a:moveTo>
                  <a:lnTo>
                    <a:pt x="14" y="237"/>
                  </a:lnTo>
                  <a:lnTo>
                    <a:pt x="109" y="211"/>
                  </a:lnTo>
                  <a:lnTo>
                    <a:pt x="128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7" name="Freeform 249"/>
            <p:cNvSpPr>
              <a:spLocks/>
            </p:cNvSpPr>
            <p:nvPr/>
          </p:nvSpPr>
          <p:spPr bwMode="auto">
            <a:xfrm>
              <a:off x="5308" y="3869"/>
              <a:ext cx="194" cy="235"/>
            </a:xfrm>
            <a:custGeom>
              <a:avLst/>
              <a:gdLst>
                <a:gd name="T0" fmla="*/ 0 w 194"/>
                <a:gd name="T1" fmla="*/ 7 h 235"/>
                <a:gd name="T2" fmla="*/ 16 w 194"/>
                <a:gd name="T3" fmla="*/ 235 h 235"/>
                <a:gd name="T4" fmla="*/ 194 w 194"/>
                <a:gd name="T5" fmla="*/ 188 h 235"/>
                <a:gd name="T6" fmla="*/ 130 w 194"/>
                <a:gd name="T7" fmla="*/ 0 h 235"/>
                <a:gd name="T8" fmla="*/ 0 w 194"/>
                <a:gd name="T9" fmla="*/ 7 h 235"/>
                <a:gd name="T10" fmla="*/ 0 w 194"/>
                <a:gd name="T11" fmla="*/ 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35">
                  <a:moveTo>
                    <a:pt x="0" y="7"/>
                  </a:moveTo>
                  <a:lnTo>
                    <a:pt x="16" y="235"/>
                  </a:lnTo>
                  <a:lnTo>
                    <a:pt x="194" y="188"/>
                  </a:lnTo>
                  <a:lnTo>
                    <a:pt x="130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8" name="Freeform 250"/>
            <p:cNvSpPr>
              <a:spLocks/>
            </p:cNvSpPr>
            <p:nvPr/>
          </p:nvSpPr>
          <p:spPr bwMode="auto">
            <a:xfrm>
              <a:off x="5089" y="4157"/>
              <a:ext cx="166" cy="211"/>
            </a:xfrm>
            <a:custGeom>
              <a:avLst/>
              <a:gdLst>
                <a:gd name="T0" fmla="*/ 140 w 166"/>
                <a:gd name="T1" fmla="*/ 0 h 211"/>
                <a:gd name="T2" fmla="*/ 0 w 166"/>
                <a:gd name="T3" fmla="*/ 9 h 211"/>
                <a:gd name="T4" fmla="*/ 17 w 166"/>
                <a:gd name="T5" fmla="*/ 211 h 211"/>
                <a:gd name="T6" fmla="*/ 166 w 166"/>
                <a:gd name="T7" fmla="*/ 202 h 211"/>
                <a:gd name="T8" fmla="*/ 140 w 166"/>
                <a:gd name="T9" fmla="*/ 0 h 211"/>
                <a:gd name="T10" fmla="*/ 140 w 166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11">
                  <a:moveTo>
                    <a:pt x="140" y="0"/>
                  </a:moveTo>
                  <a:lnTo>
                    <a:pt x="0" y="9"/>
                  </a:lnTo>
                  <a:lnTo>
                    <a:pt x="17" y="211"/>
                  </a:lnTo>
                  <a:lnTo>
                    <a:pt x="166" y="20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79" name="Freeform 251"/>
            <p:cNvSpPr>
              <a:spLocks/>
            </p:cNvSpPr>
            <p:nvPr/>
          </p:nvSpPr>
          <p:spPr bwMode="auto">
            <a:xfrm>
              <a:off x="5300" y="4157"/>
              <a:ext cx="202" cy="254"/>
            </a:xfrm>
            <a:custGeom>
              <a:avLst/>
              <a:gdLst>
                <a:gd name="T0" fmla="*/ 24 w 202"/>
                <a:gd name="T1" fmla="*/ 19 h 254"/>
                <a:gd name="T2" fmla="*/ 202 w 202"/>
                <a:gd name="T3" fmla="*/ 0 h 254"/>
                <a:gd name="T4" fmla="*/ 179 w 202"/>
                <a:gd name="T5" fmla="*/ 254 h 254"/>
                <a:gd name="T6" fmla="*/ 0 w 202"/>
                <a:gd name="T7" fmla="*/ 235 h 254"/>
                <a:gd name="T8" fmla="*/ 24 w 202"/>
                <a:gd name="T9" fmla="*/ 19 h 254"/>
                <a:gd name="T10" fmla="*/ 24 w 202"/>
                <a:gd name="T11" fmla="*/ 1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54">
                  <a:moveTo>
                    <a:pt x="24" y="19"/>
                  </a:moveTo>
                  <a:lnTo>
                    <a:pt x="202" y="0"/>
                  </a:lnTo>
                  <a:lnTo>
                    <a:pt x="179" y="254"/>
                  </a:lnTo>
                  <a:lnTo>
                    <a:pt x="0" y="235"/>
                  </a:lnTo>
                  <a:lnTo>
                    <a:pt x="24" y="19"/>
                  </a:lnTo>
                  <a:lnTo>
                    <a:pt x="24" y="19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0" name="Freeform 252"/>
            <p:cNvSpPr>
              <a:spLocks/>
            </p:cNvSpPr>
            <p:nvPr/>
          </p:nvSpPr>
          <p:spPr bwMode="auto">
            <a:xfrm>
              <a:off x="3986" y="4682"/>
              <a:ext cx="357" cy="437"/>
            </a:xfrm>
            <a:custGeom>
              <a:avLst/>
              <a:gdLst>
                <a:gd name="T0" fmla="*/ 45 w 357"/>
                <a:gd name="T1" fmla="*/ 437 h 437"/>
                <a:gd name="T2" fmla="*/ 131 w 357"/>
                <a:gd name="T3" fmla="*/ 437 h 437"/>
                <a:gd name="T4" fmla="*/ 131 w 357"/>
                <a:gd name="T5" fmla="*/ 133 h 437"/>
                <a:gd name="T6" fmla="*/ 343 w 357"/>
                <a:gd name="T7" fmla="*/ 149 h 437"/>
                <a:gd name="T8" fmla="*/ 357 w 357"/>
                <a:gd name="T9" fmla="*/ 59 h 437"/>
                <a:gd name="T10" fmla="*/ 0 w 357"/>
                <a:gd name="T11" fmla="*/ 0 h 437"/>
                <a:gd name="T12" fmla="*/ 45 w 357"/>
                <a:gd name="T13" fmla="*/ 437 h 437"/>
                <a:gd name="T14" fmla="*/ 45 w 357"/>
                <a:gd name="T15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437">
                  <a:moveTo>
                    <a:pt x="45" y="437"/>
                  </a:moveTo>
                  <a:lnTo>
                    <a:pt x="131" y="437"/>
                  </a:lnTo>
                  <a:lnTo>
                    <a:pt x="131" y="133"/>
                  </a:lnTo>
                  <a:lnTo>
                    <a:pt x="343" y="149"/>
                  </a:lnTo>
                  <a:lnTo>
                    <a:pt x="357" y="59"/>
                  </a:lnTo>
                  <a:lnTo>
                    <a:pt x="0" y="0"/>
                  </a:lnTo>
                  <a:lnTo>
                    <a:pt x="45" y="437"/>
                  </a:lnTo>
                  <a:lnTo>
                    <a:pt x="45" y="437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1" name="Freeform 253"/>
            <p:cNvSpPr>
              <a:spLocks/>
            </p:cNvSpPr>
            <p:nvPr/>
          </p:nvSpPr>
          <p:spPr bwMode="auto">
            <a:xfrm>
              <a:off x="3478" y="2838"/>
              <a:ext cx="1036" cy="1143"/>
            </a:xfrm>
            <a:custGeom>
              <a:avLst/>
              <a:gdLst>
                <a:gd name="T0" fmla="*/ 1036 w 1036"/>
                <a:gd name="T1" fmla="*/ 24 h 1143"/>
                <a:gd name="T2" fmla="*/ 984 w 1036"/>
                <a:gd name="T3" fmla="*/ 119 h 1143"/>
                <a:gd name="T4" fmla="*/ 936 w 1036"/>
                <a:gd name="T5" fmla="*/ 202 h 1143"/>
                <a:gd name="T6" fmla="*/ 912 w 1036"/>
                <a:gd name="T7" fmla="*/ 242 h 1143"/>
                <a:gd name="T8" fmla="*/ 884 w 1036"/>
                <a:gd name="T9" fmla="*/ 283 h 1143"/>
                <a:gd name="T10" fmla="*/ 855 w 1036"/>
                <a:gd name="T11" fmla="*/ 325 h 1143"/>
                <a:gd name="T12" fmla="*/ 820 w 1036"/>
                <a:gd name="T13" fmla="*/ 368 h 1143"/>
                <a:gd name="T14" fmla="*/ 765 w 1036"/>
                <a:gd name="T15" fmla="*/ 430 h 1143"/>
                <a:gd name="T16" fmla="*/ 710 w 1036"/>
                <a:gd name="T17" fmla="*/ 492 h 1143"/>
                <a:gd name="T18" fmla="*/ 656 w 1036"/>
                <a:gd name="T19" fmla="*/ 549 h 1143"/>
                <a:gd name="T20" fmla="*/ 601 w 1036"/>
                <a:gd name="T21" fmla="*/ 610 h 1143"/>
                <a:gd name="T22" fmla="*/ 544 w 1036"/>
                <a:gd name="T23" fmla="*/ 656 h 1143"/>
                <a:gd name="T24" fmla="*/ 492 w 1036"/>
                <a:gd name="T25" fmla="*/ 698 h 1143"/>
                <a:gd name="T26" fmla="*/ 442 w 1036"/>
                <a:gd name="T27" fmla="*/ 739 h 1143"/>
                <a:gd name="T28" fmla="*/ 394 w 1036"/>
                <a:gd name="T29" fmla="*/ 779 h 1143"/>
                <a:gd name="T30" fmla="*/ 349 w 1036"/>
                <a:gd name="T31" fmla="*/ 820 h 1143"/>
                <a:gd name="T32" fmla="*/ 304 w 1036"/>
                <a:gd name="T33" fmla="*/ 865 h 1143"/>
                <a:gd name="T34" fmla="*/ 254 w 1036"/>
                <a:gd name="T35" fmla="*/ 917 h 1143"/>
                <a:gd name="T36" fmla="*/ 204 w 1036"/>
                <a:gd name="T37" fmla="*/ 974 h 1143"/>
                <a:gd name="T38" fmla="*/ 164 w 1036"/>
                <a:gd name="T39" fmla="*/ 1019 h 1143"/>
                <a:gd name="T40" fmla="*/ 128 w 1036"/>
                <a:gd name="T41" fmla="*/ 1055 h 1143"/>
                <a:gd name="T42" fmla="*/ 57 w 1036"/>
                <a:gd name="T43" fmla="*/ 1128 h 1143"/>
                <a:gd name="T44" fmla="*/ 28 w 1036"/>
                <a:gd name="T45" fmla="*/ 1143 h 1143"/>
                <a:gd name="T46" fmla="*/ 2 w 1036"/>
                <a:gd name="T47" fmla="*/ 1133 h 1143"/>
                <a:gd name="T48" fmla="*/ 0 w 1036"/>
                <a:gd name="T49" fmla="*/ 1079 h 1143"/>
                <a:gd name="T50" fmla="*/ 38 w 1036"/>
                <a:gd name="T51" fmla="*/ 1038 h 1143"/>
                <a:gd name="T52" fmla="*/ 69 w 1036"/>
                <a:gd name="T53" fmla="*/ 1003 h 1143"/>
                <a:gd name="T54" fmla="*/ 102 w 1036"/>
                <a:gd name="T55" fmla="*/ 967 h 1143"/>
                <a:gd name="T56" fmla="*/ 140 w 1036"/>
                <a:gd name="T57" fmla="*/ 922 h 1143"/>
                <a:gd name="T58" fmla="*/ 192 w 1036"/>
                <a:gd name="T59" fmla="*/ 862 h 1143"/>
                <a:gd name="T60" fmla="*/ 242 w 1036"/>
                <a:gd name="T61" fmla="*/ 810 h 1143"/>
                <a:gd name="T62" fmla="*/ 290 w 1036"/>
                <a:gd name="T63" fmla="*/ 763 h 1143"/>
                <a:gd name="T64" fmla="*/ 337 w 1036"/>
                <a:gd name="T65" fmla="*/ 722 h 1143"/>
                <a:gd name="T66" fmla="*/ 382 w 1036"/>
                <a:gd name="T67" fmla="*/ 679 h 1143"/>
                <a:gd name="T68" fmla="*/ 435 w 1036"/>
                <a:gd name="T69" fmla="*/ 639 h 1143"/>
                <a:gd name="T70" fmla="*/ 487 w 1036"/>
                <a:gd name="T71" fmla="*/ 596 h 1143"/>
                <a:gd name="T72" fmla="*/ 544 w 1036"/>
                <a:gd name="T73" fmla="*/ 549 h 1143"/>
                <a:gd name="T74" fmla="*/ 599 w 1036"/>
                <a:gd name="T75" fmla="*/ 489 h 1143"/>
                <a:gd name="T76" fmla="*/ 653 w 1036"/>
                <a:gd name="T77" fmla="*/ 435 h 1143"/>
                <a:gd name="T78" fmla="*/ 710 w 1036"/>
                <a:gd name="T79" fmla="*/ 380 h 1143"/>
                <a:gd name="T80" fmla="*/ 770 w 1036"/>
                <a:gd name="T81" fmla="*/ 328 h 1143"/>
                <a:gd name="T82" fmla="*/ 803 w 1036"/>
                <a:gd name="T83" fmla="*/ 285 h 1143"/>
                <a:gd name="T84" fmla="*/ 836 w 1036"/>
                <a:gd name="T85" fmla="*/ 247 h 1143"/>
                <a:gd name="T86" fmla="*/ 867 w 1036"/>
                <a:gd name="T87" fmla="*/ 209 h 1143"/>
                <a:gd name="T88" fmla="*/ 896 w 1036"/>
                <a:gd name="T89" fmla="*/ 173 h 1143"/>
                <a:gd name="T90" fmla="*/ 922 w 1036"/>
                <a:gd name="T91" fmla="*/ 135 h 1143"/>
                <a:gd name="T92" fmla="*/ 950 w 1036"/>
                <a:gd name="T93" fmla="*/ 97 h 1143"/>
                <a:gd name="T94" fmla="*/ 1005 w 1036"/>
                <a:gd name="T95" fmla="*/ 7 h 1143"/>
                <a:gd name="T96" fmla="*/ 1029 w 1036"/>
                <a:gd name="T97" fmla="*/ 0 h 1143"/>
                <a:gd name="T98" fmla="*/ 1036 w 1036"/>
                <a:gd name="T99" fmla="*/ 24 h 1143"/>
                <a:gd name="T100" fmla="*/ 1036 w 1036"/>
                <a:gd name="T101" fmla="*/ 24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6" h="1143">
                  <a:moveTo>
                    <a:pt x="1036" y="24"/>
                  </a:moveTo>
                  <a:lnTo>
                    <a:pt x="984" y="119"/>
                  </a:lnTo>
                  <a:lnTo>
                    <a:pt x="936" y="202"/>
                  </a:lnTo>
                  <a:lnTo>
                    <a:pt x="912" y="242"/>
                  </a:lnTo>
                  <a:lnTo>
                    <a:pt x="884" y="283"/>
                  </a:lnTo>
                  <a:lnTo>
                    <a:pt x="855" y="325"/>
                  </a:lnTo>
                  <a:lnTo>
                    <a:pt x="820" y="368"/>
                  </a:lnTo>
                  <a:lnTo>
                    <a:pt x="765" y="430"/>
                  </a:lnTo>
                  <a:lnTo>
                    <a:pt x="710" y="492"/>
                  </a:lnTo>
                  <a:lnTo>
                    <a:pt x="656" y="549"/>
                  </a:lnTo>
                  <a:lnTo>
                    <a:pt x="601" y="610"/>
                  </a:lnTo>
                  <a:lnTo>
                    <a:pt x="544" y="656"/>
                  </a:lnTo>
                  <a:lnTo>
                    <a:pt x="492" y="698"/>
                  </a:lnTo>
                  <a:lnTo>
                    <a:pt x="442" y="739"/>
                  </a:lnTo>
                  <a:lnTo>
                    <a:pt x="394" y="779"/>
                  </a:lnTo>
                  <a:lnTo>
                    <a:pt x="349" y="820"/>
                  </a:lnTo>
                  <a:lnTo>
                    <a:pt x="304" y="865"/>
                  </a:lnTo>
                  <a:lnTo>
                    <a:pt x="254" y="917"/>
                  </a:lnTo>
                  <a:lnTo>
                    <a:pt x="204" y="974"/>
                  </a:lnTo>
                  <a:lnTo>
                    <a:pt x="164" y="1019"/>
                  </a:lnTo>
                  <a:lnTo>
                    <a:pt x="128" y="1055"/>
                  </a:lnTo>
                  <a:lnTo>
                    <a:pt x="57" y="1128"/>
                  </a:lnTo>
                  <a:lnTo>
                    <a:pt x="28" y="1143"/>
                  </a:lnTo>
                  <a:lnTo>
                    <a:pt x="2" y="1133"/>
                  </a:lnTo>
                  <a:lnTo>
                    <a:pt x="0" y="1079"/>
                  </a:lnTo>
                  <a:lnTo>
                    <a:pt x="38" y="1038"/>
                  </a:lnTo>
                  <a:lnTo>
                    <a:pt x="69" y="1003"/>
                  </a:lnTo>
                  <a:lnTo>
                    <a:pt x="102" y="967"/>
                  </a:lnTo>
                  <a:lnTo>
                    <a:pt x="140" y="922"/>
                  </a:lnTo>
                  <a:lnTo>
                    <a:pt x="192" y="862"/>
                  </a:lnTo>
                  <a:lnTo>
                    <a:pt x="242" y="810"/>
                  </a:lnTo>
                  <a:lnTo>
                    <a:pt x="290" y="763"/>
                  </a:lnTo>
                  <a:lnTo>
                    <a:pt x="337" y="722"/>
                  </a:lnTo>
                  <a:lnTo>
                    <a:pt x="382" y="679"/>
                  </a:lnTo>
                  <a:lnTo>
                    <a:pt x="435" y="639"/>
                  </a:lnTo>
                  <a:lnTo>
                    <a:pt x="487" y="596"/>
                  </a:lnTo>
                  <a:lnTo>
                    <a:pt x="544" y="549"/>
                  </a:lnTo>
                  <a:lnTo>
                    <a:pt x="599" y="489"/>
                  </a:lnTo>
                  <a:lnTo>
                    <a:pt x="653" y="435"/>
                  </a:lnTo>
                  <a:lnTo>
                    <a:pt x="710" y="380"/>
                  </a:lnTo>
                  <a:lnTo>
                    <a:pt x="770" y="328"/>
                  </a:lnTo>
                  <a:lnTo>
                    <a:pt x="803" y="285"/>
                  </a:lnTo>
                  <a:lnTo>
                    <a:pt x="836" y="247"/>
                  </a:lnTo>
                  <a:lnTo>
                    <a:pt x="867" y="209"/>
                  </a:lnTo>
                  <a:lnTo>
                    <a:pt x="896" y="173"/>
                  </a:lnTo>
                  <a:lnTo>
                    <a:pt x="922" y="135"/>
                  </a:lnTo>
                  <a:lnTo>
                    <a:pt x="950" y="97"/>
                  </a:lnTo>
                  <a:lnTo>
                    <a:pt x="1005" y="7"/>
                  </a:lnTo>
                  <a:lnTo>
                    <a:pt x="1029" y="0"/>
                  </a:lnTo>
                  <a:lnTo>
                    <a:pt x="1036" y="24"/>
                  </a:lnTo>
                  <a:lnTo>
                    <a:pt x="103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2" name="Freeform 254"/>
            <p:cNvSpPr>
              <a:spLocks/>
            </p:cNvSpPr>
            <p:nvPr/>
          </p:nvSpPr>
          <p:spPr bwMode="auto">
            <a:xfrm>
              <a:off x="4495" y="2721"/>
              <a:ext cx="1038" cy="164"/>
            </a:xfrm>
            <a:custGeom>
              <a:avLst/>
              <a:gdLst>
                <a:gd name="T0" fmla="*/ 19 w 1038"/>
                <a:gd name="T1" fmla="*/ 114 h 164"/>
                <a:gd name="T2" fmla="*/ 249 w 1038"/>
                <a:gd name="T3" fmla="*/ 122 h 164"/>
                <a:gd name="T4" fmla="*/ 480 w 1038"/>
                <a:gd name="T5" fmla="*/ 100 h 164"/>
                <a:gd name="T6" fmla="*/ 829 w 1038"/>
                <a:gd name="T7" fmla="*/ 41 h 164"/>
                <a:gd name="T8" fmla="*/ 1014 w 1038"/>
                <a:gd name="T9" fmla="*/ 0 h 164"/>
                <a:gd name="T10" fmla="*/ 1038 w 1038"/>
                <a:gd name="T11" fmla="*/ 10 h 164"/>
                <a:gd name="T12" fmla="*/ 1026 w 1038"/>
                <a:gd name="T13" fmla="*/ 34 h 164"/>
                <a:gd name="T14" fmla="*/ 936 w 1038"/>
                <a:gd name="T15" fmla="*/ 69 h 164"/>
                <a:gd name="T16" fmla="*/ 841 w 1038"/>
                <a:gd name="T17" fmla="*/ 93 h 164"/>
                <a:gd name="T18" fmla="*/ 665 w 1038"/>
                <a:gd name="T19" fmla="*/ 129 h 164"/>
                <a:gd name="T20" fmla="*/ 485 w 1038"/>
                <a:gd name="T21" fmla="*/ 152 h 164"/>
                <a:gd name="T22" fmla="*/ 249 w 1038"/>
                <a:gd name="T23" fmla="*/ 164 h 164"/>
                <a:gd name="T24" fmla="*/ 14 w 1038"/>
                <a:gd name="T25" fmla="*/ 150 h 164"/>
                <a:gd name="T26" fmla="*/ 0 w 1038"/>
                <a:gd name="T27" fmla="*/ 129 h 164"/>
                <a:gd name="T28" fmla="*/ 5 w 1038"/>
                <a:gd name="T29" fmla="*/ 119 h 164"/>
                <a:gd name="T30" fmla="*/ 19 w 1038"/>
                <a:gd name="T31" fmla="*/ 114 h 164"/>
                <a:gd name="T32" fmla="*/ 19 w 1038"/>
                <a:gd name="T33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8" h="164">
                  <a:moveTo>
                    <a:pt x="19" y="114"/>
                  </a:moveTo>
                  <a:lnTo>
                    <a:pt x="249" y="122"/>
                  </a:lnTo>
                  <a:lnTo>
                    <a:pt x="480" y="100"/>
                  </a:lnTo>
                  <a:lnTo>
                    <a:pt x="829" y="41"/>
                  </a:lnTo>
                  <a:lnTo>
                    <a:pt x="1014" y="0"/>
                  </a:lnTo>
                  <a:lnTo>
                    <a:pt x="1038" y="10"/>
                  </a:lnTo>
                  <a:lnTo>
                    <a:pt x="1026" y="34"/>
                  </a:lnTo>
                  <a:lnTo>
                    <a:pt x="936" y="69"/>
                  </a:lnTo>
                  <a:lnTo>
                    <a:pt x="841" y="93"/>
                  </a:lnTo>
                  <a:lnTo>
                    <a:pt x="665" y="129"/>
                  </a:lnTo>
                  <a:lnTo>
                    <a:pt x="485" y="152"/>
                  </a:lnTo>
                  <a:lnTo>
                    <a:pt x="249" y="164"/>
                  </a:lnTo>
                  <a:lnTo>
                    <a:pt x="14" y="150"/>
                  </a:lnTo>
                  <a:lnTo>
                    <a:pt x="0" y="129"/>
                  </a:lnTo>
                  <a:lnTo>
                    <a:pt x="5" y="119"/>
                  </a:lnTo>
                  <a:lnTo>
                    <a:pt x="19" y="114"/>
                  </a:lnTo>
                  <a:lnTo>
                    <a:pt x="19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3" name="Freeform 255"/>
            <p:cNvSpPr>
              <a:spLocks/>
            </p:cNvSpPr>
            <p:nvPr/>
          </p:nvSpPr>
          <p:spPr bwMode="auto">
            <a:xfrm>
              <a:off x="4395" y="2826"/>
              <a:ext cx="1038" cy="1409"/>
            </a:xfrm>
            <a:custGeom>
              <a:avLst/>
              <a:gdLst>
                <a:gd name="T0" fmla="*/ 1005 w 1038"/>
                <a:gd name="T1" fmla="*/ 81 h 1409"/>
                <a:gd name="T2" fmla="*/ 941 w 1038"/>
                <a:gd name="T3" fmla="*/ 173 h 1409"/>
                <a:gd name="T4" fmla="*/ 877 w 1038"/>
                <a:gd name="T5" fmla="*/ 268 h 1409"/>
                <a:gd name="T6" fmla="*/ 803 w 1038"/>
                <a:gd name="T7" fmla="*/ 392 h 1409"/>
                <a:gd name="T8" fmla="*/ 720 w 1038"/>
                <a:gd name="T9" fmla="*/ 544 h 1409"/>
                <a:gd name="T10" fmla="*/ 632 w 1038"/>
                <a:gd name="T11" fmla="*/ 694 h 1409"/>
                <a:gd name="T12" fmla="*/ 577 w 1038"/>
                <a:gd name="T13" fmla="*/ 770 h 1409"/>
                <a:gd name="T14" fmla="*/ 513 w 1038"/>
                <a:gd name="T15" fmla="*/ 853 h 1409"/>
                <a:gd name="T16" fmla="*/ 430 w 1038"/>
                <a:gd name="T17" fmla="*/ 972 h 1409"/>
                <a:gd name="T18" fmla="*/ 354 w 1038"/>
                <a:gd name="T19" fmla="*/ 1072 h 1409"/>
                <a:gd name="T20" fmla="*/ 276 w 1038"/>
                <a:gd name="T21" fmla="*/ 1171 h 1409"/>
                <a:gd name="T22" fmla="*/ 188 w 1038"/>
                <a:gd name="T23" fmla="*/ 1285 h 1409"/>
                <a:gd name="T24" fmla="*/ 107 w 1038"/>
                <a:gd name="T25" fmla="*/ 1347 h 1409"/>
                <a:gd name="T26" fmla="*/ 26 w 1038"/>
                <a:gd name="T27" fmla="*/ 1409 h 1409"/>
                <a:gd name="T28" fmla="*/ 0 w 1038"/>
                <a:gd name="T29" fmla="*/ 1383 h 1409"/>
                <a:gd name="T30" fmla="*/ 88 w 1038"/>
                <a:gd name="T31" fmla="*/ 1266 h 1409"/>
                <a:gd name="T32" fmla="*/ 166 w 1038"/>
                <a:gd name="T33" fmla="*/ 1169 h 1409"/>
                <a:gd name="T34" fmla="*/ 247 w 1038"/>
                <a:gd name="T35" fmla="*/ 1064 h 1409"/>
                <a:gd name="T36" fmla="*/ 323 w 1038"/>
                <a:gd name="T37" fmla="*/ 969 h 1409"/>
                <a:gd name="T38" fmla="*/ 402 w 1038"/>
                <a:gd name="T39" fmla="*/ 862 h 1409"/>
                <a:gd name="T40" fmla="*/ 478 w 1038"/>
                <a:gd name="T41" fmla="*/ 758 h 1409"/>
                <a:gd name="T42" fmla="*/ 539 w 1038"/>
                <a:gd name="T43" fmla="*/ 682 h 1409"/>
                <a:gd name="T44" fmla="*/ 594 w 1038"/>
                <a:gd name="T45" fmla="*/ 611 h 1409"/>
                <a:gd name="T46" fmla="*/ 644 w 1038"/>
                <a:gd name="T47" fmla="*/ 542 h 1409"/>
                <a:gd name="T48" fmla="*/ 694 w 1038"/>
                <a:gd name="T49" fmla="*/ 473 h 1409"/>
                <a:gd name="T50" fmla="*/ 744 w 1038"/>
                <a:gd name="T51" fmla="*/ 401 h 1409"/>
                <a:gd name="T52" fmla="*/ 794 w 1038"/>
                <a:gd name="T53" fmla="*/ 328 h 1409"/>
                <a:gd name="T54" fmla="*/ 848 w 1038"/>
                <a:gd name="T55" fmla="*/ 249 h 1409"/>
                <a:gd name="T56" fmla="*/ 910 w 1038"/>
                <a:gd name="T57" fmla="*/ 154 h 1409"/>
                <a:gd name="T58" fmla="*/ 974 w 1038"/>
                <a:gd name="T59" fmla="*/ 62 h 1409"/>
                <a:gd name="T60" fmla="*/ 1034 w 1038"/>
                <a:gd name="T61" fmla="*/ 0 h 1409"/>
                <a:gd name="T62" fmla="*/ 1038 w 1038"/>
                <a:gd name="T63" fmla="*/ 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8" h="1409">
                  <a:moveTo>
                    <a:pt x="1038" y="24"/>
                  </a:moveTo>
                  <a:lnTo>
                    <a:pt x="1005" y="81"/>
                  </a:lnTo>
                  <a:lnTo>
                    <a:pt x="972" y="128"/>
                  </a:lnTo>
                  <a:lnTo>
                    <a:pt x="941" y="173"/>
                  </a:lnTo>
                  <a:lnTo>
                    <a:pt x="905" y="226"/>
                  </a:lnTo>
                  <a:lnTo>
                    <a:pt x="877" y="268"/>
                  </a:lnTo>
                  <a:lnTo>
                    <a:pt x="851" y="311"/>
                  </a:lnTo>
                  <a:lnTo>
                    <a:pt x="803" y="392"/>
                  </a:lnTo>
                  <a:lnTo>
                    <a:pt x="760" y="468"/>
                  </a:lnTo>
                  <a:lnTo>
                    <a:pt x="720" y="544"/>
                  </a:lnTo>
                  <a:lnTo>
                    <a:pt x="677" y="618"/>
                  </a:lnTo>
                  <a:lnTo>
                    <a:pt x="632" y="694"/>
                  </a:lnTo>
                  <a:lnTo>
                    <a:pt x="606" y="732"/>
                  </a:lnTo>
                  <a:lnTo>
                    <a:pt x="577" y="770"/>
                  </a:lnTo>
                  <a:lnTo>
                    <a:pt x="547" y="810"/>
                  </a:lnTo>
                  <a:lnTo>
                    <a:pt x="513" y="853"/>
                  </a:lnTo>
                  <a:lnTo>
                    <a:pt x="471" y="915"/>
                  </a:lnTo>
                  <a:lnTo>
                    <a:pt x="430" y="972"/>
                  </a:lnTo>
                  <a:lnTo>
                    <a:pt x="392" y="1024"/>
                  </a:lnTo>
                  <a:lnTo>
                    <a:pt x="354" y="1072"/>
                  </a:lnTo>
                  <a:lnTo>
                    <a:pt x="316" y="1121"/>
                  </a:lnTo>
                  <a:lnTo>
                    <a:pt x="276" y="1171"/>
                  </a:lnTo>
                  <a:lnTo>
                    <a:pt x="233" y="1226"/>
                  </a:lnTo>
                  <a:lnTo>
                    <a:pt x="188" y="1285"/>
                  </a:lnTo>
                  <a:lnTo>
                    <a:pt x="147" y="1321"/>
                  </a:lnTo>
                  <a:lnTo>
                    <a:pt x="107" y="1347"/>
                  </a:lnTo>
                  <a:lnTo>
                    <a:pt x="67" y="1376"/>
                  </a:lnTo>
                  <a:lnTo>
                    <a:pt x="26" y="1409"/>
                  </a:lnTo>
                  <a:lnTo>
                    <a:pt x="0" y="1407"/>
                  </a:lnTo>
                  <a:lnTo>
                    <a:pt x="0" y="1383"/>
                  </a:lnTo>
                  <a:lnTo>
                    <a:pt x="62" y="1307"/>
                  </a:lnTo>
                  <a:lnTo>
                    <a:pt x="88" y="1266"/>
                  </a:lnTo>
                  <a:lnTo>
                    <a:pt x="121" y="1228"/>
                  </a:lnTo>
                  <a:lnTo>
                    <a:pt x="166" y="1169"/>
                  </a:lnTo>
                  <a:lnTo>
                    <a:pt x="209" y="1114"/>
                  </a:lnTo>
                  <a:lnTo>
                    <a:pt x="247" y="1064"/>
                  </a:lnTo>
                  <a:lnTo>
                    <a:pt x="285" y="1017"/>
                  </a:lnTo>
                  <a:lnTo>
                    <a:pt x="323" y="969"/>
                  </a:lnTo>
                  <a:lnTo>
                    <a:pt x="361" y="917"/>
                  </a:lnTo>
                  <a:lnTo>
                    <a:pt x="402" y="862"/>
                  </a:lnTo>
                  <a:lnTo>
                    <a:pt x="444" y="801"/>
                  </a:lnTo>
                  <a:lnTo>
                    <a:pt x="478" y="758"/>
                  </a:lnTo>
                  <a:lnTo>
                    <a:pt x="509" y="720"/>
                  </a:lnTo>
                  <a:lnTo>
                    <a:pt x="539" y="682"/>
                  </a:lnTo>
                  <a:lnTo>
                    <a:pt x="566" y="646"/>
                  </a:lnTo>
                  <a:lnTo>
                    <a:pt x="594" y="611"/>
                  </a:lnTo>
                  <a:lnTo>
                    <a:pt x="620" y="575"/>
                  </a:lnTo>
                  <a:lnTo>
                    <a:pt x="644" y="542"/>
                  </a:lnTo>
                  <a:lnTo>
                    <a:pt x="670" y="506"/>
                  </a:lnTo>
                  <a:lnTo>
                    <a:pt x="694" y="473"/>
                  </a:lnTo>
                  <a:lnTo>
                    <a:pt x="718" y="437"/>
                  </a:lnTo>
                  <a:lnTo>
                    <a:pt x="744" y="401"/>
                  </a:lnTo>
                  <a:lnTo>
                    <a:pt x="768" y="366"/>
                  </a:lnTo>
                  <a:lnTo>
                    <a:pt x="794" y="328"/>
                  </a:lnTo>
                  <a:lnTo>
                    <a:pt x="820" y="290"/>
                  </a:lnTo>
                  <a:lnTo>
                    <a:pt x="848" y="249"/>
                  </a:lnTo>
                  <a:lnTo>
                    <a:pt x="877" y="204"/>
                  </a:lnTo>
                  <a:lnTo>
                    <a:pt x="910" y="154"/>
                  </a:lnTo>
                  <a:lnTo>
                    <a:pt x="943" y="109"/>
                  </a:lnTo>
                  <a:lnTo>
                    <a:pt x="974" y="62"/>
                  </a:lnTo>
                  <a:lnTo>
                    <a:pt x="1008" y="5"/>
                  </a:lnTo>
                  <a:lnTo>
                    <a:pt x="1034" y="0"/>
                  </a:lnTo>
                  <a:lnTo>
                    <a:pt x="1038" y="24"/>
                  </a:lnTo>
                  <a:lnTo>
                    <a:pt x="103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4" name="Freeform 256"/>
            <p:cNvSpPr>
              <a:spLocks/>
            </p:cNvSpPr>
            <p:nvPr/>
          </p:nvSpPr>
          <p:spPr bwMode="auto">
            <a:xfrm>
              <a:off x="5400" y="2562"/>
              <a:ext cx="90" cy="223"/>
            </a:xfrm>
            <a:custGeom>
              <a:avLst/>
              <a:gdLst>
                <a:gd name="T0" fmla="*/ 14 w 90"/>
                <a:gd name="T1" fmla="*/ 207 h 223"/>
                <a:gd name="T2" fmla="*/ 10 w 90"/>
                <a:gd name="T3" fmla="*/ 117 h 223"/>
                <a:gd name="T4" fmla="*/ 0 w 90"/>
                <a:gd name="T5" fmla="*/ 41 h 223"/>
                <a:gd name="T6" fmla="*/ 7 w 90"/>
                <a:gd name="T7" fmla="*/ 12 h 223"/>
                <a:gd name="T8" fmla="*/ 29 w 90"/>
                <a:gd name="T9" fmla="*/ 0 h 223"/>
                <a:gd name="T10" fmla="*/ 55 w 90"/>
                <a:gd name="T11" fmla="*/ 5 h 223"/>
                <a:gd name="T12" fmla="*/ 69 w 90"/>
                <a:gd name="T13" fmla="*/ 29 h 223"/>
                <a:gd name="T14" fmla="*/ 90 w 90"/>
                <a:gd name="T15" fmla="*/ 112 h 223"/>
                <a:gd name="T16" fmla="*/ 86 w 90"/>
                <a:gd name="T17" fmla="*/ 181 h 223"/>
                <a:gd name="T18" fmla="*/ 48 w 90"/>
                <a:gd name="T19" fmla="*/ 216 h 223"/>
                <a:gd name="T20" fmla="*/ 26 w 90"/>
                <a:gd name="T21" fmla="*/ 223 h 223"/>
                <a:gd name="T22" fmla="*/ 14 w 90"/>
                <a:gd name="T23" fmla="*/ 207 h 223"/>
                <a:gd name="T24" fmla="*/ 14 w 90"/>
                <a:gd name="T25" fmla="*/ 20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223">
                  <a:moveTo>
                    <a:pt x="14" y="207"/>
                  </a:moveTo>
                  <a:lnTo>
                    <a:pt x="10" y="117"/>
                  </a:lnTo>
                  <a:lnTo>
                    <a:pt x="0" y="41"/>
                  </a:lnTo>
                  <a:lnTo>
                    <a:pt x="7" y="12"/>
                  </a:lnTo>
                  <a:lnTo>
                    <a:pt x="29" y="0"/>
                  </a:lnTo>
                  <a:lnTo>
                    <a:pt x="55" y="5"/>
                  </a:lnTo>
                  <a:lnTo>
                    <a:pt x="69" y="29"/>
                  </a:lnTo>
                  <a:lnTo>
                    <a:pt x="90" y="112"/>
                  </a:lnTo>
                  <a:lnTo>
                    <a:pt x="86" y="181"/>
                  </a:lnTo>
                  <a:lnTo>
                    <a:pt x="48" y="216"/>
                  </a:lnTo>
                  <a:lnTo>
                    <a:pt x="26" y="223"/>
                  </a:lnTo>
                  <a:lnTo>
                    <a:pt x="14" y="207"/>
                  </a:lnTo>
                  <a:lnTo>
                    <a:pt x="14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5" name="Freeform 257"/>
            <p:cNvSpPr>
              <a:spLocks/>
            </p:cNvSpPr>
            <p:nvPr/>
          </p:nvSpPr>
          <p:spPr bwMode="auto">
            <a:xfrm>
              <a:off x="5666" y="2576"/>
              <a:ext cx="72" cy="561"/>
            </a:xfrm>
            <a:custGeom>
              <a:avLst/>
              <a:gdLst>
                <a:gd name="T0" fmla="*/ 72 w 72"/>
                <a:gd name="T1" fmla="*/ 19 h 561"/>
                <a:gd name="T2" fmla="*/ 64 w 72"/>
                <a:gd name="T3" fmla="*/ 316 h 561"/>
                <a:gd name="T4" fmla="*/ 48 w 72"/>
                <a:gd name="T5" fmla="*/ 542 h 561"/>
                <a:gd name="T6" fmla="*/ 43 w 72"/>
                <a:gd name="T7" fmla="*/ 556 h 561"/>
                <a:gd name="T8" fmla="*/ 34 w 72"/>
                <a:gd name="T9" fmla="*/ 561 h 561"/>
                <a:gd name="T10" fmla="*/ 12 w 72"/>
                <a:gd name="T11" fmla="*/ 549 h 561"/>
                <a:gd name="T12" fmla="*/ 0 w 72"/>
                <a:gd name="T13" fmla="*/ 309 h 561"/>
                <a:gd name="T14" fmla="*/ 36 w 72"/>
                <a:gd name="T15" fmla="*/ 15 h 561"/>
                <a:gd name="T16" fmla="*/ 55 w 72"/>
                <a:gd name="T17" fmla="*/ 0 h 561"/>
                <a:gd name="T18" fmla="*/ 72 w 72"/>
                <a:gd name="T19" fmla="*/ 19 h 561"/>
                <a:gd name="T20" fmla="*/ 72 w 72"/>
                <a:gd name="T21" fmla="*/ 1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561">
                  <a:moveTo>
                    <a:pt x="72" y="19"/>
                  </a:moveTo>
                  <a:lnTo>
                    <a:pt x="64" y="316"/>
                  </a:lnTo>
                  <a:lnTo>
                    <a:pt x="48" y="542"/>
                  </a:lnTo>
                  <a:lnTo>
                    <a:pt x="43" y="556"/>
                  </a:lnTo>
                  <a:lnTo>
                    <a:pt x="34" y="561"/>
                  </a:lnTo>
                  <a:lnTo>
                    <a:pt x="12" y="549"/>
                  </a:lnTo>
                  <a:lnTo>
                    <a:pt x="0" y="309"/>
                  </a:lnTo>
                  <a:lnTo>
                    <a:pt x="36" y="15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6" name="Freeform 258"/>
            <p:cNvSpPr>
              <a:spLocks/>
            </p:cNvSpPr>
            <p:nvPr/>
          </p:nvSpPr>
          <p:spPr bwMode="auto">
            <a:xfrm>
              <a:off x="5766" y="2598"/>
              <a:ext cx="86" cy="791"/>
            </a:xfrm>
            <a:custGeom>
              <a:avLst/>
              <a:gdLst>
                <a:gd name="T0" fmla="*/ 74 w 86"/>
                <a:gd name="T1" fmla="*/ 21 h 791"/>
                <a:gd name="T2" fmla="*/ 62 w 86"/>
                <a:gd name="T3" fmla="*/ 192 h 791"/>
                <a:gd name="T4" fmla="*/ 71 w 86"/>
                <a:gd name="T5" fmla="*/ 363 h 791"/>
                <a:gd name="T6" fmla="*/ 86 w 86"/>
                <a:gd name="T7" fmla="*/ 473 h 791"/>
                <a:gd name="T8" fmla="*/ 71 w 86"/>
                <a:gd name="T9" fmla="*/ 625 h 791"/>
                <a:gd name="T10" fmla="*/ 38 w 86"/>
                <a:gd name="T11" fmla="*/ 777 h 791"/>
                <a:gd name="T12" fmla="*/ 31 w 86"/>
                <a:gd name="T13" fmla="*/ 789 h 791"/>
                <a:gd name="T14" fmla="*/ 17 w 86"/>
                <a:gd name="T15" fmla="*/ 791 h 791"/>
                <a:gd name="T16" fmla="*/ 5 w 86"/>
                <a:gd name="T17" fmla="*/ 770 h 791"/>
                <a:gd name="T18" fmla="*/ 19 w 86"/>
                <a:gd name="T19" fmla="*/ 622 h 791"/>
                <a:gd name="T20" fmla="*/ 14 w 86"/>
                <a:gd name="T21" fmla="*/ 477 h 791"/>
                <a:gd name="T22" fmla="*/ 0 w 86"/>
                <a:gd name="T23" fmla="*/ 368 h 791"/>
                <a:gd name="T24" fmla="*/ 7 w 86"/>
                <a:gd name="T25" fmla="*/ 192 h 791"/>
                <a:gd name="T26" fmla="*/ 41 w 86"/>
                <a:gd name="T27" fmla="*/ 14 h 791"/>
                <a:gd name="T28" fmla="*/ 48 w 86"/>
                <a:gd name="T29" fmla="*/ 2 h 791"/>
                <a:gd name="T30" fmla="*/ 60 w 86"/>
                <a:gd name="T31" fmla="*/ 0 h 791"/>
                <a:gd name="T32" fmla="*/ 74 w 86"/>
                <a:gd name="T33" fmla="*/ 21 h 791"/>
                <a:gd name="T34" fmla="*/ 74 w 86"/>
                <a:gd name="T35" fmla="*/ 2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91">
                  <a:moveTo>
                    <a:pt x="74" y="21"/>
                  </a:moveTo>
                  <a:lnTo>
                    <a:pt x="62" y="192"/>
                  </a:lnTo>
                  <a:lnTo>
                    <a:pt x="71" y="363"/>
                  </a:lnTo>
                  <a:lnTo>
                    <a:pt x="86" y="473"/>
                  </a:lnTo>
                  <a:lnTo>
                    <a:pt x="71" y="625"/>
                  </a:lnTo>
                  <a:lnTo>
                    <a:pt x="38" y="777"/>
                  </a:lnTo>
                  <a:lnTo>
                    <a:pt x="31" y="789"/>
                  </a:lnTo>
                  <a:lnTo>
                    <a:pt x="17" y="791"/>
                  </a:lnTo>
                  <a:lnTo>
                    <a:pt x="5" y="770"/>
                  </a:lnTo>
                  <a:lnTo>
                    <a:pt x="19" y="622"/>
                  </a:lnTo>
                  <a:lnTo>
                    <a:pt x="14" y="477"/>
                  </a:lnTo>
                  <a:lnTo>
                    <a:pt x="0" y="368"/>
                  </a:lnTo>
                  <a:lnTo>
                    <a:pt x="7" y="192"/>
                  </a:lnTo>
                  <a:lnTo>
                    <a:pt x="41" y="1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4" y="21"/>
                  </a:lnTo>
                  <a:lnTo>
                    <a:pt x="7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7" name="Freeform 259"/>
            <p:cNvSpPr>
              <a:spLocks/>
            </p:cNvSpPr>
            <p:nvPr/>
          </p:nvSpPr>
          <p:spPr bwMode="auto">
            <a:xfrm>
              <a:off x="5536" y="2790"/>
              <a:ext cx="686" cy="1331"/>
            </a:xfrm>
            <a:custGeom>
              <a:avLst/>
              <a:gdLst>
                <a:gd name="T0" fmla="*/ 33 w 686"/>
                <a:gd name="T1" fmla="*/ 15 h 1331"/>
                <a:gd name="T2" fmla="*/ 59 w 686"/>
                <a:gd name="T3" fmla="*/ 114 h 1331"/>
                <a:gd name="T4" fmla="*/ 80 w 686"/>
                <a:gd name="T5" fmla="*/ 157 h 1331"/>
                <a:gd name="T6" fmla="*/ 104 w 686"/>
                <a:gd name="T7" fmla="*/ 205 h 1331"/>
                <a:gd name="T8" fmla="*/ 216 w 686"/>
                <a:gd name="T9" fmla="*/ 433 h 1331"/>
                <a:gd name="T10" fmla="*/ 271 w 686"/>
                <a:gd name="T11" fmla="*/ 580 h 1331"/>
                <a:gd name="T12" fmla="*/ 294 w 686"/>
                <a:gd name="T13" fmla="*/ 628 h 1331"/>
                <a:gd name="T14" fmla="*/ 318 w 686"/>
                <a:gd name="T15" fmla="*/ 673 h 1331"/>
                <a:gd name="T16" fmla="*/ 366 w 686"/>
                <a:gd name="T17" fmla="*/ 756 h 1331"/>
                <a:gd name="T18" fmla="*/ 413 w 686"/>
                <a:gd name="T19" fmla="*/ 834 h 1331"/>
                <a:gd name="T20" fmla="*/ 437 w 686"/>
                <a:gd name="T21" fmla="*/ 870 h 1331"/>
                <a:gd name="T22" fmla="*/ 461 w 686"/>
                <a:gd name="T23" fmla="*/ 906 h 1331"/>
                <a:gd name="T24" fmla="*/ 487 w 686"/>
                <a:gd name="T25" fmla="*/ 941 h 1331"/>
                <a:gd name="T26" fmla="*/ 511 w 686"/>
                <a:gd name="T27" fmla="*/ 979 h 1331"/>
                <a:gd name="T28" fmla="*/ 537 w 686"/>
                <a:gd name="T29" fmla="*/ 1015 h 1331"/>
                <a:gd name="T30" fmla="*/ 560 w 686"/>
                <a:gd name="T31" fmla="*/ 1053 h 1331"/>
                <a:gd name="T32" fmla="*/ 587 w 686"/>
                <a:gd name="T33" fmla="*/ 1091 h 1331"/>
                <a:gd name="T34" fmla="*/ 615 w 686"/>
                <a:gd name="T35" fmla="*/ 1131 h 1331"/>
                <a:gd name="T36" fmla="*/ 641 w 686"/>
                <a:gd name="T37" fmla="*/ 1172 h 1331"/>
                <a:gd name="T38" fmla="*/ 670 w 686"/>
                <a:gd name="T39" fmla="*/ 1217 h 1331"/>
                <a:gd name="T40" fmla="*/ 686 w 686"/>
                <a:gd name="T41" fmla="*/ 1302 h 1331"/>
                <a:gd name="T42" fmla="*/ 677 w 686"/>
                <a:gd name="T43" fmla="*/ 1331 h 1331"/>
                <a:gd name="T44" fmla="*/ 648 w 686"/>
                <a:gd name="T45" fmla="*/ 1321 h 1331"/>
                <a:gd name="T46" fmla="*/ 582 w 686"/>
                <a:gd name="T47" fmla="*/ 1267 h 1331"/>
                <a:gd name="T48" fmla="*/ 527 w 686"/>
                <a:gd name="T49" fmla="*/ 1179 h 1331"/>
                <a:gd name="T50" fmla="*/ 480 w 686"/>
                <a:gd name="T51" fmla="*/ 1096 h 1331"/>
                <a:gd name="T52" fmla="*/ 434 w 686"/>
                <a:gd name="T53" fmla="*/ 1020 h 1331"/>
                <a:gd name="T54" fmla="*/ 392 w 686"/>
                <a:gd name="T55" fmla="*/ 944 h 1331"/>
                <a:gd name="T56" fmla="*/ 351 w 686"/>
                <a:gd name="T57" fmla="*/ 868 h 1331"/>
                <a:gd name="T58" fmla="*/ 309 w 686"/>
                <a:gd name="T59" fmla="*/ 787 h 1331"/>
                <a:gd name="T60" fmla="*/ 263 w 686"/>
                <a:gd name="T61" fmla="*/ 701 h 1331"/>
                <a:gd name="T62" fmla="*/ 240 w 686"/>
                <a:gd name="T63" fmla="*/ 654 h 1331"/>
                <a:gd name="T64" fmla="*/ 216 w 686"/>
                <a:gd name="T65" fmla="*/ 606 h 1331"/>
                <a:gd name="T66" fmla="*/ 164 w 686"/>
                <a:gd name="T67" fmla="*/ 456 h 1331"/>
                <a:gd name="T68" fmla="*/ 121 w 686"/>
                <a:gd name="T69" fmla="*/ 335 h 1331"/>
                <a:gd name="T70" fmla="*/ 104 w 686"/>
                <a:gd name="T71" fmla="*/ 281 h 1331"/>
                <a:gd name="T72" fmla="*/ 73 w 686"/>
                <a:gd name="T73" fmla="*/ 221 h 1331"/>
                <a:gd name="T74" fmla="*/ 0 w 686"/>
                <a:gd name="T75" fmla="*/ 19 h 1331"/>
                <a:gd name="T76" fmla="*/ 14 w 686"/>
                <a:gd name="T77" fmla="*/ 0 h 1331"/>
                <a:gd name="T78" fmla="*/ 33 w 686"/>
                <a:gd name="T79" fmla="*/ 15 h 1331"/>
                <a:gd name="T80" fmla="*/ 33 w 686"/>
                <a:gd name="T81" fmla="*/ 15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1331">
                  <a:moveTo>
                    <a:pt x="33" y="15"/>
                  </a:moveTo>
                  <a:lnTo>
                    <a:pt x="59" y="114"/>
                  </a:lnTo>
                  <a:lnTo>
                    <a:pt x="80" y="157"/>
                  </a:lnTo>
                  <a:lnTo>
                    <a:pt x="104" y="205"/>
                  </a:lnTo>
                  <a:lnTo>
                    <a:pt x="216" y="433"/>
                  </a:lnTo>
                  <a:lnTo>
                    <a:pt x="271" y="580"/>
                  </a:lnTo>
                  <a:lnTo>
                    <a:pt x="294" y="628"/>
                  </a:lnTo>
                  <a:lnTo>
                    <a:pt x="318" y="673"/>
                  </a:lnTo>
                  <a:lnTo>
                    <a:pt x="366" y="756"/>
                  </a:lnTo>
                  <a:lnTo>
                    <a:pt x="413" y="834"/>
                  </a:lnTo>
                  <a:lnTo>
                    <a:pt x="437" y="870"/>
                  </a:lnTo>
                  <a:lnTo>
                    <a:pt x="461" y="906"/>
                  </a:lnTo>
                  <a:lnTo>
                    <a:pt x="487" y="941"/>
                  </a:lnTo>
                  <a:lnTo>
                    <a:pt x="511" y="979"/>
                  </a:lnTo>
                  <a:lnTo>
                    <a:pt x="537" y="1015"/>
                  </a:lnTo>
                  <a:lnTo>
                    <a:pt x="560" y="1053"/>
                  </a:lnTo>
                  <a:lnTo>
                    <a:pt x="587" y="1091"/>
                  </a:lnTo>
                  <a:lnTo>
                    <a:pt x="615" y="1131"/>
                  </a:lnTo>
                  <a:lnTo>
                    <a:pt x="641" y="1172"/>
                  </a:lnTo>
                  <a:lnTo>
                    <a:pt x="670" y="1217"/>
                  </a:lnTo>
                  <a:lnTo>
                    <a:pt x="686" y="1302"/>
                  </a:lnTo>
                  <a:lnTo>
                    <a:pt x="677" y="1331"/>
                  </a:lnTo>
                  <a:lnTo>
                    <a:pt x="648" y="1321"/>
                  </a:lnTo>
                  <a:lnTo>
                    <a:pt x="582" y="1267"/>
                  </a:lnTo>
                  <a:lnTo>
                    <a:pt x="527" y="1179"/>
                  </a:lnTo>
                  <a:lnTo>
                    <a:pt x="480" y="1096"/>
                  </a:lnTo>
                  <a:lnTo>
                    <a:pt x="434" y="1020"/>
                  </a:lnTo>
                  <a:lnTo>
                    <a:pt x="392" y="944"/>
                  </a:lnTo>
                  <a:lnTo>
                    <a:pt x="351" y="868"/>
                  </a:lnTo>
                  <a:lnTo>
                    <a:pt x="309" y="787"/>
                  </a:lnTo>
                  <a:lnTo>
                    <a:pt x="263" y="701"/>
                  </a:lnTo>
                  <a:lnTo>
                    <a:pt x="240" y="654"/>
                  </a:lnTo>
                  <a:lnTo>
                    <a:pt x="216" y="606"/>
                  </a:lnTo>
                  <a:lnTo>
                    <a:pt x="164" y="456"/>
                  </a:lnTo>
                  <a:lnTo>
                    <a:pt x="121" y="335"/>
                  </a:lnTo>
                  <a:lnTo>
                    <a:pt x="104" y="281"/>
                  </a:lnTo>
                  <a:lnTo>
                    <a:pt x="73" y="221"/>
                  </a:lnTo>
                  <a:lnTo>
                    <a:pt x="0" y="19"/>
                  </a:lnTo>
                  <a:lnTo>
                    <a:pt x="14" y="0"/>
                  </a:lnTo>
                  <a:lnTo>
                    <a:pt x="33" y="15"/>
                  </a:lnTo>
                  <a:lnTo>
                    <a:pt x="3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8" name="Freeform 260"/>
            <p:cNvSpPr>
              <a:spLocks/>
            </p:cNvSpPr>
            <p:nvPr/>
          </p:nvSpPr>
          <p:spPr bwMode="auto">
            <a:xfrm>
              <a:off x="4481" y="2985"/>
              <a:ext cx="1031" cy="1585"/>
            </a:xfrm>
            <a:custGeom>
              <a:avLst/>
              <a:gdLst>
                <a:gd name="T0" fmla="*/ 1026 w 1031"/>
                <a:gd name="T1" fmla="*/ 29 h 1585"/>
                <a:gd name="T2" fmla="*/ 969 w 1031"/>
                <a:gd name="T3" fmla="*/ 100 h 1585"/>
                <a:gd name="T4" fmla="*/ 936 w 1031"/>
                <a:gd name="T5" fmla="*/ 193 h 1585"/>
                <a:gd name="T6" fmla="*/ 912 w 1031"/>
                <a:gd name="T7" fmla="*/ 247 h 1585"/>
                <a:gd name="T8" fmla="*/ 888 w 1031"/>
                <a:gd name="T9" fmla="*/ 300 h 1585"/>
                <a:gd name="T10" fmla="*/ 867 w 1031"/>
                <a:gd name="T11" fmla="*/ 347 h 1585"/>
                <a:gd name="T12" fmla="*/ 846 w 1031"/>
                <a:gd name="T13" fmla="*/ 392 h 1585"/>
                <a:gd name="T14" fmla="*/ 822 w 1031"/>
                <a:gd name="T15" fmla="*/ 437 h 1585"/>
                <a:gd name="T16" fmla="*/ 798 w 1031"/>
                <a:gd name="T17" fmla="*/ 482 h 1585"/>
                <a:gd name="T18" fmla="*/ 769 w 1031"/>
                <a:gd name="T19" fmla="*/ 530 h 1585"/>
                <a:gd name="T20" fmla="*/ 739 w 1031"/>
                <a:gd name="T21" fmla="*/ 580 h 1585"/>
                <a:gd name="T22" fmla="*/ 698 w 1031"/>
                <a:gd name="T23" fmla="*/ 646 h 1585"/>
                <a:gd name="T24" fmla="*/ 660 w 1031"/>
                <a:gd name="T25" fmla="*/ 706 h 1585"/>
                <a:gd name="T26" fmla="*/ 625 w 1031"/>
                <a:gd name="T27" fmla="*/ 761 h 1585"/>
                <a:gd name="T28" fmla="*/ 591 w 1031"/>
                <a:gd name="T29" fmla="*/ 815 h 1585"/>
                <a:gd name="T30" fmla="*/ 558 w 1031"/>
                <a:gd name="T31" fmla="*/ 867 h 1585"/>
                <a:gd name="T32" fmla="*/ 522 w 1031"/>
                <a:gd name="T33" fmla="*/ 922 h 1585"/>
                <a:gd name="T34" fmla="*/ 482 w 1031"/>
                <a:gd name="T35" fmla="*/ 979 h 1585"/>
                <a:gd name="T36" fmla="*/ 437 w 1031"/>
                <a:gd name="T37" fmla="*/ 1041 h 1585"/>
                <a:gd name="T38" fmla="*/ 404 w 1031"/>
                <a:gd name="T39" fmla="*/ 1091 h 1585"/>
                <a:gd name="T40" fmla="*/ 375 w 1031"/>
                <a:gd name="T41" fmla="*/ 1136 h 1585"/>
                <a:gd name="T42" fmla="*/ 347 w 1031"/>
                <a:gd name="T43" fmla="*/ 1181 h 1585"/>
                <a:gd name="T44" fmla="*/ 313 w 1031"/>
                <a:gd name="T45" fmla="*/ 1233 h 1585"/>
                <a:gd name="T46" fmla="*/ 273 w 1031"/>
                <a:gd name="T47" fmla="*/ 1288 h 1585"/>
                <a:gd name="T48" fmla="*/ 237 w 1031"/>
                <a:gd name="T49" fmla="*/ 1338 h 1585"/>
                <a:gd name="T50" fmla="*/ 171 w 1031"/>
                <a:gd name="T51" fmla="*/ 1445 h 1585"/>
                <a:gd name="T52" fmla="*/ 137 w 1031"/>
                <a:gd name="T53" fmla="*/ 1483 h 1585"/>
                <a:gd name="T54" fmla="*/ 99 w 1031"/>
                <a:gd name="T55" fmla="*/ 1516 h 1585"/>
                <a:gd name="T56" fmla="*/ 26 w 1031"/>
                <a:gd name="T57" fmla="*/ 1583 h 1585"/>
                <a:gd name="T58" fmla="*/ 0 w 1031"/>
                <a:gd name="T59" fmla="*/ 1585 h 1585"/>
                <a:gd name="T60" fmla="*/ 0 w 1031"/>
                <a:gd name="T61" fmla="*/ 1561 h 1585"/>
                <a:gd name="T62" fmla="*/ 45 w 1031"/>
                <a:gd name="T63" fmla="*/ 1478 h 1585"/>
                <a:gd name="T64" fmla="*/ 61 w 1031"/>
                <a:gd name="T65" fmla="*/ 1435 h 1585"/>
                <a:gd name="T66" fmla="*/ 85 w 1031"/>
                <a:gd name="T67" fmla="*/ 1393 h 1585"/>
                <a:gd name="T68" fmla="*/ 121 w 1031"/>
                <a:gd name="T69" fmla="*/ 1333 h 1585"/>
                <a:gd name="T70" fmla="*/ 156 w 1031"/>
                <a:gd name="T71" fmla="*/ 1283 h 1585"/>
                <a:gd name="T72" fmla="*/ 194 w 1031"/>
                <a:gd name="T73" fmla="*/ 1236 h 1585"/>
                <a:gd name="T74" fmla="*/ 237 w 1031"/>
                <a:gd name="T75" fmla="*/ 1179 h 1585"/>
                <a:gd name="T76" fmla="*/ 270 w 1031"/>
                <a:gd name="T77" fmla="*/ 1126 h 1585"/>
                <a:gd name="T78" fmla="*/ 299 w 1031"/>
                <a:gd name="T79" fmla="*/ 1081 h 1585"/>
                <a:gd name="T80" fmla="*/ 327 w 1031"/>
                <a:gd name="T81" fmla="*/ 1036 h 1585"/>
                <a:gd name="T82" fmla="*/ 361 w 1031"/>
                <a:gd name="T83" fmla="*/ 986 h 1585"/>
                <a:gd name="T84" fmla="*/ 406 w 1031"/>
                <a:gd name="T85" fmla="*/ 924 h 1585"/>
                <a:gd name="T86" fmla="*/ 449 w 1031"/>
                <a:gd name="T87" fmla="*/ 870 h 1585"/>
                <a:gd name="T88" fmla="*/ 487 w 1031"/>
                <a:gd name="T89" fmla="*/ 820 h 1585"/>
                <a:gd name="T90" fmla="*/ 525 w 1031"/>
                <a:gd name="T91" fmla="*/ 770 h 1585"/>
                <a:gd name="T92" fmla="*/ 563 w 1031"/>
                <a:gd name="T93" fmla="*/ 720 h 1585"/>
                <a:gd name="T94" fmla="*/ 603 w 1031"/>
                <a:gd name="T95" fmla="*/ 668 h 1585"/>
                <a:gd name="T96" fmla="*/ 641 w 1031"/>
                <a:gd name="T97" fmla="*/ 611 h 1585"/>
                <a:gd name="T98" fmla="*/ 684 w 1031"/>
                <a:gd name="T99" fmla="*/ 547 h 1585"/>
                <a:gd name="T100" fmla="*/ 715 w 1031"/>
                <a:gd name="T101" fmla="*/ 497 h 1585"/>
                <a:gd name="T102" fmla="*/ 746 w 1031"/>
                <a:gd name="T103" fmla="*/ 452 h 1585"/>
                <a:gd name="T104" fmla="*/ 774 w 1031"/>
                <a:gd name="T105" fmla="*/ 409 h 1585"/>
                <a:gd name="T106" fmla="*/ 800 w 1031"/>
                <a:gd name="T107" fmla="*/ 368 h 1585"/>
                <a:gd name="T108" fmla="*/ 853 w 1031"/>
                <a:gd name="T109" fmla="*/ 283 h 1585"/>
                <a:gd name="T110" fmla="*/ 903 w 1031"/>
                <a:gd name="T111" fmla="*/ 178 h 1585"/>
                <a:gd name="T112" fmla="*/ 941 w 1031"/>
                <a:gd name="T113" fmla="*/ 76 h 1585"/>
                <a:gd name="T114" fmla="*/ 967 w 1031"/>
                <a:gd name="T115" fmla="*/ 36 h 1585"/>
                <a:gd name="T116" fmla="*/ 1007 w 1031"/>
                <a:gd name="T117" fmla="*/ 0 h 1585"/>
                <a:gd name="T118" fmla="*/ 1031 w 1031"/>
                <a:gd name="T119" fmla="*/ 5 h 1585"/>
                <a:gd name="T120" fmla="*/ 1026 w 1031"/>
                <a:gd name="T121" fmla="*/ 29 h 1585"/>
                <a:gd name="T122" fmla="*/ 1026 w 1031"/>
                <a:gd name="T123" fmla="*/ 2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1" h="1585">
                  <a:moveTo>
                    <a:pt x="1026" y="29"/>
                  </a:moveTo>
                  <a:lnTo>
                    <a:pt x="969" y="100"/>
                  </a:lnTo>
                  <a:lnTo>
                    <a:pt x="936" y="193"/>
                  </a:lnTo>
                  <a:lnTo>
                    <a:pt x="912" y="247"/>
                  </a:lnTo>
                  <a:lnTo>
                    <a:pt x="888" y="300"/>
                  </a:lnTo>
                  <a:lnTo>
                    <a:pt x="867" y="347"/>
                  </a:lnTo>
                  <a:lnTo>
                    <a:pt x="846" y="392"/>
                  </a:lnTo>
                  <a:lnTo>
                    <a:pt x="822" y="437"/>
                  </a:lnTo>
                  <a:lnTo>
                    <a:pt x="798" y="482"/>
                  </a:lnTo>
                  <a:lnTo>
                    <a:pt x="769" y="530"/>
                  </a:lnTo>
                  <a:lnTo>
                    <a:pt x="739" y="580"/>
                  </a:lnTo>
                  <a:lnTo>
                    <a:pt x="698" y="646"/>
                  </a:lnTo>
                  <a:lnTo>
                    <a:pt x="660" y="706"/>
                  </a:lnTo>
                  <a:lnTo>
                    <a:pt x="625" y="761"/>
                  </a:lnTo>
                  <a:lnTo>
                    <a:pt x="591" y="815"/>
                  </a:lnTo>
                  <a:lnTo>
                    <a:pt x="558" y="867"/>
                  </a:lnTo>
                  <a:lnTo>
                    <a:pt x="522" y="922"/>
                  </a:lnTo>
                  <a:lnTo>
                    <a:pt x="482" y="979"/>
                  </a:lnTo>
                  <a:lnTo>
                    <a:pt x="437" y="1041"/>
                  </a:lnTo>
                  <a:lnTo>
                    <a:pt x="404" y="1091"/>
                  </a:lnTo>
                  <a:lnTo>
                    <a:pt x="375" y="1136"/>
                  </a:lnTo>
                  <a:lnTo>
                    <a:pt x="347" y="1181"/>
                  </a:lnTo>
                  <a:lnTo>
                    <a:pt x="313" y="1233"/>
                  </a:lnTo>
                  <a:lnTo>
                    <a:pt x="273" y="1288"/>
                  </a:lnTo>
                  <a:lnTo>
                    <a:pt x="237" y="1338"/>
                  </a:lnTo>
                  <a:lnTo>
                    <a:pt x="171" y="1445"/>
                  </a:lnTo>
                  <a:lnTo>
                    <a:pt x="137" y="1483"/>
                  </a:lnTo>
                  <a:lnTo>
                    <a:pt x="99" y="1516"/>
                  </a:lnTo>
                  <a:lnTo>
                    <a:pt x="26" y="1583"/>
                  </a:lnTo>
                  <a:lnTo>
                    <a:pt x="0" y="1585"/>
                  </a:lnTo>
                  <a:lnTo>
                    <a:pt x="0" y="1561"/>
                  </a:lnTo>
                  <a:lnTo>
                    <a:pt x="45" y="1478"/>
                  </a:lnTo>
                  <a:lnTo>
                    <a:pt x="61" y="1435"/>
                  </a:lnTo>
                  <a:lnTo>
                    <a:pt x="85" y="1393"/>
                  </a:lnTo>
                  <a:lnTo>
                    <a:pt x="121" y="1333"/>
                  </a:lnTo>
                  <a:lnTo>
                    <a:pt x="156" y="1283"/>
                  </a:lnTo>
                  <a:lnTo>
                    <a:pt x="194" y="1236"/>
                  </a:lnTo>
                  <a:lnTo>
                    <a:pt x="237" y="1179"/>
                  </a:lnTo>
                  <a:lnTo>
                    <a:pt x="270" y="1126"/>
                  </a:lnTo>
                  <a:lnTo>
                    <a:pt x="299" y="1081"/>
                  </a:lnTo>
                  <a:lnTo>
                    <a:pt x="327" y="1036"/>
                  </a:lnTo>
                  <a:lnTo>
                    <a:pt x="361" y="986"/>
                  </a:lnTo>
                  <a:lnTo>
                    <a:pt x="406" y="924"/>
                  </a:lnTo>
                  <a:lnTo>
                    <a:pt x="449" y="870"/>
                  </a:lnTo>
                  <a:lnTo>
                    <a:pt x="487" y="820"/>
                  </a:lnTo>
                  <a:lnTo>
                    <a:pt x="525" y="770"/>
                  </a:lnTo>
                  <a:lnTo>
                    <a:pt x="563" y="720"/>
                  </a:lnTo>
                  <a:lnTo>
                    <a:pt x="603" y="668"/>
                  </a:lnTo>
                  <a:lnTo>
                    <a:pt x="641" y="611"/>
                  </a:lnTo>
                  <a:lnTo>
                    <a:pt x="684" y="547"/>
                  </a:lnTo>
                  <a:lnTo>
                    <a:pt x="715" y="497"/>
                  </a:lnTo>
                  <a:lnTo>
                    <a:pt x="746" y="452"/>
                  </a:lnTo>
                  <a:lnTo>
                    <a:pt x="774" y="409"/>
                  </a:lnTo>
                  <a:lnTo>
                    <a:pt x="800" y="368"/>
                  </a:lnTo>
                  <a:lnTo>
                    <a:pt x="853" y="283"/>
                  </a:lnTo>
                  <a:lnTo>
                    <a:pt x="903" y="178"/>
                  </a:lnTo>
                  <a:lnTo>
                    <a:pt x="941" y="76"/>
                  </a:lnTo>
                  <a:lnTo>
                    <a:pt x="967" y="36"/>
                  </a:lnTo>
                  <a:lnTo>
                    <a:pt x="1007" y="0"/>
                  </a:lnTo>
                  <a:lnTo>
                    <a:pt x="1031" y="5"/>
                  </a:lnTo>
                  <a:lnTo>
                    <a:pt x="1026" y="29"/>
                  </a:lnTo>
                  <a:lnTo>
                    <a:pt x="102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89" name="Freeform 261"/>
            <p:cNvSpPr>
              <a:spLocks/>
            </p:cNvSpPr>
            <p:nvPr/>
          </p:nvSpPr>
          <p:spPr bwMode="auto">
            <a:xfrm>
              <a:off x="5476" y="2990"/>
              <a:ext cx="573" cy="1195"/>
            </a:xfrm>
            <a:custGeom>
              <a:avLst/>
              <a:gdLst>
                <a:gd name="T0" fmla="*/ 36 w 573"/>
                <a:gd name="T1" fmla="*/ 14 h 1195"/>
                <a:gd name="T2" fmla="*/ 55 w 573"/>
                <a:gd name="T3" fmla="*/ 74 h 1195"/>
                <a:gd name="T4" fmla="*/ 76 w 573"/>
                <a:gd name="T5" fmla="*/ 131 h 1195"/>
                <a:gd name="T6" fmla="*/ 112 w 573"/>
                <a:gd name="T7" fmla="*/ 249 h 1195"/>
                <a:gd name="T8" fmla="*/ 150 w 573"/>
                <a:gd name="T9" fmla="*/ 378 h 1195"/>
                <a:gd name="T10" fmla="*/ 171 w 573"/>
                <a:gd name="T11" fmla="*/ 432 h 1195"/>
                <a:gd name="T12" fmla="*/ 202 w 573"/>
                <a:gd name="T13" fmla="*/ 496 h 1195"/>
                <a:gd name="T14" fmla="*/ 243 w 573"/>
                <a:gd name="T15" fmla="*/ 582 h 1195"/>
                <a:gd name="T16" fmla="*/ 281 w 573"/>
                <a:gd name="T17" fmla="*/ 656 h 1195"/>
                <a:gd name="T18" fmla="*/ 321 w 573"/>
                <a:gd name="T19" fmla="*/ 729 h 1195"/>
                <a:gd name="T20" fmla="*/ 371 w 573"/>
                <a:gd name="T21" fmla="*/ 815 h 1195"/>
                <a:gd name="T22" fmla="*/ 397 w 573"/>
                <a:gd name="T23" fmla="*/ 855 h 1195"/>
                <a:gd name="T24" fmla="*/ 421 w 573"/>
                <a:gd name="T25" fmla="*/ 891 h 1195"/>
                <a:gd name="T26" fmla="*/ 471 w 573"/>
                <a:gd name="T27" fmla="*/ 969 h 1195"/>
                <a:gd name="T28" fmla="*/ 516 w 573"/>
                <a:gd name="T29" fmla="*/ 1050 h 1195"/>
                <a:gd name="T30" fmla="*/ 563 w 573"/>
                <a:gd name="T31" fmla="*/ 1131 h 1195"/>
                <a:gd name="T32" fmla="*/ 573 w 573"/>
                <a:gd name="T33" fmla="*/ 1171 h 1195"/>
                <a:gd name="T34" fmla="*/ 566 w 573"/>
                <a:gd name="T35" fmla="*/ 1195 h 1195"/>
                <a:gd name="T36" fmla="*/ 542 w 573"/>
                <a:gd name="T37" fmla="*/ 1190 h 1195"/>
                <a:gd name="T38" fmla="*/ 509 w 573"/>
                <a:gd name="T39" fmla="*/ 1164 h 1195"/>
                <a:gd name="T40" fmla="*/ 461 w 573"/>
                <a:gd name="T41" fmla="*/ 1083 h 1195"/>
                <a:gd name="T42" fmla="*/ 414 w 573"/>
                <a:gd name="T43" fmla="*/ 1000 h 1195"/>
                <a:gd name="T44" fmla="*/ 371 w 573"/>
                <a:gd name="T45" fmla="*/ 919 h 1195"/>
                <a:gd name="T46" fmla="*/ 331 w 573"/>
                <a:gd name="T47" fmla="*/ 839 h 1195"/>
                <a:gd name="T48" fmla="*/ 283 w 573"/>
                <a:gd name="T49" fmla="*/ 753 h 1195"/>
                <a:gd name="T50" fmla="*/ 245 w 573"/>
                <a:gd name="T51" fmla="*/ 675 h 1195"/>
                <a:gd name="T52" fmla="*/ 209 w 573"/>
                <a:gd name="T53" fmla="*/ 599 h 1195"/>
                <a:gd name="T54" fmla="*/ 169 w 573"/>
                <a:gd name="T55" fmla="*/ 511 h 1195"/>
                <a:gd name="T56" fmla="*/ 133 w 573"/>
                <a:gd name="T57" fmla="*/ 442 h 1195"/>
                <a:gd name="T58" fmla="*/ 100 w 573"/>
                <a:gd name="T59" fmla="*/ 378 h 1195"/>
                <a:gd name="T60" fmla="*/ 48 w 573"/>
                <a:gd name="T61" fmla="*/ 237 h 1195"/>
                <a:gd name="T62" fmla="*/ 0 w 573"/>
                <a:gd name="T63" fmla="*/ 21 h 1195"/>
                <a:gd name="T64" fmla="*/ 12 w 573"/>
                <a:gd name="T65" fmla="*/ 0 h 1195"/>
                <a:gd name="T66" fmla="*/ 36 w 573"/>
                <a:gd name="T67" fmla="*/ 14 h 1195"/>
                <a:gd name="T68" fmla="*/ 36 w 573"/>
                <a:gd name="T69" fmla="*/ 14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3" h="1195">
                  <a:moveTo>
                    <a:pt x="36" y="14"/>
                  </a:moveTo>
                  <a:lnTo>
                    <a:pt x="55" y="74"/>
                  </a:lnTo>
                  <a:lnTo>
                    <a:pt x="76" y="131"/>
                  </a:lnTo>
                  <a:lnTo>
                    <a:pt x="112" y="249"/>
                  </a:lnTo>
                  <a:lnTo>
                    <a:pt x="150" y="378"/>
                  </a:lnTo>
                  <a:lnTo>
                    <a:pt x="171" y="432"/>
                  </a:lnTo>
                  <a:lnTo>
                    <a:pt x="202" y="496"/>
                  </a:lnTo>
                  <a:lnTo>
                    <a:pt x="243" y="582"/>
                  </a:lnTo>
                  <a:lnTo>
                    <a:pt x="281" y="656"/>
                  </a:lnTo>
                  <a:lnTo>
                    <a:pt x="321" y="729"/>
                  </a:lnTo>
                  <a:lnTo>
                    <a:pt x="371" y="815"/>
                  </a:lnTo>
                  <a:lnTo>
                    <a:pt x="397" y="855"/>
                  </a:lnTo>
                  <a:lnTo>
                    <a:pt x="421" y="891"/>
                  </a:lnTo>
                  <a:lnTo>
                    <a:pt x="471" y="969"/>
                  </a:lnTo>
                  <a:lnTo>
                    <a:pt x="516" y="1050"/>
                  </a:lnTo>
                  <a:lnTo>
                    <a:pt x="563" y="1131"/>
                  </a:lnTo>
                  <a:lnTo>
                    <a:pt x="573" y="1171"/>
                  </a:lnTo>
                  <a:lnTo>
                    <a:pt x="566" y="1195"/>
                  </a:lnTo>
                  <a:lnTo>
                    <a:pt x="542" y="1190"/>
                  </a:lnTo>
                  <a:lnTo>
                    <a:pt x="509" y="1164"/>
                  </a:lnTo>
                  <a:lnTo>
                    <a:pt x="461" y="1083"/>
                  </a:lnTo>
                  <a:lnTo>
                    <a:pt x="414" y="1000"/>
                  </a:lnTo>
                  <a:lnTo>
                    <a:pt x="371" y="919"/>
                  </a:lnTo>
                  <a:lnTo>
                    <a:pt x="331" y="839"/>
                  </a:lnTo>
                  <a:lnTo>
                    <a:pt x="283" y="753"/>
                  </a:lnTo>
                  <a:lnTo>
                    <a:pt x="245" y="675"/>
                  </a:lnTo>
                  <a:lnTo>
                    <a:pt x="209" y="599"/>
                  </a:lnTo>
                  <a:lnTo>
                    <a:pt x="169" y="511"/>
                  </a:lnTo>
                  <a:lnTo>
                    <a:pt x="133" y="442"/>
                  </a:lnTo>
                  <a:lnTo>
                    <a:pt x="100" y="378"/>
                  </a:lnTo>
                  <a:lnTo>
                    <a:pt x="48" y="237"/>
                  </a:lnTo>
                  <a:lnTo>
                    <a:pt x="0" y="21"/>
                  </a:lnTo>
                  <a:lnTo>
                    <a:pt x="12" y="0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0" name="Freeform 262"/>
            <p:cNvSpPr>
              <a:spLocks/>
            </p:cNvSpPr>
            <p:nvPr/>
          </p:nvSpPr>
          <p:spPr bwMode="auto">
            <a:xfrm>
              <a:off x="5384" y="3206"/>
              <a:ext cx="354" cy="977"/>
            </a:xfrm>
            <a:custGeom>
              <a:avLst/>
              <a:gdLst>
                <a:gd name="T0" fmla="*/ 28 w 354"/>
                <a:gd name="T1" fmla="*/ 5 h 977"/>
                <a:gd name="T2" fmla="*/ 97 w 354"/>
                <a:gd name="T3" fmla="*/ 114 h 977"/>
                <a:gd name="T4" fmla="*/ 140 w 354"/>
                <a:gd name="T5" fmla="*/ 219 h 977"/>
                <a:gd name="T6" fmla="*/ 178 w 354"/>
                <a:gd name="T7" fmla="*/ 330 h 977"/>
                <a:gd name="T8" fmla="*/ 197 w 354"/>
                <a:gd name="T9" fmla="*/ 392 h 977"/>
                <a:gd name="T10" fmla="*/ 221 w 354"/>
                <a:gd name="T11" fmla="*/ 461 h 977"/>
                <a:gd name="T12" fmla="*/ 247 w 354"/>
                <a:gd name="T13" fmla="*/ 575 h 977"/>
                <a:gd name="T14" fmla="*/ 273 w 354"/>
                <a:gd name="T15" fmla="*/ 673 h 977"/>
                <a:gd name="T16" fmla="*/ 287 w 354"/>
                <a:gd name="T17" fmla="*/ 720 h 977"/>
                <a:gd name="T18" fmla="*/ 354 w 354"/>
                <a:gd name="T19" fmla="*/ 953 h 977"/>
                <a:gd name="T20" fmla="*/ 346 w 354"/>
                <a:gd name="T21" fmla="*/ 977 h 977"/>
                <a:gd name="T22" fmla="*/ 323 w 354"/>
                <a:gd name="T23" fmla="*/ 970 h 977"/>
                <a:gd name="T24" fmla="*/ 289 w 354"/>
                <a:gd name="T25" fmla="*/ 910 h 977"/>
                <a:gd name="T26" fmla="*/ 256 w 354"/>
                <a:gd name="T27" fmla="*/ 860 h 977"/>
                <a:gd name="T28" fmla="*/ 197 w 354"/>
                <a:gd name="T29" fmla="*/ 746 h 977"/>
                <a:gd name="T30" fmla="*/ 187 w 354"/>
                <a:gd name="T31" fmla="*/ 696 h 977"/>
                <a:gd name="T32" fmla="*/ 154 w 354"/>
                <a:gd name="T33" fmla="*/ 592 h 977"/>
                <a:gd name="T34" fmla="*/ 130 w 354"/>
                <a:gd name="T35" fmla="*/ 482 h 977"/>
                <a:gd name="T36" fmla="*/ 97 w 354"/>
                <a:gd name="T37" fmla="*/ 354 h 977"/>
                <a:gd name="T38" fmla="*/ 80 w 354"/>
                <a:gd name="T39" fmla="*/ 240 h 977"/>
                <a:gd name="T40" fmla="*/ 57 w 354"/>
                <a:gd name="T41" fmla="*/ 133 h 977"/>
                <a:gd name="T42" fmla="*/ 35 w 354"/>
                <a:gd name="T43" fmla="*/ 81 h 977"/>
                <a:gd name="T44" fmla="*/ 0 w 354"/>
                <a:gd name="T45" fmla="*/ 24 h 977"/>
                <a:gd name="T46" fmla="*/ 4 w 354"/>
                <a:gd name="T47" fmla="*/ 0 h 977"/>
                <a:gd name="T48" fmla="*/ 28 w 354"/>
                <a:gd name="T49" fmla="*/ 5 h 977"/>
                <a:gd name="T50" fmla="*/ 28 w 354"/>
                <a:gd name="T51" fmla="*/ 5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4" h="977">
                  <a:moveTo>
                    <a:pt x="28" y="5"/>
                  </a:moveTo>
                  <a:lnTo>
                    <a:pt x="97" y="114"/>
                  </a:lnTo>
                  <a:lnTo>
                    <a:pt x="140" y="219"/>
                  </a:lnTo>
                  <a:lnTo>
                    <a:pt x="178" y="330"/>
                  </a:lnTo>
                  <a:lnTo>
                    <a:pt x="197" y="392"/>
                  </a:lnTo>
                  <a:lnTo>
                    <a:pt x="221" y="461"/>
                  </a:lnTo>
                  <a:lnTo>
                    <a:pt x="247" y="575"/>
                  </a:lnTo>
                  <a:lnTo>
                    <a:pt x="273" y="673"/>
                  </a:lnTo>
                  <a:lnTo>
                    <a:pt x="287" y="720"/>
                  </a:lnTo>
                  <a:lnTo>
                    <a:pt x="354" y="953"/>
                  </a:lnTo>
                  <a:lnTo>
                    <a:pt x="346" y="977"/>
                  </a:lnTo>
                  <a:lnTo>
                    <a:pt x="323" y="970"/>
                  </a:lnTo>
                  <a:lnTo>
                    <a:pt x="289" y="910"/>
                  </a:lnTo>
                  <a:lnTo>
                    <a:pt x="256" y="860"/>
                  </a:lnTo>
                  <a:lnTo>
                    <a:pt x="197" y="746"/>
                  </a:lnTo>
                  <a:lnTo>
                    <a:pt x="187" y="696"/>
                  </a:lnTo>
                  <a:lnTo>
                    <a:pt x="154" y="592"/>
                  </a:lnTo>
                  <a:lnTo>
                    <a:pt x="130" y="482"/>
                  </a:lnTo>
                  <a:lnTo>
                    <a:pt x="97" y="354"/>
                  </a:lnTo>
                  <a:lnTo>
                    <a:pt x="80" y="240"/>
                  </a:lnTo>
                  <a:lnTo>
                    <a:pt x="57" y="133"/>
                  </a:lnTo>
                  <a:lnTo>
                    <a:pt x="35" y="81"/>
                  </a:lnTo>
                  <a:lnTo>
                    <a:pt x="0" y="24"/>
                  </a:lnTo>
                  <a:lnTo>
                    <a:pt x="4" y="0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1" name="Freeform 263"/>
            <p:cNvSpPr>
              <a:spLocks/>
            </p:cNvSpPr>
            <p:nvPr/>
          </p:nvSpPr>
          <p:spPr bwMode="auto">
            <a:xfrm>
              <a:off x="5733" y="4223"/>
              <a:ext cx="302" cy="150"/>
            </a:xfrm>
            <a:custGeom>
              <a:avLst/>
              <a:gdLst>
                <a:gd name="T0" fmla="*/ 33 w 302"/>
                <a:gd name="T1" fmla="*/ 0 h 150"/>
                <a:gd name="T2" fmla="*/ 133 w 302"/>
                <a:gd name="T3" fmla="*/ 36 h 150"/>
                <a:gd name="T4" fmla="*/ 211 w 302"/>
                <a:gd name="T5" fmla="*/ 79 h 150"/>
                <a:gd name="T6" fmla="*/ 247 w 302"/>
                <a:gd name="T7" fmla="*/ 100 h 150"/>
                <a:gd name="T8" fmla="*/ 290 w 302"/>
                <a:gd name="T9" fmla="*/ 117 h 150"/>
                <a:gd name="T10" fmla="*/ 302 w 302"/>
                <a:gd name="T11" fmla="*/ 138 h 150"/>
                <a:gd name="T12" fmla="*/ 294 w 302"/>
                <a:gd name="T13" fmla="*/ 150 h 150"/>
                <a:gd name="T14" fmla="*/ 280 w 302"/>
                <a:gd name="T15" fmla="*/ 150 h 150"/>
                <a:gd name="T16" fmla="*/ 104 w 302"/>
                <a:gd name="T17" fmla="*/ 100 h 150"/>
                <a:gd name="T18" fmla="*/ 12 w 302"/>
                <a:gd name="T19" fmla="*/ 48 h 150"/>
                <a:gd name="T20" fmla="*/ 0 w 302"/>
                <a:gd name="T21" fmla="*/ 12 h 150"/>
                <a:gd name="T22" fmla="*/ 12 w 302"/>
                <a:gd name="T23" fmla="*/ 0 h 150"/>
                <a:gd name="T24" fmla="*/ 33 w 302"/>
                <a:gd name="T25" fmla="*/ 0 h 150"/>
                <a:gd name="T26" fmla="*/ 33 w 302"/>
                <a:gd name="T2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150">
                  <a:moveTo>
                    <a:pt x="33" y="0"/>
                  </a:moveTo>
                  <a:lnTo>
                    <a:pt x="133" y="36"/>
                  </a:lnTo>
                  <a:lnTo>
                    <a:pt x="211" y="79"/>
                  </a:lnTo>
                  <a:lnTo>
                    <a:pt x="247" y="100"/>
                  </a:lnTo>
                  <a:lnTo>
                    <a:pt x="290" y="117"/>
                  </a:lnTo>
                  <a:lnTo>
                    <a:pt x="302" y="138"/>
                  </a:lnTo>
                  <a:lnTo>
                    <a:pt x="294" y="150"/>
                  </a:lnTo>
                  <a:lnTo>
                    <a:pt x="280" y="150"/>
                  </a:lnTo>
                  <a:lnTo>
                    <a:pt x="104" y="100"/>
                  </a:lnTo>
                  <a:lnTo>
                    <a:pt x="12" y="4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2" name="Freeform 264"/>
            <p:cNvSpPr>
              <a:spLocks/>
            </p:cNvSpPr>
            <p:nvPr/>
          </p:nvSpPr>
          <p:spPr bwMode="auto">
            <a:xfrm>
              <a:off x="6101" y="4161"/>
              <a:ext cx="128" cy="162"/>
            </a:xfrm>
            <a:custGeom>
              <a:avLst/>
              <a:gdLst>
                <a:gd name="T0" fmla="*/ 128 w 128"/>
                <a:gd name="T1" fmla="*/ 26 h 162"/>
                <a:gd name="T2" fmla="*/ 71 w 128"/>
                <a:gd name="T3" fmla="*/ 131 h 162"/>
                <a:gd name="T4" fmla="*/ 29 w 128"/>
                <a:gd name="T5" fmla="*/ 160 h 162"/>
                <a:gd name="T6" fmla="*/ 5 w 128"/>
                <a:gd name="T7" fmla="*/ 162 h 162"/>
                <a:gd name="T8" fmla="*/ 0 w 128"/>
                <a:gd name="T9" fmla="*/ 141 h 162"/>
                <a:gd name="T10" fmla="*/ 12 w 128"/>
                <a:gd name="T11" fmla="*/ 86 h 162"/>
                <a:gd name="T12" fmla="*/ 95 w 128"/>
                <a:gd name="T13" fmla="*/ 7 h 162"/>
                <a:gd name="T14" fmla="*/ 121 w 128"/>
                <a:gd name="T15" fmla="*/ 0 h 162"/>
                <a:gd name="T16" fmla="*/ 128 w 128"/>
                <a:gd name="T17" fmla="*/ 26 h 162"/>
                <a:gd name="T18" fmla="*/ 128 w 128"/>
                <a:gd name="T19" fmla="*/ 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62">
                  <a:moveTo>
                    <a:pt x="128" y="26"/>
                  </a:moveTo>
                  <a:lnTo>
                    <a:pt x="71" y="131"/>
                  </a:lnTo>
                  <a:lnTo>
                    <a:pt x="29" y="160"/>
                  </a:lnTo>
                  <a:lnTo>
                    <a:pt x="5" y="162"/>
                  </a:lnTo>
                  <a:lnTo>
                    <a:pt x="0" y="141"/>
                  </a:lnTo>
                  <a:lnTo>
                    <a:pt x="12" y="86"/>
                  </a:lnTo>
                  <a:lnTo>
                    <a:pt x="95" y="7"/>
                  </a:lnTo>
                  <a:lnTo>
                    <a:pt x="121" y="0"/>
                  </a:lnTo>
                  <a:lnTo>
                    <a:pt x="128" y="26"/>
                  </a:lnTo>
                  <a:lnTo>
                    <a:pt x="12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3" name="Freeform 265"/>
            <p:cNvSpPr>
              <a:spLocks/>
            </p:cNvSpPr>
            <p:nvPr/>
          </p:nvSpPr>
          <p:spPr bwMode="auto">
            <a:xfrm>
              <a:off x="5393" y="2320"/>
              <a:ext cx="573" cy="173"/>
            </a:xfrm>
            <a:custGeom>
              <a:avLst/>
              <a:gdLst>
                <a:gd name="T0" fmla="*/ 14 w 573"/>
                <a:gd name="T1" fmla="*/ 24 h 173"/>
                <a:gd name="T2" fmla="*/ 174 w 573"/>
                <a:gd name="T3" fmla="*/ 0 h 173"/>
                <a:gd name="T4" fmla="*/ 328 w 573"/>
                <a:gd name="T5" fmla="*/ 9 h 173"/>
                <a:gd name="T6" fmla="*/ 544 w 573"/>
                <a:gd name="T7" fmla="*/ 95 h 173"/>
                <a:gd name="T8" fmla="*/ 568 w 573"/>
                <a:gd name="T9" fmla="*/ 116 h 173"/>
                <a:gd name="T10" fmla="*/ 573 w 573"/>
                <a:gd name="T11" fmla="*/ 161 h 173"/>
                <a:gd name="T12" fmla="*/ 554 w 573"/>
                <a:gd name="T13" fmla="*/ 173 h 173"/>
                <a:gd name="T14" fmla="*/ 528 w 573"/>
                <a:gd name="T15" fmla="*/ 168 h 173"/>
                <a:gd name="T16" fmla="*/ 504 w 573"/>
                <a:gd name="T17" fmla="*/ 154 h 173"/>
                <a:gd name="T18" fmla="*/ 459 w 573"/>
                <a:gd name="T19" fmla="*/ 121 h 173"/>
                <a:gd name="T20" fmla="*/ 416 w 573"/>
                <a:gd name="T21" fmla="*/ 90 h 173"/>
                <a:gd name="T22" fmla="*/ 373 w 573"/>
                <a:gd name="T23" fmla="*/ 64 h 173"/>
                <a:gd name="T24" fmla="*/ 321 w 573"/>
                <a:gd name="T25" fmla="*/ 43 h 173"/>
                <a:gd name="T26" fmla="*/ 171 w 573"/>
                <a:gd name="T27" fmla="*/ 35 h 173"/>
                <a:gd name="T28" fmla="*/ 19 w 573"/>
                <a:gd name="T29" fmla="*/ 59 h 173"/>
                <a:gd name="T30" fmla="*/ 0 w 573"/>
                <a:gd name="T31" fmla="*/ 43 h 173"/>
                <a:gd name="T32" fmla="*/ 14 w 573"/>
                <a:gd name="T33" fmla="*/ 24 h 173"/>
                <a:gd name="T34" fmla="*/ 14 w 573"/>
                <a:gd name="T35" fmla="*/ 2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73">
                  <a:moveTo>
                    <a:pt x="14" y="24"/>
                  </a:moveTo>
                  <a:lnTo>
                    <a:pt x="174" y="0"/>
                  </a:lnTo>
                  <a:lnTo>
                    <a:pt x="328" y="9"/>
                  </a:lnTo>
                  <a:lnTo>
                    <a:pt x="544" y="95"/>
                  </a:lnTo>
                  <a:lnTo>
                    <a:pt x="568" y="116"/>
                  </a:lnTo>
                  <a:lnTo>
                    <a:pt x="573" y="161"/>
                  </a:lnTo>
                  <a:lnTo>
                    <a:pt x="554" y="173"/>
                  </a:lnTo>
                  <a:lnTo>
                    <a:pt x="528" y="168"/>
                  </a:lnTo>
                  <a:lnTo>
                    <a:pt x="504" y="154"/>
                  </a:lnTo>
                  <a:lnTo>
                    <a:pt x="459" y="121"/>
                  </a:lnTo>
                  <a:lnTo>
                    <a:pt x="416" y="90"/>
                  </a:lnTo>
                  <a:lnTo>
                    <a:pt x="373" y="64"/>
                  </a:lnTo>
                  <a:lnTo>
                    <a:pt x="321" y="43"/>
                  </a:lnTo>
                  <a:lnTo>
                    <a:pt x="171" y="35"/>
                  </a:lnTo>
                  <a:lnTo>
                    <a:pt x="19" y="59"/>
                  </a:lnTo>
                  <a:lnTo>
                    <a:pt x="0" y="43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4" name="Freeform 266"/>
            <p:cNvSpPr>
              <a:spLocks/>
            </p:cNvSpPr>
            <p:nvPr/>
          </p:nvSpPr>
          <p:spPr bwMode="auto">
            <a:xfrm>
              <a:off x="5883" y="2460"/>
              <a:ext cx="83" cy="204"/>
            </a:xfrm>
            <a:custGeom>
              <a:avLst/>
              <a:gdLst>
                <a:gd name="T0" fmla="*/ 83 w 83"/>
                <a:gd name="T1" fmla="*/ 21 h 204"/>
                <a:gd name="T2" fmla="*/ 76 w 83"/>
                <a:gd name="T3" fmla="*/ 119 h 204"/>
                <a:gd name="T4" fmla="*/ 40 w 83"/>
                <a:gd name="T5" fmla="*/ 188 h 204"/>
                <a:gd name="T6" fmla="*/ 30 w 83"/>
                <a:gd name="T7" fmla="*/ 202 h 204"/>
                <a:gd name="T8" fmla="*/ 16 w 83"/>
                <a:gd name="T9" fmla="*/ 204 h 204"/>
                <a:gd name="T10" fmla="*/ 0 w 83"/>
                <a:gd name="T11" fmla="*/ 178 h 204"/>
                <a:gd name="T12" fmla="*/ 7 w 83"/>
                <a:gd name="T13" fmla="*/ 100 h 204"/>
                <a:gd name="T14" fmla="*/ 28 w 83"/>
                <a:gd name="T15" fmla="*/ 57 h 204"/>
                <a:gd name="T16" fmla="*/ 47 w 83"/>
                <a:gd name="T17" fmla="*/ 14 h 204"/>
                <a:gd name="T18" fmla="*/ 57 w 83"/>
                <a:gd name="T19" fmla="*/ 2 h 204"/>
                <a:gd name="T20" fmla="*/ 68 w 83"/>
                <a:gd name="T21" fmla="*/ 0 h 204"/>
                <a:gd name="T22" fmla="*/ 83 w 83"/>
                <a:gd name="T23" fmla="*/ 21 h 204"/>
                <a:gd name="T24" fmla="*/ 83 w 83"/>
                <a:gd name="T25" fmla="*/ 2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204">
                  <a:moveTo>
                    <a:pt x="83" y="21"/>
                  </a:moveTo>
                  <a:lnTo>
                    <a:pt x="76" y="119"/>
                  </a:lnTo>
                  <a:lnTo>
                    <a:pt x="40" y="188"/>
                  </a:lnTo>
                  <a:lnTo>
                    <a:pt x="30" y="202"/>
                  </a:lnTo>
                  <a:lnTo>
                    <a:pt x="16" y="204"/>
                  </a:lnTo>
                  <a:lnTo>
                    <a:pt x="0" y="178"/>
                  </a:lnTo>
                  <a:lnTo>
                    <a:pt x="7" y="100"/>
                  </a:lnTo>
                  <a:lnTo>
                    <a:pt x="28" y="57"/>
                  </a:lnTo>
                  <a:lnTo>
                    <a:pt x="47" y="14"/>
                  </a:lnTo>
                  <a:lnTo>
                    <a:pt x="57" y="2"/>
                  </a:lnTo>
                  <a:lnTo>
                    <a:pt x="68" y="0"/>
                  </a:lnTo>
                  <a:lnTo>
                    <a:pt x="83" y="21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5" name="Freeform 267"/>
            <p:cNvSpPr>
              <a:spLocks/>
            </p:cNvSpPr>
            <p:nvPr/>
          </p:nvSpPr>
          <p:spPr bwMode="auto">
            <a:xfrm>
              <a:off x="5331" y="2536"/>
              <a:ext cx="587" cy="152"/>
            </a:xfrm>
            <a:custGeom>
              <a:avLst/>
              <a:gdLst>
                <a:gd name="T0" fmla="*/ 15 w 587"/>
                <a:gd name="T1" fmla="*/ 17 h 152"/>
                <a:gd name="T2" fmla="*/ 176 w 587"/>
                <a:gd name="T3" fmla="*/ 0 h 152"/>
                <a:gd name="T4" fmla="*/ 338 w 587"/>
                <a:gd name="T5" fmla="*/ 5 h 152"/>
                <a:gd name="T6" fmla="*/ 554 w 587"/>
                <a:gd name="T7" fmla="*/ 62 h 152"/>
                <a:gd name="T8" fmla="*/ 585 w 587"/>
                <a:gd name="T9" fmla="*/ 86 h 152"/>
                <a:gd name="T10" fmla="*/ 587 w 587"/>
                <a:gd name="T11" fmla="*/ 121 h 152"/>
                <a:gd name="T12" fmla="*/ 568 w 587"/>
                <a:gd name="T13" fmla="*/ 150 h 152"/>
                <a:gd name="T14" fmla="*/ 530 w 587"/>
                <a:gd name="T15" fmla="*/ 152 h 152"/>
                <a:gd name="T16" fmla="*/ 428 w 587"/>
                <a:gd name="T17" fmla="*/ 112 h 152"/>
                <a:gd name="T18" fmla="*/ 383 w 587"/>
                <a:gd name="T19" fmla="*/ 88 h 152"/>
                <a:gd name="T20" fmla="*/ 326 w 587"/>
                <a:gd name="T21" fmla="*/ 69 h 152"/>
                <a:gd name="T22" fmla="*/ 171 w 587"/>
                <a:gd name="T23" fmla="*/ 50 h 152"/>
                <a:gd name="T24" fmla="*/ 19 w 587"/>
                <a:gd name="T25" fmla="*/ 52 h 152"/>
                <a:gd name="T26" fmla="*/ 0 w 587"/>
                <a:gd name="T27" fmla="*/ 36 h 152"/>
                <a:gd name="T28" fmla="*/ 15 w 587"/>
                <a:gd name="T29" fmla="*/ 17 h 152"/>
                <a:gd name="T30" fmla="*/ 15 w 587"/>
                <a:gd name="T31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7" h="152">
                  <a:moveTo>
                    <a:pt x="15" y="17"/>
                  </a:moveTo>
                  <a:lnTo>
                    <a:pt x="176" y="0"/>
                  </a:lnTo>
                  <a:lnTo>
                    <a:pt x="338" y="5"/>
                  </a:lnTo>
                  <a:lnTo>
                    <a:pt x="554" y="62"/>
                  </a:lnTo>
                  <a:lnTo>
                    <a:pt x="585" y="86"/>
                  </a:lnTo>
                  <a:lnTo>
                    <a:pt x="587" y="121"/>
                  </a:lnTo>
                  <a:lnTo>
                    <a:pt x="568" y="150"/>
                  </a:lnTo>
                  <a:lnTo>
                    <a:pt x="530" y="152"/>
                  </a:lnTo>
                  <a:lnTo>
                    <a:pt x="428" y="112"/>
                  </a:lnTo>
                  <a:lnTo>
                    <a:pt x="383" y="88"/>
                  </a:lnTo>
                  <a:lnTo>
                    <a:pt x="326" y="69"/>
                  </a:lnTo>
                  <a:lnTo>
                    <a:pt x="171" y="50"/>
                  </a:lnTo>
                  <a:lnTo>
                    <a:pt x="19" y="52"/>
                  </a:lnTo>
                  <a:lnTo>
                    <a:pt x="0" y="36"/>
                  </a:lnTo>
                  <a:lnTo>
                    <a:pt x="15" y="17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6" name="Freeform 268"/>
            <p:cNvSpPr>
              <a:spLocks/>
            </p:cNvSpPr>
            <p:nvPr/>
          </p:nvSpPr>
          <p:spPr bwMode="auto">
            <a:xfrm>
              <a:off x="5329" y="2412"/>
              <a:ext cx="55" cy="167"/>
            </a:xfrm>
            <a:custGeom>
              <a:avLst/>
              <a:gdLst>
                <a:gd name="T0" fmla="*/ 55 w 55"/>
                <a:gd name="T1" fmla="*/ 27 h 167"/>
                <a:gd name="T2" fmla="*/ 40 w 55"/>
                <a:gd name="T3" fmla="*/ 114 h 167"/>
                <a:gd name="T4" fmla="*/ 45 w 55"/>
                <a:gd name="T5" fmla="*/ 141 h 167"/>
                <a:gd name="T6" fmla="*/ 31 w 55"/>
                <a:gd name="T7" fmla="*/ 167 h 167"/>
                <a:gd name="T8" fmla="*/ 5 w 55"/>
                <a:gd name="T9" fmla="*/ 150 h 167"/>
                <a:gd name="T10" fmla="*/ 0 w 55"/>
                <a:gd name="T11" fmla="*/ 117 h 167"/>
                <a:gd name="T12" fmla="*/ 2 w 55"/>
                <a:gd name="T13" fmla="*/ 60 h 167"/>
                <a:gd name="T14" fmla="*/ 26 w 55"/>
                <a:gd name="T15" fmla="*/ 8 h 167"/>
                <a:gd name="T16" fmla="*/ 50 w 55"/>
                <a:gd name="T17" fmla="*/ 0 h 167"/>
                <a:gd name="T18" fmla="*/ 55 w 55"/>
                <a:gd name="T19" fmla="*/ 27 h 167"/>
                <a:gd name="T20" fmla="*/ 55 w 55"/>
                <a:gd name="T21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67">
                  <a:moveTo>
                    <a:pt x="55" y="27"/>
                  </a:moveTo>
                  <a:lnTo>
                    <a:pt x="40" y="114"/>
                  </a:lnTo>
                  <a:lnTo>
                    <a:pt x="45" y="141"/>
                  </a:lnTo>
                  <a:lnTo>
                    <a:pt x="31" y="167"/>
                  </a:lnTo>
                  <a:lnTo>
                    <a:pt x="5" y="150"/>
                  </a:lnTo>
                  <a:lnTo>
                    <a:pt x="0" y="117"/>
                  </a:lnTo>
                  <a:lnTo>
                    <a:pt x="2" y="60"/>
                  </a:lnTo>
                  <a:lnTo>
                    <a:pt x="26" y="8"/>
                  </a:lnTo>
                  <a:lnTo>
                    <a:pt x="50" y="0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7" name="Freeform 269"/>
            <p:cNvSpPr>
              <a:spLocks/>
            </p:cNvSpPr>
            <p:nvPr/>
          </p:nvSpPr>
          <p:spPr bwMode="auto">
            <a:xfrm>
              <a:off x="5635" y="2398"/>
              <a:ext cx="60" cy="176"/>
            </a:xfrm>
            <a:custGeom>
              <a:avLst/>
              <a:gdLst>
                <a:gd name="T0" fmla="*/ 60 w 60"/>
                <a:gd name="T1" fmla="*/ 19 h 176"/>
                <a:gd name="T2" fmla="*/ 53 w 60"/>
                <a:gd name="T3" fmla="*/ 150 h 176"/>
                <a:gd name="T4" fmla="*/ 46 w 60"/>
                <a:gd name="T5" fmla="*/ 171 h 176"/>
                <a:gd name="T6" fmla="*/ 27 w 60"/>
                <a:gd name="T7" fmla="*/ 176 h 176"/>
                <a:gd name="T8" fmla="*/ 0 w 60"/>
                <a:gd name="T9" fmla="*/ 150 h 176"/>
                <a:gd name="T10" fmla="*/ 24 w 60"/>
                <a:gd name="T11" fmla="*/ 17 h 176"/>
                <a:gd name="T12" fmla="*/ 43 w 60"/>
                <a:gd name="T13" fmla="*/ 0 h 176"/>
                <a:gd name="T14" fmla="*/ 60 w 60"/>
                <a:gd name="T15" fmla="*/ 19 h 176"/>
                <a:gd name="T16" fmla="*/ 60 w 60"/>
                <a:gd name="T1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76">
                  <a:moveTo>
                    <a:pt x="60" y="19"/>
                  </a:moveTo>
                  <a:lnTo>
                    <a:pt x="53" y="150"/>
                  </a:lnTo>
                  <a:lnTo>
                    <a:pt x="46" y="171"/>
                  </a:lnTo>
                  <a:lnTo>
                    <a:pt x="27" y="176"/>
                  </a:lnTo>
                  <a:lnTo>
                    <a:pt x="0" y="150"/>
                  </a:lnTo>
                  <a:lnTo>
                    <a:pt x="24" y="17"/>
                  </a:lnTo>
                  <a:lnTo>
                    <a:pt x="43" y="0"/>
                  </a:lnTo>
                  <a:lnTo>
                    <a:pt x="60" y="19"/>
                  </a:lnTo>
                  <a:lnTo>
                    <a:pt x="6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8" name="Freeform 270"/>
            <p:cNvSpPr>
              <a:spLocks/>
            </p:cNvSpPr>
            <p:nvPr/>
          </p:nvSpPr>
          <p:spPr bwMode="auto">
            <a:xfrm>
              <a:off x="3466" y="4040"/>
              <a:ext cx="715" cy="209"/>
            </a:xfrm>
            <a:custGeom>
              <a:avLst/>
              <a:gdLst>
                <a:gd name="T0" fmla="*/ 31 w 715"/>
                <a:gd name="T1" fmla="*/ 0 h 209"/>
                <a:gd name="T2" fmla="*/ 119 w 715"/>
                <a:gd name="T3" fmla="*/ 31 h 209"/>
                <a:gd name="T4" fmla="*/ 207 w 715"/>
                <a:gd name="T5" fmla="*/ 62 h 209"/>
                <a:gd name="T6" fmla="*/ 437 w 715"/>
                <a:gd name="T7" fmla="*/ 119 h 209"/>
                <a:gd name="T8" fmla="*/ 565 w 715"/>
                <a:gd name="T9" fmla="*/ 138 h 209"/>
                <a:gd name="T10" fmla="*/ 632 w 715"/>
                <a:gd name="T11" fmla="*/ 157 h 209"/>
                <a:gd name="T12" fmla="*/ 699 w 715"/>
                <a:gd name="T13" fmla="*/ 174 h 209"/>
                <a:gd name="T14" fmla="*/ 715 w 715"/>
                <a:gd name="T15" fmla="*/ 193 h 209"/>
                <a:gd name="T16" fmla="*/ 696 w 715"/>
                <a:gd name="T17" fmla="*/ 209 h 209"/>
                <a:gd name="T18" fmla="*/ 556 w 715"/>
                <a:gd name="T19" fmla="*/ 202 h 209"/>
                <a:gd name="T20" fmla="*/ 425 w 715"/>
                <a:gd name="T21" fmla="*/ 183 h 209"/>
                <a:gd name="T22" fmla="*/ 311 w 715"/>
                <a:gd name="T23" fmla="*/ 143 h 209"/>
                <a:gd name="T24" fmla="*/ 259 w 715"/>
                <a:gd name="T25" fmla="*/ 119 h 209"/>
                <a:gd name="T26" fmla="*/ 197 w 715"/>
                <a:gd name="T27" fmla="*/ 95 h 209"/>
                <a:gd name="T28" fmla="*/ 19 w 715"/>
                <a:gd name="T29" fmla="*/ 52 h 209"/>
                <a:gd name="T30" fmla="*/ 0 w 715"/>
                <a:gd name="T31" fmla="*/ 19 h 209"/>
                <a:gd name="T32" fmla="*/ 9 w 715"/>
                <a:gd name="T33" fmla="*/ 5 h 209"/>
                <a:gd name="T34" fmla="*/ 31 w 715"/>
                <a:gd name="T35" fmla="*/ 0 h 209"/>
                <a:gd name="T36" fmla="*/ 31 w 715"/>
                <a:gd name="T3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5" h="209">
                  <a:moveTo>
                    <a:pt x="31" y="0"/>
                  </a:moveTo>
                  <a:lnTo>
                    <a:pt x="119" y="31"/>
                  </a:lnTo>
                  <a:lnTo>
                    <a:pt x="207" y="62"/>
                  </a:lnTo>
                  <a:lnTo>
                    <a:pt x="437" y="119"/>
                  </a:lnTo>
                  <a:lnTo>
                    <a:pt x="565" y="138"/>
                  </a:lnTo>
                  <a:lnTo>
                    <a:pt x="632" y="157"/>
                  </a:lnTo>
                  <a:lnTo>
                    <a:pt x="699" y="174"/>
                  </a:lnTo>
                  <a:lnTo>
                    <a:pt x="715" y="193"/>
                  </a:lnTo>
                  <a:lnTo>
                    <a:pt x="696" y="209"/>
                  </a:lnTo>
                  <a:lnTo>
                    <a:pt x="556" y="202"/>
                  </a:lnTo>
                  <a:lnTo>
                    <a:pt x="425" y="183"/>
                  </a:lnTo>
                  <a:lnTo>
                    <a:pt x="311" y="143"/>
                  </a:lnTo>
                  <a:lnTo>
                    <a:pt x="259" y="119"/>
                  </a:lnTo>
                  <a:lnTo>
                    <a:pt x="197" y="95"/>
                  </a:lnTo>
                  <a:lnTo>
                    <a:pt x="19" y="52"/>
                  </a:lnTo>
                  <a:lnTo>
                    <a:pt x="0" y="19"/>
                  </a:lnTo>
                  <a:lnTo>
                    <a:pt x="9" y="5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199" name="Freeform 271"/>
            <p:cNvSpPr>
              <a:spLocks/>
            </p:cNvSpPr>
            <p:nvPr/>
          </p:nvSpPr>
          <p:spPr bwMode="auto">
            <a:xfrm>
              <a:off x="3428" y="4033"/>
              <a:ext cx="166" cy="202"/>
            </a:xfrm>
            <a:custGeom>
              <a:avLst/>
              <a:gdLst>
                <a:gd name="T0" fmla="*/ 55 w 166"/>
                <a:gd name="T1" fmla="*/ 10 h 202"/>
                <a:gd name="T2" fmla="*/ 116 w 166"/>
                <a:gd name="T3" fmla="*/ 95 h 202"/>
                <a:gd name="T4" fmla="*/ 161 w 166"/>
                <a:gd name="T5" fmla="*/ 178 h 202"/>
                <a:gd name="T6" fmla="*/ 166 w 166"/>
                <a:gd name="T7" fmla="*/ 190 h 202"/>
                <a:gd name="T8" fmla="*/ 161 w 166"/>
                <a:gd name="T9" fmla="*/ 202 h 202"/>
                <a:gd name="T10" fmla="*/ 135 w 166"/>
                <a:gd name="T11" fmla="*/ 202 h 202"/>
                <a:gd name="T12" fmla="*/ 47 w 166"/>
                <a:gd name="T13" fmla="*/ 138 h 202"/>
                <a:gd name="T14" fmla="*/ 5 w 166"/>
                <a:gd name="T15" fmla="*/ 40 h 202"/>
                <a:gd name="T16" fmla="*/ 0 w 166"/>
                <a:gd name="T17" fmla="*/ 17 h 202"/>
                <a:gd name="T18" fmla="*/ 14 w 166"/>
                <a:gd name="T19" fmla="*/ 0 h 202"/>
                <a:gd name="T20" fmla="*/ 55 w 166"/>
                <a:gd name="T21" fmla="*/ 10 h 202"/>
                <a:gd name="T22" fmla="*/ 55 w 166"/>
                <a:gd name="T23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02">
                  <a:moveTo>
                    <a:pt x="55" y="10"/>
                  </a:moveTo>
                  <a:lnTo>
                    <a:pt x="116" y="95"/>
                  </a:lnTo>
                  <a:lnTo>
                    <a:pt x="161" y="178"/>
                  </a:lnTo>
                  <a:lnTo>
                    <a:pt x="166" y="190"/>
                  </a:lnTo>
                  <a:lnTo>
                    <a:pt x="161" y="202"/>
                  </a:lnTo>
                  <a:lnTo>
                    <a:pt x="135" y="202"/>
                  </a:lnTo>
                  <a:lnTo>
                    <a:pt x="47" y="138"/>
                  </a:lnTo>
                  <a:lnTo>
                    <a:pt x="5" y="40"/>
                  </a:lnTo>
                  <a:lnTo>
                    <a:pt x="0" y="17"/>
                  </a:lnTo>
                  <a:lnTo>
                    <a:pt x="14" y="0"/>
                  </a:lnTo>
                  <a:lnTo>
                    <a:pt x="55" y="10"/>
                  </a:lnTo>
                  <a:lnTo>
                    <a:pt x="5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0" name="Freeform 272"/>
            <p:cNvSpPr>
              <a:spLocks/>
            </p:cNvSpPr>
            <p:nvPr/>
          </p:nvSpPr>
          <p:spPr bwMode="auto">
            <a:xfrm>
              <a:off x="3561" y="4223"/>
              <a:ext cx="846" cy="352"/>
            </a:xfrm>
            <a:custGeom>
              <a:avLst/>
              <a:gdLst>
                <a:gd name="T0" fmla="*/ 17 w 846"/>
                <a:gd name="T1" fmla="*/ 0 h 352"/>
                <a:gd name="T2" fmla="*/ 105 w 846"/>
                <a:gd name="T3" fmla="*/ 24 h 352"/>
                <a:gd name="T4" fmla="*/ 143 w 846"/>
                <a:gd name="T5" fmla="*/ 45 h 352"/>
                <a:gd name="T6" fmla="*/ 185 w 846"/>
                <a:gd name="T7" fmla="*/ 67 h 352"/>
                <a:gd name="T8" fmla="*/ 240 w 846"/>
                <a:gd name="T9" fmla="*/ 88 h 352"/>
                <a:gd name="T10" fmla="*/ 290 w 846"/>
                <a:gd name="T11" fmla="*/ 105 h 352"/>
                <a:gd name="T12" fmla="*/ 385 w 846"/>
                <a:gd name="T13" fmla="*/ 136 h 352"/>
                <a:gd name="T14" fmla="*/ 478 w 846"/>
                <a:gd name="T15" fmla="*/ 166 h 352"/>
                <a:gd name="T16" fmla="*/ 582 w 846"/>
                <a:gd name="T17" fmla="*/ 209 h 352"/>
                <a:gd name="T18" fmla="*/ 646 w 846"/>
                <a:gd name="T19" fmla="*/ 233 h 352"/>
                <a:gd name="T20" fmla="*/ 701 w 846"/>
                <a:gd name="T21" fmla="*/ 252 h 352"/>
                <a:gd name="T22" fmla="*/ 829 w 846"/>
                <a:gd name="T23" fmla="*/ 281 h 352"/>
                <a:gd name="T24" fmla="*/ 846 w 846"/>
                <a:gd name="T25" fmla="*/ 319 h 352"/>
                <a:gd name="T26" fmla="*/ 841 w 846"/>
                <a:gd name="T27" fmla="*/ 342 h 352"/>
                <a:gd name="T28" fmla="*/ 827 w 846"/>
                <a:gd name="T29" fmla="*/ 352 h 352"/>
                <a:gd name="T30" fmla="*/ 694 w 846"/>
                <a:gd name="T31" fmla="*/ 304 h 352"/>
                <a:gd name="T32" fmla="*/ 634 w 846"/>
                <a:gd name="T33" fmla="*/ 273 h 352"/>
                <a:gd name="T34" fmla="*/ 568 w 846"/>
                <a:gd name="T35" fmla="*/ 240 h 352"/>
                <a:gd name="T36" fmla="*/ 516 w 846"/>
                <a:gd name="T37" fmla="*/ 219 h 352"/>
                <a:gd name="T38" fmla="*/ 466 w 846"/>
                <a:gd name="T39" fmla="*/ 200 h 352"/>
                <a:gd name="T40" fmla="*/ 371 w 846"/>
                <a:gd name="T41" fmla="*/ 169 h 352"/>
                <a:gd name="T42" fmla="*/ 278 w 846"/>
                <a:gd name="T43" fmla="*/ 138 h 352"/>
                <a:gd name="T44" fmla="*/ 173 w 846"/>
                <a:gd name="T45" fmla="*/ 100 h 352"/>
                <a:gd name="T46" fmla="*/ 97 w 846"/>
                <a:gd name="T47" fmla="*/ 60 h 352"/>
                <a:gd name="T48" fmla="*/ 62 w 846"/>
                <a:gd name="T49" fmla="*/ 43 h 352"/>
                <a:gd name="T50" fmla="*/ 17 w 846"/>
                <a:gd name="T51" fmla="*/ 36 h 352"/>
                <a:gd name="T52" fmla="*/ 0 w 846"/>
                <a:gd name="T53" fmla="*/ 19 h 352"/>
                <a:gd name="T54" fmla="*/ 17 w 846"/>
                <a:gd name="T55" fmla="*/ 0 h 352"/>
                <a:gd name="T56" fmla="*/ 17 w 846"/>
                <a:gd name="T5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6" h="352">
                  <a:moveTo>
                    <a:pt x="17" y="0"/>
                  </a:moveTo>
                  <a:lnTo>
                    <a:pt x="105" y="24"/>
                  </a:lnTo>
                  <a:lnTo>
                    <a:pt x="143" y="45"/>
                  </a:lnTo>
                  <a:lnTo>
                    <a:pt x="185" y="67"/>
                  </a:lnTo>
                  <a:lnTo>
                    <a:pt x="240" y="88"/>
                  </a:lnTo>
                  <a:lnTo>
                    <a:pt x="290" y="105"/>
                  </a:lnTo>
                  <a:lnTo>
                    <a:pt x="385" y="136"/>
                  </a:lnTo>
                  <a:lnTo>
                    <a:pt x="478" y="166"/>
                  </a:lnTo>
                  <a:lnTo>
                    <a:pt x="582" y="209"/>
                  </a:lnTo>
                  <a:lnTo>
                    <a:pt x="646" y="233"/>
                  </a:lnTo>
                  <a:lnTo>
                    <a:pt x="701" y="252"/>
                  </a:lnTo>
                  <a:lnTo>
                    <a:pt x="829" y="281"/>
                  </a:lnTo>
                  <a:lnTo>
                    <a:pt x="846" y="319"/>
                  </a:lnTo>
                  <a:lnTo>
                    <a:pt x="841" y="342"/>
                  </a:lnTo>
                  <a:lnTo>
                    <a:pt x="827" y="352"/>
                  </a:lnTo>
                  <a:lnTo>
                    <a:pt x="694" y="304"/>
                  </a:lnTo>
                  <a:lnTo>
                    <a:pt x="634" y="273"/>
                  </a:lnTo>
                  <a:lnTo>
                    <a:pt x="568" y="240"/>
                  </a:lnTo>
                  <a:lnTo>
                    <a:pt x="516" y="219"/>
                  </a:lnTo>
                  <a:lnTo>
                    <a:pt x="466" y="200"/>
                  </a:lnTo>
                  <a:lnTo>
                    <a:pt x="371" y="169"/>
                  </a:lnTo>
                  <a:lnTo>
                    <a:pt x="278" y="138"/>
                  </a:lnTo>
                  <a:lnTo>
                    <a:pt x="173" y="100"/>
                  </a:lnTo>
                  <a:lnTo>
                    <a:pt x="97" y="60"/>
                  </a:lnTo>
                  <a:lnTo>
                    <a:pt x="62" y="43"/>
                  </a:lnTo>
                  <a:lnTo>
                    <a:pt x="17" y="36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1" name="Freeform 273"/>
            <p:cNvSpPr>
              <a:spLocks/>
            </p:cNvSpPr>
            <p:nvPr/>
          </p:nvSpPr>
          <p:spPr bwMode="auto">
            <a:xfrm>
              <a:off x="3772" y="4318"/>
              <a:ext cx="138" cy="1462"/>
            </a:xfrm>
            <a:custGeom>
              <a:avLst/>
              <a:gdLst>
                <a:gd name="T0" fmla="*/ 65 w 138"/>
                <a:gd name="T1" fmla="*/ 24 h 1462"/>
                <a:gd name="T2" fmla="*/ 84 w 138"/>
                <a:gd name="T3" fmla="*/ 333 h 1462"/>
                <a:gd name="T4" fmla="*/ 115 w 138"/>
                <a:gd name="T5" fmla="*/ 644 h 1462"/>
                <a:gd name="T6" fmla="*/ 131 w 138"/>
                <a:gd name="T7" fmla="*/ 979 h 1462"/>
                <a:gd name="T8" fmla="*/ 136 w 138"/>
                <a:gd name="T9" fmla="*/ 1176 h 1462"/>
                <a:gd name="T10" fmla="*/ 138 w 138"/>
                <a:gd name="T11" fmla="*/ 1421 h 1462"/>
                <a:gd name="T12" fmla="*/ 129 w 138"/>
                <a:gd name="T13" fmla="*/ 1450 h 1462"/>
                <a:gd name="T14" fmla="*/ 103 w 138"/>
                <a:gd name="T15" fmla="*/ 1462 h 1462"/>
                <a:gd name="T16" fmla="*/ 62 w 138"/>
                <a:gd name="T17" fmla="*/ 1426 h 1462"/>
                <a:gd name="T18" fmla="*/ 43 w 138"/>
                <a:gd name="T19" fmla="*/ 1186 h 1462"/>
                <a:gd name="T20" fmla="*/ 36 w 138"/>
                <a:gd name="T21" fmla="*/ 982 h 1462"/>
                <a:gd name="T22" fmla="*/ 22 w 138"/>
                <a:gd name="T23" fmla="*/ 651 h 1462"/>
                <a:gd name="T24" fmla="*/ 5 w 138"/>
                <a:gd name="T25" fmla="*/ 330 h 1462"/>
                <a:gd name="T26" fmla="*/ 0 w 138"/>
                <a:gd name="T27" fmla="*/ 12 h 1462"/>
                <a:gd name="T28" fmla="*/ 8 w 138"/>
                <a:gd name="T29" fmla="*/ 0 h 1462"/>
                <a:gd name="T30" fmla="*/ 31 w 138"/>
                <a:gd name="T31" fmla="*/ 0 h 1462"/>
                <a:gd name="T32" fmla="*/ 65 w 138"/>
                <a:gd name="T33" fmla="*/ 24 h 1462"/>
                <a:gd name="T34" fmla="*/ 65 w 138"/>
                <a:gd name="T35" fmla="*/ 2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1462">
                  <a:moveTo>
                    <a:pt x="65" y="24"/>
                  </a:moveTo>
                  <a:lnTo>
                    <a:pt x="84" y="333"/>
                  </a:lnTo>
                  <a:lnTo>
                    <a:pt x="115" y="644"/>
                  </a:lnTo>
                  <a:lnTo>
                    <a:pt x="131" y="979"/>
                  </a:lnTo>
                  <a:lnTo>
                    <a:pt x="136" y="1176"/>
                  </a:lnTo>
                  <a:lnTo>
                    <a:pt x="138" y="1421"/>
                  </a:lnTo>
                  <a:lnTo>
                    <a:pt x="129" y="1450"/>
                  </a:lnTo>
                  <a:lnTo>
                    <a:pt x="103" y="1462"/>
                  </a:lnTo>
                  <a:lnTo>
                    <a:pt x="62" y="1426"/>
                  </a:lnTo>
                  <a:lnTo>
                    <a:pt x="43" y="1186"/>
                  </a:lnTo>
                  <a:lnTo>
                    <a:pt x="36" y="982"/>
                  </a:lnTo>
                  <a:lnTo>
                    <a:pt x="22" y="651"/>
                  </a:lnTo>
                  <a:lnTo>
                    <a:pt x="5" y="33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31" y="0"/>
                  </a:lnTo>
                  <a:lnTo>
                    <a:pt x="65" y="24"/>
                  </a:lnTo>
                  <a:lnTo>
                    <a:pt x="6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2" name="Freeform 274"/>
            <p:cNvSpPr>
              <a:spLocks/>
            </p:cNvSpPr>
            <p:nvPr/>
          </p:nvSpPr>
          <p:spPr bwMode="auto">
            <a:xfrm>
              <a:off x="4547" y="4399"/>
              <a:ext cx="102" cy="1195"/>
            </a:xfrm>
            <a:custGeom>
              <a:avLst/>
              <a:gdLst>
                <a:gd name="T0" fmla="*/ 102 w 102"/>
                <a:gd name="T1" fmla="*/ 17 h 1195"/>
                <a:gd name="T2" fmla="*/ 93 w 102"/>
                <a:gd name="T3" fmla="*/ 573 h 1195"/>
                <a:gd name="T4" fmla="*/ 88 w 102"/>
                <a:gd name="T5" fmla="*/ 841 h 1195"/>
                <a:gd name="T6" fmla="*/ 100 w 102"/>
                <a:gd name="T7" fmla="*/ 1157 h 1195"/>
                <a:gd name="T8" fmla="*/ 88 w 102"/>
                <a:gd name="T9" fmla="*/ 1186 h 1195"/>
                <a:gd name="T10" fmla="*/ 62 w 102"/>
                <a:gd name="T11" fmla="*/ 1195 h 1195"/>
                <a:gd name="T12" fmla="*/ 24 w 102"/>
                <a:gd name="T13" fmla="*/ 1157 h 1195"/>
                <a:gd name="T14" fmla="*/ 17 w 102"/>
                <a:gd name="T15" fmla="*/ 1000 h 1195"/>
                <a:gd name="T16" fmla="*/ 0 w 102"/>
                <a:gd name="T17" fmla="*/ 846 h 1195"/>
                <a:gd name="T18" fmla="*/ 5 w 102"/>
                <a:gd name="T19" fmla="*/ 570 h 1195"/>
                <a:gd name="T20" fmla="*/ 19 w 102"/>
                <a:gd name="T21" fmla="*/ 423 h 1195"/>
                <a:gd name="T22" fmla="*/ 41 w 102"/>
                <a:gd name="T23" fmla="*/ 295 h 1195"/>
                <a:gd name="T24" fmla="*/ 67 w 102"/>
                <a:gd name="T25" fmla="*/ 17 h 1195"/>
                <a:gd name="T26" fmla="*/ 86 w 102"/>
                <a:gd name="T27" fmla="*/ 0 h 1195"/>
                <a:gd name="T28" fmla="*/ 102 w 102"/>
                <a:gd name="T29" fmla="*/ 17 h 1195"/>
                <a:gd name="T30" fmla="*/ 102 w 102"/>
                <a:gd name="T31" fmla="*/ 17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5">
                  <a:moveTo>
                    <a:pt x="102" y="17"/>
                  </a:moveTo>
                  <a:lnTo>
                    <a:pt x="93" y="573"/>
                  </a:lnTo>
                  <a:lnTo>
                    <a:pt x="88" y="841"/>
                  </a:lnTo>
                  <a:lnTo>
                    <a:pt x="100" y="1157"/>
                  </a:lnTo>
                  <a:lnTo>
                    <a:pt x="88" y="1186"/>
                  </a:lnTo>
                  <a:lnTo>
                    <a:pt x="62" y="1195"/>
                  </a:lnTo>
                  <a:lnTo>
                    <a:pt x="24" y="1157"/>
                  </a:lnTo>
                  <a:lnTo>
                    <a:pt x="17" y="1000"/>
                  </a:lnTo>
                  <a:lnTo>
                    <a:pt x="0" y="846"/>
                  </a:lnTo>
                  <a:lnTo>
                    <a:pt x="5" y="570"/>
                  </a:lnTo>
                  <a:lnTo>
                    <a:pt x="19" y="423"/>
                  </a:lnTo>
                  <a:lnTo>
                    <a:pt x="41" y="295"/>
                  </a:lnTo>
                  <a:lnTo>
                    <a:pt x="67" y="17"/>
                  </a:lnTo>
                  <a:lnTo>
                    <a:pt x="86" y="0"/>
                  </a:lnTo>
                  <a:lnTo>
                    <a:pt x="102" y="17"/>
                  </a:lnTo>
                  <a:lnTo>
                    <a:pt x="10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3" name="Freeform 275"/>
            <p:cNvSpPr>
              <a:spLocks/>
            </p:cNvSpPr>
            <p:nvPr/>
          </p:nvSpPr>
          <p:spPr bwMode="auto">
            <a:xfrm>
              <a:off x="5676" y="4221"/>
              <a:ext cx="109" cy="1573"/>
            </a:xfrm>
            <a:custGeom>
              <a:avLst/>
              <a:gdLst>
                <a:gd name="T0" fmla="*/ 102 w 109"/>
                <a:gd name="T1" fmla="*/ 33 h 1573"/>
                <a:gd name="T2" fmla="*/ 102 w 109"/>
                <a:gd name="T3" fmla="*/ 47 h 1573"/>
                <a:gd name="T4" fmla="*/ 102 w 109"/>
                <a:gd name="T5" fmla="*/ 64 h 1573"/>
                <a:gd name="T6" fmla="*/ 102 w 109"/>
                <a:gd name="T7" fmla="*/ 90 h 1573"/>
                <a:gd name="T8" fmla="*/ 102 w 109"/>
                <a:gd name="T9" fmla="*/ 104 h 1573"/>
                <a:gd name="T10" fmla="*/ 102 w 109"/>
                <a:gd name="T11" fmla="*/ 119 h 1573"/>
                <a:gd name="T12" fmla="*/ 102 w 109"/>
                <a:gd name="T13" fmla="*/ 123 h 1573"/>
                <a:gd name="T14" fmla="*/ 102 w 109"/>
                <a:gd name="T15" fmla="*/ 126 h 1573"/>
                <a:gd name="T16" fmla="*/ 102 w 109"/>
                <a:gd name="T17" fmla="*/ 128 h 1573"/>
                <a:gd name="T18" fmla="*/ 102 w 109"/>
                <a:gd name="T19" fmla="*/ 130 h 1573"/>
                <a:gd name="T20" fmla="*/ 102 w 109"/>
                <a:gd name="T21" fmla="*/ 142 h 1573"/>
                <a:gd name="T22" fmla="*/ 104 w 109"/>
                <a:gd name="T23" fmla="*/ 240 h 1573"/>
                <a:gd name="T24" fmla="*/ 104 w 109"/>
                <a:gd name="T25" fmla="*/ 335 h 1573"/>
                <a:gd name="T26" fmla="*/ 104 w 109"/>
                <a:gd name="T27" fmla="*/ 347 h 1573"/>
                <a:gd name="T28" fmla="*/ 104 w 109"/>
                <a:gd name="T29" fmla="*/ 354 h 1573"/>
                <a:gd name="T30" fmla="*/ 104 w 109"/>
                <a:gd name="T31" fmla="*/ 356 h 1573"/>
                <a:gd name="T32" fmla="*/ 104 w 109"/>
                <a:gd name="T33" fmla="*/ 359 h 1573"/>
                <a:gd name="T34" fmla="*/ 104 w 109"/>
                <a:gd name="T35" fmla="*/ 361 h 1573"/>
                <a:gd name="T36" fmla="*/ 104 w 109"/>
                <a:gd name="T37" fmla="*/ 373 h 1573"/>
                <a:gd name="T38" fmla="*/ 104 w 109"/>
                <a:gd name="T39" fmla="*/ 387 h 1573"/>
                <a:gd name="T40" fmla="*/ 104 w 109"/>
                <a:gd name="T41" fmla="*/ 416 h 1573"/>
                <a:gd name="T42" fmla="*/ 104 w 109"/>
                <a:gd name="T43" fmla="*/ 430 h 1573"/>
                <a:gd name="T44" fmla="*/ 104 w 109"/>
                <a:gd name="T45" fmla="*/ 432 h 1573"/>
                <a:gd name="T46" fmla="*/ 104 w 109"/>
                <a:gd name="T47" fmla="*/ 437 h 1573"/>
                <a:gd name="T48" fmla="*/ 104 w 109"/>
                <a:gd name="T49" fmla="*/ 442 h 1573"/>
                <a:gd name="T50" fmla="*/ 104 w 109"/>
                <a:gd name="T51" fmla="*/ 444 h 1573"/>
                <a:gd name="T52" fmla="*/ 109 w 109"/>
                <a:gd name="T53" fmla="*/ 629 h 1573"/>
                <a:gd name="T54" fmla="*/ 107 w 109"/>
                <a:gd name="T55" fmla="*/ 796 h 1573"/>
                <a:gd name="T56" fmla="*/ 100 w 109"/>
                <a:gd name="T57" fmla="*/ 1145 h 1573"/>
                <a:gd name="T58" fmla="*/ 83 w 109"/>
                <a:gd name="T59" fmla="*/ 1523 h 1573"/>
                <a:gd name="T60" fmla="*/ 71 w 109"/>
                <a:gd name="T61" fmla="*/ 1554 h 1573"/>
                <a:gd name="T62" fmla="*/ 43 w 109"/>
                <a:gd name="T63" fmla="*/ 1573 h 1573"/>
                <a:gd name="T64" fmla="*/ 14 w 109"/>
                <a:gd name="T65" fmla="*/ 1573 h 1573"/>
                <a:gd name="T66" fmla="*/ 0 w 109"/>
                <a:gd name="T67" fmla="*/ 1551 h 1573"/>
                <a:gd name="T68" fmla="*/ 0 w 109"/>
                <a:gd name="T69" fmla="*/ 1145 h 1573"/>
                <a:gd name="T70" fmla="*/ 7 w 109"/>
                <a:gd name="T71" fmla="*/ 796 h 1573"/>
                <a:gd name="T72" fmla="*/ 9 w 109"/>
                <a:gd name="T73" fmla="*/ 632 h 1573"/>
                <a:gd name="T74" fmla="*/ 5 w 109"/>
                <a:gd name="T75" fmla="*/ 446 h 1573"/>
                <a:gd name="T76" fmla="*/ 21 w 109"/>
                <a:gd name="T77" fmla="*/ 240 h 1573"/>
                <a:gd name="T78" fmla="*/ 38 w 109"/>
                <a:gd name="T79" fmla="*/ 33 h 1573"/>
                <a:gd name="T80" fmla="*/ 47 w 109"/>
                <a:gd name="T81" fmla="*/ 9 h 1573"/>
                <a:gd name="T82" fmla="*/ 69 w 109"/>
                <a:gd name="T83" fmla="*/ 0 h 1573"/>
                <a:gd name="T84" fmla="*/ 102 w 109"/>
                <a:gd name="T85" fmla="*/ 33 h 1573"/>
                <a:gd name="T86" fmla="*/ 102 w 109"/>
                <a:gd name="T87" fmla="*/ 3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" h="1573">
                  <a:moveTo>
                    <a:pt x="102" y="33"/>
                  </a:moveTo>
                  <a:lnTo>
                    <a:pt x="102" y="47"/>
                  </a:lnTo>
                  <a:lnTo>
                    <a:pt x="102" y="64"/>
                  </a:lnTo>
                  <a:lnTo>
                    <a:pt x="102" y="90"/>
                  </a:lnTo>
                  <a:lnTo>
                    <a:pt x="102" y="104"/>
                  </a:lnTo>
                  <a:lnTo>
                    <a:pt x="102" y="119"/>
                  </a:lnTo>
                  <a:lnTo>
                    <a:pt x="102" y="123"/>
                  </a:lnTo>
                  <a:lnTo>
                    <a:pt x="102" y="126"/>
                  </a:lnTo>
                  <a:lnTo>
                    <a:pt x="102" y="128"/>
                  </a:lnTo>
                  <a:lnTo>
                    <a:pt x="102" y="130"/>
                  </a:lnTo>
                  <a:lnTo>
                    <a:pt x="102" y="142"/>
                  </a:lnTo>
                  <a:lnTo>
                    <a:pt x="104" y="240"/>
                  </a:lnTo>
                  <a:lnTo>
                    <a:pt x="104" y="335"/>
                  </a:lnTo>
                  <a:lnTo>
                    <a:pt x="104" y="347"/>
                  </a:lnTo>
                  <a:lnTo>
                    <a:pt x="104" y="354"/>
                  </a:lnTo>
                  <a:lnTo>
                    <a:pt x="104" y="356"/>
                  </a:lnTo>
                  <a:lnTo>
                    <a:pt x="104" y="359"/>
                  </a:lnTo>
                  <a:lnTo>
                    <a:pt x="104" y="361"/>
                  </a:lnTo>
                  <a:lnTo>
                    <a:pt x="104" y="373"/>
                  </a:lnTo>
                  <a:lnTo>
                    <a:pt x="104" y="387"/>
                  </a:lnTo>
                  <a:lnTo>
                    <a:pt x="104" y="416"/>
                  </a:lnTo>
                  <a:lnTo>
                    <a:pt x="104" y="430"/>
                  </a:lnTo>
                  <a:lnTo>
                    <a:pt x="104" y="432"/>
                  </a:lnTo>
                  <a:lnTo>
                    <a:pt x="104" y="437"/>
                  </a:lnTo>
                  <a:lnTo>
                    <a:pt x="104" y="442"/>
                  </a:lnTo>
                  <a:lnTo>
                    <a:pt x="104" y="444"/>
                  </a:lnTo>
                  <a:lnTo>
                    <a:pt x="109" y="629"/>
                  </a:lnTo>
                  <a:lnTo>
                    <a:pt x="107" y="796"/>
                  </a:lnTo>
                  <a:lnTo>
                    <a:pt x="100" y="1145"/>
                  </a:lnTo>
                  <a:lnTo>
                    <a:pt x="83" y="1523"/>
                  </a:lnTo>
                  <a:lnTo>
                    <a:pt x="71" y="1554"/>
                  </a:lnTo>
                  <a:lnTo>
                    <a:pt x="43" y="1573"/>
                  </a:lnTo>
                  <a:lnTo>
                    <a:pt x="14" y="1573"/>
                  </a:lnTo>
                  <a:lnTo>
                    <a:pt x="0" y="1551"/>
                  </a:lnTo>
                  <a:lnTo>
                    <a:pt x="0" y="1145"/>
                  </a:lnTo>
                  <a:lnTo>
                    <a:pt x="7" y="796"/>
                  </a:lnTo>
                  <a:lnTo>
                    <a:pt x="9" y="632"/>
                  </a:lnTo>
                  <a:lnTo>
                    <a:pt x="5" y="446"/>
                  </a:lnTo>
                  <a:lnTo>
                    <a:pt x="21" y="240"/>
                  </a:lnTo>
                  <a:lnTo>
                    <a:pt x="38" y="33"/>
                  </a:lnTo>
                  <a:lnTo>
                    <a:pt x="47" y="9"/>
                  </a:lnTo>
                  <a:lnTo>
                    <a:pt x="69" y="0"/>
                  </a:lnTo>
                  <a:lnTo>
                    <a:pt x="102" y="33"/>
                  </a:lnTo>
                  <a:lnTo>
                    <a:pt x="10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4" name="Freeform 276"/>
            <p:cNvSpPr>
              <a:spLocks/>
            </p:cNvSpPr>
            <p:nvPr/>
          </p:nvSpPr>
          <p:spPr bwMode="auto">
            <a:xfrm>
              <a:off x="4012" y="5708"/>
              <a:ext cx="1711" cy="121"/>
            </a:xfrm>
            <a:custGeom>
              <a:avLst/>
              <a:gdLst>
                <a:gd name="T0" fmla="*/ 27 w 1711"/>
                <a:gd name="T1" fmla="*/ 29 h 121"/>
                <a:gd name="T2" fmla="*/ 200 w 1711"/>
                <a:gd name="T3" fmla="*/ 41 h 121"/>
                <a:gd name="T4" fmla="*/ 625 w 1711"/>
                <a:gd name="T5" fmla="*/ 48 h 121"/>
                <a:gd name="T6" fmla="*/ 1048 w 1711"/>
                <a:gd name="T7" fmla="*/ 31 h 121"/>
                <a:gd name="T8" fmla="*/ 1248 w 1711"/>
                <a:gd name="T9" fmla="*/ 19 h 121"/>
                <a:gd name="T10" fmla="*/ 1298 w 1711"/>
                <a:gd name="T11" fmla="*/ 24 h 121"/>
                <a:gd name="T12" fmla="*/ 1642 w 1711"/>
                <a:gd name="T13" fmla="*/ 3 h 121"/>
                <a:gd name="T14" fmla="*/ 1664 w 1711"/>
                <a:gd name="T15" fmla="*/ 0 h 121"/>
                <a:gd name="T16" fmla="*/ 1699 w 1711"/>
                <a:gd name="T17" fmla="*/ 12 h 121"/>
                <a:gd name="T18" fmla="*/ 1711 w 1711"/>
                <a:gd name="T19" fmla="*/ 48 h 121"/>
                <a:gd name="T20" fmla="*/ 1699 w 1711"/>
                <a:gd name="T21" fmla="*/ 81 h 121"/>
                <a:gd name="T22" fmla="*/ 1664 w 1711"/>
                <a:gd name="T23" fmla="*/ 93 h 121"/>
                <a:gd name="T24" fmla="*/ 1642 w 1711"/>
                <a:gd name="T25" fmla="*/ 91 h 121"/>
                <a:gd name="T26" fmla="*/ 1298 w 1711"/>
                <a:gd name="T27" fmla="*/ 112 h 121"/>
                <a:gd name="T28" fmla="*/ 1250 w 1711"/>
                <a:gd name="T29" fmla="*/ 114 h 121"/>
                <a:gd name="T30" fmla="*/ 1048 w 1711"/>
                <a:gd name="T31" fmla="*/ 121 h 121"/>
                <a:gd name="T32" fmla="*/ 623 w 1711"/>
                <a:gd name="T33" fmla="*/ 110 h 121"/>
                <a:gd name="T34" fmla="*/ 198 w 1711"/>
                <a:gd name="T35" fmla="*/ 76 h 121"/>
                <a:gd name="T36" fmla="*/ 27 w 1711"/>
                <a:gd name="T37" fmla="*/ 83 h 121"/>
                <a:gd name="T38" fmla="*/ 0 w 1711"/>
                <a:gd name="T39" fmla="*/ 55 h 121"/>
                <a:gd name="T40" fmla="*/ 5 w 1711"/>
                <a:gd name="T41" fmla="*/ 38 h 121"/>
                <a:gd name="T42" fmla="*/ 27 w 1711"/>
                <a:gd name="T43" fmla="*/ 29 h 121"/>
                <a:gd name="T44" fmla="*/ 27 w 1711"/>
                <a:gd name="T45" fmla="*/ 2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1" h="121">
                  <a:moveTo>
                    <a:pt x="27" y="29"/>
                  </a:moveTo>
                  <a:lnTo>
                    <a:pt x="200" y="41"/>
                  </a:lnTo>
                  <a:lnTo>
                    <a:pt x="625" y="48"/>
                  </a:lnTo>
                  <a:lnTo>
                    <a:pt x="1048" y="31"/>
                  </a:lnTo>
                  <a:lnTo>
                    <a:pt x="1248" y="19"/>
                  </a:lnTo>
                  <a:lnTo>
                    <a:pt x="1298" y="24"/>
                  </a:lnTo>
                  <a:lnTo>
                    <a:pt x="1642" y="3"/>
                  </a:lnTo>
                  <a:lnTo>
                    <a:pt x="1664" y="0"/>
                  </a:lnTo>
                  <a:lnTo>
                    <a:pt x="1699" y="12"/>
                  </a:lnTo>
                  <a:lnTo>
                    <a:pt x="1711" y="48"/>
                  </a:lnTo>
                  <a:lnTo>
                    <a:pt x="1699" y="81"/>
                  </a:lnTo>
                  <a:lnTo>
                    <a:pt x="1664" y="93"/>
                  </a:lnTo>
                  <a:lnTo>
                    <a:pt x="1642" y="91"/>
                  </a:lnTo>
                  <a:lnTo>
                    <a:pt x="1298" y="112"/>
                  </a:lnTo>
                  <a:lnTo>
                    <a:pt x="1250" y="114"/>
                  </a:lnTo>
                  <a:lnTo>
                    <a:pt x="1048" y="121"/>
                  </a:lnTo>
                  <a:lnTo>
                    <a:pt x="623" y="110"/>
                  </a:lnTo>
                  <a:lnTo>
                    <a:pt x="198" y="76"/>
                  </a:lnTo>
                  <a:lnTo>
                    <a:pt x="27" y="83"/>
                  </a:lnTo>
                  <a:lnTo>
                    <a:pt x="0" y="55"/>
                  </a:lnTo>
                  <a:lnTo>
                    <a:pt x="5" y="38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5" name="Freeform 277"/>
            <p:cNvSpPr>
              <a:spLocks/>
            </p:cNvSpPr>
            <p:nvPr/>
          </p:nvSpPr>
          <p:spPr bwMode="auto">
            <a:xfrm>
              <a:off x="4994" y="4824"/>
              <a:ext cx="508" cy="963"/>
            </a:xfrm>
            <a:custGeom>
              <a:avLst/>
              <a:gdLst>
                <a:gd name="T0" fmla="*/ 45 w 508"/>
                <a:gd name="T1" fmla="*/ 5 h 963"/>
                <a:gd name="T2" fmla="*/ 256 w 508"/>
                <a:gd name="T3" fmla="*/ 0 h 963"/>
                <a:gd name="T4" fmla="*/ 466 w 508"/>
                <a:gd name="T5" fmla="*/ 22 h 963"/>
                <a:gd name="T6" fmla="*/ 499 w 508"/>
                <a:gd name="T7" fmla="*/ 38 h 963"/>
                <a:gd name="T8" fmla="*/ 508 w 508"/>
                <a:gd name="T9" fmla="*/ 74 h 963"/>
                <a:gd name="T10" fmla="*/ 487 w 508"/>
                <a:gd name="T11" fmla="*/ 366 h 963"/>
                <a:gd name="T12" fmla="*/ 470 w 508"/>
                <a:gd name="T13" fmla="*/ 649 h 963"/>
                <a:gd name="T14" fmla="*/ 447 w 508"/>
                <a:gd name="T15" fmla="*/ 932 h 963"/>
                <a:gd name="T16" fmla="*/ 435 w 508"/>
                <a:gd name="T17" fmla="*/ 956 h 963"/>
                <a:gd name="T18" fmla="*/ 411 w 508"/>
                <a:gd name="T19" fmla="*/ 963 h 963"/>
                <a:gd name="T20" fmla="*/ 380 w 508"/>
                <a:gd name="T21" fmla="*/ 929 h 963"/>
                <a:gd name="T22" fmla="*/ 387 w 508"/>
                <a:gd name="T23" fmla="*/ 362 h 963"/>
                <a:gd name="T24" fmla="*/ 404 w 508"/>
                <a:gd name="T25" fmla="*/ 114 h 963"/>
                <a:gd name="T26" fmla="*/ 230 w 508"/>
                <a:gd name="T27" fmla="*/ 98 h 963"/>
                <a:gd name="T28" fmla="*/ 50 w 508"/>
                <a:gd name="T29" fmla="*/ 98 h 963"/>
                <a:gd name="T30" fmla="*/ 14 w 508"/>
                <a:gd name="T31" fmla="*/ 86 h 963"/>
                <a:gd name="T32" fmla="*/ 0 w 508"/>
                <a:gd name="T33" fmla="*/ 53 h 963"/>
                <a:gd name="T34" fmla="*/ 12 w 508"/>
                <a:gd name="T35" fmla="*/ 19 h 963"/>
                <a:gd name="T36" fmla="*/ 45 w 508"/>
                <a:gd name="T37" fmla="*/ 5 h 963"/>
                <a:gd name="T38" fmla="*/ 45 w 508"/>
                <a:gd name="T39" fmla="*/ 5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8" h="963">
                  <a:moveTo>
                    <a:pt x="45" y="5"/>
                  </a:moveTo>
                  <a:lnTo>
                    <a:pt x="256" y="0"/>
                  </a:lnTo>
                  <a:lnTo>
                    <a:pt x="466" y="22"/>
                  </a:lnTo>
                  <a:lnTo>
                    <a:pt x="499" y="38"/>
                  </a:lnTo>
                  <a:lnTo>
                    <a:pt x="508" y="74"/>
                  </a:lnTo>
                  <a:lnTo>
                    <a:pt x="487" y="366"/>
                  </a:lnTo>
                  <a:lnTo>
                    <a:pt x="470" y="649"/>
                  </a:lnTo>
                  <a:lnTo>
                    <a:pt x="447" y="932"/>
                  </a:lnTo>
                  <a:lnTo>
                    <a:pt x="435" y="956"/>
                  </a:lnTo>
                  <a:lnTo>
                    <a:pt x="411" y="963"/>
                  </a:lnTo>
                  <a:lnTo>
                    <a:pt x="380" y="929"/>
                  </a:lnTo>
                  <a:lnTo>
                    <a:pt x="387" y="362"/>
                  </a:lnTo>
                  <a:lnTo>
                    <a:pt x="404" y="114"/>
                  </a:lnTo>
                  <a:lnTo>
                    <a:pt x="230" y="98"/>
                  </a:lnTo>
                  <a:lnTo>
                    <a:pt x="50" y="98"/>
                  </a:lnTo>
                  <a:lnTo>
                    <a:pt x="14" y="86"/>
                  </a:lnTo>
                  <a:lnTo>
                    <a:pt x="0" y="53"/>
                  </a:lnTo>
                  <a:lnTo>
                    <a:pt x="12" y="19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6" name="Freeform 278"/>
            <p:cNvSpPr>
              <a:spLocks/>
            </p:cNvSpPr>
            <p:nvPr/>
          </p:nvSpPr>
          <p:spPr bwMode="auto">
            <a:xfrm>
              <a:off x="5084" y="3833"/>
              <a:ext cx="418" cy="568"/>
            </a:xfrm>
            <a:custGeom>
              <a:avLst/>
              <a:gdLst>
                <a:gd name="T0" fmla="*/ 19 w 418"/>
                <a:gd name="T1" fmla="*/ 24 h 568"/>
                <a:gd name="T2" fmla="*/ 183 w 418"/>
                <a:gd name="T3" fmla="*/ 19 h 568"/>
                <a:gd name="T4" fmla="*/ 345 w 418"/>
                <a:gd name="T5" fmla="*/ 8 h 568"/>
                <a:gd name="T6" fmla="*/ 383 w 418"/>
                <a:gd name="T7" fmla="*/ 0 h 568"/>
                <a:gd name="T8" fmla="*/ 416 w 418"/>
                <a:gd name="T9" fmla="*/ 12 h 568"/>
                <a:gd name="T10" fmla="*/ 418 w 418"/>
                <a:gd name="T11" fmla="*/ 53 h 568"/>
                <a:gd name="T12" fmla="*/ 414 w 418"/>
                <a:gd name="T13" fmla="*/ 138 h 568"/>
                <a:gd name="T14" fmla="*/ 418 w 418"/>
                <a:gd name="T15" fmla="*/ 224 h 568"/>
                <a:gd name="T16" fmla="*/ 411 w 418"/>
                <a:gd name="T17" fmla="*/ 480 h 568"/>
                <a:gd name="T18" fmla="*/ 404 w 418"/>
                <a:gd name="T19" fmla="*/ 523 h 568"/>
                <a:gd name="T20" fmla="*/ 390 w 418"/>
                <a:gd name="T21" fmla="*/ 554 h 568"/>
                <a:gd name="T22" fmla="*/ 368 w 418"/>
                <a:gd name="T23" fmla="*/ 568 h 568"/>
                <a:gd name="T24" fmla="*/ 342 w 418"/>
                <a:gd name="T25" fmla="*/ 561 h 568"/>
                <a:gd name="T26" fmla="*/ 323 w 418"/>
                <a:gd name="T27" fmla="*/ 535 h 568"/>
                <a:gd name="T28" fmla="*/ 302 w 418"/>
                <a:gd name="T29" fmla="*/ 488 h 568"/>
                <a:gd name="T30" fmla="*/ 309 w 418"/>
                <a:gd name="T31" fmla="*/ 224 h 568"/>
                <a:gd name="T32" fmla="*/ 326 w 418"/>
                <a:gd name="T33" fmla="*/ 72 h 568"/>
                <a:gd name="T34" fmla="*/ 17 w 418"/>
                <a:gd name="T35" fmla="*/ 60 h 568"/>
                <a:gd name="T36" fmla="*/ 0 w 418"/>
                <a:gd name="T37" fmla="*/ 41 h 568"/>
                <a:gd name="T38" fmla="*/ 19 w 418"/>
                <a:gd name="T39" fmla="*/ 24 h 568"/>
                <a:gd name="T40" fmla="*/ 19 w 418"/>
                <a:gd name="T41" fmla="*/ 2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8" h="568">
                  <a:moveTo>
                    <a:pt x="19" y="24"/>
                  </a:moveTo>
                  <a:lnTo>
                    <a:pt x="183" y="19"/>
                  </a:lnTo>
                  <a:lnTo>
                    <a:pt x="345" y="8"/>
                  </a:lnTo>
                  <a:lnTo>
                    <a:pt x="383" y="0"/>
                  </a:lnTo>
                  <a:lnTo>
                    <a:pt x="416" y="12"/>
                  </a:lnTo>
                  <a:lnTo>
                    <a:pt x="418" y="53"/>
                  </a:lnTo>
                  <a:lnTo>
                    <a:pt x="414" y="138"/>
                  </a:lnTo>
                  <a:lnTo>
                    <a:pt x="418" y="224"/>
                  </a:lnTo>
                  <a:lnTo>
                    <a:pt x="411" y="480"/>
                  </a:lnTo>
                  <a:lnTo>
                    <a:pt x="404" y="523"/>
                  </a:lnTo>
                  <a:lnTo>
                    <a:pt x="390" y="554"/>
                  </a:lnTo>
                  <a:lnTo>
                    <a:pt x="368" y="568"/>
                  </a:lnTo>
                  <a:lnTo>
                    <a:pt x="342" y="561"/>
                  </a:lnTo>
                  <a:lnTo>
                    <a:pt x="323" y="535"/>
                  </a:lnTo>
                  <a:lnTo>
                    <a:pt x="302" y="488"/>
                  </a:lnTo>
                  <a:lnTo>
                    <a:pt x="309" y="224"/>
                  </a:lnTo>
                  <a:lnTo>
                    <a:pt x="326" y="72"/>
                  </a:lnTo>
                  <a:lnTo>
                    <a:pt x="17" y="60"/>
                  </a:lnTo>
                  <a:lnTo>
                    <a:pt x="0" y="41"/>
                  </a:lnTo>
                  <a:lnTo>
                    <a:pt x="19" y="24"/>
                  </a:lnTo>
                  <a:lnTo>
                    <a:pt x="1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7" name="Freeform 279"/>
            <p:cNvSpPr>
              <a:spLocks/>
            </p:cNvSpPr>
            <p:nvPr/>
          </p:nvSpPr>
          <p:spPr bwMode="auto">
            <a:xfrm>
              <a:off x="4999" y="5017"/>
              <a:ext cx="85" cy="784"/>
            </a:xfrm>
            <a:custGeom>
              <a:avLst/>
              <a:gdLst>
                <a:gd name="T0" fmla="*/ 61 w 85"/>
                <a:gd name="T1" fmla="*/ 16 h 784"/>
                <a:gd name="T2" fmla="*/ 66 w 85"/>
                <a:gd name="T3" fmla="*/ 335 h 784"/>
                <a:gd name="T4" fmla="*/ 80 w 85"/>
                <a:gd name="T5" fmla="*/ 653 h 784"/>
                <a:gd name="T6" fmla="*/ 80 w 85"/>
                <a:gd name="T7" fmla="*/ 701 h 784"/>
                <a:gd name="T8" fmla="*/ 85 w 85"/>
                <a:gd name="T9" fmla="*/ 741 h 784"/>
                <a:gd name="T10" fmla="*/ 71 w 85"/>
                <a:gd name="T11" fmla="*/ 774 h 784"/>
                <a:gd name="T12" fmla="*/ 42 w 85"/>
                <a:gd name="T13" fmla="*/ 784 h 784"/>
                <a:gd name="T14" fmla="*/ 2 w 85"/>
                <a:gd name="T15" fmla="*/ 741 h 784"/>
                <a:gd name="T16" fmla="*/ 4 w 85"/>
                <a:gd name="T17" fmla="*/ 701 h 784"/>
                <a:gd name="T18" fmla="*/ 0 w 85"/>
                <a:gd name="T19" fmla="*/ 653 h 784"/>
                <a:gd name="T20" fmla="*/ 7 w 85"/>
                <a:gd name="T21" fmla="*/ 335 h 784"/>
                <a:gd name="T22" fmla="*/ 26 w 85"/>
                <a:gd name="T23" fmla="*/ 16 h 784"/>
                <a:gd name="T24" fmla="*/ 45 w 85"/>
                <a:gd name="T25" fmla="*/ 0 h 784"/>
                <a:gd name="T26" fmla="*/ 61 w 85"/>
                <a:gd name="T27" fmla="*/ 16 h 784"/>
                <a:gd name="T28" fmla="*/ 61 w 85"/>
                <a:gd name="T29" fmla="*/ 1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784">
                  <a:moveTo>
                    <a:pt x="61" y="16"/>
                  </a:moveTo>
                  <a:lnTo>
                    <a:pt x="66" y="335"/>
                  </a:lnTo>
                  <a:lnTo>
                    <a:pt x="80" y="653"/>
                  </a:lnTo>
                  <a:lnTo>
                    <a:pt x="80" y="701"/>
                  </a:lnTo>
                  <a:lnTo>
                    <a:pt x="85" y="741"/>
                  </a:lnTo>
                  <a:lnTo>
                    <a:pt x="71" y="774"/>
                  </a:lnTo>
                  <a:lnTo>
                    <a:pt x="42" y="784"/>
                  </a:lnTo>
                  <a:lnTo>
                    <a:pt x="2" y="741"/>
                  </a:lnTo>
                  <a:lnTo>
                    <a:pt x="4" y="701"/>
                  </a:lnTo>
                  <a:lnTo>
                    <a:pt x="0" y="653"/>
                  </a:lnTo>
                  <a:lnTo>
                    <a:pt x="7" y="335"/>
                  </a:lnTo>
                  <a:lnTo>
                    <a:pt x="26" y="16"/>
                  </a:lnTo>
                  <a:lnTo>
                    <a:pt x="45" y="0"/>
                  </a:lnTo>
                  <a:lnTo>
                    <a:pt x="61" y="16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8" name="Freeform 280"/>
            <p:cNvSpPr>
              <a:spLocks/>
            </p:cNvSpPr>
            <p:nvPr/>
          </p:nvSpPr>
          <p:spPr bwMode="auto">
            <a:xfrm>
              <a:off x="3984" y="4646"/>
              <a:ext cx="409" cy="131"/>
            </a:xfrm>
            <a:custGeom>
              <a:avLst/>
              <a:gdLst>
                <a:gd name="T0" fmla="*/ 21 w 409"/>
                <a:gd name="T1" fmla="*/ 0 h 131"/>
                <a:gd name="T2" fmla="*/ 135 w 409"/>
                <a:gd name="T3" fmla="*/ 14 h 131"/>
                <a:gd name="T4" fmla="*/ 347 w 409"/>
                <a:gd name="T5" fmla="*/ 62 h 131"/>
                <a:gd name="T6" fmla="*/ 394 w 409"/>
                <a:gd name="T7" fmla="*/ 81 h 131"/>
                <a:gd name="T8" fmla="*/ 409 w 409"/>
                <a:gd name="T9" fmla="*/ 100 h 131"/>
                <a:gd name="T10" fmla="*/ 392 w 409"/>
                <a:gd name="T11" fmla="*/ 117 h 131"/>
                <a:gd name="T12" fmla="*/ 337 w 409"/>
                <a:gd name="T13" fmla="*/ 131 h 131"/>
                <a:gd name="T14" fmla="*/ 119 w 409"/>
                <a:gd name="T15" fmla="*/ 83 h 131"/>
                <a:gd name="T16" fmla="*/ 9 w 409"/>
                <a:gd name="T17" fmla="*/ 33 h 131"/>
                <a:gd name="T18" fmla="*/ 0 w 409"/>
                <a:gd name="T19" fmla="*/ 10 h 131"/>
                <a:gd name="T20" fmla="*/ 21 w 409"/>
                <a:gd name="T21" fmla="*/ 0 h 131"/>
                <a:gd name="T22" fmla="*/ 21 w 409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131">
                  <a:moveTo>
                    <a:pt x="21" y="0"/>
                  </a:moveTo>
                  <a:lnTo>
                    <a:pt x="135" y="14"/>
                  </a:lnTo>
                  <a:lnTo>
                    <a:pt x="347" y="62"/>
                  </a:lnTo>
                  <a:lnTo>
                    <a:pt x="394" y="81"/>
                  </a:lnTo>
                  <a:lnTo>
                    <a:pt x="409" y="100"/>
                  </a:lnTo>
                  <a:lnTo>
                    <a:pt x="392" y="117"/>
                  </a:lnTo>
                  <a:lnTo>
                    <a:pt x="337" y="131"/>
                  </a:lnTo>
                  <a:lnTo>
                    <a:pt x="119" y="83"/>
                  </a:lnTo>
                  <a:lnTo>
                    <a:pt x="9" y="33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09" name="Freeform 281"/>
            <p:cNvSpPr>
              <a:spLocks/>
            </p:cNvSpPr>
            <p:nvPr/>
          </p:nvSpPr>
          <p:spPr bwMode="auto">
            <a:xfrm>
              <a:off x="3979" y="4658"/>
              <a:ext cx="107" cy="494"/>
            </a:xfrm>
            <a:custGeom>
              <a:avLst/>
              <a:gdLst>
                <a:gd name="T0" fmla="*/ 50 w 107"/>
                <a:gd name="T1" fmla="*/ 19 h 494"/>
                <a:gd name="T2" fmla="*/ 107 w 107"/>
                <a:gd name="T3" fmla="*/ 440 h 494"/>
                <a:gd name="T4" fmla="*/ 100 w 107"/>
                <a:gd name="T5" fmla="*/ 475 h 494"/>
                <a:gd name="T6" fmla="*/ 71 w 107"/>
                <a:gd name="T7" fmla="*/ 494 h 494"/>
                <a:gd name="T8" fmla="*/ 38 w 107"/>
                <a:gd name="T9" fmla="*/ 489 h 494"/>
                <a:gd name="T10" fmla="*/ 14 w 107"/>
                <a:gd name="T11" fmla="*/ 459 h 494"/>
                <a:gd name="T12" fmla="*/ 0 w 107"/>
                <a:gd name="T13" fmla="*/ 342 h 494"/>
                <a:gd name="T14" fmla="*/ 5 w 107"/>
                <a:gd name="T15" fmla="*/ 242 h 494"/>
                <a:gd name="T16" fmla="*/ 7 w 107"/>
                <a:gd name="T17" fmla="*/ 24 h 494"/>
                <a:gd name="T18" fmla="*/ 12 w 107"/>
                <a:gd name="T19" fmla="*/ 7 h 494"/>
                <a:gd name="T20" fmla="*/ 26 w 107"/>
                <a:gd name="T21" fmla="*/ 0 h 494"/>
                <a:gd name="T22" fmla="*/ 50 w 107"/>
                <a:gd name="T23" fmla="*/ 19 h 494"/>
                <a:gd name="T24" fmla="*/ 50 w 107"/>
                <a:gd name="T25" fmla="*/ 1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494">
                  <a:moveTo>
                    <a:pt x="50" y="19"/>
                  </a:moveTo>
                  <a:lnTo>
                    <a:pt x="107" y="440"/>
                  </a:lnTo>
                  <a:lnTo>
                    <a:pt x="100" y="475"/>
                  </a:lnTo>
                  <a:lnTo>
                    <a:pt x="71" y="494"/>
                  </a:lnTo>
                  <a:lnTo>
                    <a:pt x="38" y="489"/>
                  </a:lnTo>
                  <a:lnTo>
                    <a:pt x="14" y="459"/>
                  </a:lnTo>
                  <a:lnTo>
                    <a:pt x="0" y="342"/>
                  </a:lnTo>
                  <a:lnTo>
                    <a:pt x="5" y="242"/>
                  </a:lnTo>
                  <a:lnTo>
                    <a:pt x="7" y="24"/>
                  </a:lnTo>
                  <a:lnTo>
                    <a:pt x="12" y="7"/>
                  </a:lnTo>
                  <a:lnTo>
                    <a:pt x="26" y="0"/>
                  </a:lnTo>
                  <a:lnTo>
                    <a:pt x="50" y="19"/>
                  </a:lnTo>
                  <a:lnTo>
                    <a:pt x="5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0" name="Freeform 282"/>
            <p:cNvSpPr>
              <a:spLocks/>
            </p:cNvSpPr>
            <p:nvPr/>
          </p:nvSpPr>
          <p:spPr bwMode="auto">
            <a:xfrm>
              <a:off x="4367" y="4292"/>
              <a:ext cx="149" cy="276"/>
            </a:xfrm>
            <a:custGeom>
              <a:avLst/>
              <a:gdLst>
                <a:gd name="T0" fmla="*/ 28 w 149"/>
                <a:gd name="T1" fmla="*/ 0 h 276"/>
                <a:gd name="T2" fmla="*/ 106 w 149"/>
                <a:gd name="T3" fmla="*/ 102 h 276"/>
                <a:gd name="T4" fmla="*/ 149 w 149"/>
                <a:gd name="T5" fmla="*/ 223 h 276"/>
                <a:gd name="T6" fmla="*/ 142 w 149"/>
                <a:gd name="T7" fmla="*/ 259 h 276"/>
                <a:gd name="T8" fmla="*/ 116 w 149"/>
                <a:gd name="T9" fmla="*/ 276 h 276"/>
                <a:gd name="T10" fmla="*/ 85 w 149"/>
                <a:gd name="T11" fmla="*/ 273 h 276"/>
                <a:gd name="T12" fmla="*/ 61 w 149"/>
                <a:gd name="T13" fmla="*/ 245 h 276"/>
                <a:gd name="T14" fmla="*/ 49 w 149"/>
                <a:gd name="T15" fmla="*/ 126 h 276"/>
                <a:gd name="T16" fmla="*/ 38 w 149"/>
                <a:gd name="T17" fmla="*/ 74 h 276"/>
                <a:gd name="T18" fmla="*/ 23 w 149"/>
                <a:gd name="T19" fmla="*/ 50 h 276"/>
                <a:gd name="T20" fmla="*/ 4 w 149"/>
                <a:gd name="T21" fmla="*/ 26 h 276"/>
                <a:gd name="T22" fmla="*/ 0 w 149"/>
                <a:gd name="T23" fmla="*/ 12 h 276"/>
                <a:gd name="T24" fmla="*/ 4 w 149"/>
                <a:gd name="T25" fmla="*/ 0 h 276"/>
                <a:gd name="T26" fmla="*/ 28 w 149"/>
                <a:gd name="T27" fmla="*/ 0 h 276"/>
                <a:gd name="T28" fmla="*/ 28 w 149"/>
                <a:gd name="T2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276">
                  <a:moveTo>
                    <a:pt x="28" y="0"/>
                  </a:moveTo>
                  <a:lnTo>
                    <a:pt x="106" y="102"/>
                  </a:lnTo>
                  <a:lnTo>
                    <a:pt x="149" y="223"/>
                  </a:lnTo>
                  <a:lnTo>
                    <a:pt x="142" y="259"/>
                  </a:lnTo>
                  <a:lnTo>
                    <a:pt x="116" y="276"/>
                  </a:lnTo>
                  <a:lnTo>
                    <a:pt x="85" y="273"/>
                  </a:lnTo>
                  <a:lnTo>
                    <a:pt x="61" y="245"/>
                  </a:lnTo>
                  <a:lnTo>
                    <a:pt x="49" y="126"/>
                  </a:lnTo>
                  <a:lnTo>
                    <a:pt x="38" y="74"/>
                  </a:lnTo>
                  <a:lnTo>
                    <a:pt x="23" y="50"/>
                  </a:lnTo>
                  <a:lnTo>
                    <a:pt x="4" y="26"/>
                  </a:lnTo>
                  <a:lnTo>
                    <a:pt x="0" y="12"/>
                  </a:lnTo>
                  <a:lnTo>
                    <a:pt x="4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1" name="Freeform 283"/>
            <p:cNvSpPr>
              <a:spLocks/>
            </p:cNvSpPr>
            <p:nvPr/>
          </p:nvSpPr>
          <p:spPr bwMode="auto">
            <a:xfrm>
              <a:off x="5091" y="3867"/>
              <a:ext cx="131" cy="252"/>
            </a:xfrm>
            <a:custGeom>
              <a:avLst/>
              <a:gdLst>
                <a:gd name="T0" fmla="*/ 19 w 131"/>
                <a:gd name="T1" fmla="*/ 45 h 252"/>
                <a:gd name="T2" fmla="*/ 34 w 131"/>
                <a:gd name="T3" fmla="*/ 218 h 252"/>
                <a:gd name="T4" fmla="*/ 131 w 131"/>
                <a:gd name="T5" fmla="*/ 206 h 252"/>
                <a:gd name="T6" fmla="*/ 126 w 131"/>
                <a:gd name="T7" fmla="*/ 233 h 252"/>
                <a:gd name="T8" fmla="*/ 0 w 131"/>
                <a:gd name="T9" fmla="*/ 252 h 252"/>
                <a:gd name="T10" fmla="*/ 3 w 131"/>
                <a:gd name="T11" fmla="*/ 7 h 252"/>
                <a:gd name="T12" fmla="*/ 19 w 131"/>
                <a:gd name="T13" fmla="*/ 0 h 252"/>
                <a:gd name="T14" fmla="*/ 19 w 131"/>
                <a:gd name="T15" fmla="*/ 45 h 252"/>
                <a:gd name="T16" fmla="*/ 19 w 131"/>
                <a:gd name="T17" fmla="*/ 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52">
                  <a:moveTo>
                    <a:pt x="19" y="45"/>
                  </a:moveTo>
                  <a:lnTo>
                    <a:pt x="34" y="218"/>
                  </a:lnTo>
                  <a:lnTo>
                    <a:pt x="131" y="206"/>
                  </a:lnTo>
                  <a:lnTo>
                    <a:pt x="126" y="233"/>
                  </a:lnTo>
                  <a:lnTo>
                    <a:pt x="0" y="252"/>
                  </a:lnTo>
                  <a:lnTo>
                    <a:pt x="3" y="7"/>
                  </a:lnTo>
                  <a:lnTo>
                    <a:pt x="19" y="0"/>
                  </a:lnTo>
                  <a:lnTo>
                    <a:pt x="19" y="45"/>
                  </a:lnTo>
                  <a:lnTo>
                    <a:pt x="1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2" name="Freeform 284"/>
            <p:cNvSpPr>
              <a:spLocks/>
            </p:cNvSpPr>
            <p:nvPr/>
          </p:nvSpPr>
          <p:spPr bwMode="auto">
            <a:xfrm>
              <a:off x="5084" y="4166"/>
              <a:ext cx="178" cy="221"/>
            </a:xfrm>
            <a:custGeom>
              <a:avLst/>
              <a:gdLst>
                <a:gd name="T0" fmla="*/ 26 w 178"/>
                <a:gd name="T1" fmla="*/ 2 h 221"/>
                <a:gd name="T2" fmla="*/ 41 w 178"/>
                <a:gd name="T3" fmla="*/ 183 h 221"/>
                <a:gd name="T4" fmla="*/ 126 w 178"/>
                <a:gd name="T5" fmla="*/ 183 h 221"/>
                <a:gd name="T6" fmla="*/ 171 w 178"/>
                <a:gd name="T7" fmla="*/ 136 h 221"/>
                <a:gd name="T8" fmla="*/ 178 w 178"/>
                <a:gd name="T9" fmla="*/ 209 h 221"/>
                <a:gd name="T10" fmla="*/ 22 w 178"/>
                <a:gd name="T11" fmla="*/ 221 h 221"/>
                <a:gd name="T12" fmla="*/ 0 w 178"/>
                <a:gd name="T13" fmla="*/ 204 h 221"/>
                <a:gd name="T14" fmla="*/ 5 w 178"/>
                <a:gd name="T15" fmla="*/ 0 h 221"/>
                <a:gd name="T16" fmla="*/ 26 w 178"/>
                <a:gd name="T17" fmla="*/ 2 h 221"/>
                <a:gd name="T18" fmla="*/ 26 w 178"/>
                <a:gd name="T19" fmla="*/ 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221">
                  <a:moveTo>
                    <a:pt x="26" y="2"/>
                  </a:moveTo>
                  <a:lnTo>
                    <a:pt x="41" y="183"/>
                  </a:lnTo>
                  <a:lnTo>
                    <a:pt x="126" y="183"/>
                  </a:lnTo>
                  <a:lnTo>
                    <a:pt x="171" y="136"/>
                  </a:lnTo>
                  <a:lnTo>
                    <a:pt x="178" y="209"/>
                  </a:lnTo>
                  <a:lnTo>
                    <a:pt x="22" y="221"/>
                  </a:lnTo>
                  <a:lnTo>
                    <a:pt x="0" y="204"/>
                  </a:lnTo>
                  <a:lnTo>
                    <a:pt x="5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3" name="Freeform 285"/>
            <p:cNvSpPr>
              <a:spLocks/>
            </p:cNvSpPr>
            <p:nvPr/>
          </p:nvSpPr>
          <p:spPr bwMode="auto">
            <a:xfrm>
              <a:off x="5296" y="4128"/>
              <a:ext cx="192" cy="283"/>
            </a:xfrm>
            <a:custGeom>
              <a:avLst/>
              <a:gdLst>
                <a:gd name="T0" fmla="*/ 38 w 192"/>
                <a:gd name="T1" fmla="*/ 38 h 283"/>
                <a:gd name="T2" fmla="*/ 28 w 192"/>
                <a:gd name="T3" fmla="*/ 245 h 283"/>
                <a:gd name="T4" fmla="*/ 192 w 192"/>
                <a:gd name="T5" fmla="*/ 228 h 283"/>
                <a:gd name="T6" fmla="*/ 183 w 192"/>
                <a:gd name="T7" fmla="*/ 283 h 283"/>
                <a:gd name="T8" fmla="*/ 54 w 192"/>
                <a:gd name="T9" fmla="*/ 276 h 283"/>
                <a:gd name="T10" fmla="*/ 4 w 192"/>
                <a:gd name="T11" fmla="*/ 264 h 283"/>
                <a:gd name="T12" fmla="*/ 0 w 192"/>
                <a:gd name="T13" fmla="*/ 40 h 283"/>
                <a:gd name="T14" fmla="*/ 14 w 192"/>
                <a:gd name="T15" fmla="*/ 19 h 283"/>
                <a:gd name="T16" fmla="*/ 130 w 192"/>
                <a:gd name="T17" fmla="*/ 0 h 283"/>
                <a:gd name="T18" fmla="*/ 118 w 192"/>
                <a:gd name="T19" fmla="*/ 62 h 283"/>
                <a:gd name="T20" fmla="*/ 38 w 192"/>
                <a:gd name="T21" fmla="*/ 38 h 283"/>
                <a:gd name="T22" fmla="*/ 38 w 192"/>
                <a:gd name="T23" fmla="*/ 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283">
                  <a:moveTo>
                    <a:pt x="38" y="38"/>
                  </a:moveTo>
                  <a:lnTo>
                    <a:pt x="28" y="245"/>
                  </a:lnTo>
                  <a:lnTo>
                    <a:pt x="192" y="228"/>
                  </a:lnTo>
                  <a:lnTo>
                    <a:pt x="183" y="283"/>
                  </a:lnTo>
                  <a:lnTo>
                    <a:pt x="54" y="276"/>
                  </a:lnTo>
                  <a:lnTo>
                    <a:pt x="4" y="264"/>
                  </a:lnTo>
                  <a:lnTo>
                    <a:pt x="0" y="40"/>
                  </a:lnTo>
                  <a:lnTo>
                    <a:pt x="14" y="19"/>
                  </a:lnTo>
                  <a:lnTo>
                    <a:pt x="130" y="0"/>
                  </a:lnTo>
                  <a:lnTo>
                    <a:pt x="118" y="62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4" name="Freeform 286"/>
            <p:cNvSpPr>
              <a:spLocks/>
            </p:cNvSpPr>
            <p:nvPr/>
          </p:nvSpPr>
          <p:spPr bwMode="auto">
            <a:xfrm>
              <a:off x="5291" y="3876"/>
              <a:ext cx="138" cy="243"/>
            </a:xfrm>
            <a:custGeom>
              <a:avLst/>
              <a:gdLst>
                <a:gd name="T0" fmla="*/ 0 w 138"/>
                <a:gd name="T1" fmla="*/ 12 h 243"/>
                <a:gd name="T2" fmla="*/ 12 w 138"/>
                <a:gd name="T3" fmla="*/ 243 h 243"/>
                <a:gd name="T4" fmla="*/ 135 w 138"/>
                <a:gd name="T5" fmla="*/ 212 h 243"/>
                <a:gd name="T6" fmla="*/ 138 w 138"/>
                <a:gd name="T7" fmla="*/ 188 h 243"/>
                <a:gd name="T8" fmla="*/ 40 w 138"/>
                <a:gd name="T9" fmla="*/ 205 h 243"/>
                <a:gd name="T10" fmla="*/ 38 w 138"/>
                <a:gd name="T11" fmla="*/ 0 h 243"/>
                <a:gd name="T12" fmla="*/ 0 w 138"/>
                <a:gd name="T13" fmla="*/ 12 h 243"/>
                <a:gd name="T14" fmla="*/ 0 w 138"/>
                <a:gd name="T15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43">
                  <a:moveTo>
                    <a:pt x="0" y="12"/>
                  </a:moveTo>
                  <a:lnTo>
                    <a:pt x="12" y="243"/>
                  </a:lnTo>
                  <a:lnTo>
                    <a:pt x="135" y="212"/>
                  </a:lnTo>
                  <a:lnTo>
                    <a:pt x="138" y="188"/>
                  </a:lnTo>
                  <a:lnTo>
                    <a:pt x="40" y="205"/>
                  </a:lnTo>
                  <a:lnTo>
                    <a:pt x="38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5" name="Freeform 287"/>
            <p:cNvSpPr>
              <a:spLocks/>
            </p:cNvSpPr>
            <p:nvPr/>
          </p:nvSpPr>
          <p:spPr bwMode="auto">
            <a:xfrm>
              <a:off x="5196" y="3876"/>
              <a:ext cx="45" cy="214"/>
            </a:xfrm>
            <a:custGeom>
              <a:avLst/>
              <a:gdLst>
                <a:gd name="T0" fmla="*/ 9 w 45"/>
                <a:gd name="T1" fmla="*/ 10 h 214"/>
                <a:gd name="T2" fmla="*/ 0 w 45"/>
                <a:gd name="T3" fmla="*/ 212 h 214"/>
                <a:gd name="T4" fmla="*/ 33 w 45"/>
                <a:gd name="T5" fmla="*/ 214 h 214"/>
                <a:gd name="T6" fmla="*/ 45 w 45"/>
                <a:gd name="T7" fmla="*/ 0 h 214"/>
                <a:gd name="T8" fmla="*/ 9 w 45"/>
                <a:gd name="T9" fmla="*/ 10 h 214"/>
                <a:gd name="T10" fmla="*/ 9 w 45"/>
                <a:gd name="T11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14">
                  <a:moveTo>
                    <a:pt x="9" y="10"/>
                  </a:moveTo>
                  <a:lnTo>
                    <a:pt x="0" y="212"/>
                  </a:lnTo>
                  <a:lnTo>
                    <a:pt x="33" y="214"/>
                  </a:lnTo>
                  <a:lnTo>
                    <a:pt x="45" y="0"/>
                  </a:lnTo>
                  <a:lnTo>
                    <a:pt x="9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6" name="Freeform 288"/>
            <p:cNvSpPr>
              <a:spLocks/>
            </p:cNvSpPr>
            <p:nvPr/>
          </p:nvSpPr>
          <p:spPr bwMode="auto">
            <a:xfrm>
              <a:off x="5094" y="4145"/>
              <a:ext cx="164" cy="216"/>
            </a:xfrm>
            <a:custGeom>
              <a:avLst/>
              <a:gdLst>
                <a:gd name="T0" fmla="*/ 0 w 164"/>
                <a:gd name="T1" fmla="*/ 7 h 216"/>
                <a:gd name="T2" fmla="*/ 142 w 164"/>
                <a:gd name="T3" fmla="*/ 0 h 216"/>
                <a:gd name="T4" fmla="*/ 164 w 164"/>
                <a:gd name="T5" fmla="*/ 166 h 216"/>
                <a:gd name="T6" fmla="*/ 154 w 164"/>
                <a:gd name="T7" fmla="*/ 214 h 216"/>
                <a:gd name="T8" fmla="*/ 121 w 164"/>
                <a:gd name="T9" fmla="*/ 216 h 216"/>
                <a:gd name="T10" fmla="*/ 116 w 164"/>
                <a:gd name="T11" fmla="*/ 28 h 216"/>
                <a:gd name="T12" fmla="*/ 2 w 164"/>
                <a:gd name="T13" fmla="*/ 57 h 216"/>
                <a:gd name="T14" fmla="*/ 0 w 164"/>
                <a:gd name="T15" fmla="*/ 7 h 216"/>
                <a:gd name="T16" fmla="*/ 0 w 164"/>
                <a:gd name="T17" fmla="*/ 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6">
                  <a:moveTo>
                    <a:pt x="0" y="7"/>
                  </a:moveTo>
                  <a:lnTo>
                    <a:pt x="142" y="0"/>
                  </a:lnTo>
                  <a:lnTo>
                    <a:pt x="164" y="166"/>
                  </a:lnTo>
                  <a:lnTo>
                    <a:pt x="154" y="214"/>
                  </a:lnTo>
                  <a:lnTo>
                    <a:pt x="121" y="216"/>
                  </a:lnTo>
                  <a:lnTo>
                    <a:pt x="116" y="28"/>
                  </a:lnTo>
                  <a:lnTo>
                    <a:pt x="2" y="5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7" name="Freeform 289"/>
            <p:cNvSpPr>
              <a:spLocks/>
            </p:cNvSpPr>
            <p:nvPr/>
          </p:nvSpPr>
          <p:spPr bwMode="auto">
            <a:xfrm>
              <a:off x="4024" y="4729"/>
              <a:ext cx="290" cy="483"/>
            </a:xfrm>
            <a:custGeom>
              <a:avLst/>
              <a:gdLst>
                <a:gd name="T0" fmla="*/ 152 w 290"/>
                <a:gd name="T1" fmla="*/ 0 h 483"/>
                <a:gd name="T2" fmla="*/ 150 w 290"/>
                <a:gd name="T3" fmla="*/ 238 h 483"/>
                <a:gd name="T4" fmla="*/ 0 w 290"/>
                <a:gd name="T5" fmla="*/ 176 h 483"/>
                <a:gd name="T6" fmla="*/ 15 w 290"/>
                <a:gd name="T7" fmla="*/ 228 h 483"/>
                <a:gd name="T8" fmla="*/ 150 w 290"/>
                <a:gd name="T9" fmla="*/ 290 h 483"/>
                <a:gd name="T10" fmla="*/ 138 w 290"/>
                <a:gd name="T11" fmla="*/ 426 h 483"/>
                <a:gd name="T12" fmla="*/ 7 w 290"/>
                <a:gd name="T13" fmla="*/ 390 h 483"/>
                <a:gd name="T14" fmla="*/ 3 w 290"/>
                <a:gd name="T15" fmla="*/ 428 h 483"/>
                <a:gd name="T16" fmla="*/ 276 w 290"/>
                <a:gd name="T17" fmla="*/ 483 h 483"/>
                <a:gd name="T18" fmla="*/ 281 w 290"/>
                <a:gd name="T19" fmla="*/ 452 h 483"/>
                <a:gd name="T20" fmla="*/ 176 w 290"/>
                <a:gd name="T21" fmla="*/ 428 h 483"/>
                <a:gd name="T22" fmla="*/ 179 w 290"/>
                <a:gd name="T23" fmla="*/ 304 h 483"/>
                <a:gd name="T24" fmla="*/ 290 w 290"/>
                <a:gd name="T25" fmla="*/ 331 h 483"/>
                <a:gd name="T26" fmla="*/ 290 w 290"/>
                <a:gd name="T27" fmla="*/ 290 h 483"/>
                <a:gd name="T28" fmla="*/ 183 w 290"/>
                <a:gd name="T29" fmla="*/ 231 h 483"/>
                <a:gd name="T30" fmla="*/ 179 w 290"/>
                <a:gd name="T31" fmla="*/ 7 h 483"/>
                <a:gd name="T32" fmla="*/ 152 w 290"/>
                <a:gd name="T33" fmla="*/ 0 h 483"/>
                <a:gd name="T34" fmla="*/ 152 w 290"/>
                <a:gd name="T3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483">
                  <a:moveTo>
                    <a:pt x="152" y="0"/>
                  </a:moveTo>
                  <a:lnTo>
                    <a:pt x="150" y="238"/>
                  </a:lnTo>
                  <a:lnTo>
                    <a:pt x="0" y="176"/>
                  </a:lnTo>
                  <a:lnTo>
                    <a:pt x="15" y="228"/>
                  </a:lnTo>
                  <a:lnTo>
                    <a:pt x="150" y="290"/>
                  </a:lnTo>
                  <a:lnTo>
                    <a:pt x="138" y="426"/>
                  </a:lnTo>
                  <a:lnTo>
                    <a:pt x="7" y="390"/>
                  </a:lnTo>
                  <a:lnTo>
                    <a:pt x="3" y="428"/>
                  </a:lnTo>
                  <a:lnTo>
                    <a:pt x="276" y="483"/>
                  </a:lnTo>
                  <a:lnTo>
                    <a:pt x="281" y="452"/>
                  </a:lnTo>
                  <a:lnTo>
                    <a:pt x="176" y="428"/>
                  </a:lnTo>
                  <a:lnTo>
                    <a:pt x="179" y="304"/>
                  </a:lnTo>
                  <a:lnTo>
                    <a:pt x="290" y="331"/>
                  </a:lnTo>
                  <a:lnTo>
                    <a:pt x="290" y="290"/>
                  </a:lnTo>
                  <a:lnTo>
                    <a:pt x="183" y="231"/>
                  </a:lnTo>
                  <a:lnTo>
                    <a:pt x="179" y="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8" name="Freeform 290"/>
            <p:cNvSpPr>
              <a:spLocks/>
            </p:cNvSpPr>
            <p:nvPr/>
          </p:nvSpPr>
          <p:spPr bwMode="auto">
            <a:xfrm>
              <a:off x="5106" y="5290"/>
              <a:ext cx="92" cy="178"/>
            </a:xfrm>
            <a:custGeom>
              <a:avLst/>
              <a:gdLst>
                <a:gd name="T0" fmla="*/ 0 w 92"/>
                <a:gd name="T1" fmla="*/ 36 h 178"/>
                <a:gd name="T2" fmla="*/ 16 w 92"/>
                <a:gd name="T3" fmla="*/ 67 h 178"/>
                <a:gd name="T4" fmla="*/ 52 w 92"/>
                <a:gd name="T5" fmla="*/ 59 h 178"/>
                <a:gd name="T6" fmla="*/ 61 w 92"/>
                <a:gd name="T7" fmla="*/ 0 h 178"/>
                <a:gd name="T8" fmla="*/ 92 w 92"/>
                <a:gd name="T9" fmla="*/ 24 h 178"/>
                <a:gd name="T10" fmla="*/ 83 w 92"/>
                <a:gd name="T11" fmla="*/ 69 h 178"/>
                <a:gd name="T12" fmla="*/ 52 w 92"/>
                <a:gd name="T13" fmla="*/ 93 h 178"/>
                <a:gd name="T14" fmla="*/ 33 w 92"/>
                <a:gd name="T15" fmla="*/ 105 h 178"/>
                <a:gd name="T16" fmla="*/ 33 w 92"/>
                <a:gd name="T17" fmla="*/ 178 h 178"/>
                <a:gd name="T18" fmla="*/ 0 w 92"/>
                <a:gd name="T19" fmla="*/ 174 h 178"/>
                <a:gd name="T20" fmla="*/ 0 w 92"/>
                <a:gd name="T21" fmla="*/ 36 h 178"/>
                <a:gd name="T22" fmla="*/ 0 w 92"/>
                <a:gd name="T23" fmla="*/ 3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78">
                  <a:moveTo>
                    <a:pt x="0" y="36"/>
                  </a:moveTo>
                  <a:lnTo>
                    <a:pt x="16" y="67"/>
                  </a:lnTo>
                  <a:lnTo>
                    <a:pt x="52" y="59"/>
                  </a:lnTo>
                  <a:lnTo>
                    <a:pt x="61" y="0"/>
                  </a:lnTo>
                  <a:lnTo>
                    <a:pt x="92" y="24"/>
                  </a:lnTo>
                  <a:lnTo>
                    <a:pt x="83" y="69"/>
                  </a:lnTo>
                  <a:lnTo>
                    <a:pt x="52" y="93"/>
                  </a:lnTo>
                  <a:lnTo>
                    <a:pt x="33" y="105"/>
                  </a:lnTo>
                  <a:lnTo>
                    <a:pt x="33" y="178"/>
                  </a:lnTo>
                  <a:lnTo>
                    <a:pt x="0" y="174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19" name="Freeform 291"/>
            <p:cNvSpPr>
              <a:spLocks/>
            </p:cNvSpPr>
            <p:nvPr/>
          </p:nvSpPr>
          <p:spPr bwMode="auto">
            <a:xfrm>
              <a:off x="5101" y="4972"/>
              <a:ext cx="254" cy="689"/>
            </a:xfrm>
            <a:custGeom>
              <a:avLst/>
              <a:gdLst>
                <a:gd name="T0" fmla="*/ 0 w 254"/>
                <a:gd name="T1" fmla="*/ 273 h 689"/>
                <a:gd name="T2" fmla="*/ 0 w 254"/>
                <a:gd name="T3" fmla="*/ 0 h 689"/>
                <a:gd name="T4" fmla="*/ 254 w 254"/>
                <a:gd name="T5" fmla="*/ 0 h 689"/>
                <a:gd name="T6" fmla="*/ 233 w 254"/>
                <a:gd name="T7" fmla="*/ 689 h 689"/>
                <a:gd name="T8" fmla="*/ 12 w 254"/>
                <a:gd name="T9" fmla="*/ 689 h 689"/>
                <a:gd name="T10" fmla="*/ 16 w 254"/>
                <a:gd name="T11" fmla="*/ 527 h 689"/>
                <a:gd name="T12" fmla="*/ 38 w 254"/>
                <a:gd name="T13" fmla="*/ 648 h 689"/>
                <a:gd name="T14" fmla="*/ 195 w 254"/>
                <a:gd name="T15" fmla="*/ 655 h 689"/>
                <a:gd name="T16" fmla="*/ 211 w 254"/>
                <a:gd name="T17" fmla="*/ 47 h 689"/>
                <a:gd name="T18" fmla="*/ 35 w 254"/>
                <a:gd name="T19" fmla="*/ 38 h 689"/>
                <a:gd name="T20" fmla="*/ 31 w 254"/>
                <a:gd name="T21" fmla="*/ 271 h 689"/>
                <a:gd name="T22" fmla="*/ 0 w 254"/>
                <a:gd name="T23" fmla="*/ 273 h 689"/>
                <a:gd name="T24" fmla="*/ 0 w 254"/>
                <a:gd name="T25" fmla="*/ 27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689">
                  <a:moveTo>
                    <a:pt x="0" y="273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33" y="689"/>
                  </a:lnTo>
                  <a:lnTo>
                    <a:pt x="12" y="689"/>
                  </a:lnTo>
                  <a:lnTo>
                    <a:pt x="16" y="527"/>
                  </a:lnTo>
                  <a:lnTo>
                    <a:pt x="38" y="648"/>
                  </a:lnTo>
                  <a:lnTo>
                    <a:pt x="195" y="655"/>
                  </a:lnTo>
                  <a:lnTo>
                    <a:pt x="211" y="47"/>
                  </a:lnTo>
                  <a:lnTo>
                    <a:pt x="35" y="38"/>
                  </a:lnTo>
                  <a:lnTo>
                    <a:pt x="31" y="271"/>
                  </a:lnTo>
                  <a:lnTo>
                    <a:pt x="0" y="27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5220" name="Group 292"/>
          <p:cNvGrpSpPr>
            <a:grpSpLocks/>
          </p:cNvGrpSpPr>
          <p:nvPr/>
        </p:nvGrpSpPr>
        <p:grpSpPr bwMode="auto">
          <a:xfrm>
            <a:off x="6477000" y="2667001"/>
            <a:ext cx="1447800" cy="1876425"/>
            <a:chOff x="3428" y="2320"/>
            <a:chExt cx="2801" cy="3509"/>
          </a:xfrm>
        </p:grpSpPr>
        <p:sp>
          <p:nvSpPr>
            <p:cNvPr id="125221" name="Freeform 293"/>
            <p:cNvSpPr>
              <a:spLocks/>
            </p:cNvSpPr>
            <p:nvPr/>
          </p:nvSpPr>
          <p:spPr bwMode="auto">
            <a:xfrm>
              <a:off x="5657" y="2417"/>
              <a:ext cx="309" cy="271"/>
            </a:xfrm>
            <a:custGeom>
              <a:avLst/>
              <a:gdLst>
                <a:gd name="T0" fmla="*/ 38 w 309"/>
                <a:gd name="T1" fmla="*/ 0 h 271"/>
                <a:gd name="T2" fmla="*/ 130 w 309"/>
                <a:gd name="T3" fmla="*/ 14 h 271"/>
                <a:gd name="T4" fmla="*/ 309 w 309"/>
                <a:gd name="T5" fmla="*/ 64 h 271"/>
                <a:gd name="T6" fmla="*/ 204 w 309"/>
                <a:gd name="T7" fmla="*/ 271 h 271"/>
                <a:gd name="T8" fmla="*/ 0 w 309"/>
                <a:gd name="T9" fmla="*/ 188 h 271"/>
                <a:gd name="T10" fmla="*/ 38 w 309"/>
                <a:gd name="T11" fmla="*/ 0 h 271"/>
                <a:gd name="T12" fmla="*/ 38 w 309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271">
                  <a:moveTo>
                    <a:pt x="38" y="0"/>
                  </a:moveTo>
                  <a:lnTo>
                    <a:pt x="130" y="14"/>
                  </a:lnTo>
                  <a:lnTo>
                    <a:pt x="309" y="64"/>
                  </a:lnTo>
                  <a:lnTo>
                    <a:pt x="204" y="271"/>
                  </a:lnTo>
                  <a:lnTo>
                    <a:pt x="0" y="18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2" name="Freeform 294"/>
            <p:cNvSpPr>
              <a:spLocks/>
            </p:cNvSpPr>
            <p:nvPr/>
          </p:nvSpPr>
          <p:spPr bwMode="auto">
            <a:xfrm>
              <a:off x="5350" y="2382"/>
              <a:ext cx="312" cy="213"/>
            </a:xfrm>
            <a:custGeom>
              <a:avLst/>
              <a:gdLst>
                <a:gd name="T0" fmla="*/ 0 w 312"/>
                <a:gd name="T1" fmla="*/ 197 h 213"/>
                <a:gd name="T2" fmla="*/ 45 w 312"/>
                <a:gd name="T3" fmla="*/ 28 h 213"/>
                <a:gd name="T4" fmla="*/ 312 w 312"/>
                <a:gd name="T5" fmla="*/ 0 h 213"/>
                <a:gd name="T6" fmla="*/ 307 w 312"/>
                <a:gd name="T7" fmla="*/ 213 h 213"/>
                <a:gd name="T8" fmla="*/ 0 w 312"/>
                <a:gd name="T9" fmla="*/ 197 h 213"/>
                <a:gd name="T10" fmla="*/ 0 w 312"/>
                <a:gd name="T11" fmla="*/ 19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213">
                  <a:moveTo>
                    <a:pt x="0" y="197"/>
                  </a:moveTo>
                  <a:lnTo>
                    <a:pt x="45" y="28"/>
                  </a:lnTo>
                  <a:lnTo>
                    <a:pt x="312" y="0"/>
                  </a:lnTo>
                  <a:lnTo>
                    <a:pt x="307" y="213"/>
                  </a:lnTo>
                  <a:lnTo>
                    <a:pt x="0" y="197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3" name="Freeform 295"/>
            <p:cNvSpPr>
              <a:spLocks/>
            </p:cNvSpPr>
            <p:nvPr/>
          </p:nvSpPr>
          <p:spPr bwMode="auto">
            <a:xfrm>
              <a:off x="5443" y="2543"/>
              <a:ext cx="295" cy="580"/>
            </a:xfrm>
            <a:custGeom>
              <a:avLst/>
              <a:gdLst>
                <a:gd name="T0" fmla="*/ 19 w 295"/>
                <a:gd name="T1" fmla="*/ 0 h 580"/>
                <a:gd name="T2" fmla="*/ 0 w 295"/>
                <a:gd name="T3" fmla="*/ 204 h 580"/>
                <a:gd name="T4" fmla="*/ 178 w 295"/>
                <a:gd name="T5" fmla="*/ 580 h 580"/>
                <a:gd name="T6" fmla="*/ 295 w 295"/>
                <a:gd name="T7" fmla="*/ 52 h 580"/>
                <a:gd name="T8" fmla="*/ 19 w 295"/>
                <a:gd name="T9" fmla="*/ 0 h 580"/>
                <a:gd name="T10" fmla="*/ 19 w 295"/>
                <a:gd name="T1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580">
                  <a:moveTo>
                    <a:pt x="19" y="0"/>
                  </a:moveTo>
                  <a:lnTo>
                    <a:pt x="0" y="204"/>
                  </a:lnTo>
                  <a:lnTo>
                    <a:pt x="178" y="580"/>
                  </a:lnTo>
                  <a:lnTo>
                    <a:pt x="295" y="5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4" name="Freeform 296"/>
            <p:cNvSpPr>
              <a:spLocks/>
            </p:cNvSpPr>
            <p:nvPr/>
          </p:nvSpPr>
          <p:spPr bwMode="auto">
            <a:xfrm>
              <a:off x="5455" y="2543"/>
              <a:ext cx="385" cy="839"/>
            </a:xfrm>
            <a:custGeom>
              <a:avLst/>
              <a:gdLst>
                <a:gd name="T0" fmla="*/ 7 w 385"/>
                <a:gd name="T1" fmla="*/ 0 h 839"/>
                <a:gd name="T2" fmla="*/ 0 w 385"/>
                <a:gd name="T3" fmla="*/ 107 h 839"/>
                <a:gd name="T4" fmla="*/ 237 w 385"/>
                <a:gd name="T5" fmla="*/ 164 h 839"/>
                <a:gd name="T6" fmla="*/ 185 w 385"/>
                <a:gd name="T7" fmla="*/ 452 h 839"/>
                <a:gd name="T8" fmla="*/ 330 w 385"/>
                <a:gd name="T9" fmla="*/ 839 h 839"/>
                <a:gd name="T10" fmla="*/ 385 w 385"/>
                <a:gd name="T11" fmla="*/ 76 h 839"/>
                <a:gd name="T12" fmla="*/ 202 w 385"/>
                <a:gd name="T13" fmla="*/ 62 h 839"/>
                <a:gd name="T14" fmla="*/ 7 w 385"/>
                <a:gd name="T15" fmla="*/ 0 h 839"/>
                <a:gd name="T16" fmla="*/ 7 w 385"/>
                <a:gd name="T17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839">
                  <a:moveTo>
                    <a:pt x="7" y="0"/>
                  </a:moveTo>
                  <a:lnTo>
                    <a:pt x="0" y="107"/>
                  </a:lnTo>
                  <a:lnTo>
                    <a:pt x="237" y="164"/>
                  </a:lnTo>
                  <a:lnTo>
                    <a:pt x="185" y="452"/>
                  </a:lnTo>
                  <a:lnTo>
                    <a:pt x="330" y="839"/>
                  </a:lnTo>
                  <a:lnTo>
                    <a:pt x="385" y="76"/>
                  </a:lnTo>
                  <a:lnTo>
                    <a:pt x="202" y="6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5" name="Freeform 297"/>
            <p:cNvSpPr>
              <a:spLocks/>
            </p:cNvSpPr>
            <p:nvPr/>
          </p:nvSpPr>
          <p:spPr bwMode="auto">
            <a:xfrm>
              <a:off x="3599" y="2745"/>
              <a:ext cx="1899" cy="1573"/>
            </a:xfrm>
            <a:custGeom>
              <a:avLst/>
              <a:gdLst>
                <a:gd name="T0" fmla="*/ 0 w 1899"/>
                <a:gd name="T1" fmla="*/ 1264 h 1573"/>
                <a:gd name="T2" fmla="*/ 197 w 1899"/>
                <a:gd name="T3" fmla="*/ 1079 h 1573"/>
                <a:gd name="T4" fmla="*/ 166 w 1899"/>
                <a:gd name="T5" fmla="*/ 1036 h 1573"/>
                <a:gd name="T6" fmla="*/ 440 w 1899"/>
                <a:gd name="T7" fmla="*/ 851 h 1573"/>
                <a:gd name="T8" fmla="*/ 380 w 1899"/>
                <a:gd name="T9" fmla="*/ 810 h 1573"/>
                <a:gd name="T10" fmla="*/ 672 w 1899"/>
                <a:gd name="T11" fmla="*/ 601 h 1573"/>
                <a:gd name="T12" fmla="*/ 637 w 1899"/>
                <a:gd name="T13" fmla="*/ 573 h 1573"/>
                <a:gd name="T14" fmla="*/ 851 w 1899"/>
                <a:gd name="T15" fmla="*/ 340 h 1573"/>
                <a:gd name="T16" fmla="*/ 858 w 1899"/>
                <a:gd name="T17" fmla="*/ 285 h 1573"/>
                <a:gd name="T18" fmla="*/ 965 w 1899"/>
                <a:gd name="T19" fmla="*/ 159 h 1573"/>
                <a:gd name="T20" fmla="*/ 1499 w 1899"/>
                <a:gd name="T21" fmla="*/ 159 h 1573"/>
                <a:gd name="T22" fmla="*/ 1899 w 1899"/>
                <a:gd name="T23" fmla="*/ 0 h 1573"/>
                <a:gd name="T24" fmla="*/ 763 w 1899"/>
                <a:gd name="T25" fmla="*/ 1573 h 1573"/>
                <a:gd name="T26" fmla="*/ 17 w 1899"/>
                <a:gd name="T27" fmla="*/ 1312 h 1573"/>
                <a:gd name="T28" fmla="*/ 0 w 1899"/>
                <a:gd name="T29" fmla="*/ 1264 h 1573"/>
                <a:gd name="T30" fmla="*/ 0 w 1899"/>
                <a:gd name="T31" fmla="*/ 1264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9" h="1573">
                  <a:moveTo>
                    <a:pt x="0" y="1264"/>
                  </a:moveTo>
                  <a:lnTo>
                    <a:pt x="197" y="1079"/>
                  </a:lnTo>
                  <a:lnTo>
                    <a:pt x="166" y="1036"/>
                  </a:lnTo>
                  <a:lnTo>
                    <a:pt x="440" y="851"/>
                  </a:lnTo>
                  <a:lnTo>
                    <a:pt x="380" y="810"/>
                  </a:lnTo>
                  <a:lnTo>
                    <a:pt x="672" y="601"/>
                  </a:lnTo>
                  <a:lnTo>
                    <a:pt x="637" y="573"/>
                  </a:lnTo>
                  <a:lnTo>
                    <a:pt x="851" y="340"/>
                  </a:lnTo>
                  <a:lnTo>
                    <a:pt x="858" y="285"/>
                  </a:lnTo>
                  <a:lnTo>
                    <a:pt x="965" y="159"/>
                  </a:lnTo>
                  <a:lnTo>
                    <a:pt x="1499" y="159"/>
                  </a:lnTo>
                  <a:lnTo>
                    <a:pt x="1899" y="0"/>
                  </a:lnTo>
                  <a:lnTo>
                    <a:pt x="763" y="1573"/>
                  </a:lnTo>
                  <a:lnTo>
                    <a:pt x="17" y="1312"/>
                  </a:lnTo>
                  <a:lnTo>
                    <a:pt x="0" y="1264"/>
                  </a:lnTo>
                  <a:lnTo>
                    <a:pt x="0" y="126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6" name="Freeform 298"/>
            <p:cNvSpPr>
              <a:spLocks/>
            </p:cNvSpPr>
            <p:nvPr/>
          </p:nvSpPr>
          <p:spPr bwMode="auto">
            <a:xfrm>
              <a:off x="5027" y="4896"/>
              <a:ext cx="430" cy="848"/>
            </a:xfrm>
            <a:custGeom>
              <a:avLst/>
              <a:gdLst>
                <a:gd name="T0" fmla="*/ 24 w 430"/>
                <a:gd name="T1" fmla="*/ 0 h 848"/>
                <a:gd name="T2" fmla="*/ 0 w 430"/>
                <a:gd name="T3" fmla="*/ 848 h 848"/>
                <a:gd name="T4" fmla="*/ 364 w 430"/>
                <a:gd name="T5" fmla="*/ 829 h 848"/>
                <a:gd name="T6" fmla="*/ 430 w 430"/>
                <a:gd name="T7" fmla="*/ 19 h 848"/>
                <a:gd name="T8" fmla="*/ 24 w 430"/>
                <a:gd name="T9" fmla="*/ 0 h 848"/>
                <a:gd name="T10" fmla="*/ 24 w 430"/>
                <a:gd name="T11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848">
                  <a:moveTo>
                    <a:pt x="24" y="0"/>
                  </a:moveTo>
                  <a:lnTo>
                    <a:pt x="0" y="848"/>
                  </a:lnTo>
                  <a:lnTo>
                    <a:pt x="364" y="829"/>
                  </a:lnTo>
                  <a:lnTo>
                    <a:pt x="430" y="19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7" name="Freeform 299"/>
            <p:cNvSpPr>
              <a:spLocks/>
            </p:cNvSpPr>
            <p:nvPr/>
          </p:nvSpPr>
          <p:spPr bwMode="auto">
            <a:xfrm>
              <a:off x="3825" y="4508"/>
              <a:ext cx="786" cy="1276"/>
            </a:xfrm>
            <a:custGeom>
              <a:avLst/>
              <a:gdLst>
                <a:gd name="T0" fmla="*/ 202 w 786"/>
                <a:gd name="T1" fmla="*/ 174 h 1276"/>
                <a:gd name="T2" fmla="*/ 209 w 786"/>
                <a:gd name="T3" fmla="*/ 692 h 1276"/>
                <a:gd name="T4" fmla="*/ 501 w 786"/>
                <a:gd name="T5" fmla="*/ 735 h 1276"/>
                <a:gd name="T6" fmla="*/ 549 w 786"/>
                <a:gd name="T7" fmla="*/ 174 h 1276"/>
                <a:gd name="T8" fmla="*/ 786 w 786"/>
                <a:gd name="T9" fmla="*/ 245 h 1276"/>
                <a:gd name="T10" fmla="*/ 774 w 786"/>
                <a:gd name="T11" fmla="*/ 1276 h 1276"/>
                <a:gd name="T12" fmla="*/ 59 w 786"/>
                <a:gd name="T13" fmla="*/ 1253 h 1276"/>
                <a:gd name="T14" fmla="*/ 31 w 786"/>
                <a:gd name="T15" fmla="*/ 1129 h 1276"/>
                <a:gd name="T16" fmla="*/ 0 w 786"/>
                <a:gd name="T17" fmla="*/ 0 h 1276"/>
                <a:gd name="T18" fmla="*/ 202 w 786"/>
                <a:gd name="T19" fmla="*/ 174 h 1276"/>
                <a:gd name="T20" fmla="*/ 202 w 786"/>
                <a:gd name="T21" fmla="*/ 174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6" h="1276">
                  <a:moveTo>
                    <a:pt x="202" y="174"/>
                  </a:moveTo>
                  <a:lnTo>
                    <a:pt x="209" y="692"/>
                  </a:lnTo>
                  <a:lnTo>
                    <a:pt x="501" y="735"/>
                  </a:lnTo>
                  <a:lnTo>
                    <a:pt x="549" y="174"/>
                  </a:lnTo>
                  <a:lnTo>
                    <a:pt x="786" y="245"/>
                  </a:lnTo>
                  <a:lnTo>
                    <a:pt x="774" y="1276"/>
                  </a:lnTo>
                  <a:lnTo>
                    <a:pt x="59" y="1253"/>
                  </a:lnTo>
                  <a:lnTo>
                    <a:pt x="31" y="1129"/>
                  </a:lnTo>
                  <a:lnTo>
                    <a:pt x="0" y="0"/>
                  </a:lnTo>
                  <a:lnTo>
                    <a:pt x="202" y="174"/>
                  </a:lnTo>
                  <a:lnTo>
                    <a:pt x="202" y="174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8" name="Freeform 300"/>
            <p:cNvSpPr>
              <a:spLocks/>
            </p:cNvSpPr>
            <p:nvPr/>
          </p:nvSpPr>
          <p:spPr bwMode="auto">
            <a:xfrm>
              <a:off x="3777" y="3030"/>
              <a:ext cx="1965" cy="2754"/>
            </a:xfrm>
            <a:custGeom>
              <a:avLst/>
              <a:gdLst>
                <a:gd name="T0" fmla="*/ 36 w 1965"/>
                <a:gd name="T1" fmla="*/ 1533 h 2754"/>
                <a:gd name="T2" fmla="*/ 79 w 1965"/>
                <a:gd name="T3" fmla="*/ 1671 h 2754"/>
                <a:gd name="T4" fmla="*/ 238 w 1965"/>
                <a:gd name="T5" fmla="*/ 1759 h 2754"/>
                <a:gd name="T6" fmla="*/ 250 w 1965"/>
                <a:gd name="T7" fmla="*/ 1652 h 2754"/>
                <a:gd name="T8" fmla="*/ 566 w 1965"/>
                <a:gd name="T9" fmla="*/ 1711 h 2754"/>
                <a:gd name="T10" fmla="*/ 566 w 1965"/>
                <a:gd name="T11" fmla="*/ 1861 h 2754"/>
                <a:gd name="T12" fmla="*/ 799 w 1965"/>
                <a:gd name="T13" fmla="*/ 1968 h 2754"/>
                <a:gd name="T14" fmla="*/ 822 w 1965"/>
                <a:gd name="T15" fmla="*/ 2754 h 2754"/>
                <a:gd name="T16" fmla="*/ 1238 w 1965"/>
                <a:gd name="T17" fmla="*/ 2750 h 2754"/>
                <a:gd name="T18" fmla="*/ 1262 w 1965"/>
                <a:gd name="T19" fmla="*/ 1842 h 2754"/>
                <a:gd name="T20" fmla="*/ 1656 w 1965"/>
                <a:gd name="T21" fmla="*/ 1856 h 2754"/>
                <a:gd name="T22" fmla="*/ 1637 w 1965"/>
                <a:gd name="T23" fmla="*/ 2738 h 2754"/>
                <a:gd name="T24" fmla="*/ 1946 w 1965"/>
                <a:gd name="T25" fmla="*/ 2719 h 2754"/>
                <a:gd name="T26" fmla="*/ 1965 w 1965"/>
                <a:gd name="T27" fmla="*/ 1193 h 2754"/>
                <a:gd name="T28" fmla="*/ 1633 w 1965"/>
                <a:gd name="T29" fmla="*/ 0 h 2754"/>
                <a:gd name="T30" fmla="*/ 661 w 1965"/>
                <a:gd name="T31" fmla="*/ 1414 h 2754"/>
                <a:gd name="T32" fmla="*/ 0 w 1965"/>
                <a:gd name="T33" fmla="*/ 1234 h 2754"/>
                <a:gd name="T34" fmla="*/ 36 w 1965"/>
                <a:gd name="T35" fmla="*/ 1533 h 2754"/>
                <a:gd name="T36" fmla="*/ 36 w 1965"/>
                <a:gd name="T37" fmla="*/ 1533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5" h="2754">
                  <a:moveTo>
                    <a:pt x="36" y="1533"/>
                  </a:moveTo>
                  <a:lnTo>
                    <a:pt x="79" y="1671"/>
                  </a:lnTo>
                  <a:lnTo>
                    <a:pt x="238" y="1759"/>
                  </a:lnTo>
                  <a:lnTo>
                    <a:pt x="250" y="1652"/>
                  </a:lnTo>
                  <a:lnTo>
                    <a:pt x="566" y="1711"/>
                  </a:lnTo>
                  <a:lnTo>
                    <a:pt x="566" y="1861"/>
                  </a:lnTo>
                  <a:lnTo>
                    <a:pt x="799" y="1968"/>
                  </a:lnTo>
                  <a:lnTo>
                    <a:pt x="822" y="2754"/>
                  </a:lnTo>
                  <a:lnTo>
                    <a:pt x="1238" y="2750"/>
                  </a:lnTo>
                  <a:lnTo>
                    <a:pt x="1262" y="1842"/>
                  </a:lnTo>
                  <a:lnTo>
                    <a:pt x="1656" y="1856"/>
                  </a:lnTo>
                  <a:lnTo>
                    <a:pt x="1637" y="2738"/>
                  </a:lnTo>
                  <a:lnTo>
                    <a:pt x="1946" y="2719"/>
                  </a:lnTo>
                  <a:lnTo>
                    <a:pt x="1965" y="1193"/>
                  </a:lnTo>
                  <a:lnTo>
                    <a:pt x="1633" y="0"/>
                  </a:lnTo>
                  <a:lnTo>
                    <a:pt x="661" y="1414"/>
                  </a:lnTo>
                  <a:lnTo>
                    <a:pt x="0" y="1234"/>
                  </a:lnTo>
                  <a:lnTo>
                    <a:pt x="36" y="1533"/>
                  </a:lnTo>
                  <a:lnTo>
                    <a:pt x="36" y="1533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29" name="Freeform 301"/>
            <p:cNvSpPr>
              <a:spLocks/>
            </p:cNvSpPr>
            <p:nvPr/>
          </p:nvSpPr>
          <p:spPr bwMode="auto">
            <a:xfrm>
              <a:off x="3473" y="4062"/>
              <a:ext cx="1019" cy="501"/>
            </a:xfrm>
            <a:custGeom>
              <a:avLst/>
              <a:gdLst>
                <a:gd name="T0" fmla="*/ 0 w 1019"/>
                <a:gd name="T1" fmla="*/ 0 h 501"/>
                <a:gd name="T2" fmla="*/ 865 w 1019"/>
                <a:gd name="T3" fmla="*/ 197 h 501"/>
                <a:gd name="T4" fmla="*/ 917 w 1019"/>
                <a:gd name="T5" fmla="*/ 249 h 501"/>
                <a:gd name="T6" fmla="*/ 1019 w 1019"/>
                <a:gd name="T7" fmla="*/ 434 h 501"/>
                <a:gd name="T8" fmla="*/ 977 w 1019"/>
                <a:gd name="T9" fmla="*/ 501 h 501"/>
                <a:gd name="T10" fmla="*/ 894 w 1019"/>
                <a:gd name="T11" fmla="*/ 501 h 501"/>
                <a:gd name="T12" fmla="*/ 364 w 1019"/>
                <a:gd name="T13" fmla="*/ 280 h 501"/>
                <a:gd name="T14" fmla="*/ 83 w 1019"/>
                <a:gd name="T15" fmla="*/ 161 h 501"/>
                <a:gd name="T16" fmla="*/ 19 w 1019"/>
                <a:gd name="T17" fmla="*/ 71 h 501"/>
                <a:gd name="T18" fmla="*/ 0 w 1019"/>
                <a:gd name="T19" fmla="*/ 0 h 501"/>
                <a:gd name="T20" fmla="*/ 0 w 1019"/>
                <a:gd name="T2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9" h="501">
                  <a:moveTo>
                    <a:pt x="0" y="0"/>
                  </a:moveTo>
                  <a:lnTo>
                    <a:pt x="865" y="197"/>
                  </a:lnTo>
                  <a:lnTo>
                    <a:pt x="917" y="249"/>
                  </a:lnTo>
                  <a:lnTo>
                    <a:pt x="1019" y="434"/>
                  </a:lnTo>
                  <a:lnTo>
                    <a:pt x="977" y="501"/>
                  </a:lnTo>
                  <a:lnTo>
                    <a:pt x="894" y="501"/>
                  </a:lnTo>
                  <a:lnTo>
                    <a:pt x="364" y="280"/>
                  </a:lnTo>
                  <a:lnTo>
                    <a:pt x="83" y="161"/>
                  </a:lnTo>
                  <a:lnTo>
                    <a:pt x="19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0" name="Freeform 302"/>
            <p:cNvSpPr>
              <a:spLocks/>
            </p:cNvSpPr>
            <p:nvPr/>
          </p:nvSpPr>
          <p:spPr bwMode="auto">
            <a:xfrm>
              <a:off x="5343" y="2911"/>
              <a:ext cx="815" cy="1450"/>
            </a:xfrm>
            <a:custGeom>
              <a:avLst/>
              <a:gdLst>
                <a:gd name="T0" fmla="*/ 126 w 815"/>
                <a:gd name="T1" fmla="*/ 0 h 1450"/>
                <a:gd name="T2" fmla="*/ 0 w 815"/>
                <a:gd name="T3" fmla="*/ 257 h 1450"/>
                <a:gd name="T4" fmla="*/ 114 w 815"/>
                <a:gd name="T5" fmla="*/ 435 h 1450"/>
                <a:gd name="T6" fmla="*/ 399 w 815"/>
                <a:gd name="T7" fmla="*/ 1312 h 1450"/>
                <a:gd name="T8" fmla="*/ 620 w 815"/>
                <a:gd name="T9" fmla="*/ 1431 h 1450"/>
                <a:gd name="T10" fmla="*/ 704 w 815"/>
                <a:gd name="T11" fmla="*/ 1450 h 1450"/>
                <a:gd name="T12" fmla="*/ 815 w 815"/>
                <a:gd name="T13" fmla="*/ 1379 h 1450"/>
                <a:gd name="T14" fmla="*/ 661 w 815"/>
                <a:gd name="T15" fmla="*/ 1051 h 1450"/>
                <a:gd name="T16" fmla="*/ 214 w 815"/>
                <a:gd name="T17" fmla="*/ 72 h 1450"/>
                <a:gd name="T18" fmla="*/ 126 w 815"/>
                <a:gd name="T19" fmla="*/ 0 h 1450"/>
                <a:gd name="T20" fmla="*/ 126 w 815"/>
                <a:gd name="T21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5" h="1450">
                  <a:moveTo>
                    <a:pt x="126" y="0"/>
                  </a:moveTo>
                  <a:lnTo>
                    <a:pt x="0" y="257"/>
                  </a:lnTo>
                  <a:lnTo>
                    <a:pt x="114" y="435"/>
                  </a:lnTo>
                  <a:lnTo>
                    <a:pt x="399" y="1312"/>
                  </a:lnTo>
                  <a:lnTo>
                    <a:pt x="620" y="1431"/>
                  </a:lnTo>
                  <a:lnTo>
                    <a:pt x="704" y="1450"/>
                  </a:lnTo>
                  <a:lnTo>
                    <a:pt x="815" y="1379"/>
                  </a:lnTo>
                  <a:lnTo>
                    <a:pt x="661" y="1051"/>
                  </a:lnTo>
                  <a:lnTo>
                    <a:pt x="214" y="72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1" name="Freeform 303"/>
            <p:cNvSpPr>
              <a:spLocks/>
            </p:cNvSpPr>
            <p:nvPr/>
          </p:nvSpPr>
          <p:spPr bwMode="auto">
            <a:xfrm>
              <a:off x="4386" y="2745"/>
              <a:ext cx="1827" cy="1799"/>
            </a:xfrm>
            <a:custGeom>
              <a:avLst/>
              <a:gdLst>
                <a:gd name="T0" fmla="*/ 1083 w 1827"/>
                <a:gd name="T1" fmla="*/ 40 h 1799"/>
                <a:gd name="T2" fmla="*/ 786 w 1827"/>
                <a:gd name="T3" fmla="*/ 447 h 1799"/>
                <a:gd name="T4" fmla="*/ 166 w 1827"/>
                <a:gd name="T5" fmla="*/ 1312 h 1799"/>
                <a:gd name="T6" fmla="*/ 0 w 1827"/>
                <a:gd name="T7" fmla="*/ 1526 h 1799"/>
                <a:gd name="T8" fmla="*/ 99 w 1827"/>
                <a:gd name="T9" fmla="*/ 1799 h 1799"/>
                <a:gd name="T10" fmla="*/ 242 w 1827"/>
                <a:gd name="T11" fmla="*/ 1675 h 1799"/>
                <a:gd name="T12" fmla="*/ 993 w 1827"/>
                <a:gd name="T13" fmla="*/ 482 h 1799"/>
                <a:gd name="T14" fmla="*/ 1095 w 1827"/>
                <a:gd name="T15" fmla="*/ 269 h 1799"/>
                <a:gd name="T16" fmla="*/ 1154 w 1827"/>
                <a:gd name="T17" fmla="*/ 499 h 1799"/>
                <a:gd name="T18" fmla="*/ 1518 w 1827"/>
                <a:gd name="T19" fmla="*/ 1233 h 1799"/>
                <a:gd name="T20" fmla="*/ 1720 w 1827"/>
                <a:gd name="T21" fmla="*/ 1557 h 1799"/>
                <a:gd name="T22" fmla="*/ 1827 w 1827"/>
                <a:gd name="T23" fmla="*/ 1423 h 1799"/>
                <a:gd name="T24" fmla="*/ 1820 w 1827"/>
                <a:gd name="T25" fmla="*/ 1312 h 1799"/>
                <a:gd name="T26" fmla="*/ 1399 w 1827"/>
                <a:gd name="T27" fmla="*/ 637 h 1799"/>
                <a:gd name="T28" fmla="*/ 1230 w 1827"/>
                <a:gd name="T29" fmla="*/ 226 h 1799"/>
                <a:gd name="T30" fmla="*/ 1159 w 1827"/>
                <a:gd name="T31" fmla="*/ 0 h 1799"/>
                <a:gd name="T32" fmla="*/ 1112 w 1827"/>
                <a:gd name="T33" fmla="*/ 0 h 1799"/>
                <a:gd name="T34" fmla="*/ 1083 w 1827"/>
                <a:gd name="T35" fmla="*/ 40 h 1799"/>
                <a:gd name="T36" fmla="*/ 1083 w 1827"/>
                <a:gd name="T37" fmla="*/ 40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7" h="1799">
                  <a:moveTo>
                    <a:pt x="1083" y="40"/>
                  </a:moveTo>
                  <a:lnTo>
                    <a:pt x="786" y="447"/>
                  </a:lnTo>
                  <a:lnTo>
                    <a:pt x="166" y="1312"/>
                  </a:lnTo>
                  <a:lnTo>
                    <a:pt x="0" y="1526"/>
                  </a:lnTo>
                  <a:lnTo>
                    <a:pt x="99" y="1799"/>
                  </a:lnTo>
                  <a:lnTo>
                    <a:pt x="242" y="1675"/>
                  </a:lnTo>
                  <a:lnTo>
                    <a:pt x="993" y="482"/>
                  </a:lnTo>
                  <a:lnTo>
                    <a:pt x="1095" y="269"/>
                  </a:lnTo>
                  <a:lnTo>
                    <a:pt x="1154" y="499"/>
                  </a:lnTo>
                  <a:lnTo>
                    <a:pt x="1518" y="1233"/>
                  </a:lnTo>
                  <a:lnTo>
                    <a:pt x="1720" y="1557"/>
                  </a:lnTo>
                  <a:lnTo>
                    <a:pt x="1827" y="1423"/>
                  </a:lnTo>
                  <a:lnTo>
                    <a:pt x="1820" y="1312"/>
                  </a:lnTo>
                  <a:lnTo>
                    <a:pt x="1399" y="637"/>
                  </a:lnTo>
                  <a:lnTo>
                    <a:pt x="1230" y="226"/>
                  </a:lnTo>
                  <a:lnTo>
                    <a:pt x="1159" y="0"/>
                  </a:lnTo>
                  <a:lnTo>
                    <a:pt x="1112" y="0"/>
                  </a:lnTo>
                  <a:lnTo>
                    <a:pt x="1083" y="40"/>
                  </a:lnTo>
                  <a:lnTo>
                    <a:pt x="1083" y="4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2" name="Freeform 304"/>
            <p:cNvSpPr>
              <a:spLocks/>
            </p:cNvSpPr>
            <p:nvPr/>
          </p:nvSpPr>
          <p:spPr bwMode="auto">
            <a:xfrm>
              <a:off x="5041" y="4886"/>
              <a:ext cx="392" cy="875"/>
            </a:xfrm>
            <a:custGeom>
              <a:avLst/>
              <a:gdLst>
                <a:gd name="T0" fmla="*/ 0 w 392"/>
                <a:gd name="T1" fmla="*/ 12 h 875"/>
                <a:gd name="T2" fmla="*/ 0 w 392"/>
                <a:gd name="T3" fmla="*/ 169 h 875"/>
                <a:gd name="T4" fmla="*/ 200 w 392"/>
                <a:gd name="T5" fmla="*/ 238 h 875"/>
                <a:gd name="T6" fmla="*/ 274 w 392"/>
                <a:gd name="T7" fmla="*/ 875 h 875"/>
                <a:gd name="T8" fmla="*/ 350 w 392"/>
                <a:gd name="T9" fmla="*/ 839 h 875"/>
                <a:gd name="T10" fmla="*/ 392 w 392"/>
                <a:gd name="T11" fmla="*/ 0 h 875"/>
                <a:gd name="T12" fmla="*/ 0 w 392"/>
                <a:gd name="T13" fmla="*/ 12 h 875"/>
                <a:gd name="T14" fmla="*/ 0 w 392"/>
                <a:gd name="T15" fmla="*/ 12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875">
                  <a:moveTo>
                    <a:pt x="0" y="12"/>
                  </a:moveTo>
                  <a:lnTo>
                    <a:pt x="0" y="169"/>
                  </a:lnTo>
                  <a:lnTo>
                    <a:pt x="200" y="238"/>
                  </a:lnTo>
                  <a:lnTo>
                    <a:pt x="274" y="875"/>
                  </a:lnTo>
                  <a:lnTo>
                    <a:pt x="350" y="839"/>
                  </a:lnTo>
                  <a:lnTo>
                    <a:pt x="39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3" name="Freeform 305"/>
            <p:cNvSpPr>
              <a:spLocks/>
            </p:cNvSpPr>
            <p:nvPr/>
          </p:nvSpPr>
          <p:spPr bwMode="auto">
            <a:xfrm>
              <a:off x="4022" y="2745"/>
              <a:ext cx="1476" cy="1526"/>
            </a:xfrm>
            <a:custGeom>
              <a:avLst/>
              <a:gdLst>
                <a:gd name="T0" fmla="*/ 1476 w 1476"/>
                <a:gd name="T1" fmla="*/ 0 h 1526"/>
                <a:gd name="T2" fmla="*/ 1100 w 1476"/>
                <a:gd name="T3" fmla="*/ 297 h 1526"/>
                <a:gd name="T4" fmla="*/ 1155 w 1476"/>
                <a:gd name="T5" fmla="*/ 352 h 1526"/>
                <a:gd name="T6" fmla="*/ 953 w 1476"/>
                <a:gd name="T7" fmla="*/ 554 h 1526"/>
                <a:gd name="T8" fmla="*/ 1005 w 1476"/>
                <a:gd name="T9" fmla="*/ 597 h 1526"/>
                <a:gd name="T10" fmla="*/ 708 w 1476"/>
                <a:gd name="T11" fmla="*/ 839 h 1526"/>
                <a:gd name="T12" fmla="*/ 772 w 1476"/>
                <a:gd name="T13" fmla="*/ 863 h 1526"/>
                <a:gd name="T14" fmla="*/ 523 w 1476"/>
                <a:gd name="T15" fmla="*/ 1067 h 1526"/>
                <a:gd name="T16" fmla="*/ 606 w 1476"/>
                <a:gd name="T17" fmla="*/ 1096 h 1526"/>
                <a:gd name="T18" fmla="*/ 328 w 1476"/>
                <a:gd name="T19" fmla="*/ 1312 h 1526"/>
                <a:gd name="T20" fmla="*/ 423 w 1476"/>
                <a:gd name="T21" fmla="*/ 1347 h 1526"/>
                <a:gd name="T22" fmla="*/ 297 w 1476"/>
                <a:gd name="T23" fmla="*/ 1478 h 1526"/>
                <a:gd name="T24" fmla="*/ 135 w 1476"/>
                <a:gd name="T25" fmla="*/ 1419 h 1526"/>
                <a:gd name="T26" fmla="*/ 0 w 1476"/>
                <a:gd name="T27" fmla="*/ 1471 h 1526"/>
                <a:gd name="T28" fmla="*/ 364 w 1476"/>
                <a:gd name="T29" fmla="*/ 1526 h 1526"/>
                <a:gd name="T30" fmla="*/ 511 w 1476"/>
                <a:gd name="T31" fmla="*/ 1340 h 1526"/>
                <a:gd name="T32" fmla="*/ 1476 w 1476"/>
                <a:gd name="T33" fmla="*/ 0 h 1526"/>
                <a:gd name="T34" fmla="*/ 1476 w 1476"/>
                <a:gd name="T35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6" h="1526">
                  <a:moveTo>
                    <a:pt x="1476" y="0"/>
                  </a:moveTo>
                  <a:lnTo>
                    <a:pt x="1100" y="297"/>
                  </a:lnTo>
                  <a:lnTo>
                    <a:pt x="1155" y="352"/>
                  </a:lnTo>
                  <a:lnTo>
                    <a:pt x="953" y="554"/>
                  </a:lnTo>
                  <a:lnTo>
                    <a:pt x="1005" y="597"/>
                  </a:lnTo>
                  <a:lnTo>
                    <a:pt x="708" y="839"/>
                  </a:lnTo>
                  <a:lnTo>
                    <a:pt x="772" y="863"/>
                  </a:lnTo>
                  <a:lnTo>
                    <a:pt x="523" y="1067"/>
                  </a:lnTo>
                  <a:lnTo>
                    <a:pt x="606" y="1096"/>
                  </a:lnTo>
                  <a:lnTo>
                    <a:pt x="328" y="1312"/>
                  </a:lnTo>
                  <a:lnTo>
                    <a:pt x="423" y="1347"/>
                  </a:lnTo>
                  <a:lnTo>
                    <a:pt x="297" y="1478"/>
                  </a:lnTo>
                  <a:lnTo>
                    <a:pt x="135" y="1419"/>
                  </a:lnTo>
                  <a:lnTo>
                    <a:pt x="0" y="1471"/>
                  </a:lnTo>
                  <a:lnTo>
                    <a:pt x="364" y="1526"/>
                  </a:lnTo>
                  <a:lnTo>
                    <a:pt x="511" y="1340"/>
                  </a:lnTo>
                  <a:lnTo>
                    <a:pt x="1476" y="0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4" name="Freeform 306"/>
            <p:cNvSpPr>
              <a:spLocks/>
            </p:cNvSpPr>
            <p:nvPr/>
          </p:nvSpPr>
          <p:spPr bwMode="auto">
            <a:xfrm>
              <a:off x="5101" y="3867"/>
              <a:ext cx="128" cy="237"/>
            </a:xfrm>
            <a:custGeom>
              <a:avLst/>
              <a:gdLst>
                <a:gd name="T0" fmla="*/ 0 w 128"/>
                <a:gd name="T1" fmla="*/ 26 h 237"/>
                <a:gd name="T2" fmla="*/ 14 w 128"/>
                <a:gd name="T3" fmla="*/ 237 h 237"/>
                <a:gd name="T4" fmla="*/ 109 w 128"/>
                <a:gd name="T5" fmla="*/ 211 h 237"/>
                <a:gd name="T6" fmla="*/ 128 w 128"/>
                <a:gd name="T7" fmla="*/ 0 h 237"/>
                <a:gd name="T8" fmla="*/ 0 w 128"/>
                <a:gd name="T9" fmla="*/ 26 h 237"/>
                <a:gd name="T10" fmla="*/ 0 w 128"/>
                <a:gd name="T11" fmla="*/ 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7">
                  <a:moveTo>
                    <a:pt x="0" y="26"/>
                  </a:moveTo>
                  <a:lnTo>
                    <a:pt x="14" y="237"/>
                  </a:lnTo>
                  <a:lnTo>
                    <a:pt x="109" y="211"/>
                  </a:lnTo>
                  <a:lnTo>
                    <a:pt x="128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5" name="Freeform 307"/>
            <p:cNvSpPr>
              <a:spLocks/>
            </p:cNvSpPr>
            <p:nvPr/>
          </p:nvSpPr>
          <p:spPr bwMode="auto">
            <a:xfrm>
              <a:off x="5308" y="3869"/>
              <a:ext cx="194" cy="235"/>
            </a:xfrm>
            <a:custGeom>
              <a:avLst/>
              <a:gdLst>
                <a:gd name="T0" fmla="*/ 0 w 194"/>
                <a:gd name="T1" fmla="*/ 7 h 235"/>
                <a:gd name="T2" fmla="*/ 16 w 194"/>
                <a:gd name="T3" fmla="*/ 235 h 235"/>
                <a:gd name="T4" fmla="*/ 194 w 194"/>
                <a:gd name="T5" fmla="*/ 188 h 235"/>
                <a:gd name="T6" fmla="*/ 130 w 194"/>
                <a:gd name="T7" fmla="*/ 0 h 235"/>
                <a:gd name="T8" fmla="*/ 0 w 194"/>
                <a:gd name="T9" fmla="*/ 7 h 235"/>
                <a:gd name="T10" fmla="*/ 0 w 194"/>
                <a:gd name="T11" fmla="*/ 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35">
                  <a:moveTo>
                    <a:pt x="0" y="7"/>
                  </a:moveTo>
                  <a:lnTo>
                    <a:pt x="16" y="235"/>
                  </a:lnTo>
                  <a:lnTo>
                    <a:pt x="194" y="188"/>
                  </a:lnTo>
                  <a:lnTo>
                    <a:pt x="130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6" name="Freeform 308"/>
            <p:cNvSpPr>
              <a:spLocks/>
            </p:cNvSpPr>
            <p:nvPr/>
          </p:nvSpPr>
          <p:spPr bwMode="auto">
            <a:xfrm>
              <a:off x="5089" y="4157"/>
              <a:ext cx="166" cy="211"/>
            </a:xfrm>
            <a:custGeom>
              <a:avLst/>
              <a:gdLst>
                <a:gd name="T0" fmla="*/ 140 w 166"/>
                <a:gd name="T1" fmla="*/ 0 h 211"/>
                <a:gd name="T2" fmla="*/ 0 w 166"/>
                <a:gd name="T3" fmla="*/ 9 h 211"/>
                <a:gd name="T4" fmla="*/ 17 w 166"/>
                <a:gd name="T5" fmla="*/ 211 h 211"/>
                <a:gd name="T6" fmla="*/ 166 w 166"/>
                <a:gd name="T7" fmla="*/ 202 h 211"/>
                <a:gd name="T8" fmla="*/ 140 w 166"/>
                <a:gd name="T9" fmla="*/ 0 h 211"/>
                <a:gd name="T10" fmla="*/ 140 w 166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11">
                  <a:moveTo>
                    <a:pt x="140" y="0"/>
                  </a:moveTo>
                  <a:lnTo>
                    <a:pt x="0" y="9"/>
                  </a:lnTo>
                  <a:lnTo>
                    <a:pt x="17" y="211"/>
                  </a:lnTo>
                  <a:lnTo>
                    <a:pt x="166" y="20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7" name="Freeform 309"/>
            <p:cNvSpPr>
              <a:spLocks/>
            </p:cNvSpPr>
            <p:nvPr/>
          </p:nvSpPr>
          <p:spPr bwMode="auto">
            <a:xfrm>
              <a:off x="5300" y="4157"/>
              <a:ext cx="202" cy="254"/>
            </a:xfrm>
            <a:custGeom>
              <a:avLst/>
              <a:gdLst>
                <a:gd name="T0" fmla="*/ 24 w 202"/>
                <a:gd name="T1" fmla="*/ 19 h 254"/>
                <a:gd name="T2" fmla="*/ 202 w 202"/>
                <a:gd name="T3" fmla="*/ 0 h 254"/>
                <a:gd name="T4" fmla="*/ 179 w 202"/>
                <a:gd name="T5" fmla="*/ 254 h 254"/>
                <a:gd name="T6" fmla="*/ 0 w 202"/>
                <a:gd name="T7" fmla="*/ 235 h 254"/>
                <a:gd name="T8" fmla="*/ 24 w 202"/>
                <a:gd name="T9" fmla="*/ 19 h 254"/>
                <a:gd name="T10" fmla="*/ 24 w 202"/>
                <a:gd name="T11" fmla="*/ 1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54">
                  <a:moveTo>
                    <a:pt x="24" y="19"/>
                  </a:moveTo>
                  <a:lnTo>
                    <a:pt x="202" y="0"/>
                  </a:lnTo>
                  <a:lnTo>
                    <a:pt x="179" y="254"/>
                  </a:lnTo>
                  <a:lnTo>
                    <a:pt x="0" y="235"/>
                  </a:lnTo>
                  <a:lnTo>
                    <a:pt x="24" y="19"/>
                  </a:lnTo>
                  <a:lnTo>
                    <a:pt x="24" y="19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8" name="Freeform 310"/>
            <p:cNvSpPr>
              <a:spLocks/>
            </p:cNvSpPr>
            <p:nvPr/>
          </p:nvSpPr>
          <p:spPr bwMode="auto">
            <a:xfrm>
              <a:off x="3986" y="4682"/>
              <a:ext cx="357" cy="437"/>
            </a:xfrm>
            <a:custGeom>
              <a:avLst/>
              <a:gdLst>
                <a:gd name="T0" fmla="*/ 45 w 357"/>
                <a:gd name="T1" fmla="*/ 437 h 437"/>
                <a:gd name="T2" fmla="*/ 131 w 357"/>
                <a:gd name="T3" fmla="*/ 437 h 437"/>
                <a:gd name="T4" fmla="*/ 131 w 357"/>
                <a:gd name="T5" fmla="*/ 133 h 437"/>
                <a:gd name="T6" fmla="*/ 343 w 357"/>
                <a:gd name="T7" fmla="*/ 149 h 437"/>
                <a:gd name="T8" fmla="*/ 357 w 357"/>
                <a:gd name="T9" fmla="*/ 59 h 437"/>
                <a:gd name="T10" fmla="*/ 0 w 357"/>
                <a:gd name="T11" fmla="*/ 0 h 437"/>
                <a:gd name="T12" fmla="*/ 45 w 357"/>
                <a:gd name="T13" fmla="*/ 437 h 437"/>
                <a:gd name="T14" fmla="*/ 45 w 357"/>
                <a:gd name="T15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437">
                  <a:moveTo>
                    <a:pt x="45" y="437"/>
                  </a:moveTo>
                  <a:lnTo>
                    <a:pt x="131" y="437"/>
                  </a:lnTo>
                  <a:lnTo>
                    <a:pt x="131" y="133"/>
                  </a:lnTo>
                  <a:lnTo>
                    <a:pt x="343" y="149"/>
                  </a:lnTo>
                  <a:lnTo>
                    <a:pt x="357" y="59"/>
                  </a:lnTo>
                  <a:lnTo>
                    <a:pt x="0" y="0"/>
                  </a:lnTo>
                  <a:lnTo>
                    <a:pt x="45" y="437"/>
                  </a:lnTo>
                  <a:lnTo>
                    <a:pt x="45" y="437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39" name="Freeform 311"/>
            <p:cNvSpPr>
              <a:spLocks/>
            </p:cNvSpPr>
            <p:nvPr/>
          </p:nvSpPr>
          <p:spPr bwMode="auto">
            <a:xfrm>
              <a:off x="3478" y="2838"/>
              <a:ext cx="1036" cy="1143"/>
            </a:xfrm>
            <a:custGeom>
              <a:avLst/>
              <a:gdLst>
                <a:gd name="T0" fmla="*/ 1036 w 1036"/>
                <a:gd name="T1" fmla="*/ 24 h 1143"/>
                <a:gd name="T2" fmla="*/ 984 w 1036"/>
                <a:gd name="T3" fmla="*/ 119 h 1143"/>
                <a:gd name="T4" fmla="*/ 936 w 1036"/>
                <a:gd name="T5" fmla="*/ 202 h 1143"/>
                <a:gd name="T6" fmla="*/ 912 w 1036"/>
                <a:gd name="T7" fmla="*/ 242 h 1143"/>
                <a:gd name="T8" fmla="*/ 884 w 1036"/>
                <a:gd name="T9" fmla="*/ 283 h 1143"/>
                <a:gd name="T10" fmla="*/ 855 w 1036"/>
                <a:gd name="T11" fmla="*/ 325 h 1143"/>
                <a:gd name="T12" fmla="*/ 820 w 1036"/>
                <a:gd name="T13" fmla="*/ 368 h 1143"/>
                <a:gd name="T14" fmla="*/ 765 w 1036"/>
                <a:gd name="T15" fmla="*/ 430 h 1143"/>
                <a:gd name="T16" fmla="*/ 710 w 1036"/>
                <a:gd name="T17" fmla="*/ 492 h 1143"/>
                <a:gd name="T18" fmla="*/ 656 w 1036"/>
                <a:gd name="T19" fmla="*/ 549 h 1143"/>
                <a:gd name="T20" fmla="*/ 601 w 1036"/>
                <a:gd name="T21" fmla="*/ 610 h 1143"/>
                <a:gd name="T22" fmla="*/ 544 w 1036"/>
                <a:gd name="T23" fmla="*/ 656 h 1143"/>
                <a:gd name="T24" fmla="*/ 492 w 1036"/>
                <a:gd name="T25" fmla="*/ 698 h 1143"/>
                <a:gd name="T26" fmla="*/ 442 w 1036"/>
                <a:gd name="T27" fmla="*/ 739 h 1143"/>
                <a:gd name="T28" fmla="*/ 394 w 1036"/>
                <a:gd name="T29" fmla="*/ 779 h 1143"/>
                <a:gd name="T30" fmla="*/ 349 w 1036"/>
                <a:gd name="T31" fmla="*/ 820 h 1143"/>
                <a:gd name="T32" fmla="*/ 304 w 1036"/>
                <a:gd name="T33" fmla="*/ 865 h 1143"/>
                <a:gd name="T34" fmla="*/ 254 w 1036"/>
                <a:gd name="T35" fmla="*/ 917 h 1143"/>
                <a:gd name="T36" fmla="*/ 204 w 1036"/>
                <a:gd name="T37" fmla="*/ 974 h 1143"/>
                <a:gd name="T38" fmla="*/ 164 w 1036"/>
                <a:gd name="T39" fmla="*/ 1019 h 1143"/>
                <a:gd name="T40" fmla="*/ 128 w 1036"/>
                <a:gd name="T41" fmla="*/ 1055 h 1143"/>
                <a:gd name="T42" fmla="*/ 57 w 1036"/>
                <a:gd name="T43" fmla="*/ 1128 h 1143"/>
                <a:gd name="T44" fmla="*/ 28 w 1036"/>
                <a:gd name="T45" fmla="*/ 1143 h 1143"/>
                <a:gd name="T46" fmla="*/ 2 w 1036"/>
                <a:gd name="T47" fmla="*/ 1133 h 1143"/>
                <a:gd name="T48" fmla="*/ 0 w 1036"/>
                <a:gd name="T49" fmla="*/ 1079 h 1143"/>
                <a:gd name="T50" fmla="*/ 38 w 1036"/>
                <a:gd name="T51" fmla="*/ 1038 h 1143"/>
                <a:gd name="T52" fmla="*/ 69 w 1036"/>
                <a:gd name="T53" fmla="*/ 1003 h 1143"/>
                <a:gd name="T54" fmla="*/ 102 w 1036"/>
                <a:gd name="T55" fmla="*/ 967 h 1143"/>
                <a:gd name="T56" fmla="*/ 140 w 1036"/>
                <a:gd name="T57" fmla="*/ 922 h 1143"/>
                <a:gd name="T58" fmla="*/ 192 w 1036"/>
                <a:gd name="T59" fmla="*/ 862 h 1143"/>
                <a:gd name="T60" fmla="*/ 242 w 1036"/>
                <a:gd name="T61" fmla="*/ 810 h 1143"/>
                <a:gd name="T62" fmla="*/ 290 w 1036"/>
                <a:gd name="T63" fmla="*/ 763 h 1143"/>
                <a:gd name="T64" fmla="*/ 337 w 1036"/>
                <a:gd name="T65" fmla="*/ 722 h 1143"/>
                <a:gd name="T66" fmla="*/ 382 w 1036"/>
                <a:gd name="T67" fmla="*/ 679 h 1143"/>
                <a:gd name="T68" fmla="*/ 435 w 1036"/>
                <a:gd name="T69" fmla="*/ 639 h 1143"/>
                <a:gd name="T70" fmla="*/ 487 w 1036"/>
                <a:gd name="T71" fmla="*/ 596 h 1143"/>
                <a:gd name="T72" fmla="*/ 544 w 1036"/>
                <a:gd name="T73" fmla="*/ 549 h 1143"/>
                <a:gd name="T74" fmla="*/ 599 w 1036"/>
                <a:gd name="T75" fmla="*/ 489 h 1143"/>
                <a:gd name="T76" fmla="*/ 653 w 1036"/>
                <a:gd name="T77" fmla="*/ 435 h 1143"/>
                <a:gd name="T78" fmla="*/ 710 w 1036"/>
                <a:gd name="T79" fmla="*/ 380 h 1143"/>
                <a:gd name="T80" fmla="*/ 770 w 1036"/>
                <a:gd name="T81" fmla="*/ 328 h 1143"/>
                <a:gd name="T82" fmla="*/ 803 w 1036"/>
                <a:gd name="T83" fmla="*/ 285 h 1143"/>
                <a:gd name="T84" fmla="*/ 836 w 1036"/>
                <a:gd name="T85" fmla="*/ 247 h 1143"/>
                <a:gd name="T86" fmla="*/ 867 w 1036"/>
                <a:gd name="T87" fmla="*/ 209 h 1143"/>
                <a:gd name="T88" fmla="*/ 896 w 1036"/>
                <a:gd name="T89" fmla="*/ 173 h 1143"/>
                <a:gd name="T90" fmla="*/ 922 w 1036"/>
                <a:gd name="T91" fmla="*/ 135 h 1143"/>
                <a:gd name="T92" fmla="*/ 950 w 1036"/>
                <a:gd name="T93" fmla="*/ 97 h 1143"/>
                <a:gd name="T94" fmla="*/ 1005 w 1036"/>
                <a:gd name="T95" fmla="*/ 7 h 1143"/>
                <a:gd name="T96" fmla="*/ 1029 w 1036"/>
                <a:gd name="T97" fmla="*/ 0 h 1143"/>
                <a:gd name="T98" fmla="*/ 1036 w 1036"/>
                <a:gd name="T99" fmla="*/ 24 h 1143"/>
                <a:gd name="T100" fmla="*/ 1036 w 1036"/>
                <a:gd name="T101" fmla="*/ 24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6" h="1143">
                  <a:moveTo>
                    <a:pt x="1036" y="24"/>
                  </a:moveTo>
                  <a:lnTo>
                    <a:pt x="984" y="119"/>
                  </a:lnTo>
                  <a:lnTo>
                    <a:pt x="936" y="202"/>
                  </a:lnTo>
                  <a:lnTo>
                    <a:pt x="912" y="242"/>
                  </a:lnTo>
                  <a:lnTo>
                    <a:pt x="884" y="283"/>
                  </a:lnTo>
                  <a:lnTo>
                    <a:pt x="855" y="325"/>
                  </a:lnTo>
                  <a:lnTo>
                    <a:pt x="820" y="368"/>
                  </a:lnTo>
                  <a:lnTo>
                    <a:pt x="765" y="430"/>
                  </a:lnTo>
                  <a:lnTo>
                    <a:pt x="710" y="492"/>
                  </a:lnTo>
                  <a:lnTo>
                    <a:pt x="656" y="549"/>
                  </a:lnTo>
                  <a:lnTo>
                    <a:pt x="601" y="610"/>
                  </a:lnTo>
                  <a:lnTo>
                    <a:pt x="544" y="656"/>
                  </a:lnTo>
                  <a:lnTo>
                    <a:pt x="492" y="698"/>
                  </a:lnTo>
                  <a:lnTo>
                    <a:pt x="442" y="739"/>
                  </a:lnTo>
                  <a:lnTo>
                    <a:pt x="394" y="779"/>
                  </a:lnTo>
                  <a:lnTo>
                    <a:pt x="349" y="820"/>
                  </a:lnTo>
                  <a:lnTo>
                    <a:pt x="304" y="865"/>
                  </a:lnTo>
                  <a:lnTo>
                    <a:pt x="254" y="917"/>
                  </a:lnTo>
                  <a:lnTo>
                    <a:pt x="204" y="974"/>
                  </a:lnTo>
                  <a:lnTo>
                    <a:pt x="164" y="1019"/>
                  </a:lnTo>
                  <a:lnTo>
                    <a:pt x="128" y="1055"/>
                  </a:lnTo>
                  <a:lnTo>
                    <a:pt x="57" y="1128"/>
                  </a:lnTo>
                  <a:lnTo>
                    <a:pt x="28" y="1143"/>
                  </a:lnTo>
                  <a:lnTo>
                    <a:pt x="2" y="1133"/>
                  </a:lnTo>
                  <a:lnTo>
                    <a:pt x="0" y="1079"/>
                  </a:lnTo>
                  <a:lnTo>
                    <a:pt x="38" y="1038"/>
                  </a:lnTo>
                  <a:lnTo>
                    <a:pt x="69" y="1003"/>
                  </a:lnTo>
                  <a:lnTo>
                    <a:pt x="102" y="967"/>
                  </a:lnTo>
                  <a:lnTo>
                    <a:pt x="140" y="922"/>
                  </a:lnTo>
                  <a:lnTo>
                    <a:pt x="192" y="862"/>
                  </a:lnTo>
                  <a:lnTo>
                    <a:pt x="242" y="810"/>
                  </a:lnTo>
                  <a:lnTo>
                    <a:pt x="290" y="763"/>
                  </a:lnTo>
                  <a:lnTo>
                    <a:pt x="337" y="722"/>
                  </a:lnTo>
                  <a:lnTo>
                    <a:pt x="382" y="679"/>
                  </a:lnTo>
                  <a:lnTo>
                    <a:pt x="435" y="639"/>
                  </a:lnTo>
                  <a:lnTo>
                    <a:pt x="487" y="596"/>
                  </a:lnTo>
                  <a:lnTo>
                    <a:pt x="544" y="549"/>
                  </a:lnTo>
                  <a:lnTo>
                    <a:pt x="599" y="489"/>
                  </a:lnTo>
                  <a:lnTo>
                    <a:pt x="653" y="435"/>
                  </a:lnTo>
                  <a:lnTo>
                    <a:pt x="710" y="380"/>
                  </a:lnTo>
                  <a:lnTo>
                    <a:pt x="770" y="328"/>
                  </a:lnTo>
                  <a:lnTo>
                    <a:pt x="803" y="285"/>
                  </a:lnTo>
                  <a:lnTo>
                    <a:pt x="836" y="247"/>
                  </a:lnTo>
                  <a:lnTo>
                    <a:pt x="867" y="209"/>
                  </a:lnTo>
                  <a:lnTo>
                    <a:pt x="896" y="173"/>
                  </a:lnTo>
                  <a:lnTo>
                    <a:pt x="922" y="135"/>
                  </a:lnTo>
                  <a:lnTo>
                    <a:pt x="950" y="97"/>
                  </a:lnTo>
                  <a:lnTo>
                    <a:pt x="1005" y="7"/>
                  </a:lnTo>
                  <a:lnTo>
                    <a:pt x="1029" y="0"/>
                  </a:lnTo>
                  <a:lnTo>
                    <a:pt x="1036" y="24"/>
                  </a:lnTo>
                  <a:lnTo>
                    <a:pt x="103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0" name="Freeform 312"/>
            <p:cNvSpPr>
              <a:spLocks/>
            </p:cNvSpPr>
            <p:nvPr/>
          </p:nvSpPr>
          <p:spPr bwMode="auto">
            <a:xfrm>
              <a:off x="4495" y="2721"/>
              <a:ext cx="1038" cy="164"/>
            </a:xfrm>
            <a:custGeom>
              <a:avLst/>
              <a:gdLst>
                <a:gd name="T0" fmla="*/ 19 w 1038"/>
                <a:gd name="T1" fmla="*/ 114 h 164"/>
                <a:gd name="T2" fmla="*/ 249 w 1038"/>
                <a:gd name="T3" fmla="*/ 122 h 164"/>
                <a:gd name="T4" fmla="*/ 480 w 1038"/>
                <a:gd name="T5" fmla="*/ 100 h 164"/>
                <a:gd name="T6" fmla="*/ 829 w 1038"/>
                <a:gd name="T7" fmla="*/ 41 h 164"/>
                <a:gd name="T8" fmla="*/ 1014 w 1038"/>
                <a:gd name="T9" fmla="*/ 0 h 164"/>
                <a:gd name="T10" fmla="*/ 1038 w 1038"/>
                <a:gd name="T11" fmla="*/ 10 h 164"/>
                <a:gd name="T12" fmla="*/ 1026 w 1038"/>
                <a:gd name="T13" fmla="*/ 34 h 164"/>
                <a:gd name="T14" fmla="*/ 936 w 1038"/>
                <a:gd name="T15" fmla="*/ 69 h 164"/>
                <a:gd name="T16" fmla="*/ 841 w 1038"/>
                <a:gd name="T17" fmla="*/ 93 h 164"/>
                <a:gd name="T18" fmla="*/ 665 w 1038"/>
                <a:gd name="T19" fmla="*/ 129 h 164"/>
                <a:gd name="T20" fmla="*/ 485 w 1038"/>
                <a:gd name="T21" fmla="*/ 152 h 164"/>
                <a:gd name="T22" fmla="*/ 249 w 1038"/>
                <a:gd name="T23" fmla="*/ 164 h 164"/>
                <a:gd name="T24" fmla="*/ 14 w 1038"/>
                <a:gd name="T25" fmla="*/ 150 h 164"/>
                <a:gd name="T26" fmla="*/ 0 w 1038"/>
                <a:gd name="T27" fmla="*/ 129 h 164"/>
                <a:gd name="T28" fmla="*/ 5 w 1038"/>
                <a:gd name="T29" fmla="*/ 119 h 164"/>
                <a:gd name="T30" fmla="*/ 19 w 1038"/>
                <a:gd name="T31" fmla="*/ 114 h 164"/>
                <a:gd name="T32" fmla="*/ 19 w 1038"/>
                <a:gd name="T33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8" h="164">
                  <a:moveTo>
                    <a:pt x="19" y="114"/>
                  </a:moveTo>
                  <a:lnTo>
                    <a:pt x="249" y="122"/>
                  </a:lnTo>
                  <a:lnTo>
                    <a:pt x="480" y="100"/>
                  </a:lnTo>
                  <a:lnTo>
                    <a:pt x="829" y="41"/>
                  </a:lnTo>
                  <a:lnTo>
                    <a:pt x="1014" y="0"/>
                  </a:lnTo>
                  <a:lnTo>
                    <a:pt x="1038" y="10"/>
                  </a:lnTo>
                  <a:lnTo>
                    <a:pt x="1026" y="34"/>
                  </a:lnTo>
                  <a:lnTo>
                    <a:pt x="936" y="69"/>
                  </a:lnTo>
                  <a:lnTo>
                    <a:pt x="841" y="93"/>
                  </a:lnTo>
                  <a:lnTo>
                    <a:pt x="665" y="129"/>
                  </a:lnTo>
                  <a:lnTo>
                    <a:pt x="485" y="152"/>
                  </a:lnTo>
                  <a:lnTo>
                    <a:pt x="249" y="164"/>
                  </a:lnTo>
                  <a:lnTo>
                    <a:pt x="14" y="150"/>
                  </a:lnTo>
                  <a:lnTo>
                    <a:pt x="0" y="129"/>
                  </a:lnTo>
                  <a:lnTo>
                    <a:pt x="5" y="119"/>
                  </a:lnTo>
                  <a:lnTo>
                    <a:pt x="19" y="114"/>
                  </a:lnTo>
                  <a:lnTo>
                    <a:pt x="19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1" name="Freeform 313"/>
            <p:cNvSpPr>
              <a:spLocks/>
            </p:cNvSpPr>
            <p:nvPr/>
          </p:nvSpPr>
          <p:spPr bwMode="auto">
            <a:xfrm>
              <a:off x="4395" y="2826"/>
              <a:ext cx="1038" cy="1409"/>
            </a:xfrm>
            <a:custGeom>
              <a:avLst/>
              <a:gdLst>
                <a:gd name="T0" fmla="*/ 1005 w 1038"/>
                <a:gd name="T1" fmla="*/ 81 h 1409"/>
                <a:gd name="T2" fmla="*/ 941 w 1038"/>
                <a:gd name="T3" fmla="*/ 173 h 1409"/>
                <a:gd name="T4" fmla="*/ 877 w 1038"/>
                <a:gd name="T5" fmla="*/ 268 h 1409"/>
                <a:gd name="T6" fmla="*/ 803 w 1038"/>
                <a:gd name="T7" fmla="*/ 392 h 1409"/>
                <a:gd name="T8" fmla="*/ 720 w 1038"/>
                <a:gd name="T9" fmla="*/ 544 h 1409"/>
                <a:gd name="T10" fmla="*/ 632 w 1038"/>
                <a:gd name="T11" fmla="*/ 694 h 1409"/>
                <a:gd name="T12" fmla="*/ 577 w 1038"/>
                <a:gd name="T13" fmla="*/ 770 h 1409"/>
                <a:gd name="T14" fmla="*/ 513 w 1038"/>
                <a:gd name="T15" fmla="*/ 853 h 1409"/>
                <a:gd name="T16" fmla="*/ 430 w 1038"/>
                <a:gd name="T17" fmla="*/ 972 h 1409"/>
                <a:gd name="T18" fmla="*/ 354 w 1038"/>
                <a:gd name="T19" fmla="*/ 1072 h 1409"/>
                <a:gd name="T20" fmla="*/ 276 w 1038"/>
                <a:gd name="T21" fmla="*/ 1171 h 1409"/>
                <a:gd name="T22" fmla="*/ 188 w 1038"/>
                <a:gd name="T23" fmla="*/ 1285 h 1409"/>
                <a:gd name="T24" fmla="*/ 107 w 1038"/>
                <a:gd name="T25" fmla="*/ 1347 h 1409"/>
                <a:gd name="T26" fmla="*/ 26 w 1038"/>
                <a:gd name="T27" fmla="*/ 1409 h 1409"/>
                <a:gd name="T28" fmla="*/ 0 w 1038"/>
                <a:gd name="T29" fmla="*/ 1383 h 1409"/>
                <a:gd name="T30" fmla="*/ 88 w 1038"/>
                <a:gd name="T31" fmla="*/ 1266 h 1409"/>
                <a:gd name="T32" fmla="*/ 166 w 1038"/>
                <a:gd name="T33" fmla="*/ 1169 h 1409"/>
                <a:gd name="T34" fmla="*/ 247 w 1038"/>
                <a:gd name="T35" fmla="*/ 1064 h 1409"/>
                <a:gd name="T36" fmla="*/ 323 w 1038"/>
                <a:gd name="T37" fmla="*/ 969 h 1409"/>
                <a:gd name="T38" fmla="*/ 402 w 1038"/>
                <a:gd name="T39" fmla="*/ 862 h 1409"/>
                <a:gd name="T40" fmla="*/ 478 w 1038"/>
                <a:gd name="T41" fmla="*/ 758 h 1409"/>
                <a:gd name="T42" fmla="*/ 539 w 1038"/>
                <a:gd name="T43" fmla="*/ 682 h 1409"/>
                <a:gd name="T44" fmla="*/ 594 w 1038"/>
                <a:gd name="T45" fmla="*/ 611 h 1409"/>
                <a:gd name="T46" fmla="*/ 644 w 1038"/>
                <a:gd name="T47" fmla="*/ 542 h 1409"/>
                <a:gd name="T48" fmla="*/ 694 w 1038"/>
                <a:gd name="T49" fmla="*/ 473 h 1409"/>
                <a:gd name="T50" fmla="*/ 744 w 1038"/>
                <a:gd name="T51" fmla="*/ 401 h 1409"/>
                <a:gd name="T52" fmla="*/ 794 w 1038"/>
                <a:gd name="T53" fmla="*/ 328 h 1409"/>
                <a:gd name="T54" fmla="*/ 848 w 1038"/>
                <a:gd name="T55" fmla="*/ 249 h 1409"/>
                <a:gd name="T56" fmla="*/ 910 w 1038"/>
                <a:gd name="T57" fmla="*/ 154 h 1409"/>
                <a:gd name="T58" fmla="*/ 974 w 1038"/>
                <a:gd name="T59" fmla="*/ 62 h 1409"/>
                <a:gd name="T60" fmla="*/ 1034 w 1038"/>
                <a:gd name="T61" fmla="*/ 0 h 1409"/>
                <a:gd name="T62" fmla="*/ 1038 w 1038"/>
                <a:gd name="T63" fmla="*/ 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8" h="1409">
                  <a:moveTo>
                    <a:pt x="1038" y="24"/>
                  </a:moveTo>
                  <a:lnTo>
                    <a:pt x="1005" y="81"/>
                  </a:lnTo>
                  <a:lnTo>
                    <a:pt x="972" y="128"/>
                  </a:lnTo>
                  <a:lnTo>
                    <a:pt x="941" y="173"/>
                  </a:lnTo>
                  <a:lnTo>
                    <a:pt x="905" y="226"/>
                  </a:lnTo>
                  <a:lnTo>
                    <a:pt x="877" y="268"/>
                  </a:lnTo>
                  <a:lnTo>
                    <a:pt x="851" y="311"/>
                  </a:lnTo>
                  <a:lnTo>
                    <a:pt x="803" y="392"/>
                  </a:lnTo>
                  <a:lnTo>
                    <a:pt x="760" y="468"/>
                  </a:lnTo>
                  <a:lnTo>
                    <a:pt x="720" y="544"/>
                  </a:lnTo>
                  <a:lnTo>
                    <a:pt x="677" y="618"/>
                  </a:lnTo>
                  <a:lnTo>
                    <a:pt x="632" y="694"/>
                  </a:lnTo>
                  <a:lnTo>
                    <a:pt x="606" y="732"/>
                  </a:lnTo>
                  <a:lnTo>
                    <a:pt x="577" y="770"/>
                  </a:lnTo>
                  <a:lnTo>
                    <a:pt x="547" y="810"/>
                  </a:lnTo>
                  <a:lnTo>
                    <a:pt x="513" y="853"/>
                  </a:lnTo>
                  <a:lnTo>
                    <a:pt x="471" y="915"/>
                  </a:lnTo>
                  <a:lnTo>
                    <a:pt x="430" y="972"/>
                  </a:lnTo>
                  <a:lnTo>
                    <a:pt x="392" y="1024"/>
                  </a:lnTo>
                  <a:lnTo>
                    <a:pt x="354" y="1072"/>
                  </a:lnTo>
                  <a:lnTo>
                    <a:pt x="316" y="1121"/>
                  </a:lnTo>
                  <a:lnTo>
                    <a:pt x="276" y="1171"/>
                  </a:lnTo>
                  <a:lnTo>
                    <a:pt x="233" y="1226"/>
                  </a:lnTo>
                  <a:lnTo>
                    <a:pt x="188" y="1285"/>
                  </a:lnTo>
                  <a:lnTo>
                    <a:pt x="147" y="1321"/>
                  </a:lnTo>
                  <a:lnTo>
                    <a:pt x="107" y="1347"/>
                  </a:lnTo>
                  <a:lnTo>
                    <a:pt x="67" y="1376"/>
                  </a:lnTo>
                  <a:lnTo>
                    <a:pt x="26" y="1409"/>
                  </a:lnTo>
                  <a:lnTo>
                    <a:pt x="0" y="1407"/>
                  </a:lnTo>
                  <a:lnTo>
                    <a:pt x="0" y="1383"/>
                  </a:lnTo>
                  <a:lnTo>
                    <a:pt x="62" y="1307"/>
                  </a:lnTo>
                  <a:lnTo>
                    <a:pt x="88" y="1266"/>
                  </a:lnTo>
                  <a:lnTo>
                    <a:pt x="121" y="1228"/>
                  </a:lnTo>
                  <a:lnTo>
                    <a:pt x="166" y="1169"/>
                  </a:lnTo>
                  <a:lnTo>
                    <a:pt x="209" y="1114"/>
                  </a:lnTo>
                  <a:lnTo>
                    <a:pt x="247" y="1064"/>
                  </a:lnTo>
                  <a:lnTo>
                    <a:pt x="285" y="1017"/>
                  </a:lnTo>
                  <a:lnTo>
                    <a:pt x="323" y="969"/>
                  </a:lnTo>
                  <a:lnTo>
                    <a:pt x="361" y="917"/>
                  </a:lnTo>
                  <a:lnTo>
                    <a:pt x="402" y="862"/>
                  </a:lnTo>
                  <a:lnTo>
                    <a:pt x="444" y="801"/>
                  </a:lnTo>
                  <a:lnTo>
                    <a:pt x="478" y="758"/>
                  </a:lnTo>
                  <a:lnTo>
                    <a:pt x="509" y="720"/>
                  </a:lnTo>
                  <a:lnTo>
                    <a:pt x="539" y="682"/>
                  </a:lnTo>
                  <a:lnTo>
                    <a:pt x="566" y="646"/>
                  </a:lnTo>
                  <a:lnTo>
                    <a:pt x="594" y="611"/>
                  </a:lnTo>
                  <a:lnTo>
                    <a:pt x="620" y="575"/>
                  </a:lnTo>
                  <a:lnTo>
                    <a:pt x="644" y="542"/>
                  </a:lnTo>
                  <a:lnTo>
                    <a:pt x="670" y="506"/>
                  </a:lnTo>
                  <a:lnTo>
                    <a:pt x="694" y="473"/>
                  </a:lnTo>
                  <a:lnTo>
                    <a:pt x="718" y="437"/>
                  </a:lnTo>
                  <a:lnTo>
                    <a:pt x="744" y="401"/>
                  </a:lnTo>
                  <a:lnTo>
                    <a:pt x="768" y="366"/>
                  </a:lnTo>
                  <a:lnTo>
                    <a:pt x="794" y="328"/>
                  </a:lnTo>
                  <a:lnTo>
                    <a:pt x="820" y="290"/>
                  </a:lnTo>
                  <a:lnTo>
                    <a:pt x="848" y="249"/>
                  </a:lnTo>
                  <a:lnTo>
                    <a:pt x="877" y="204"/>
                  </a:lnTo>
                  <a:lnTo>
                    <a:pt x="910" y="154"/>
                  </a:lnTo>
                  <a:lnTo>
                    <a:pt x="943" y="109"/>
                  </a:lnTo>
                  <a:lnTo>
                    <a:pt x="974" y="62"/>
                  </a:lnTo>
                  <a:lnTo>
                    <a:pt x="1008" y="5"/>
                  </a:lnTo>
                  <a:lnTo>
                    <a:pt x="1034" y="0"/>
                  </a:lnTo>
                  <a:lnTo>
                    <a:pt x="1038" y="24"/>
                  </a:lnTo>
                  <a:lnTo>
                    <a:pt x="103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2" name="Freeform 314"/>
            <p:cNvSpPr>
              <a:spLocks/>
            </p:cNvSpPr>
            <p:nvPr/>
          </p:nvSpPr>
          <p:spPr bwMode="auto">
            <a:xfrm>
              <a:off x="5400" y="2562"/>
              <a:ext cx="90" cy="223"/>
            </a:xfrm>
            <a:custGeom>
              <a:avLst/>
              <a:gdLst>
                <a:gd name="T0" fmla="*/ 14 w 90"/>
                <a:gd name="T1" fmla="*/ 207 h 223"/>
                <a:gd name="T2" fmla="*/ 10 w 90"/>
                <a:gd name="T3" fmla="*/ 117 h 223"/>
                <a:gd name="T4" fmla="*/ 0 w 90"/>
                <a:gd name="T5" fmla="*/ 41 h 223"/>
                <a:gd name="T6" fmla="*/ 7 w 90"/>
                <a:gd name="T7" fmla="*/ 12 h 223"/>
                <a:gd name="T8" fmla="*/ 29 w 90"/>
                <a:gd name="T9" fmla="*/ 0 h 223"/>
                <a:gd name="T10" fmla="*/ 55 w 90"/>
                <a:gd name="T11" fmla="*/ 5 h 223"/>
                <a:gd name="T12" fmla="*/ 69 w 90"/>
                <a:gd name="T13" fmla="*/ 29 h 223"/>
                <a:gd name="T14" fmla="*/ 90 w 90"/>
                <a:gd name="T15" fmla="*/ 112 h 223"/>
                <a:gd name="T16" fmla="*/ 86 w 90"/>
                <a:gd name="T17" fmla="*/ 181 h 223"/>
                <a:gd name="T18" fmla="*/ 48 w 90"/>
                <a:gd name="T19" fmla="*/ 216 h 223"/>
                <a:gd name="T20" fmla="*/ 26 w 90"/>
                <a:gd name="T21" fmla="*/ 223 h 223"/>
                <a:gd name="T22" fmla="*/ 14 w 90"/>
                <a:gd name="T23" fmla="*/ 207 h 223"/>
                <a:gd name="T24" fmla="*/ 14 w 90"/>
                <a:gd name="T25" fmla="*/ 20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223">
                  <a:moveTo>
                    <a:pt x="14" y="207"/>
                  </a:moveTo>
                  <a:lnTo>
                    <a:pt x="10" y="117"/>
                  </a:lnTo>
                  <a:lnTo>
                    <a:pt x="0" y="41"/>
                  </a:lnTo>
                  <a:lnTo>
                    <a:pt x="7" y="12"/>
                  </a:lnTo>
                  <a:lnTo>
                    <a:pt x="29" y="0"/>
                  </a:lnTo>
                  <a:lnTo>
                    <a:pt x="55" y="5"/>
                  </a:lnTo>
                  <a:lnTo>
                    <a:pt x="69" y="29"/>
                  </a:lnTo>
                  <a:lnTo>
                    <a:pt x="90" y="112"/>
                  </a:lnTo>
                  <a:lnTo>
                    <a:pt x="86" y="181"/>
                  </a:lnTo>
                  <a:lnTo>
                    <a:pt x="48" y="216"/>
                  </a:lnTo>
                  <a:lnTo>
                    <a:pt x="26" y="223"/>
                  </a:lnTo>
                  <a:lnTo>
                    <a:pt x="14" y="207"/>
                  </a:lnTo>
                  <a:lnTo>
                    <a:pt x="14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3" name="Freeform 315"/>
            <p:cNvSpPr>
              <a:spLocks/>
            </p:cNvSpPr>
            <p:nvPr/>
          </p:nvSpPr>
          <p:spPr bwMode="auto">
            <a:xfrm>
              <a:off x="5666" y="2576"/>
              <a:ext cx="72" cy="561"/>
            </a:xfrm>
            <a:custGeom>
              <a:avLst/>
              <a:gdLst>
                <a:gd name="T0" fmla="*/ 72 w 72"/>
                <a:gd name="T1" fmla="*/ 19 h 561"/>
                <a:gd name="T2" fmla="*/ 64 w 72"/>
                <a:gd name="T3" fmla="*/ 316 h 561"/>
                <a:gd name="T4" fmla="*/ 48 w 72"/>
                <a:gd name="T5" fmla="*/ 542 h 561"/>
                <a:gd name="T6" fmla="*/ 43 w 72"/>
                <a:gd name="T7" fmla="*/ 556 h 561"/>
                <a:gd name="T8" fmla="*/ 34 w 72"/>
                <a:gd name="T9" fmla="*/ 561 h 561"/>
                <a:gd name="T10" fmla="*/ 12 w 72"/>
                <a:gd name="T11" fmla="*/ 549 h 561"/>
                <a:gd name="T12" fmla="*/ 0 w 72"/>
                <a:gd name="T13" fmla="*/ 309 h 561"/>
                <a:gd name="T14" fmla="*/ 36 w 72"/>
                <a:gd name="T15" fmla="*/ 15 h 561"/>
                <a:gd name="T16" fmla="*/ 55 w 72"/>
                <a:gd name="T17" fmla="*/ 0 h 561"/>
                <a:gd name="T18" fmla="*/ 72 w 72"/>
                <a:gd name="T19" fmla="*/ 19 h 561"/>
                <a:gd name="T20" fmla="*/ 72 w 72"/>
                <a:gd name="T21" fmla="*/ 1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561">
                  <a:moveTo>
                    <a:pt x="72" y="19"/>
                  </a:moveTo>
                  <a:lnTo>
                    <a:pt x="64" y="316"/>
                  </a:lnTo>
                  <a:lnTo>
                    <a:pt x="48" y="542"/>
                  </a:lnTo>
                  <a:lnTo>
                    <a:pt x="43" y="556"/>
                  </a:lnTo>
                  <a:lnTo>
                    <a:pt x="34" y="561"/>
                  </a:lnTo>
                  <a:lnTo>
                    <a:pt x="12" y="549"/>
                  </a:lnTo>
                  <a:lnTo>
                    <a:pt x="0" y="309"/>
                  </a:lnTo>
                  <a:lnTo>
                    <a:pt x="36" y="15"/>
                  </a:lnTo>
                  <a:lnTo>
                    <a:pt x="55" y="0"/>
                  </a:lnTo>
                  <a:lnTo>
                    <a:pt x="72" y="19"/>
                  </a:lnTo>
                  <a:lnTo>
                    <a:pt x="7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4" name="Freeform 316"/>
            <p:cNvSpPr>
              <a:spLocks/>
            </p:cNvSpPr>
            <p:nvPr/>
          </p:nvSpPr>
          <p:spPr bwMode="auto">
            <a:xfrm>
              <a:off x="5766" y="2598"/>
              <a:ext cx="86" cy="791"/>
            </a:xfrm>
            <a:custGeom>
              <a:avLst/>
              <a:gdLst>
                <a:gd name="T0" fmla="*/ 74 w 86"/>
                <a:gd name="T1" fmla="*/ 21 h 791"/>
                <a:gd name="T2" fmla="*/ 62 w 86"/>
                <a:gd name="T3" fmla="*/ 192 h 791"/>
                <a:gd name="T4" fmla="*/ 71 w 86"/>
                <a:gd name="T5" fmla="*/ 363 h 791"/>
                <a:gd name="T6" fmla="*/ 86 w 86"/>
                <a:gd name="T7" fmla="*/ 473 h 791"/>
                <a:gd name="T8" fmla="*/ 71 w 86"/>
                <a:gd name="T9" fmla="*/ 625 h 791"/>
                <a:gd name="T10" fmla="*/ 38 w 86"/>
                <a:gd name="T11" fmla="*/ 777 h 791"/>
                <a:gd name="T12" fmla="*/ 31 w 86"/>
                <a:gd name="T13" fmla="*/ 789 h 791"/>
                <a:gd name="T14" fmla="*/ 17 w 86"/>
                <a:gd name="T15" fmla="*/ 791 h 791"/>
                <a:gd name="T16" fmla="*/ 5 w 86"/>
                <a:gd name="T17" fmla="*/ 770 h 791"/>
                <a:gd name="T18" fmla="*/ 19 w 86"/>
                <a:gd name="T19" fmla="*/ 622 h 791"/>
                <a:gd name="T20" fmla="*/ 14 w 86"/>
                <a:gd name="T21" fmla="*/ 477 h 791"/>
                <a:gd name="T22" fmla="*/ 0 w 86"/>
                <a:gd name="T23" fmla="*/ 368 h 791"/>
                <a:gd name="T24" fmla="*/ 7 w 86"/>
                <a:gd name="T25" fmla="*/ 192 h 791"/>
                <a:gd name="T26" fmla="*/ 41 w 86"/>
                <a:gd name="T27" fmla="*/ 14 h 791"/>
                <a:gd name="T28" fmla="*/ 48 w 86"/>
                <a:gd name="T29" fmla="*/ 2 h 791"/>
                <a:gd name="T30" fmla="*/ 60 w 86"/>
                <a:gd name="T31" fmla="*/ 0 h 791"/>
                <a:gd name="T32" fmla="*/ 74 w 86"/>
                <a:gd name="T33" fmla="*/ 21 h 791"/>
                <a:gd name="T34" fmla="*/ 74 w 86"/>
                <a:gd name="T35" fmla="*/ 2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91">
                  <a:moveTo>
                    <a:pt x="74" y="21"/>
                  </a:moveTo>
                  <a:lnTo>
                    <a:pt x="62" y="192"/>
                  </a:lnTo>
                  <a:lnTo>
                    <a:pt x="71" y="363"/>
                  </a:lnTo>
                  <a:lnTo>
                    <a:pt x="86" y="473"/>
                  </a:lnTo>
                  <a:lnTo>
                    <a:pt x="71" y="625"/>
                  </a:lnTo>
                  <a:lnTo>
                    <a:pt x="38" y="777"/>
                  </a:lnTo>
                  <a:lnTo>
                    <a:pt x="31" y="789"/>
                  </a:lnTo>
                  <a:lnTo>
                    <a:pt x="17" y="791"/>
                  </a:lnTo>
                  <a:lnTo>
                    <a:pt x="5" y="770"/>
                  </a:lnTo>
                  <a:lnTo>
                    <a:pt x="19" y="622"/>
                  </a:lnTo>
                  <a:lnTo>
                    <a:pt x="14" y="477"/>
                  </a:lnTo>
                  <a:lnTo>
                    <a:pt x="0" y="368"/>
                  </a:lnTo>
                  <a:lnTo>
                    <a:pt x="7" y="192"/>
                  </a:lnTo>
                  <a:lnTo>
                    <a:pt x="41" y="1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4" y="21"/>
                  </a:lnTo>
                  <a:lnTo>
                    <a:pt x="7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5" name="Freeform 317"/>
            <p:cNvSpPr>
              <a:spLocks/>
            </p:cNvSpPr>
            <p:nvPr/>
          </p:nvSpPr>
          <p:spPr bwMode="auto">
            <a:xfrm>
              <a:off x="5536" y="2790"/>
              <a:ext cx="686" cy="1331"/>
            </a:xfrm>
            <a:custGeom>
              <a:avLst/>
              <a:gdLst>
                <a:gd name="T0" fmla="*/ 33 w 686"/>
                <a:gd name="T1" fmla="*/ 15 h 1331"/>
                <a:gd name="T2" fmla="*/ 59 w 686"/>
                <a:gd name="T3" fmla="*/ 114 h 1331"/>
                <a:gd name="T4" fmla="*/ 80 w 686"/>
                <a:gd name="T5" fmla="*/ 157 h 1331"/>
                <a:gd name="T6" fmla="*/ 104 w 686"/>
                <a:gd name="T7" fmla="*/ 205 h 1331"/>
                <a:gd name="T8" fmla="*/ 216 w 686"/>
                <a:gd name="T9" fmla="*/ 433 h 1331"/>
                <a:gd name="T10" fmla="*/ 271 w 686"/>
                <a:gd name="T11" fmla="*/ 580 h 1331"/>
                <a:gd name="T12" fmla="*/ 294 w 686"/>
                <a:gd name="T13" fmla="*/ 628 h 1331"/>
                <a:gd name="T14" fmla="*/ 318 w 686"/>
                <a:gd name="T15" fmla="*/ 673 h 1331"/>
                <a:gd name="T16" fmla="*/ 366 w 686"/>
                <a:gd name="T17" fmla="*/ 756 h 1331"/>
                <a:gd name="T18" fmla="*/ 413 w 686"/>
                <a:gd name="T19" fmla="*/ 834 h 1331"/>
                <a:gd name="T20" fmla="*/ 437 w 686"/>
                <a:gd name="T21" fmla="*/ 870 h 1331"/>
                <a:gd name="T22" fmla="*/ 461 w 686"/>
                <a:gd name="T23" fmla="*/ 906 h 1331"/>
                <a:gd name="T24" fmla="*/ 487 w 686"/>
                <a:gd name="T25" fmla="*/ 941 h 1331"/>
                <a:gd name="T26" fmla="*/ 511 w 686"/>
                <a:gd name="T27" fmla="*/ 979 h 1331"/>
                <a:gd name="T28" fmla="*/ 537 w 686"/>
                <a:gd name="T29" fmla="*/ 1015 h 1331"/>
                <a:gd name="T30" fmla="*/ 560 w 686"/>
                <a:gd name="T31" fmla="*/ 1053 h 1331"/>
                <a:gd name="T32" fmla="*/ 587 w 686"/>
                <a:gd name="T33" fmla="*/ 1091 h 1331"/>
                <a:gd name="T34" fmla="*/ 615 w 686"/>
                <a:gd name="T35" fmla="*/ 1131 h 1331"/>
                <a:gd name="T36" fmla="*/ 641 w 686"/>
                <a:gd name="T37" fmla="*/ 1172 h 1331"/>
                <a:gd name="T38" fmla="*/ 670 w 686"/>
                <a:gd name="T39" fmla="*/ 1217 h 1331"/>
                <a:gd name="T40" fmla="*/ 686 w 686"/>
                <a:gd name="T41" fmla="*/ 1302 h 1331"/>
                <a:gd name="T42" fmla="*/ 677 w 686"/>
                <a:gd name="T43" fmla="*/ 1331 h 1331"/>
                <a:gd name="T44" fmla="*/ 648 w 686"/>
                <a:gd name="T45" fmla="*/ 1321 h 1331"/>
                <a:gd name="T46" fmla="*/ 582 w 686"/>
                <a:gd name="T47" fmla="*/ 1267 h 1331"/>
                <a:gd name="T48" fmla="*/ 527 w 686"/>
                <a:gd name="T49" fmla="*/ 1179 h 1331"/>
                <a:gd name="T50" fmla="*/ 480 w 686"/>
                <a:gd name="T51" fmla="*/ 1096 h 1331"/>
                <a:gd name="T52" fmla="*/ 434 w 686"/>
                <a:gd name="T53" fmla="*/ 1020 h 1331"/>
                <a:gd name="T54" fmla="*/ 392 w 686"/>
                <a:gd name="T55" fmla="*/ 944 h 1331"/>
                <a:gd name="T56" fmla="*/ 351 w 686"/>
                <a:gd name="T57" fmla="*/ 868 h 1331"/>
                <a:gd name="T58" fmla="*/ 309 w 686"/>
                <a:gd name="T59" fmla="*/ 787 h 1331"/>
                <a:gd name="T60" fmla="*/ 263 w 686"/>
                <a:gd name="T61" fmla="*/ 701 h 1331"/>
                <a:gd name="T62" fmla="*/ 240 w 686"/>
                <a:gd name="T63" fmla="*/ 654 h 1331"/>
                <a:gd name="T64" fmla="*/ 216 w 686"/>
                <a:gd name="T65" fmla="*/ 606 h 1331"/>
                <a:gd name="T66" fmla="*/ 164 w 686"/>
                <a:gd name="T67" fmla="*/ 456 h 1331"/>
                <a:gd name="T68" fmla="*/ 121 w 686"/>
                <a:gd name="T69" fmla="*/ 335 h 1331"/>
                <a:gd name="T70" fmla="*/ 104 w 686"/>
                <a:gd name="T71" fmla="*/ 281 h 1331"/>
                <a:gd name="T72" fmla="*/ 73 w 686"/>
                <a:gd name="T73" fmla="*/ 221 h 1331"/>
                <a:gd name="T74" fmla="*/ 0 w 686"/>
                <a:gd name="T75" fmla="*/ 19 h 1331"/>
                <a:gd name="T76" fmla="*/ 14 w 686"/>
                <a:gd name="T77" fmla="*/ 0 h 1331"/>
                <a:gd name="T78" fmla="*/ 33 w 686"/>
                <a:gd name="T79" fmla="*/ 15 h 1331"/>
                <a:gd name="T80" fmla="*/ 33 w 686"/>
                <a:gd name="T81" fmla="*/ 15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1331">
                  <a:moveTo>
                    <a:pt x="33" y="15"/>
                  </a:moveTo>
                  <a:lnTo>
                    <a:pt x="59" y="114"/>
                  </a:lnTo>
                  <a:lnTo>
                    <a:pt x="80" y="157"/>
                  </a:lnTo>
                  <a:lnTo>
                    <a:pt x="104" y="205"/>
                  </a:lnTo>
                  <a:lnTo>
                    <a:pt x="216" y="433"/>
                  </a:lnTo>
                  <a:lnTo>
                    <a:pt x="271" y="580"/>
                  </a:lnTo>
                  <a:lnTo>
                    <a:pt x="294" y="628"/>
                  </a:lnTo>
                  <a:lnTo>
                    <a:pt x="318" y="673"/>
                  </a:lnTo>
                  <a:lnTo>
                    <a:pt x="366" y="756"/>
                  </a:lnTo>
                  <a:lnTo>
                    <a:pt x="413" y="834"/>
                  </a:lnTo>
                  <a:lnTo>
                    <a:pt x="437" y="870"/>
                  </a:lnTo>
                  <a:lnTo>
                    <a:pt x="461" y="906"/>
                  </a:lnTo>
                  <a:lnTo>
                    <a:pt x="487" y="941"/>
                  </a:lnTo>
                  <a:lnTo>
                    <a:pt x="511" y="979"/>
                  </a:lnTo>
                  <a:lnTo>
                    <a:pt x="537" y="1015"/>
                  </a:lnTo>
                  <a:lnTo>
                    <a:pt x="560" y="1053"/>
                  </a:lnTo>
                  <a:lnTo>
                    <a:pt x="587" y="1091"/>
                  </a:lnTo>
                  <a:lnTo>
                    <a:pt x="615" y="1131"/>
                  </a:lnTo>
                  <a:lnTo>
                    <a:pt x="641" y="1172"/>
                  </a:lnTo>
                  <a:lnTo>
                    <a:pt x="670" y="1217"/>
                  </a:lnTo>
                  <a:lnTo>
                    <a:pt x="686" y="1302"/>
                  </a:lnTo>
                  <a:lnTo>
                    <a:pt x="677" y="1331"/>
                  </a:lnTo>
                  <a:lnTo>
                    <a:pt x="648" y="1321"/>
                  </a:lnTo>
                  <a:lnTo>
                    <a:pt x="582" y="1267"/>
                  </a:lnTo>
                  <a:lnTo>
                    <a:pt x="527" y="1179"/>
                  </a:lnTo>
                  <a:lnTo>
                    <a:pt x="480" y="1096"/>
                  </a:lnTo>
                  <a:lnTo>
                    <a:pt x="434" y="1020"/>
                  </a:lnTo>
                  <a:lnTo>
                    <a:pt x="392" y="944"/>
                  </a:lnTo>
                  <a:lnTo>
                    <a:pt x="351" y="868"/>
                  </a:lnTo>
                  <a:lnTo>
                    <a:pt x="309" y="787"/>
                  </a:lnTo>
                  <a:lnTo>
                    <a:pt x="263" y="701"/>
                  </a:lnTo>
                  <a:lnTo>
                    <a:pt x="240" y="654"/>
                  </a:lnTo>
                  <a:lnTo>
                    <a:pt x="216" y="606"/>
                  </a:lnTo>
                  <a:lnTo>
                    <a:pt x="164" y="456"/>
                  </a:lnTo>
                  <a:lnTo>
                    <a:pt x="121" y="335"/>
                  </a:lnTo>
                  <a:lnTo>
                    <a:pt x="104" y="281"/>
                  </a:lnTo>
                  <a:lnTo>
                    <a:pt x="73" y="221"/>
                  </a:lnTo>
                  <a:lnTo>
                    <a:pt x="0" y="19"/>
                  </a:lnTo>
                  <a:lnTo>
                    <a:pt x="14" y="0"/>
                  </a:lnTo>
                  <a:lnTo>
                    <a:pt x="33" y="15"/>
                  </a:lnTo>
                  <a:lnTo>
                    <a:pt x="3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6" name="Freeform 318"/>
            <p:cNvSpPr>
              <a:spLocks/>
            </p:cNvSpPr>
            <p:nvPr/>
          </p:nvSpPr>
          <p:spPr bwMode="auto">
            <a:xfrm>
              <a:off x="4481" y="2985"/>
              <a:ext cx="1031" cy="1585"/>
            </a:xfrm>
            <a:custGeom>
              <a:avLst/>
              <a:gdLst>
                <a:gd name="T0" fmla="*/ 1026 w 1031"/>
                <a:gd name="T1" fmla="*/ 29 h 1585"/>
                <a:gd name="T2" fmla="*/ 969 w 1031"/>
                <a:gd name="T3" fmla="*/ 100 h 1585"/>
                <a:gd name="T4" fmla="*/ 936 w 1031"/>
                <a:gd name="T5" fmla="*/ 193 h 1585"/>
                <a:gd name="T6" fmla="*/ 912 w 1031"/>
                <a:gd name="T7" fmla="*/ 247 h 1585"/>
                <a:gd name="T8" fmla="*/ 888 w 1031"/>
                <a:gd name="T9" fmla="*/ 300 h 1585"/>
                <a:gd name="T10" fmla="*/ 867 w 1031"/>
                <a:gd name="T11" fmla="*/ 347 h 1585"/>
                <a:gd name="T12" fmla="*/ 846 w 1031"/>
                <a:gd name="T13" fmla="*/ 392 h 1585"/>
                <a:gd name="T14" fmla="*/ 822 w 1031"/>
                <a:gd name="T15" fmla="*/ 437 h 1585"/>
                <a:gd name="T16" fmla="*/ 798 w 1031"/>
                <a:gd name="T17" fmla="*/ 482 h 1585"/>
                <a:gd name="T18" fmla="*/ 769 w 1031"/>
                <a:gd name="T19" fmla="*/ 530 h 1585"/>
                <a:gd name="T20" fmla="*/ 739 w 1031"/>
                <a:gd name="T21" fmla="*/ 580 h 1585"/>
                <a:gd name="T22" fmla="*/ 698 w 1031"/>
                <a:gd name="T23" fmla="*/ 646 h 1585"/>
                <a:gd name="T24" fmla="*/ 660 w 1031"/>
                <a:gd name="T25" fmla="*/ 706 h 1585"/>
                <a:gd name="T26" fmla="*/ 625 w 1031"/>
                <a:gd name="T27" fmla="*/ 761 h 1585"/>
                <a:gd name="T28" fmla="*/ 591 w 1031"/>
                <a:gd name="T29" fmla="*/ 815 h 1585"/>
                <a:gd name="T30" fmla="*/ 558 w 1031"/>
                <a:gd name="T31" fmla="*/ 867 h 1585"/>
                <a:gd name="T32" fmla="*/ 522 w 1031"/>
                <a:gd name="T33" fmla="*/ 922 h 1585"/>
                <a:gd name="T34" fmla="*/ 482 w 1031"/>
                <a:gd name="T35" fmla="*/ 979 h 1585"/>
                <a:gd name="T36" fmla="*/ 437 w 1031"/>
                <a:gd name="T37" fmla="*/ 1041 h 1585"/>
                <a:gd name="T38" fmla="*/ 404 w 1031"/>
                <a:gd name="T39" fmla="*/ 1091 h 1585"/>
                <a:gd name="T40" fmla="*/ 375 w 1031"/>
                <a:gd name="T41" fmla="*/ 1136 h 1585"/>
                <a:gd name="T42" fmla="*/ 347 w 1031"/>
                <a:gd name="T43" fmla="*/ 1181 h 1585"/>
                <a:gd name="T44" fmla="*/ 313 w 1031"/>
                <a:gd name="T45" fmla="*/ 1233 h 1585"/>
                <a:gd name="T46" fmla="*/ 273 w 1031"/>
                <a:gd name="T47" fmla="*/ 1288 h 1585"/>
                <a:gd name="T48" fmla="*/ 237 w 1031"/>
                <a:gd name="T49" fmla="*/ 1338 h 1585"/>
                <a:gd name="T50" fmla="*/ 171 w 1031"/>
                <a:gd name="T51" fmla="*/ 1445 h 1585"/>
                <a:gd name="T52" fmla="*/ 137 w 1031"/>
                <a:gd name="T53" fmla="*/ 1483 h 1585"/>
                <a:gd name="T54" fmla="*/ 99 w 1031"/>
                <a:gd name="T55" fmla="*/ 1516 h 1585"/>
                <a:gd name="T56" fmla="*/ 26 w 1031"/>
                <a:gd name="T57" fmla="*/ 1583 h 1585"/>
                <a:gd name="T58" fmla="*/ 0 w 1031"/>
                <a:gd name="T59" fmla="*/ 1585 h 1585"/>
                <a:gd name="T60" fmla="*/ 0 w 1031"/>
                <a:gd name="T61" fmla="*/ 1561 h 1585"/>
                <a:gd name="T62" fmla="*/ 45 w 1031"/>
                <a:gd name="T63" fmla="*/ 1478 h 1585"/>
                <a:gd name="T64" fmla="*/ 61 w 1031"/>
                <a:gd name="T65" fmla="*/ 1435 h 1585"/>
                <a:gd name="T66" fmla="*/ 85 w 1031"/>
                <a:gd name="T67" fmla="*/ 1393 h 1585"/>
                <a:gd name="T68" fmla="*/ 121 w 1031"/>
                <a:gd name="T69" fmla="*/ 1333 h 1585"/>
                <a:gd name="T70" fmla="*/ 156 w 1031"/>
                <a:gd name="T71" fmla="*/ 1283 h 1585"/>
                <a:gd name="T72" fmla="*/ 194 w 1031"/>
                <a:gd name="T73" fmla="*/ 1236 h 1585"/>
                <a:gd name="T74" fmla="*/ 237 w 1031"/>
                <a:gd name="T75" fmla="*/ 1179 h 1585"/>
                <a:gd name="T76" fmla="*/ 270 w 1031"/>
                <a:gd name="T77" fmla="*/ 1126 h 1585"/>
                <a:gd name="T78" fmla="*/ 299 w 1031"/>
                <a:gd name="T79" fmla="*/ 1081 h 1585"/>
                <a:gd name="T80" fmla="*/ 327 w 1031"/>
                <a:gd name="T81" fmla="*/ 1036 h 1585"/>
                <a:gd name="T82" fmla="*/ 361 w 1031"/>
                <a:gd name="T83" fmla="*/ 986 h 1585"/>
                <a:gd name="T84" fmla="*/ 406 w 1031"/>
                <a:gd name="T85" fmla="*/ 924 h 1585"/>
                <a:gd name="T86" fmla="*/ 449 w 1031"/>
                <a:gd name="T87" fmla="*/ 870 h 1585"/>
                <a:gd name="T88" fmla="*/ 487 w 1031"/>
                <a:gd name="T89" fmla="*/ 820 h 1585"/>
                <a:gd name="T90" fmla="*/ 525 w 1031"/>
                <a:gd name="T91" fmla="*/ 770 h 1585"/>
                <a:gd name="T92" fmla="*/ 563 w 1031"/>
                <a:gd name="T93" fmla="*/ 720 h 1585"/>
                <a:gd name="T94" fmla="*/ 603 w 1031"/>
                <a:gd name="T95" fmla="*/ 668 h 1585"/>
                <a:gd name="T96" fmla="*/ 641 w 1031"/>
                <a:gd name="T97" fmla="*/ 611 h 1585"/>
                <a:gd name="T98" fmla="*/ 684 w 1031"/>
                <a:gd name="T99" fmla="*/ 547 h 1585"/>
                <a:gd name="T100" fmla="*/ 715 w 1031"/>
                <a:gd name="T101" fmla="*/ 497 h 1585"/>
                <a:gd name="T102" fmla="*/ 746 w 1031"/>
                <a:gd name="T103" fmla="*/ 452 h 1585"/>
                <a:gd name="T104" fmla="*/ 774 w 1031"/>
                <a:gd name="T105" fmla="*/ 409 h 1585"/>
                <a:gd name="T106" fmla="*/ 800 w 1031"/>
                <a:gd name="T107" fmla="*/ 368 h 1585"/>
                <a:gd name="T108" fmla="*/ 853 w 1031"/>
                <a:gd name="T109" fmla="*/ 283 h 1585"/>
                <a:gd name="T110" fmla="*/ 903 w 1031"/>
                <a:gd name="T111" fmla="*/ 178 h 1585"/>
                <a:gd name="T112" fmla="*/ 941 w 1031"/>
                <a:gd name="T113" fmla="*/ 76 h 1585"/>
                <a:gd name="T114" fmla="*/ 967 w 1031"/>
                <a:gd name="T115" fmla="*/ 36 h 1585"/>
                <a:gd name="T116" fmla="*/ 1007 w 1031"/>
                <a:gd name="T117" fmla="*/ 0 h 1585"/>
                <a:gd name="T118" fmla="*/ 1031 w 1031"/>
                <a:gd name="T119" fmla="*/ 5 h 1585"/>
                <a:gd name="T120" fmla="*/ 1026 w 1031"/>
                <a:gd name="T121" fmla="*/ 29 h 1585"/>
                <a:gd name="T122" fmla="*/ 1026 w 1031"/>
                <a:gd name="T123" fmla="*/ 29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1" h="1585">
                  <a:moveTo>
                    <a:pt x="1026" y="29"/>
                  </a:moveTo>
                  <a:lnTo>
                    <a:pt x="969" y="100"/>
                  </a:lnTo>
                  <a:lnTo>
                    <a:pt x="936" y="193"/>
                  </a:lnTo>
                  <a:lnTo>
                    <a:pt x="912" y="247"/>
                  </a:lnTo>
                  <a:lnTo>
                    <a:pt x="888" y="300"/>
                  </a:lnTo>
                  <a:lnTo>
                    <a:pt x="867" y="347"/>
                  </a:lnTo>
                  <a:lnTo>
                    <a:pt x="846" y="392"/>
                  </a:lnTo>
                  <a:lnTo>
                    <a:pt x="822" y="437"/>
                  </a:lnTo>
                  <a:lnTo>
                    <a:pt x="798" y="482"/>
                  </a:lnTo>
                  <a:lnTo>
                    <a:pt x="769" y="530"/>
                  </a:lnTo>
                  <a:lnTo>
                    <a:pt x="739" y="580"/>
                  </a:lnTo>
                  <a:lnTo>
                    <a:pt x="698" y="646"/>
                  </a:lnTo>
                  <a:lnTo>
                    <a:pt x="660" y="706"/>
                  </a:lnTo>
                  <a:lnTo>
                    <a:pt x="625" y="761"/>
                  </a:lnTo>
                  <a:lnTo>
                    <a:pt x="591" y="815"/>
                  </a:lnTo>
                  <a:lnTo>
                    <a:pt x="558" y="867"/>
                  </a:lnTo>
                  <a:lnTo>
                    <a:pt x="522" y="922"/>
                  </a:lnTo>
                  <a:lnTo>
                    <a:pt x="482" y="979"/>
                  </a:lnTo>
                  <a:lnTo>
                    <a:pt x="437" y="1041"/>
                  </a:lnTo>
                  <a:lnTo>
                    <a:pt x="404" y="1091"/>
                  </a:lnTo>
                  <a:lnTo>
                    <a:pt x="375" y="1136"/>
                  </a:lnTo>
                  <a:lnTo>
                    <a:pt x="347" y="1181"/>
                  </a:lnTo>
                  <a:lnTo>
                    <a:pt x="313" y="1233"/>
                  </a:lnTo>
                  <a:lnTo>
                    <a:pt x="273" y="1288"/>
                  </a:lnTo>
                  <a:lnTo>
                    <a:pt x="237" y="1338"/>
                  </a:lnTo>
                  <a:lnTo>
                    <a:pt x="171" y="1445"/>
                  </a:lnTo>
                  <a:lnTo>
                    <a:pt x="137" y="1483"/>
                  </a:lnTo>
                  <a:lnTo>
                    <a:pt x="99" y="1516"/>
                  </a:lnTo>
                  <a:lnTo>
                    <a:pt x="26" y="1583"/>
                  </a:lnTo>
                  <a:lnTo>
                    <a:pt x="0" y="1585"/>
                  </a:lnTo>
                  <a:lnTo>
                    <a:pt x="0" y="1561"/>
                  </a:lnTo>
                  <a:lnTo>
                    <a:pt x="45" y="1478"/>
                  </a:lnTo>
                  <a:lnTo>
                    <a:pt x="61" y="1435"/>
                  </a:lnTo>
                  <a:lnTo>
                    <a:pt x="85" y="1393"/>
                  </a:lnTo>
                  <a:lnTo>
                    <a:pt x="121" y="1333"/>
                  </a:lnTo>
                  <a:lnTo>
                    <a:pt x="156" y="1283"/>
                  </a:lnTo>
                  <a:lnTo>
                    <a:pt x="194" y="1236"/>
                  </a:lnTo>
                  <a:lnTo>
                    <a:pt x="237" y="1179"/>
                  </a:lnTo>
                  <a:lnTo>
                    <a:pt x="270" y="1126"/>
                  </a:lnTo>
                  <a:lnTo>
                    <a:pt x="299" y="1081"/>
                  </a:lnTo>
                  <a:lnTo>
                    <a:pt x="327" y="1036"/>
                  </a:lnTo>
                  <a:lnTo>
                    <a:pt x="361" y="986"/>
                  </a:lnTo>
                  <a:lnTo>
                    <a:pt x="406" y="924"/>
                  </a:lnTo>
                  <a:lnTo>
                    <a:pt x="449" y="870"/>
                  </a:lnTo>
                  <a:lnTo>
                    <a:pt x="487" y="820"/>
                  </a:lnTo>
                  <a:lnTo>
                    <a:pt x="525" y="770"/>
                  </a:lnTo>
                  <a:lnTo>
                    <a:pt x="563" y="720"/>
                  </a:lnTo>
                  <a:lnTo>
                    <a:pt x="603" y="668"/>
                  </a:lnTo>
                  <a:lnTo>
                    <a:pt x="641" y="611"/>
                  </a:lnTo>
                  <a:lnTo>
                    <a:pt x="684" y="547"/>
                  </a:lnTo>
                  <a:lnTo>
                    <a:pt x="715" y="497"/>
                  </a:lnTo>
                  <a:lnTo>
                    <a:pt x="746" y="452"/>
                  </a:lnTo>
                  <a:lnTo>
                    <a:pt x="774" y="409"/>
                  </a:lnTo>
                  <a:lnTo>
                    <a:pt x="800" y="368"/>
                  </a:lnTo>
                  <a:lnTo>
                    <a:pt x="853" y="283"/>
                  </a:lnTo>
                  <a:lnTo>
                    <a:pt x="903" y="178"/>
                  </a:lnTo>
                  <a:lnTo>
                    <a:pt x="941" y="76"/>
                  </a:lnTo>
                  <a:lnTo>
                    <a:pt x="967" y="36"/>
                  </a:lnTo>
                  <a:lnTo>
                    <a:pt x="1007" y="0"/>
                  </a:lnTo>
                  <a:lnTo>
                    <a:pt x="1031" y="5"/>
                  </a:lnTo>
                  <a:lnTo>
                    <a:pt x="1026" y="29"/>
                  </a:lnTo>
                  <a:lnTo>
                    <a:pt x="102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7" name="Freeform 319"/>
            <p:cNvSpPr>
              <a:spLocks/>
            </p:cNvSpPr>
            <p:nvPr/>
          </p:nvSpPr>
          <p:spPr bwMode="auto">
            <a:xfrm>
              <a:off x="5476" y="2990"/>
              <a:ext cx="573" cy="1195"/>
            </a:xfrm>
            <a:custGeom>
              <a:avLst/>
              <a:gdLst>
                <a:gd name="T0" fmla="*/ 36 w 573"/>
                <a:gd name="T1" fmla="*/ 14 h 1195"/>
                <a:gd name="T2" fmla="*/ 55 w 573"/>
                <a:gd name="T3" fmla="*/ 74 h 1195"/>
                <a:gd name="T4" fmla="*/ 76 w 573"/>
                <a:gd name="T5" fmla="*/ 131 h 1195"/>
                <a:gd name="T6" fmla="*/ 112 w 573"/>
                <a:gd name="T7" fmla="*/ 249 h 1195"/>
                <a:gd name="T8" fmla="*/ 150 w 573"/>
                <a:gd name="T9" fmla="*/ 378 h 1195"/>
                <a:gd name="T10" fmla="*/ 171 w 573"/>
                <a:gd name="T11" fmla="*/ 432 h 1195"/>
                <a:gd name="T12" fmla="*/ 202 w 573"/>
                <a:gd name="T13" fmla="*/ 496 h 1195"/>
                <a:gd name="T14" fmla="*/ 243 w 573"/>
                <a:gd name="T15" fmla="*/ 582 h 1195"/>
                <a:gd name="T16" fmla="*/ 281 w 573"/>
                <a:gd name="T17" fmla="*/ 656 h 1195"/>
                <a:gd name="T18" fmla="*/ 321 w 573"/>
                <a:gd name="T19" fmla="*/ 729 h 1195"/>
                <a:gd name="T20" fmla="*/ 371 w 573"/>
                <a:gd name="T21" fmla="*/ 815 h 1195"/>
                <a:gd name="T22" fmla="*/ 397 w 573"/>
                <a:gd name="T23" fmla="*/ 855 h 1195"/>
                <a:gd name="T24" fmla="*/ 421 w 573"/>
                <a:gd name="T25" fmla="*/ 891 h 1195"/>
                <a:gd name="T26" fmla="*/ 471 w 573"/>
                <a:gd name="T27" fmla="*/ 969 h 1195"/>
                <a:gd name="T28" fmla="*/ 516 w 573"/>
                <a:gd name="T29" fmla="*/ 1050 h 1195"/>
                <a:gd name="T30" fmla="*/ 563 w 573"/>
                <a:gd name="T31" fmla="*/ 1131 h 1195"/>
                <a:gd name="T32" fmla="*/ 573 w 573"/>
                <a:gd name="T33" fmla="*/ 1171 h 1195"/>
                <a:gd name="T34" fmla="*/ 566 w 573"/>
                <a:gd name="T35" fmla="*/ 1195 h 1195"/>
                <a:gd name="T36" fmla="*/ 542 w 573"/>
                <a:gd name="T37" fmla="*/ 1190 h 1195"/>
                <a:gd name="T38" fmla="*/ 509 w 573"/>
                <a:gd name="T39" fmla="*/ 1164 h 1195"/>
                <a:gd name="T40" fmla="*/ 461 w 573"/>
                <a:gd name="T41" fmla="*/ 1083 h 1195"/>
                <a:gd name="T42" fmla="*/ 414 w 573"/>
                <a:gd name="T43" fmla="*/ 1000 h 1195"/>
                <a:gd name="T44" fmla="*/ 371 w 573"/>
                <a:gd name="T45" fmla="*/ 919 h 1195"/>
                <a:gd name="T46" fmla="*/ 331 w 573"/>
                <a:gd name="T47" fmla="*/ 839 h 1195"/>
                <a:gd name="T48" fmla="*/ 283 w 573"/>
                <a:gd name="T49" fmla="*/ 753 h 1195"/>
                <a:gd name="T50" fmla="*/ 245 w 573"/>
                <a:gd name="T51" fmla="*/ 675 h 1195"/>
                <a:gd name="T52" fmla="*/ 209 w 573"/>
                <a:gd name="T53" fmla="*/ 599 h 1195"/>
                <a:gd name="T54" fmla="*/ 169 w 573"/>
                <a:gd name="T55" fmla="*/ 511 h 1195"/>
                <a:gd name="T56" fmla="*/ 133 w 573"/>
                <a:gd name="T57" fmla="*/ 442 h 1195"/>
                <a:gd name="T58" fmla="*/ 100 w 573"/>
                <a:gd name="T59" fmla="*/ 378 h 1195"/>
                <a:gd name="T60" fmla="*/ 48 w 573"/>
                <a:gd name="T61" fmla="*/ 237 h 1195"/>
                <a:gd name="T62" fmla="*/ 0 w 573"/>
                <a:gd name="T63" fmla="*/ 21 h 1195"/>
                <a:gd name="T64" fmla="*/ 12 w 573"/>
                <a:gd name="T65" fmla="*/ 0 h 1195"/>
                <a:gd name="T66" fmla="*/ 36 w 573"/>
                <a:gd name="T67" fmla="*/ 14 h 1195"/>
                <a:gd name="T68" fmla="*/ 36 w 573"/>
                <a:gd name="T69" fmla="*/ 14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3" h="1195">
                  <a:moveTo>
                    <a:pt x="36" y="14"/>
                  </a:moveTo>
                  <a:lnTo>
                    <a:pt x="55" y="74"/>
                  </a:lnTo>
                  <a:lnTo>
                    <a:pt x="76" y="131"/>
                  </a:lnTo>
                  <a:lnTo>
                    <a:pt x="112" y="249"/>
                  </a:lnTo>
                  <a:lnTo>
                    <a:pt x="150" y="378"/>
                  </a:lnTo>
                  <a:lnTo>
                    <a:pt x="171" y="432"/>
                  </a:lnTo>
                  <a:lnTo>
                    <a:pt x="202" y="496"/>
                  </a:lnTo>
                  <a:lnTo>
                    <a:pt x="243" y="582"/>
                  </a:lnTo>
                  <a:lnTo>
                    <a:pt x="281" y="656"/>
                  </a:lnTo>
                  <a:lnTo>
                    <a:pt x="321" y="729"/>
                  </a:lnTo>
                  <a:lnTo>
                    <a:pt x="371" y="815"/>
                  </a:lnTo>
                  <a:lnTo>
                    <a:pt x="397" y="855"/>
                  </a:lnTo>
                  <a:lnTo>
                    <a:pt x="421" y="891"/>
                  </a:lnTo>
                  <a:lnTo>
                    <a:pt x="471" y="969"/>
                  </a:lnTo>
                  <a:lnTo>
                    <a:pt x="516" y="1050"/>
                  </a:lnTo>
                  <a:lnTo>
                    <a:pt x="563" y="1131"/>
                  </a:lnTo>
                  <a:lnTo>
                    <a:pt x="573" y="1171"/>
                  </a:lnTo>
                  <a:lnTo>
                    <a:pt x="566" y="1195"/>
                  </a:lnTo>
                  <a:lnTo>
                    <a:pt x="542" y="1190"/>
                  </a:lnTo>
                  <a:lnTo>
                    <a:pt x="509" y="1164"/>
                  </a:lnTo>
                  <a:lnTo>
                    <a:pt x="461" y="1083"/>
                  </a:lnTo>
                  <a:lnTo>
                    <a:pt x="414" y="1000"/>
                  </a:lnTo>
                  <a:lnTo>
                    <a:pt x="371" y="919"/>
                  </a:lnTo>
                  <a:lnTo>
                    <a:pt x="331" y="839"/>
                  </a:lnTo>
                  <a:lnTo>
                    <a:pt x="283" y="753"/>
                  </a:lnTo>
                  <a:lnTo>
                    <a:pt x="245" y="675"/>
                  </a:lnTo>
                  <a:lnTo>
                    <a:pt x="209" y="599"/>
                  </a:lnTo>
                  <a:lnTo>
                    <a:pt x="169" y="511"/>
                  </a:lnTo>
                  <a:lnTo>
                    <a:pt x="133" y="442"/>
                  </a:lnTo>
                  <a:lnTo>
                    <a:pt x="100" y="378"/>
                  </a:lnTo>
                  <a:lnTo>
                    <a:pt x="48" y="237"/>
                  </a:lnTo>
                  <a:lnTo>
                    <a:pt x="0" y="21"/>
                  </a:lnTo>
                  <a:lnTo>
                    <a:pt x="12" y="0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8" name="Freeform 320"/>
            <p:cNvSpPr>
              <a:spLocks/>
            </p:cNvSpPr>
            <p:nvPr/>
          </p:nvSpPr>
          <p:spPr bwMode="auto">
            <a:xfrm>
              <a:off x="5384" y="3206"/>
              <a:ext cx="354" cy="977"/>
            </a:xfrm>
            <a:custGeom>
              <a:avLst/>
              <a:gdLst>
                <a:gd name="T0" fmla="*/ 28 w 354"/>
                <a:gd name="T1" fmla="*/ 5 h 977"/>
                <a:gd name="T2" fmla="*/ 97 w 354"/>
                <a:gd name="T3" fmla="*/ 114 h 977"/>
                <a:gd name="T4" fmla="*/ 140 w 354"/>
                <a:gd name="T5" fmla="*/ 219 h 977"/>
                <a:gd name="T6" fmla="*/ 178 w 354"/>
                <a:gd name="T7" fmla="*/ 330 h 977"/>
                <a:gd name="T8" fmla="*/ 197 w 354"/>
                <a:gd name="T9" fmla="*/ 392 h 977"/>
                <a:gd name="T10" fmla="*/ 221 w 354"/>
                <a:gd name="T11" fmla="*/ 461 h 977"/>
                <a:gd name="T12" fmla="*/ 247 w 354"/>
                <a:gd name="T13" fmla="*/ 575 h 977"/>
                <a:gd name="T14" fmla="*/ 273 w 354"/>
                <a:gd name="T15" fmla="*/ 673 h 977"/>
                <a:gd name="T16" fmla="*/ 287 w 354"/>
                <a:gd name="T17" fmla="*/ 720 h 977"/>
                <a:gd name="T18" fmla="*/ 354 w 354"/>
                <a:gd name="T19" fmla="*/ 953 h 977"/>
                <a:gd name="T20" fmla="*/ 346 w 354"/>
                <a:gd name="T21" fmla="*/ 977 h 977"/>
                <a:gd name="T22" fmla="*/ 323 w 354"/>
                <a:gd name="T23" fmla="*/ 970 h 977"/>
                <a:gd name="T24" fmla="*/ 289 w 354"/>
                <a:gd name="T25" fmla="*/ 910 h 977"/>
                <a:gd name="T26" fmla="*/ 256 w 354"/>
                <a:gd name="T27" fmla="*/ 860 h 977"/>
                <a:gd name="T28" fmla="*/ 197 w 354"/>
                <a:gd name="T29" fmla="*/ 746 h 977"/>
                <a:gd name="T30" fmla="*/ 187 w 354"/>
                <a:gd name="T31" fmla="*/ 696 h 977"/>
                <a:gd name="T32" fmla="*/ 154 w 354"/>
                <a:gd name="T33" fmla="*/ 592 h 977"/>
                <a:gd name="T34" fmla="*/ 130 w 354"/>
                <a:gd name="T35" fmla="*/ 482 h 977"/>
                <a:gd name="T36" fmla="*/ 97 w 354"/>
                <a:gd name="T37" fmla="*/ 354 h 977"/>
                <a:gd name="T38" fmla="*/ 80 w 354"/>
                <a:gd name="T39" fmla="*/ 240 h 977"/>
                <a:gd name="T40" fmla="*/ 57 w 354"/>
                <a:gd name="T41" fmla="*/ 133 h 977"/>
                <a:gd name="T42" fmla="*/ 35 w 354"/>
                <a:gd name="T43" fmla="*/ 81 h 977"/>
                <a:gd name="T44" fmla="*/ 0 w 354"/>
                <a:gd name="T45" fmla="*/ 24 h 977"/>
                <a:gd name="T46" fmla="*/ 4 w 354"/>
                <a:gd name="T47" fmla="*/ 0 h 977"/>
                <a:gd name="T48" fmla="*/ 28 w 354"/>
                <a:gd name="T49" fmla="*/ 5 h 977"/>
                <a:gd name="T50" fmla="*/ 28 w 354"/>
                <a:gd name="T51" fmla="*/ 5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4" h="977">
                  <a:moveTo>
                    <a:pt x="28" y="5"/>
                  </a:moveTo>
                  <a:lnTo>
                    <a:pt x="97" y="114"/>
                  </a:lnTo>
                  <a:lnTo>
                    <a:pt x="140" y="219"/>
                  </a:lnTo>
                  <a:lnTo>
                    <a:pt x="178" y="330"/>
                  </a:lnTo>
                  <a:lnTo>
                    <a:pt x="197" y="392"/>
                  </a:lnTo>
                  <a:lnTo>
                    <a:pt x="221" y="461"/>
                  </a:lnTo>
                  <a:lnTo>
                    <a:pt x="247" y="575"/>
                  </a:lnTo>
                  <a:lnTo>
                    <a:pt x="273" y="673"/>
                  </a:lnTo>
                  <a:lnTo>
                    <a:pt x="287" y="720"/>
                  </a:lnTo>
                  <a:lnTo>
                    <a:pt x="354" y="953"/>
                  </a:lnTo>
                  <a:lnTo>
                    <a:pt x="346" y="977"/>
                  </a:lnTo>
                  <a:lnTo>
                    <a:pt x="323" y="970"/>
                  </a:lnTo>
                  <a:lnTo>
                    <a:pt x="289" y="910"/>
                  </a:lnTo>
                  <a:lnTo>
                    <a:pt x="256" y="860"/>
                  </a:lnTo>
                  <a:lnTo>
                    <a:pt x="197" y="746"/>
                  </a:lnTo>
                  <a:lnTo>
                    <a:pt x="187" y="696"/>
                  </a:lnTo>
                  <a:lnTo>
                    <a:pt x="154" y="592"/>
                  </a:lnTo>
                  <a:lnTo>
                    <a:pt x="130" y="482"/>
                  </a:lnTo>
                  <a:lnTo>
                    <a:pt x="97" y="354"/>
                  </a:lnTo>
                  <a:lnTo>
                    <a:pt x="80" y="240"/>
                  </a:lnTo>
                  <a:lnTo>
                    <a:pt x="57" y="133"/>
                  </a:lnTo>
                  <a:lnTo>
                    <a:pt x="35" y="81"/>
                  </a:lnTo>
                  <a:lnTo>
                    <a:pt x="0" y="24"/>
                  </a:lnTo>
                  <a:lnTo>
                    <a:pt x="4" y="0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49" name="Freeform 321"/>
            <p:cNvSpPr>
              <a:spLocks/>
            </p:cNvSpPr>
            <p:nvPr/>
          </p:nvSpPr>
          <p:spPr bwMode="auto">
            <a:xfrm>
              <a:off x="5733" y="4223"/>
              <a:ext cx="302" cy="150"/>
            </a:xfrm>
            <a:custGeom>
              <a:avLst/>
              <a:gdLst>
                <a:gd name="T0" fmla="*/ 33 w 302"/>
                <a:gd name="T1" fmla="*/ 0 h 150"/>
                <a:gd name="T2" fmla="*/ 133 w 302"/>
                <a:gd name="T3" fmla="*/ 36 h 150"/>
                <a:gd name="T4" fmla="*/ 211 w 302"/>
                <a:gd name="T5" fmla="*/ 79 h 150"/>
                <a:gd name="T6" fmla="*/ 247 w 302"/>
                <a:gd name="T7" fmla="*/ 100 h 150"/>
                <a:gd name="T8" fmla="*/ 290 w 302"/>
                <a:gd name="T9" fmla="*/ 117 h 150"/>
                <a:gd name="T10" fmla="*/ 302 w 302"/>
                <a:gd name="T11" fmla="*/ 138 h 150"/>
                <a:gd name="T12" fmla="*/ 294 w 302"/>
                <a:gd name="T13" fmla="*/ 150 h 150"/>
                <a:gd name="T14" fmla="*/ 280 w 302"/>
                <a:gd name="T15" fmla="*/ 150 h 150"/>
                <a:gd name="T16" fmla="*/ 104 w 302"/>
                <a:gd name="T17" fmla="*/ 100 h 150"/>
                <a:gd name="T18" fmla="*/ 12 w 302"/>
                <a:gd name="T19" fmla="*/ 48 h 150"/>
                <a:gd name="T20" fmla="*/ 0 w 302"/>
                <a:gd name="T21" fmla="*/ 12 h 150"/>
                <a:gd name="T22" fmla="*/ 12 w 302"/>
                <a:gd name="T23" fmla="*/ 0 h 150"/>
                <a:gd name="T24" fmla="*/ 33 w 302"/>
                <a:gd name="T25" fmla="*/ 0 h 150"/>
                <a:gd name="T26" fmla="*/ 33 w 302"/>
                <a:gd name="T2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150">
                  <a:moveTo>
                    <a:pt x="33" y="0"/>
                  </a:moveTo>
                  <a:lnTo>
                    <a:pt x="133" y="36"/>
                  </a:lnTo>
                  <a:lnTo>
                    <a:pt x="211" y="79"/>
                  </a:lnTo>
                  <a:lnTo>
                    <a:pt x="247" y="100"/>
                  </a:lnTo>
                  <a:lnTo>
                    <a:pt x="290" y="117"/>
                  </a:lnTo>
                  <a:lnTo>
                    <a:pt x="302" y="138"/>
                  </a:lnTo>
                  <a:lnTo>
                    <a:pt x="294" y="150"/>
                  </a:lnTo>
                  <a:lnTo>
                    <a:pt x="280" y="150"/>
                  </a:lnTo>
                  <a:lnTo>
                    <a:pt x="104" y="100"/>
                  </a:lnTo>
                  <a:lnTo>
                    <a:pt x="12" y="4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0" name="Freeform 322"/>
            <p:cNvSpPr>
              <a:spLocks/>
            </p:cNvSpPr>
            <p:nvPr/>
          </p:nvSpPr>
          <p:spPr bwMode="auto">
            <a:xfrm>
              <a:off x="6101" y="4161"/>
              <a:ext cx="128" cy="162"/>
            </a:xfrm>
            <a:custGeom>
              <a:avLst/>
              <a:gdLst>
                <a:gd name="T0" fmla="*/ 128 w 128"/>
                <a:gd name="T1" fmla="*/ 26 h 162"/>
                <a:gd name="T2" fmla="*/ 71 w 128"/>
                <a:gd name="T3" fmla="*/ 131 h 162"/>
                <a:gd name="T4" fmla="*/ 29 w 128"/>
                <a:gd name="T5" fmla="*/ 160 h 162"/>
                <a:gd name="T6" fmla="*/ 5 w 128"/>
                <a:gd name="T7" fmla="*/ 162 h 162"/>
                <a:gd name="T8" fmla="*/ 0 w 128"/>
                <a:gd name="T9" fmla="*/ 141 h 162"/>
                <a:gd name="T10" fmla="*/ 12 w 128"/>
                <a:gd name="T11" fmla="*/ 86 h 162"/>
                <a:gd name="T12" fmla="*/ 95 w 128"/>
                <a:gd name="T13" fmla="*/ 7 h 162"/>
                <a:gd name="T14" fmla="*/ 121 w 128"/>
                <a:gd name="T15" fmla="*/ 0 h 162"/>
                <a:gd name="T16" fmla="*/ 128 w 128"/>
                <a:gd name="T17" fmla="*/ 26 h 162"/>
                <a:gd name="T18" fmla="*/ 128 w 128"/>
                <a:gd name="T19" fmla="*/ 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62">
                  <a:moveTo>
                    <a:pt x="128" y="26"/>
                  </a:moveTo>
                  <a:lnTo>
                    <a:pt x="71" y="131"/>
                  </a:lnTo>
                  <a:lnTo>
                    <a:pt x="29" y="160"/>
                  </a:lnTo>
                  <a:lnTo>
                    <a:pt x="5" y="162"/>
                  </a:lnTo>
                  <a:lnTo>
                    <a:pt x="0" y="141"/>
                  </a:lnTo>
                  <a:lnTo>
                    <a:pt x="12" y="86"/>
                  </a:lnTo>
                  <a:lnTo>
                    <a:pt x="95" y="7"/>
                  </a:lnTo>
                  <a:lnTo>
                    <a:pt x="121" y="0"/>
                  </a:lnTo>
                  <a:lnTo>
                    <a:pt x="128" y="26"/>
                  </a:lnTo>
                  <a:lnTo>
                    <a:pt x="12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1" name="Freeform 323"/>
            <p:cNvSpPr>
              <a:spLocks/>
            </p:cNvSpPr>
            <p:nvPr/>
          </p:nvSpPr>
          <p:spPr bwMode="auto">
            <a:xfrm>
              <a:off x="5393" y="2320"/>
              <a:ext cx="573" cy="173"/>
            </a:xfrm>
            <a:custGeom>
              <a:avLst/>
              <a:gdLst>
                <a:gd name="T0" fmla="*/ 14 w 573"/>
                <a:gd name="T1" fmla="*/ 24 h 173"/>
                <a:gd name="T2" fmla="*/ 174 w 573"/>
                <a:gd name="T3" fmla="*/ 0 h 173"/>
                <a:gd name="T4" fmla="*/ 328 w 573"/>
                <a:gd name="T5" fmla="*/ 9 h 173"/>
                <a:gd name="T6" fmla="*/ 544 w 573"/>
                <a:gd name="T7" fmla="*/ 95 h 173"/>
                <a:gd name="T8" fmla="*/ 568 w 573"/>
                <a:gd name="T9" fmla="*/ 116 h 173"/>
                <a:gd name="T10" fmla="*/ 573 w 573"/>
                <a:gd name="T11" fmla="*/ 161 h 173"/>
                <a:gd name="T12" fmla="*/ 554 w 573"/>
                <a:gd name="T13" fmla="*/ 173 h 173"/>
                <a:gd name="T14" fmla="*/ 528 w 573"/>
                <a:gd name="T15" fmla="*/ 168 h 173"/>
                <a:gd name="T16" fmla="*/ 504 w 573"/>
                <a:gd name="T17" fmla="*/ 154 h 173"/>
                <a:gd name="T18" fmla="*/ 459 w 573"/>
                <a:gd name="T19" fmla="*/ 121 h 173"/>
                <a:gd name="T20" fmla="*/ 416 w 573"/>
                <a:gd name="T21" fmla="*/ 90 h 173"/>
                <a:gd name="T22" fmla="*/ 373 w 573"/>
                <a:gd name="T23" fmla="*/ 64 h 173"/>
                <a:gd name="T24" fmla="*/ 321 w 573"/>
                <a:gd name="T25" fmla="*/ 43 h 173"/>
                <a:gd name="T26" fmla="*/ 171 w 573"/>
                <a:gd name="T27" fmla="*/ 35 h 173"/>
                <a:gd name="T28" fmla="*/ 19 w 573"/>
                <a:gd name="T29" fmla="*/ 59 h 173"/>
                <a:gd name="T30" fmla="*/ 0 w 573"/>
                <a:gd name="T31" fmla="*/ 43 h 173"/>
                <a:gd name="T32" fmla="*/ 14 w 573"/>
                <a:gd name="T33" fmla="*/ 24 h 173"/>
                <a:gd name="T34" fmla="*/ 14 w 573"/>
                <a:gd name="T35" fmla="*/ 2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73">
                  <a:moveTo>
                    <a:pt x="14" y="24"/>
                  </a:moveTo>
                  <a:lnTo>
                    <a:pt x="174" y="0"/>
                  </a:lnTo>
                  <a:lnTo>
                    <a:pt x="328" y="9"/>
                  </a:lnTo>
                  <a:lnTo>
                    <a:pt x="544" y="95"/>
                  </a:lnTo>
                  <a:lnTo>
                    <a:pt x="568" y="116"/>
                  </a:lnTo>
                  <a:lnTo>
                    <a:pt x="573" y="161"/>
                  </a:lnTo>
                  <a:lnTo>
                    <a:pt x="554" y="173"/>
                  </a:lnTo>
                  <a:lnTo>
                    <a:pt x="528" y="168"/>
                  </a:lnTo>
                  <a:lnTo>
                    <a:pt x="504" y="154"/>
                  </a:lnTo>
                  <a:lnTo>
                    <a:pt x="459" y="121"/>
                  </a:lnTo>
                  <a:lnTo>
                    <a:pt x="416" y="90"/>
                  </a:lnTo>
                  <a:lnTo>
                    <a:pt x="373" y="64"/>
                  </a:lnTo>
                  <a:lnTo>
                    <a:pt x="321" y="43"/>
                  </a:lnTo>
                  <a:lnTo>
                    <a:pt x="171" y="35"/>
                  </a:lnTo>
                  <a:lnTo>
                    <a:pt x="19" y="59"/>
                  </a:lnTo>
                  <a:lnTo>
                    <a:pt x="0" y="43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2" name="Freeform 324"/>
            <p:cNvSpPr>
              <a:spLocks/>
            </p:cNvSpPr>
            <p:nvPr/>
          </p:nvSpPr>
          <p:spPr bwMode="auto">
            <a:xfrm>
              <a:off x="5883" y="2460"/>
              <a:ext cx="83" cy="204"/>
            </a:xfrm>
            <a:custGeom>
              <a:avLst/>
              <a:gdLst>
                <a:gd name="T0" fmla="*/ 83 w 83"/>
                <a:gd name="T1" fmla="*/ 21 h 204"/>
                <a:gd name="T2" fmla="*/ 76 w 83"/>
                <a:gd name="T3" fmla="*/ 119 h 204"/>
                <a:gd name="T4" fmla="*/ 40 w 83"/>
                <a:gd name="T5" fmla="*/ 188 h 204"/>
                <a:gd name="T6" fmla="*/ 30 w 83"/>
                <a:gd name="T7" fmla="*/ 202 h 204"/>
                <a:gd name="T8" fmla="*/ 16 w 83"/>
                <a:gd name="T9" fmla="*/ 204 h 204"/>
                <a:gd name="T10" fmla="*/ 0 w 83"/>
                <a:gd name="T11" fmla="*/ 178 h 204"/>
                <a:gd name="T12" fmla="*/ 7 w 83"/>
                <a:gd name="T13" fmla="*/ 100 h 204"/>
                <a:gd name="T14" fmla="*/ 28 w 83"/>
                <a:gd name="T15" fmla="*/ 57 h 204"/>
                <a:gd name="T16" fmla="*/ 47 w 83"/>
                <a:gd name="T17" fmla="*/ 14 h 204"/>
                <a:gd name="T18" fmla="*/ 57 w 83"/>
                <a:gd name="T19" fmla="*/ 2 h 204"/>
                <a:gd name="T20" fmla="*/ 68 w 83"/>
                <a:gd name="T21" fmla="*/ 0 h 204"/>
                <a:gd name="T22" fmla="*/ 83 w 83"/>
                <a:gd name="T23" fmla="*/ 21 h 204"/>
                <a:gd name="T24" fmla="*/ 83 w 83"/>
                <a:gd name="T25" fmla="*/ 2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204">
                  <a:moveTo>
                    <a:pt x="83" y="21"/>
                  </a:moveTo>
                  <a:lnTo>
                    <a:pt x="76" y="119"/>
                  </a:lnTo>
                  <a:lnTo>
                    <a:pt x="40" y="188"/>
                  </a:lnTo>
                  <a:lnTo>
                    <a:pt x="30" y="202"/>
                  </a:lnTo>
                  <a:lnTo>
                    <a:pt x="16" y="204"/>
                  </a:lnTo>
                  <a:lnTo>
                    <a:pt x="0" y="178"/>
                  </a:lnTo>
                  <a:lnTo>
                    <a:pt x="7" y="100"/>
                  </a:lnTo>
                  <a:lnTo>
                    <a:pt x="28" y="57"/>
                  </a:lnTo>
                  <a:lnTo>
                    <a:pt x="47" y="14"/>
                  </a:lnTo>
                  <a:lnTo>
                    <a:pt x="57" y="2"/>
                  </a:lnTo>
                  <a:lnTo>
                    <a:pt x="68" y="0"/>
                  </a:lnTo>
                  <a:lnTo>
                    <a:pt x="83" y="21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3" name="Freeform 325"/>
            <p:cNvSpPr>
              <a:spLocks/>
            </p:cNvSpPr>
            <p:nvPr/>
          </p:nvSpPr>
          <p:spPr bwMode="auto">
            <a:xfrm>
              <a:off x="5331" y="2536"/>
              <a:ext cx="587" cy="152"/>
            </a:xfrm>
            <a:custGeom>
              <a:avLst/>
              <a:gdLst>
                <a:gd name="T0" fmla="*/ 15 w 587"/>
                <a:gd name="T1" fmla="*/ 17 h 152"/>
                <a:gd name="T2" fmla="*/ 176 w 587"/>
                <a:gd name="T3" fmla="*/ 0 h 152"/>
                <a:gd name="T4" fmla="*/ 338 w 587"/>
                <a:gd name="T5" fmla="*/ 5 h 152"/>
                <a:gd name="T6" fmla="*/ 554 w 587"/>
                <a:gd name="T7" fmla="*/ 62 h 152"/>
                <a:gd name="T8" fmla="*/ 585 w 587"/>
                <a:gd name="T9" fmla="*/ 86 h 152"/>
                <a:gd name="T10" fmla="*/ 587 w 587"/>
                <a:gd name="T11" fmla="*/ 121 h 152"/>
                <a:gd name="T12" fmla="*/ 568 w 587"/>
                <a:gd name="T13" fmla="*/ 150 h 152"/>
                <a:gd name="T14" fmla="*/ 530 w 587"/>
                <a:gd name="T15" fmla="*/ 152 h 152"/>
                <a:gd name="T16" fmla="*/ 428 w 587"/>
                <a:gd name="T17" fmla="*/ 112 h 152"/>
                <a:gd name="T18" fmla="*/ 383 w 587"/>
                <a:gd name="T19" fmla="*/ 88 h 152"/>
                <a:gd name="T20" fmla="*/ 326 w 587"/>
                <a:gd name="T21" fmla="*/ 69 h 152"/>
                <a:gd name="T22" fmla="*/ 171 w 587"/>
                <a:gd name="T23" fmla="*/ 50 h 152"/>
                <a:gd name="T24" fmla="*/ 19 w 587"/>
                <a:gd name="T25" fmla="*/ 52 h 152"/>
                <a:gd name="T26" fmla="*/ 0 w 587"/>
                <a:gd name="T27" fmla="*/ 36 h 152"/>
                <a:gd name="T28" fmla="*/ 15 w 587"/>
                <a:gd name="T29" fmla="*/ 17 h 152"/>
                <a:gd name="T30" fmla="*/ 15 w 587"/>
                <a:gd name="T31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7" h="152">
                  <a:moveTo>
                    <a:pt x="15" y="17"/>
                  </a:moveTo>
                  <a:lnTo>
                    <a:pt x="176" y="0"/>
                  </a:lnTo>
                  <a:lnTo>
                    <a:pt x="338" y="5"/>
                  </a:lnTo>
                  <a:lnTo>
                    <a:pt x="554" y="62"/>
                  </a:lnTo>
                  <a:lnTo>
                    <a:pt x="585" y="86"/>
                  </a:lnTo>
                  <a:lnTo>
                    <a:pt x="587" y="121"/>
                  </a:lnTo>
                  <a:lnTo>
                    <a:pt x="568" y="150"/>
                  </a:lnTo>
                  <a:lnTo>
                    <a:pt x="530" y="152"/>
                  </a:lnTo>
                  <a:lnTo>
                    <a:pt x="428" y="112"/>
                  </a:lnTo>
                  <a:lnTo>
                    <a:pt x="383" y="88"/>
                  </a:lnTo>
                  <a:lnTo>
                    <a:pt x="326" y="69"/>
                  </a:lnTo>
                  <a:lnTo>
                    <a:pt x="171" y="50"/>
                  </a:lnTo>
                  <a:lnTo>
                    <a:pt x="19" y="52"/>
                  </a:lnTo>
                  <a:lnTo>
                    <a:pt x="0" y="36"/>
                  </a:lnTo>
                  <a:lnTo>
                    <a:pt x="15" y="17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4" name="Freeform 326"/>
            <p:cNvSpPr>
              <a:spLocks/>
            </p:cNvSpPr>
            <p:nvPr/>
          </p:nvSpPr>
          <p:spPr bwMode="auto">
            <a:xfrm>
              <a:off x="5329" y="2412"/>
              <a:ext cx="55" cy="167"/>
            </a:xfrm>
            <a:custGeom>
              <a:avLst/>
              <a:gdLst>
                <a:gd name="T0" fmla="*/ 55 w 55"/>
                <a:gd name="T1" fmla="*/ 27 h 167"/>
                <a:gd name="T2" fmla="*/ 40 w 55"/>
                <a:gd name="T3" fmla="*/ 114 h 167"/>
                <a:gd name="T4" fmla="*/ 45 w 55"/>
                <a:gd name="T5" fmla="*/ 141 h 167"/>
                <a:gd name="T6" fmla="*/ 31 w 55"/>
                <a:gd name="T7" fmla="*/ 167 h 167"/>
                <a:gd name="T8" fmla="*/ 5 w 55"/>
                <a:gd name="T9" fmla="*/ 150 h 167"/>
                <a:gd name="T10" fmla="*/ 0 w 55"/>
                <a:gd name="T11" fmla="*/ 117 h 167"/>
                <a:gd name="T12" fmla="*/ 2 w 55"/>
                <a:gd name="T13" fmla="*/ 60 h 167"/>
                <a:gd name="T14" fmla="*/ 26 w 55"/>
                <a:gd name="T15" fmla="*/ 8 h 167"/>
                <a:gd name="T16" fmla="*/ 50 w 55"/>
                <a:gd name="T17" fmla="*/ 0 h 167"/>
                <a:gd name="T18" fmla="*/ 55 w 55"/>
                <a:gd name="T19" fmla="*/ 27 h 167"/>
                <a:gd name="T20" fmla="*/ 55 w 55"/>
                <a:gd name="T21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67">
                  <a:moveTo>
                    <a:pt x="55" y="27"/>
                  </a:moveTo>
                  <a:lnTo>
                    <a:pt x="40" y="114"/>
                  </a:lnTo>
                  <a:lnTo>
                    <a:pt x="45" y="141"/>
                  </a:lnTo>
                  <a:lnTo>
                    <a:pt x="31" y="167"/>
                  </a:lnTo>
                  <a:lnTo>
                    <a:pt x="5" y="150"/>
                  </a:lnTo>
                  <a:lnTo>
                    <a:pt x="0" y="117"/>
                  </a:lnTo>
                  <a:lnTo>
                    <a:pt x="2" y="60"/>
                  </a:lnTo>
                  <a:lnTo>
                    <a:pt x="26" y="8"/>
                  </a:lnTo>
                  <a:lnTo>
                    <a:pt x="50" y="0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5" name="Freeform 327"/>
            <p:cNvSpPr>
              <a:spLocks/>
            </p:cNvSpPr>
            <p:nvPr/>
          </p:nvSpPr>
          <p:spPr bwMode="auto">
            <a:xfrm>
              <a:off x="5635" y="2398"/>
              <a:ext cx="60" cy="176"/>
            </a:xfrm>
            <a:custGeom>
              <a:avLst/>
              <a:gdLst>
                <a:gd name="T0" fmla="*/ 60 w 60"/>
                <a:gd name="T1" fmla="*/ 19 h 176"/>
                <a:gd name="T2" fmla="*/ 53 w 60"/>
                <a:gd name="T3" fmla="*/ 150 h 176"/>
                <a:gd name="T4" fmla="*/ 46 w 60"/>
                <a:gd name="T5" fmla="*/ 171 h 176"/>
                <a:gd name="T6" fmla="*/ 27 w 60"/>
                <a:gd name="T7" fmla="*/ 176 h 176"/>
                <a:gd name="T8" fmla="*/ 0 w 60"/>
                <a:gd name="T9" fmla="*/ 150 h 176"/>
                <a:gd name="T10" fmla="*/ 24 w 60"/>
                <a:gd name="T11" fmla="*/ 17 h 176"/>
                <a:gd name="T12" fmla="*/ 43 w 60"/>
                <a:gd name="T13" fmla="*/ 0 h 176"/>
                <a:gd name="T14" fmla="*/ 60 w 60"/>
                <a:gd name="T15" fmla="*/ 19 h 176"/>
                <a:gd name="T16" fmla="*/ 60 w 60"/>
                <a:gd name="T1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76">
                  <a:moveTo>
                    <a:pt x="60" y="19"/>
                  </a:moveTo>
                  <a:lnTo>
                    <a:pt x="53" y="150"/>
                  </a:lnTo>
                  <a:lnTo>
                    <a:pt x="46" y="171"/>
                  </a:lnTo>
                  <a:lnTo>
                    <a:pt x="27" y="176"/>
                  </a:lnTo>
                  <a:lnTo>
                    <a:pt x="0" y="150"/>
                  </a:lnTo>
                  <a:lnTo>
                    <a:pt x="24" y="17"/>
                  </a:lnTo>
                  <a:lnTo>
                    <a:pt x="43" y="0"/>
                  </a:lnTo>
                  <a:lnTo>
                    <a:pt x="60" y="19"/>
                  </a:lnTo>
                  <a:lnTo>
                    <a:pt x="6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6" name="Freeform 328"/>
            <p:cNvSpPr>
              <a:spLocks/>
            </p:cNvSpPr>
            <p:nvPr/>
          </p:nvSpPr>
          <p:spPr bwMode="auto">
            <a:xfrm>
              <a:off x="3466" y="4040"/>
              <a:ext cx="715" cy="209"/>
            </a:xfrm>
            <a:custGeom>
              <a:avLst/>
              <a:gdLst>
                <a:gd name="T0" fmla="*/ 31 w 715"/>
                <a:gd name="T1" fmla="*/ 0 h 209"/>
                <a:gd name="T2" fmla="*/ 119 w 715"/>
                <a:gd name="T3" fmla="*/ 31 h 209"/>
                <a:gd name="T4" fmla="*/ 207 w 715"/>
                <a:gd name="T5" fmla="*/ 62 h 209"/>
                <a:gd name="T6" fmla="*/ 437 w 715"/>
                <a:gd name="T7" fmla="*/ 119 h 209"/>
                <a:gd name="T8" fmla="*/ 565 w 715"/>
                <a:gd name="T9" fmla="*/ 138 h 209"/>
                <a:gd name="T10" fmla="*/ 632 w 715"/>
                <a:gd name="T11" fmla="*/ 157 h 209"/>
                <a:gd name="T12" fmla="*/ 699 w 715"/>
                <a:gd name="T13" fmla="*/ 174 h 209"/>
                <a:gd name="T14" fmla="*/ 715 w 715"/>
                <a:gd name="T15" fmla="*/ 193 h 209"/>
                <a:gd name="T16" fmla="*/ 696 w 715"/>
                <a:gd name="T17" fmla="*/ 209 h 209"/>
                <a:gd name="T18" fmla="*/ 556 w 715"/>
                <a:gd name="T19" fmla="*/ 202 h 209"/>
                <a:gd name="T20" fmla="*/ 425 w 715"/>
                <a:gd name="T21" fmla="*/ 183 h 209"/>
                <a:gd name="T22" fmla="*/ 311 w 715"/>
                <a:gd name="T23" fmla="*/ 143 h 209"/>
                <a:gd name="T24" fmla="*/ 259 w 715"/>
                <a:gd name="T25" fmla="*/ 119 h 209"/>
                <a:gd name="T26" fmla="*/ 197 w 715"/>
                <a:gd name="T27" fmla="*/ 95 h 209"/>
                <a:gd name="T28" fmla="*/ 19 w 715"/>
                <a:gd name="T29" fmla="*/ 52 h 209"/>
                <a:gd name="T30" fmla="*/ 0 w 715"/>
                <a:gd name="T31" fmla="*/ 19 h 209"/>
                <a:gd name="T32" fmla="*/ 9 w 715"/>
                <a:gd name="T33" fmla="*/ 5 h 209"/>
                <a:gd name="T34" fmla="*/ 31 w 715"/>
                <a:gd name="T35" fmla="*/ 0 h 209"/>
                <a:gd name="T36" fmla="*/ 31 w 715"/>
                <a:gd name="T3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5" h="209">
                  <a:moveTo>
                    <a:pt x="31" y="0"/>
                  </a:moveTo>
                  <a:lnTo>
                    <a:pt x="119" y="31"/>
                  </a:lnTo>
                  <a:lnTo>
                    <a:pt x="207" y="62"/>
                  </a:lnTo>
                  <a:lnTo>
                    <a:pt x="437" y="119"/>
                  </a:lnTo>
                  <a:lnTo>
                    <a:pt x="565" y="138"/>
                  </a:lnTo>
                  <a:lnTo>
                    <a:pt x="632" y="157"/>
                  </a:lnTo>
                  <a:lnTo>
                    <a:pt x="699" y="174"/>
                  </a:lnTo>
                  <a:lnTo>
                    <a:pt x="715" y="193"/>
                  </a:lnTo>
                  <a:lnTo>
                    <a:pt x="696" y="209"/>
                  </a:lnTo>
                  <a:lnTo>
                    <a:pt x="556" y="202"/>
                  </a:lnTo>
                  <a:lnTo>
                    <a:pt x="425" y="183"/>
                  </a:lnTo>
                  <a:lnTo>
                    <a:pt x="311" y="143"/>
                  </a:lnTo>
                  <a:lnTo>
                    <a:pt x="259" y="119"/>
                  </a:lnTo>
                  <a:lnTo>
                    <a:pt x="197" y="95"/>
                  </a:lnTo>
                  <a:lnTo>
                    <a:pt x="19" y="52"/>
                  </a:lnTo>
                  <a:lnTo>
                    <a:pt x="0" y="19"/>
                  </a:lnTo>
                  <a:lnTo>
                    <a:pt x="9" y="5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7" name="Freeform 329"/>
            <p:cNvSpPr>
              <a:spLocks/>
            </p:cNvSpPr>
            <p:nvPr/>
          </p:nvSpPr>
          <p:spPr bwMode="auto">
            <a:xfrm>
              <a:off x="3428" y="4033"/>
              <a:ext cx="166" cy="202"/>
            </a:xfrm>
            <a:custGeom>
              <a:avLst/>
              <a:gdLst>
                <a:gd name="T0" fmla="*/ 55 w 166"/>
                <a:gd name="T1" fmla="*/ 10 h 202"/>
                <a:gd name="T2" fmla="*/ 116 w 166"/>
                <a:gd name="T3" fmla="*/ 95 h 202"/>
                <a:gd name="T4" fmla="*/ 161 w 166"/>
                <a:gd name="T5" fmla="*/ 178 h 202"/>
                <a:gd name="T6" fmla="*/ 166 w 166"/>
                <a:gd name="T7" fmla="*/ 190 h 202"/>
                <a:gd name="T8" fmla="*/ 161 w 166"/>
                <a:gd name="T9" fmla="*/ 202 h 202"/>
                <a:gd name="T10" fmla="*/ 135 w 166"/>
                <a:gd name="T11" fmla="*/ 202 h 202"/>
                <a:gd name="T12" fmla="*/ 47 w 166"/>
                <a:gd name="T13" fmla="*/ 138 h 202"/>
                <a:gd name="T14" fmla="*/ 5 w 166"/>
                <a:gd name="T15" fmla="*/ 40 h 202"/>
                <a:gd name="T16" fmla="*/ 0 w 166"/>
                <a:gd name="T17" fmla="*/ 17 h 202"/>
                <a:gd name="T18" fmla="*/ 14 w 166"/>
                <a:gd name="T19" fmla="*/ 0 h 202"/>
                <a:gd name="T20" fmla="*/ 55 w 166"/>
                <a:gd name="T21" fmla="*/ 10 h 202"/>
                <a:gd name="T22" fmla="*/ 55 w 166"/>
                <a:gd name="T23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02">
                  <a:moveTo>
                    <a:pt x="55" y="10"/>
                  </a:moveTo>
                  <a:lnTo>
                    <a:pt x="116" y="95"/>
                  </a:lnTo>
                  <a:lnTo>
                    <a:pt x="161" y="178"/>
                  </a:lnTo>
                  <a:lnTo>
                    <a:pt x="166" y="190"/>
                  </a:lnTo>
                  <a:lnTo>
                    <a:pt x="161" y="202"/>
                  </a:lnTo>
                  <a:lnTo>
                    <a:pt x="135" y="202"/>
                  </a:lnTo>
                  <a:lnTo>
                    <a:pt x="47" y="138"/>
                  </a:lnTo>
                  <a:lnTo>
                    <a:pt x="5" y="40"/>
                  </a:lnTo>
                  <a:lnTo>
                    <a:pt x="0" y="17"/>
                  </a:lnTo>
                  <a:lnTo>
                    <a:pt x="14" y="0"/>
                  </a:lnTo>
                  <a:lnTo>
                    <a:pt x="55" y="10"/>
                  </a:lnTo>
                  <a:lnTo>
                    <a:pt x="5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8" name="Freeform 330"/>
            <p:cNvSpPr>
              <a:spLocks/>
            </p:cNvSpPr>
            <p:nvPr/>
          </p:nvSpPr>
          <p:spPr bwMode="auto">
            <a:xfrm>
              <a:off x="3561" y="4223"/>
              <a:ext cx="846" cy="352"/>
            </a:xfrm>
            <a:custGeom>
              <a:avLst/>
              <a:gdLst>
                <a:gd name="T0" fmla="*/ 17 w 846"/>
                <a:gd name="T1" fmla="*/ 0 h 352"/>
                <a:gd name="T2" fmla="*/ 105 w 846"/>
                <a:gd name="T3" fmla="*/ 24 h 352"/>
                <a:gd name="T4" fmla="*/ 143 w 846"/>
                <a:gd name="T5" fmla="*/ 45 h 352"/>
                <a:gd name="T6" fmla="*/ 185 w 846"/>
                <a:gd name="T7" fmla="*/ 67 h 352"/>
                <a:gd name="T8" fmla="*/ 240 w 846"/>
                <a:gd name="T9" fmla="*/ 88 h 352"/>
                <a:gd name="T10" fmla="*/ 290 w 846"/>
                <a:gd name="T11" fmla="*/ 105 h 352"/>
                <a:gd name="T12" fmla="*/ 385 w 846"/>
                <a:gd name="T13" fmla="*/ 136 h 352"/>
                <a:gd name="T14" fmla="*/ 478 w 846"/>
                <a:gd name="T15" fmla="*/ 166 h 352"/>
                <a:gd name="T16" fmla="*/ 582 w 846"/>
                <a:gd name="T17" fmla="*/ 209 h 352"/>
                <a:gd name="T18" fmla="*/ 646 w 846"/>
                <a:gd name="T19" fmla="*/ 233 h 352"/>
                <a:gd name="T20" fmla="*/ 701 w 846"/>
                <a:gd name="T21" fmla="*/ 252 h 352"/>
                <a:gd name="T22" fmla="*/ 829 w 846"/>
                <a:gd name="T23" fmla="*/ 281 h 352"/>
                <a:gd name="T24" fmla="*/ 846 w 846"/>
                <a:gd name="T25" fmla="*/ 319 h 352"/>
                <a:gd name="T26" fmla="*/ 841 w 846"/>
                <a:gd name="T27" fmla="*/ 342 h 352"/>
                <a:gd name="T28" fmla="*/ 827 w 846"/>
                <a:gd name="T29" fmla="*/ 352 h 352"/>
                <a:gd name="T30" fmla="*/ 694 w 846"/>
                <a:gd name="T31" fmla="*/ 304 h 352"/>
                <a:gd name="T32" fmla="*/ 634 w 846"/>
                <a:gd name="T33" fmla="*/ 273 h 352"/>
                <a:gd name="T34" fmla="*/ 568 w 846"/>
                <a:gd name="T35" fmla="*/ 240 h 352"/>
                <a:gd name="T36" fmla="*/ 516 w 846"/>
                <a:gd name="T37" fmla="*/ 219 h 352"/>
                <a:gd name="T38" fmla="*/ 466 w 846"/>
                <a:gd name="T39" fmla="*/ 200 h 352"/>
                <a:gd name="T40" fmla="*/ 371 w 846"/>
                <a:gd name="T41" fmla="*/ 169 h 352"/>
                <a:gd name="T42" fmla="*/ 278 w 846"/>
                <a:gd name="T43" fmla="*/ 138 h 352"/>
                <a:gd name="T44" fmla="*/ 173 w 846"/>
                <a:gd name="T45" fmla="*/ 100 h 352"/>
                <a:gd name="T46" fmla="*/ 97 w 846"/>
                <a:gd name="T47" fmla="*/ 60 h 352"/>
                <a:gd name="T48" fmla="*/ 62 w 846"/>
                <a:gd name="T49" fmla="*/ 43 h 352"/>
                <a:gd name="T50" fmla="*/ 17 w 846"/>
                <a:gd name="T51" fmla="*/ 36 h 352"/>
                <a:gd name="T52" fmla="*/ 0 w 846"/>
                <a:gd name="T53" fmla="*/ 19 h 352"/>
                <a:gd name="T54" fmla="*/ 17 w 846"/>
                <a:gd name="T55" fmla="*/ 0 h 352"/>
                <a:gd name="T56" fmla="*/ 17 w 846"/>
                <a:gd name="T5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6" h="352">
                  <a:moveTo>
                    <a:pt x="17" y="0"/>
                  </a:moveTo>
                  <a:lnTo>
                    <a:pt x="105" y="24"/>
                  </a:lnTo>
                  <a:lnTo>
                    <a:pt x="143" y="45"/>
                  </a:lnTo>
                  <a:lnTo>
                    <a:pt x="185" y="67"/>
                  </a:lnTo>
                  <a:lnTo>
                    <a:pt x="240" y="88"/>
                  </a:lnTo>
                  <a:lnTo>
                    <a:pt x="290" y="105"/>
                  </a:lnTo>
                  <a:lnTo>
                    <a:pt x="385" y="136"/>
                  </a:lnTo>
                  <a:lnTo>
                    <a:pt x="478" y="166"/>
                  </a:lnTo>
                  <a:lnTo>
                    <a:pt x="582" y="209"/>
                  </a:lnTo>
                  <a:lnTo>
                    <a:pt x="646" y="233"/>
                  </a:lnTo>
                  <a:lnTo>
                    <a:pt x="701" y="252"/>
                  </a:lnTo>
                  <a:lnTo>
                    <a:pt x="829" y="281"/>
                  </a:lnTo>
                  <a:lnTo>
                    <a:pt x="846" y="319"/>
                  </a:lnTo>
                  <a:lnTo>
                    <a:pt x="841" y="342"/>
                  </a:lnTo>
                  <a:lnTo>
                    <a:pt x="827" y="352"/>
                  </a:lnTo>
                  <a:lnTo>
                    <a:pt x="694" y="304"/>
                  </a:lnTo>
                  <a:lnTo>
                    <a:pt x="634" y="273"/>
                  </a:lnTo>
                  <a:lnTo>
                    <a:pt x="568" y="240"/>
                  </a:lnTo>
                  <a:lnTo>
                    <a:pt x="516" y="219"/>
                  </a:lnTo>
                  <a:lnTo>
                    <a:pt x="466" y="200"/>
                  </a:lnTo>
                  <a:lnTo>
                    <a:pt x="371" y="169"/>
                  </a:lnTo>
                  <a:lnTo>
                    <a:pt x="278" y="138"/>
                  </a:lnTo>
                  <a:lnTo>
                    <a:pt x="173" y="100"/>
                  </a:lnTo>
                  <a:lnTo>
                    <a:pt x="97" y="60"/>
                  </a:lnTo>
                  <a:lnTo>
                    <a:pt x="62" y="43"/>
                  </a:lnTo>
                  <a:lnTo>
                    <a:pt x="17" y="36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59" name="Freeform 331"/>
            <p:cNvSpPr>
              <a:spLocks/>
            </p:cNvSpPr>
            <p:nvPr/>
          </p:nvSpPr>
          <p:spPr bwMode="auto">
            <a:xfrm>
              <a:off x="3772" y="4318"/>
              <a:ext cx="138" cy="1462"/>
            </a:xfrm>
            <a:custGeom>
              <a:avLst/>
              <a:gdLst>
                <a:gd name="T0" fmla="*/ 65 w 138"/>
                <a:gd name="T1" fmla="*/ 24 h 1462"/>
                <a:gd name="T2" fmla="*/ 84 w 138"/>
                <a:gd name="T3" fmla="*/ 333 h 1462"/>
                <a:gd name="T4" fmla="*/ 115 w 138"/>
                <a:gd name="T5" fmla="*/ 644 h 1462"/>
                <a:gd name="T6" fmla="*/ 131 w 138"/>
                <a:gd name="T7" fmla="*/ 979 h 1462"/>
                <a:gd name="T8" fmla="*/ 136 w 138"/>
                <a:gd name="T9" fmla="*/ 1176 h 1462"/>
                <a:gd name="T10" fmla="*/ 138 w 138"/>
                <a:gd name="T11" fmla="*/ 1421 h 1462"/>
                <a:gd name="T12" fmla="*/ 129 w 138"/>
                <a:gd name="T13" fmla="*/ 1450 h 1462"/>
                <a:gd name="T14" fmla="*/ 103 w 138"/>
                <a:gd name="T15" fmla="*/ 1462 h 1462"/>
                <a:gd name="T16" fmla="*/ 62 w 138"/>
                <a:gd name="T17" fmla="*/ 1426 h 1462"/>
                <a:gd name="T18" fmla="*/ 43 w 138"/>
                <a:gd name="T19" fmla="*/ 1186 h 1462"/>
                <a:gd name="T20" fmla="*/ 36 w 138"/>
                <a:gd name="T21" fmla="*/ 982 h 1462"/>
                <a:gd name="T22" fmla="*/ 22 w 138"/>
                <a:gd name="T23" fmla="*/ 651 h 1462"/>
                <a:gd name="T24" fmla="*/ 5 w 138"/>
                <a:gd name="T25" fmla="*/ 330 h 1462"/>
                <a:gd name="T26" fmla="*/ 0 w 138"/>
                <a:gd name="T27" fmla="*/ 12 h 1462"/>
                <a:gd name="T28" fmla="*/ 8 w 138"/>
                <a:gd name="T29" fmla="*/ 0 h 1462"/>
                <a:gd name="T30" fmla="*/ 31 w 138"/>
                <a:gd name="T31" fmla="*/ 0 h 1462"/>
                <a:gd name="T32" fmla="*/ 65 w 138"/>
                <a:gd name="T33" fmla="*/ 24 h 1462"/>
                <a:gd name="T34" fmla="*/ 65 w 138"/>
                <a:gd name="T35" fmla="*/ 2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1462">
                  <a:moveTo>
                    <a:pt x="65" y="24"/>
                  </a:moveTo>
                  <a:lnTo>
                    <a:pt x="84" y="333"/>
                  </a:lnTo>
                  <a:lnTo>
                    <a:pt x="115" y="644"/>
                  </a:lnTo>
                  <a:lnTo>
                    <a:pt x="131" y="979"/>
                  </a:lnTo>
                  <a:lnTo>
                    <a:pt x="136" y="1176"/>
                  </a:lnTo>
                  <a:lnTo>
                    <a:pt x="138" y="1421"/>
                  </a:lnTo>
                  <a:lnTo>
                    <a:pt x="129" y="1450"/>
                  </a:lnTo>
                  <a:lnTo>
                    <a:pt x="103" y="1462"/>
                  </a:lnTo>
                  <a:lnTo>
                    <a:pt x="62" y="1426"/>
                  </a:lnTo>
                  <a:lnTo>
                    <a:pt x="43" y="1186"/>
                  </a:lnTo>
                  <a:lnTo>
                    <a:pt x="36" y="982"/>
                  </a:lnTo>
                  <a:lnTo>
                    <a:pt x="22" y="651"/>
                  </a:lnTo>
                  <a:lnTo>
                    <a:pt x="5" y="33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31" y="0"/>
                  </a:lnTo>
                  <a:lnTo>
                    <a:pt x="65" y="24"/>
                  </a:lnTo>
                  <a:lnTo>
                    <a:pt x="6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0" name="Freeform 332"/>
            <p:cNvSpPr>
              <a:spLocks/>
            </p:cNvSpPr>
            <p:nvPr/>
          </p:nvSpPr>
          <p:spPr bwMode="auto">
            <a:xfrm>
              <a:off x="4547" y="4399"/>
              <a:ext cx="102" cy="1195"/>
            </a:xfrm>
            <a:custGeom>
              <a:avLst/>
              <a:gdLst>
                <a:gd name="T0" fmla="*/ 102 w 102"/>
                <a:gd name="T1" fmla="*/ 17 h 1195"/>
                <a:gd name="T2" fmla="*/ 93 w 102"/>
                <a:gd name="T3" fmla="*/ 573 h 1195"/>
                <a:gd name="T4" fmla="*/ 88 w 102"/>
                <a:gd name="T5" fmla="*/ 841 h 1195"/>
                <a:gd name="T6" fmla="*/ 100 w 102"/>
                <a:gd name="T7" fmla="*/ 1157 h 1195"/>
                <a:gd name="T8" fmla="*/ 88 w 102"/>
                <a:gd name="T9" fmla="*/ 1186 h 1195"/>
                <a:gd name="T10" fmla="*/ 62 w 102"/>
                <a:gd name="T11" fmla="*/ 1195 h 1195"/>
                <a:gd name="T12" fmla="*/ 24 w 102"/>
                <a:gd name="T13" fmla="*/ 1157 h 1195"/>
                <a:gd name="T14" fmla="*/ 17 w 102"/>
                <a:gd name="T15" fmla="*/ 1000 h 1195"/>
                <a:gd name="T16" fmla="*/ 0 w 102"/>
                <a:gd name="T17" fmla="*/ 846 h 1195"/>
                <a:gd name="T18" fmla="*/ 5 w 102"/>
                <a:gd name="T19" fmla="*/ 570 h 1195"/>
                <a:gd name="T20" fmla="*/ 19 w 102"/>
                <a:gd name="T21" fmla="*/ 423 h 1195"/>
                <a:gd name="T22" fmla="*/ 41 w 102"/>
                <a:gd name="T23" fmla="*/ 295 h 1195"/>
                <a:gd name="T24" fmla="*/ 67 w 102"/>
                <a:gd name="T25" fmla="*/ 17 h 1195"/>
                <a:gd name="T26" fmla="*/ 86 w 102"/>
                <a:gd name="T27" fmla="*/ 0 h 1195"/>
                <a:gd name="T28" fmla="*/ 102 w 102"/>
                <a:gd name="T29" fmla="*/ 17 h 1195"/>
                <a:gd name="T30" fmla="*/ 102 w 102"/>
                <a:gd name="T31" fmla="*/ 17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5">
                  <a:moveTo>
                    <a:pt x="102" y="17"/>
                  </a:moveTo>
                  <a:lnTo>
                    <a:pt x="93" y="573"/>
                  </a:lnTo>
                  <a:lnTo>
                    <a:pt x="88" y="841"/>
                  </a:lnTo>
                  <a:lnTo>
                    <a:pt x="100" y="1157"/>
                  </a:lnTo>
                  <a:lnTo>
                    <a:pt x="88" y="1186"/>
                  </a:lnTo>
                  <a:lnTo>
                    <a:pt x="62" y="1195"/>
                  </a:lnTo>
                  <a:lnTo>
                    <a:pt x="24" y="1157"/>
                  </a:lnTo>
                  <a:lnTo>
                    <a:pt x="17" y="1000"/>
                  </a:lnTo>
                  <a:lnTo>
                    <a:pt x="0" y="846"/>
                  </a:lnTo>
                  <a:lnTo>
                    <a:pt x="5" y="570"/>
                  </a:lnTo>
                  <a:lnTo>
                    <a:pt x="19" y="423"/>
                  </a:lnTo>
                  <a:lnTo>
                    <a:pt x="41" y="295"/>
                  </a:lnTo>
                  <a:lnTo>
                    <a:pt x="67" y="17"/>
                  </a:lnTo>
                  <a:lnTo>
                    <a:pt x="86" y="0"/>
                  </a:lnTo>
                  <a:lnTo>
                    <a:pt x="102" y="17"/>
                  </a:lnTo>
                  <a:lnTo>
                    <a:pt x="10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1" name="Freeform 333"/>
            <p:cNvSpPr>
              <a:spLocks/>
            </p:cNvSpPr>
            <p:nvPr/>
          </p:nvSpPr>
          <p:spPr bwMode="auto">
            <a:xfrm>
              <a:off x="5676" y="4221"/>
              <a:ext cx="109" cy="1573"/>
            </a:xfrm>
            <a:custGeom>
              <a:avLst/>
              <a:gdLst>
                <a:gd name="T0" fmla="*/ 102 w 109"/>
                <a:gd name="T1" fmla="*/ 33 h 1573"/>
                <a:gd name="T2" fmla="*/ 102 w 109"/>
                <a:gd name="T3" fmla="*/ 47 h 1573"/>
                <a:gd name="T4" fmla="*/ 102 w 109"/>
                <a:gd name="T5" fmla="*/ 64 h 1573"/>
                <a:gd name="T6" fmla="*/ 102 w 109"/>
                <a:gd name="T7" fmla="*/ 90 h 1573"/>
                <a:gd name="T8" fmla="*/ 102 w 109"/>
                <a:gd name="T9" fmla="*/ 104 h 1573"/>
                <a:gd name="T10" fmla="*/ 102 w 109"/>
                <a:gd name="T11" fmla="*/ 119 h 1573"/>
                <a:gd name="T12" fmla="*/ 102 w 109"/>
                <a:gd name="T13" fmla="*/ 123 h 1573"/>
                <a:gd name="T14" fmla="*/ 102 w 109"/>
                <a:gd name="T15" fmla="*/ 126 h 1573"/>
                <a:gd name="T16" fmla="*/ 102 w 109"/>
                <a:gd name="T17" fmla="*/ 128 h 1573"/>
                <a:gd name="T18" fmla="*/ 102 w 109"/>
                <a:gd name="T19" fmla="*/ 130 h 1573"/>
                <a:gd name="T20" fmla="*/ 102 w 109"/>
                <a:gd name="T21" fmla="*/ 142 h 1573"/>
                <a:gd name="T22" fmla="*/ 104 w 109"/>
                <a:gd name="T23" fmla="*/ 240 h 1573"/>
                <a:gd name="T24" fmla="*/ 104 w 109"/>
                <a:gd name="T25" fmla="*/ 335 h 1573"/>
                <a:gd name="T26" fmla="*/ 104 w 109"/>
                <a:gd name="T27" fmla="*/ 347 h 1573"/>
                <a:gd name="T28" fmla="*/ 104 w 109"/>
                <a:gd name="T29" fmla="*/ 354 h 1573"/>
                <a:gd name="T30" fmla="*/ 104 w 109"/>
                <a:gd name="T31" fmla="*/ 356 h 1573"/>
                <a:gd name="T32" fmla="*/ 104 w 109"/>
                <a:gd name="T33" fmla="*/ 359 h 1573"/>
                <a:gd name="T34" fmla="*/ 104 w 109"/>
                <a:gd name="T35" fmla="*/ 361 h 1573"/>
                <a:gd name="T36" fmla="*/ 104 w 109"/>
                <a:gd name="T37" fmla="*/ 373 h 1573"/>
                <a:gd name="T38" fmla="*/ 104 w 109"/>
                <a:gd name="T39" fmla="*/ 387 h 1573"/>
                <a:gd name="T40" fmla="*/ 104 w 109"/>
                <a:gd name="T41" fmla="*/ 416 h 1573"/>
                <a:gd name="T42" fmla="*/ 104 w 109"/>
                <a:gd name="T43" fmla="*/ 430 h 1573"/>
                <a:gd name="T44" fmla="*/ 104 w 109"/>
                <a:gd name="T45" fmla="*/ 432 h 1573"/>
                <a:gd name="T46" fmla="*/ 104 w 109"/>
                <a:gd name="T47" fmla="*/ 437 h 1573"/>
                <a:gd name="T48" fmla="*/ 104 w 109"/>
                <a:gd name="T49" fmla="*/ 442 h 1573"/>
                <a:gd name="T50" fmla="*/ 104 w 109"/>
                <a:gd name="T51" fmla="*/ 444 h 1573"/>
                <a:gd name="T52" fmla="*/ 109 w 109"/>
                <a:gd name="T53" fmla="*/ 629 h 1573"/>
                <a:gd name="T54" fmla="*/ 107 w 109"/>
                <a:gd name="T55" fmla="*/ 796 h 1573"/>
                <a:gd name="T56" fmla="*/ 100 w 109"/>
                <a:gd name="T57" fmla="*/ 1145 h 1573"/>
                <a:gd name="T58" fmla="*/ 83 w 109"/>
                <a:gd name="T59" fmla="*/ 1523 h 1573"/>
                <a:gd name="T60" fmla="*/ 71 w 109"/>
                <a:gd name="T61" fmla="*/ 1554 h 1573"/>
                <a:gd name="T62" fmla="*/ 43 w 109"/>
                <a:gd name="T63" fmla="*/ 1573 h 1573"/>
                <a:gd name="T64" fmla="*/ 14 w 109"/>
                <a:gd name="T65" fmla="*/ 1573 h 1573"/>
                <a:gd name="T66" fmla="*/ 0 w 109"/>
                <a:gd name="T67" fmla="*/ 1551 h 1573"/>
                <a:gd name="T68" fmla="*/ 0 w 109"/>
                <a:gd name="T69" fmla="*/ 1145 h 1573"/>
                <a:gd name="T70" fmla="*/ 7 w 109"/>
                <a:gd name="T71" fmla="*/ 796 h 1573"/>
                <a:gd name="T72" fmla="*/ 9 w 109"/>
                <a:gd name="T73" fmla="*/ 632 h 1573"/>
                <a:gd name="T74" fmla="*/ 5 w 109"/>
                <a:gd name="T75" fmla="*/ 446 h 1573"/>
                <a:gd name="T76" fmla="*/ 21 w 109"/>
                <a:gd name="T77" fmla="*/ 240 h 1573"/>
                <a:gd name="T78" fmla="*/ 38 w 109"/>
                <a:gd name="T79" fmla="*/ 33 h 1573"/>
                <a:gd name="T80" fmla="*/ 47 w 109"/>
                <a:gd name="T81" fmla="*/ 9 h 1573"/>
                <a:gd name="T82" fmla="*/ 69 w 109"/>
                <a:gd name="T83" fmla="*/ 0 h 1573"/>
                <a:gd name="T84" fmla="*/ 102 w 109"/>
                <a:gd name="T85" fmla="*/ 33 h 1573"/>
                <a:gd name="T86" fmla="*/ 102 w 109"/>
                <a:gd name="T87" fmla="*/ 3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" h="1573">
                  <a:moveTo>
                    <a:pt x="102" y="33"/>
                  </a:moveTo>
                  <a:lnTo>
                    <a:pt x="102" y="47"/>
                  </a:lnTo>
                  <a:lnTo>
                    <a:pt x="102" y="64"/>
                  </a:lnTo>
                  <a:lnTo>
                    <a:pt x="102" y="90"/>
                  </a:lnTo>
                  <a:lnTo>
                    <a:pt x="102" y="104"/>
                  </a:lnTo>
                  <a:lnTo>
                    <a:pt x="102" y="119"/>
                  </a:lnTo>
                  <a:lnTo>
                    <a:pt x="102" y="123"/>
                  </a:lnTo>
                  <a:lnTo>
                    <a:pt x="102" y="126"/>
                  </a:lnTo>
                  <a:lnTo>
                    <a:pt x="102" y="128"/>
                  </a:lnTo>
                  <a:lnTo>
                    <a:pt x="102" y="130"/>
                  </a:lnTo>
                  <a:lnTo>
                    <a:pt x="102" y="142"/>
                  </a:lnTo>
                  <a:lnTo>
                    <a:pt x="104" y="240"/>
                  </a:lnTo>
                  <a:lnTo>
                    <a:pt x="104" y="335"/>
                  </a:lnTo>
                  <a:lnTo>
                    <a:pt x="104" y="347"/>
                  </a:lnTo>
                  <a:lnTo>
                    <a:pt x="104" y="354"/>
                  </a:lnTo>
                  <a:lnTo>
                    <a:pt x="104" y="356"/>
                  </a:lnTo>
                  <a:lnTo>
                    <a:pt x="104" y="359"/>
                  </a:lnTo>
                  <a:lnTo>
                    <a:pt x="104" y="361"/>
                  </a:lnTo>
                  <a:lnTo>
                    <a:pt x="104" y="373"/>
                  </a:lnTo>
                  <a:lnTo>
                    <a:pt x="104" y="387"/>
                  </a:lnTo>
                  <a:lnTo>
                    <a:pt x="104" y="416"/>
                  </a:lnTo>
                  <a:lnTo>
                    <a:pt x="104" y="430"/>
                  </a:lnTo>
                  <a:lnTo>
                    <a:pt x="104" y="432"/>
                  </a:lnTo>
                  <a:lnTo>
                    <a:pt x="104" y="437"/>
                  </a:lnTo>
                  <a:lnTo>
                    <a:pt x="104" y="442"/>
                  </a:lnTo>
                  <a:lnTo>
                    <a:pt x="104" y="444"/>
                  </a:lnTo>
                  <a:lnTo>
                    <a:pt x="109" y="629"/>
                  </a:lnTo>
                  <a:lnTo>
                    <a:pt x="107" y="796"/>
                  </a:lnTo>
                  <a:lnTo>
                    <a:pt x="100" y="1145"/>
                  </a:lnTo>
                  <a:lnTo>
                    <a:pt x="83" y="1523"/>
                  </a:lnTo>
                  <a:lnTo>
                    <a:pt x="71" y="1554"/>
                  </a:lnTo>
                  <a:lnTo>
                    <a:pt x="43" y="1573"/>
                  </a:lnTo>
                  <a:lnTo>
                    <a:pt x="14" y="1573"/>
                  </a:lnTo>
                  <a:lnTo>
                    <a:pt x="0" y="1551"/>
                  </a:lnTo>
                  <a:lnTo>
                    <a:pt x="0" y="1145"/>
                  </a:lnTo>
                  <a:lnTo>
                    <a:pt x="7" y="796"/>
                  </a:lnTo>
                  <a:lnTo>
                    <a:pt x="9" y="632"/>
                  </a:lnTo>
                  <a:lnTo>
                    <a:pt x="5" y="446"/>
                  </a:lnTo>
                  <a:lnTo>
                    <a:pt x="21" y="240"/>
                  </a:lnTo>
                  <a:lnTo>
                    <a:pt x="38" y="33"/>
                  </a:lnTo>
                  <a:lnTo>
                    <a:pt x="47" y="9"/>
                  </a:lnTo>
                  <a:lnTo>
                    <a:pt x="69" y="0"/>
                  </a:lnTo>
                  <a:lnTo>
                    <a:pt x="102" y="33"/>
                  </a:lnTo>
                  <a:lnTo>
                    <a:pt x="10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2" name="Freeform 334"/>
            <p:cNvSpPr>
              <a:spLocks/>
            </p:cNvSpPr>
            <p:nvPr/>
          </p:nvSpPr>
          <p:spPr bwMode="auto">
            <a:xfrm>
              <a:off x="4012" y="5708"/>
              <a:ext cx="1711" cy="121"/>
            </a:xfrm>
            <a:custGeom>
              <a:avLst/>
              <a:gdLst>
                <a:gd name="T0" fmla="*/ 27 w 1711"/>
                <a:gd name="T1" fmla="*/ 29 h 121"/>
                <a:gd name="T2" fmla="*/ 200 w 1711"/>
                <a:gd name="T3" fmla="*/ 41 h 121"/>
                <a:gd name="T4" fmla="*/ 625 w 1711"/>
                <a:gd name="T5" fmla="*/ 48 h 121"/>
                <a:gd name="T6" fmla="*/ 1048 w 1711"/>
                <a:gd name="T7" fmla="*/ 31 h 121"/>
                <a:gd name="T8" fmla="*/ 1248 w 1711"/>
                <a:gd name="T9" fmla="*/ 19 h 121"/>
                <a:gd name="T10" fmla="*/ 1298 w 1711"/>
                <a:gd name="T11" fmla="*/ 24 h 121"/>
                <a:gd name="T12" fmla="*/ 1642 w 1711"/>
                <a:gd name="T13" fmla="*/ 3 h 121"/>
                <a:gd name="T14" fmla="*/ 1664 w 1711"/>
                <a:gd name="T15" fmla="*/ 0 h 121"/>
                <a:gd name="T16" fmla="*/ 1699 w 1711"/>
                <a:gd name="T17" fmla="*/ 12 h 121"/>
                <a:gd name="T18" fmla="*/ 1711 w 1711"/>
                <a:gd name="T19" fmla="*/ 48 h 121"/>
                <a:gd name="T20" fmla="*/ 1699 w 1711"/>
                <a:gd name="T21" fmla="*/ 81 h 121"/>
                <a:gd name="T22" fmla="*/ 1664 w 1711"/>
                <a:gd name="T23" fmla="*/ 93 h 121"/>
                <a:gd name="T24" fmla="*/ 1642 w 1711"/>
                <a:gd name="T25" fmla="*/ 91 h 121"/>
                <a:gd name="T26" fmla="*/ 1298 w 1711"/>
                <a:gd name="T27" fmla="*/ 112 h 121"/>
                <a:gd name="T28" fmla="*/ 1250 w 1711"/>
                <a:gd name="T29" fmla="*/ 114 h 121"/>
                <a:gd name="T30" fmla="*/ 1048 w 1711"/>
                <a:gd name="T31" fmla="*/ 121 h 121"/>
                <a:gd name="T32" fmla="*/ 623 w 1711"/>
                <a:gd name="T33" fmla="*/ 110 h 121"/>
                <a:gd name="T34" fmla="*/ 198 w 1711"/>
                <a:gd name="T35" fmla="*/ 76 h 121"/>
                <a:gd name="T36" fmla="*/ 27 w 1711"/>
                <a:gd name="T37" fmla="*/ 83 h 121"/>
                <a:gd name="T38" fmla="*/ 0 w 1711"/>
                <a:gd name="T39" fmla="*/ 55 h 121"/>
                <a:gd name="T40" fmla="*/ 5 w 1711"/>
                <a:gd name="T41" fmla="*/ 38 h 121"/>
                <a:gd name="T42" fmla="*/ 27 w 1711"/>
                <a:gd name="T43" fmla="*/ 29 h 121"/>
                <a:gd name="T44" fmla="*/ 27 w 1711"/>
                <a:gd name="T45" fmla="*/ 2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1" h="121">
                  <a:moveTo>
                    <a:pt x="27" y="29"/>
                  </a:moveTo>
                  <a:lnTo>
                    <a:pt x="200" y="41"/>
                  </a:lnTo>
                  <a:lnTo>
                    <a:pt x="625" y="48"/>
                  </a:lnTo>
                  <a:lnTo>
                    <a:pt x="1048" y="31"/>
                  </a:lnTo>
                  <a:lnTo>
                    <a:pt x="1248" y="19"/>
                  </a:lnTo>
                  <a:lnTo>
                    <a:pt x="1298" y="24"/>
                  </a:lnTo>
                  <a:lnTo>
                    <a:pt x="1642" y="3"/>
                  </a:lnTo>
                  <a:lnTo>
                    <a:pt x="1664" y="0"/>
                  </a:lnTo>
                  <a:lnTo>
                    <a:pt x="1699" y="12"/>
                  </a:lnTo>
                  <a:lnTo>
                    <a:pt x="1711" y="48"/>
                  </a:lnTo>
                  <a:lnTo>
                    <a:pt x="1699" y="81"/>
                  </a:lnTo>
                  <a:lnTo>
                    <a:pt x="1664" y="93"/>
                  </a:lnTo>
                  <a:lnTo>
                    <a:pt x="1642" y="91"/>
                  </a:lnTo>
                  <a:lnTo>
                    <a:pt x="1298" y="112"/>
                  </a:lnTo>
                  <a:lnTo>
                    <a:pt x="1250" y="114"/>
                  </a:lnTo>
                  <a:lnTo>
                    <a:pt x="1048" y="121"/>
                  </a:lnTo>
                  <a:lnTo>
                    <a:pt x="623" y="110"/>
                  </a:lnTo>
                  <a:lnTo>
                    <a:pt x="198" y="76"/>
                  </a:lnTo>
                  <a:lnTo>
                    <a:pt x="27" y="83"/>
                  </a:lnTo>
                  <a:lnTo>
                    <a:pt x="0" y="55"/>
                  </a:lnTo>
                  <a:lnTo>
                    <a:pt x="5" y="38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3" name="Freeform 335"/>
            <p:cNvSpPr>
              <a:spLocks/>
            </p:cNvSpPr>
            <p:nvPr/>
          </p:nvSpPr>
          <p:spPr bwMode="auto">
            <a:xfrm>
              <a:off x="4994" y="4824"/>
              <a:ext cx="508" cy="963"/>
            </a:xfrm>
            <a:custGeom>
              <a:avLst/>
              <a:gdLst>
                <a:gd name="T0" fmla="*/ 45 w 508"/>
                <a:gd name="T1" fmla="*/ 5 h 963"/>
                <a:gd name="T2" fmla="*/ 256 w 508"/>
                <a:gd name="T3" fmla="*/ 0 h 963"/>
                <a:gd name="T4" fmla="*/ 466 w 508"/>
                <a:gd name="T5" fmla="*/ 22 h 963"/>
                <a:gd name="T6" fmla="*/ 499 w 508"/>
                <a:gd name="T7" fmla="*/ 38 h 963"/>
                <a:gd name="T8" fmla="*/ 508 w 508"/>
                <a:gd name="T9" fmla="*/ 74 h 963"/>
                <a:gd name="T10" fmla="*/ 487 w 508"/>
                <a:gd name="T11" fmla="*/ 366 h 963"/>
                <a:gd name="T12" fmla="*/ 470 w 508"/>
                <a:gd name="T13" fmla="*/ 649 h 963"/>
                <a:gd name="T14" fmla="*/ 447 w 508"/>
                <a:gd name="T15" fmla="*/ 932 h 963"/>
                <a:gd name="T16" fmla="*/ 435 w 508"/>
                <a:gd name="T17" fmla="*/ 956 h 963"/>
                <a:gd name="T18" fmla="*/ 411 w 508"/>
                <a:gd name="T19" fmla="*/ 963 h 963"/>
                <a:gd name="T20" fmla="*/ 380 w 508"/>
                <a:gd name="T21" fmla="*/ 929 h 963"/>
                <a:gd name="T22" fmla="*/ 387 w 508"/>
                <a:gd name="T23" fmla="*/ 362 h 963"/>
                <a:gd name="T24" fmla="*/ 404 w 508"/>
                <a:gd name="T25" fmla="*/ 114 h 963"/>
                <a:gd name="T26" fmla="*/ 230 w 508"/>
                <a:gd name="T27" fmla="*/ 98 h 963"/>
                <a:gd name="T28" fmla="*/ 50 w 508"/>
                <a:gd name="T29" fmla="*/ 98 h 963"/>
                <a:gd name="T30" fmla="*/ 14 w 508"/>
                <a:gd name="T31" fmla="*/ 86 h 963"/>
                <a:gd name="T32" fmla="*/ 0 w 508"/>
                <a:gd name="T33" fmla="*/ 53 h 963"/>
                <a:gd name="T34" fmla="*/ 12 w 508"/>
                <a:gd name="T35" fmla="*/ 19 h 963"/>
                <a:gd name="T36" fmla="*/ 45 w 508"/>
                <a:gd name="T37" fmla="*/ 5 h 963"/>
                <a:gd name="T38" fmla="*/ 45 w 508"/>
                <a:gd name="T39" fmla="*/ 5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8" h="963">
                  <a:moveTo>
                    <a:pt x="45" y="5"/>
                  </a:moveTo>
                  <a:lnTo>
                    <a:pt x="256" y="0"/>
                  </a:lnTo>
                  <a:lnTo>
                    <a:pt x="466" y="22"/>
                  </a:lnTo>
                  <a:lnTo>
                    <a:pt x="499" y="38"/>
                  </a:lnTo>
                  <a:lnTo>
                    <a:pt x="508" y="74"/>
                  </a:lnTo>
                  <a:lnTo>
                    <a:pt x="487" y="366"/>
                  </a:lnTo>
                  <a:lnTo>
                    <a:pt x="470" y="649"/>
                  </a:lnTo>
                  <a:lnTo>
                    <a:pt x="447" y="932"/>
                  </a:lnTo>
                  <a:lnTo>
                    <a:pt x="435" y="956"/>
                  </a:lnTo>
                  <a:lnTo>
                    <a:pt x="411" y="963"/>
                  </a:lnTo>
                  <a:lnTo>
                    <a:pt x="380" y="929"/>
                  </a:lnTo>
                  <a:lnTo>
                    <a:pt x="387" y="362"/>
                  </a:lnTo>
                  <a:lnTo>
                    <a:pt x="404" y="114"/>
                  </a:lnTo>
                  <a:lnTo>
                    <a:pt x="230" y="98"/>
                  </a:lnTo>
                  <a:lnTo>
                    <a:pt x="50" y="98"/>
                  </a:lnTo>
                  <a:lnTo>
                    <a:pt x="14" y="86"/>
                  </a:lnTo>
                  <a:lnTo>
                    <a:pt x="0" y="53"/>
                  </a:lnTo>
                  <a:lnTo>
                    <a:pt x="12" y="19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4" name="Freeform 336"/>
            <p:cNvSpPr>
              <a:spLocks/>
            </p:cNvSpPr>
            <p:nvPr/>
          </p:nvSpPr>
          <p:spPr bwMode="auto">
            <a:xfrm>
              <a:off x="5084" y="3833"/>
              <a:ext cx="418" cy="568"/>
            </a:xfrm>
            <a:custGeom>
              <a:avLst/>
              <a:gdLst>
                <a:gd name="T0" fmla="*/ 19 w 418"/>
                <a:gd name="T1" fmla="*/ 24 h 568"/>
                <a:gd name="T2" fmla="*/ 183 w 418"/>
                <a:gd name="T3" fmla="*/ 19 h 568"/>
                <a:gd name="T4" fmla="*/ 345 w 418"/>
                <a:gd name="T5" fmla="*/ 8 h 568"/>
                <a:gd name="T6" fmla="*/ 383 w 418"/>
                <a:gd name="T7" fmla="*/ 0 h 568"/>
                <a:gd name="T8" fmla="*/ 416 w 418"/>
                <a:gd name="T9" fmla="*/ 12 h 568"/>
                <a:gd name="T10" fmla="*/ 418 w 418"/>
                <a:gd name="T11" fmla="*/ 53 h 568"/>
                <a:gd name="T12" fmla="*/ 414 w 418"/>
                <a:gd name="T13" fmla="*/ 138 h 568"/>
                <a:gd name="T14" fmla="*/ 418 w 418"/>
                <a:gd name="T15" fmla="*/ 224 h 568"/>
                <a:gd name="T16" fmla="*/ 411 w 418"/>
                <a:gd name="T17" fmla="*/ 480 h 568"/>
                <a:gd name="T18" fmla="*/ 404 w 418"/>
                <a:gd name="T19" fmla="*/ 523 h 568"/>
                <a:gd name="T20" fmla="*/ 390 w 418"/>
                <a:gd name="T21" fmla="*/ 554 h 568"/>
                <a:gd name="T22" fmla="*/ 368 w 418"/>
                <a:gd name="T23" fmla="*/ 568 h 568"/>
                <a:gd name="T24" fmla="*/ 342 w 418"/>
                <a:gd name="T25" fmla="*/ 561 h 568"/>
                <a:gd name="T26" fmla="*/ 323 w 418"/>
                <a:gd name="T27" fmla="*/ 535 h 568"/>
                <a:gd name="T28" fmla="*/ 302 w 418"/>
                <a:gd name="T29" fmla="*/ 488 h 568"/>
                <a:gd name="T30" fmla="*/ 309 w 418"/>
                <a:gd name="T31" fmla="*/ 224 h 568"/>
                <a:gd name="T32" fmla="*/ 326 w 418"/>
                <a:gd name="T33" fmla="*/ 72 h 568"/>
                <a:gd name="T34" fmla="*/ 17 w 418"/>
                <a:gd name="T35" fmla="*/ 60 h 568"/>
                <a:gd name="T36" fmla="*/ 0 w 418"/>
                <a:gd name="T37" fmla="*/ 41 h 568"/>
                <a:gd name="T38" fmla="*/ 19 w 418"/>
                <a:gd name="T39" fmla="*/ 24 h 568"/>
                <a:gd name="T40" fmla="*/ 19 w 418"/>
                <a:gd name="T41" fmla="*/ 2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8" h="568">
                  <a:moveTo>
                    <a:pt x="19" y="24"/>
                  </a:moveTo>
                  <a:lnTo>
                    <a:pt x="183" y="19"/>
                  </a:lnTo>
                  <a:lnTo>
                    <a:pt x="345" y="8"/>
                  </a:lnTo>
                  <a:lnTo>
                    <a:pt x="383" y="0"/>
                  </a:lnTo>
                  <a:lnTo>
                    <a:pt x="416" y="12"/>
                  </a:lnTo>
                  <a:lnTo>
                    <a:pt x="418" y="53"/>
                  </a:lnTo>
                  <a:lnTo>
                    <a:pt x="414" y="138"/>
                  </a:lnTo>
                  <a:lnTo>
                    <a:pt x="418" y="224"/>
                  </a:lnTo>
                  <a:lnTo>
                    <a:pt x="411" y="480"/>
                  </a:lnTo>
                  <a:lnTo>
                    <a:pt x="404" y="523"/>
                  </a:lnTo>
                  <a:lnTo>
                    <a:pt x="390" y="554"/>
                  </a:lnTo>
                  <a:lnTo>
                    <a:pt x="368" y="568"/>
                  </a:lnTo>
                  <a:lnTo>
                    <a:pt x="342" y="561"/>
                  </a:lnTo>
                  <a:lnTo>
                    <a:pt x="323" y="535"/>
                  </a:lnTo>
                  <a:lnTo>
                    <a:pt x="302" y="488"/>
                  </a:lnTo>
                  <a:lnTo>
                    <a:pt x="309" y="224"/>
                  </a:lnTo>
                  <a:lnTo>
                    <a:pt x="326" y="72"/>
                  </a:lnTo>
                  <a:lnTo>
                    <a:pt x="17" y="60"/>
                  </a:lnTo>
                  <a:lnTo>
                    <a:pt x="0" y="41"/>
                  </a:lnTo>
                  <a:lnTo>
                    <a:pt x="19" y="24"/>
                  </a:lnTo>
                  <a:lnTo>
                    <a:pt x="1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5" name="Freeform 337"/>
            <p:cNvSpPr>
              <a:spLocks/>
            </p:cNvSpPr>
            <p:nvPr/>
          </p:nvSpPr>
          <p:spPr bwMode="auto">
            <a:xfrm>
              <a:off x="4999" y="5017"/>
              <a:ext cx="85" cy="784"/>
            </a:xfrm>
            <a:custGeom>
              <a:avLst/>
              <a:gdLst>
                <a:gd name="T0" fmla="*/ 61 w 85"/>
                <a:gd name="T1" fmla="*/ 16 h 784"/>
                <a:gd name="T2" fmla="*/ 66 w 85"/>
                <a:gd name="T3" fmla="*/ 335 h 784"/>
                <a:gd name="T4" fmla="*/ 80 w 85"/>
                <a:gd name="T5" fmla="*/ 653 h 784"/>
                <a:gd name="T6" fmla="*/ 80 w 85"/>
                <a:gd name="T7" fmla="*/ 701 h 784"/>
                <a:gd name="T8" fmla="*/ 85 w 85"/>
                <a:gd name="T9" fmla="*/ 741 h 784"/>
                <a:gd name="T10" fmla="*/ 71 w 85"/>
                <a:gd name="T11" fmla="*/ 774 h 784"/>
                <a:gd name="T12" fmla="*/ 42 w 85"/>
                <a:gd name="T13" fmla="*/ 784 h 784"/>
                <a:gd name="T14" fmla="*/ 2 w 85"/>
                <a:gd name="T15" fmla="*/ 741 h 784"/>
                <a:gd name="T16" fmla="*/ 4 w 85"/>
                <a:gd name="T17" fmla="*/ 701 h 784"/>
                <a:gd name="T18" fmla="*/ 0 w 85"/>
                <a:gd name="T19" fmla="*/ 653 h 784"/>
                <a:gd name="T20" fmla="*/ 7 w 85"/>
                <a:gd name="T21" fmla="*/ 335 h 784"/>
                <a:gd name="T22" fmla="*/ 26 w 85"/>
                <a:gd name="T23" fmla="*/ 16 h 784"/>
                <a:gd name="T24" fmla="*/ 45 w 85"/>
                <a:gd name="T25" fmla="*/ 0 h 784"/>
                <a:gd name="T26" fmla="*/ 61 w 85"/>
                <a:gd name="T27" fmla="*/ 16 h 784"/>
                <a:gd name="T28" fmla="*/ 61 w 85"/>
                <a:gd name="T29" fmla="*/ 1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784">
                  <a:moveTo>
                    <a:pt x="61" y="16"/>
                  </a:moveTo>
                  <a:lnTo>
                    <a:pt x="66" y="335"/>
                  </a:lnTo>
                  <a:lnTo>
                    <a:pt x="80" y="653"/>
                  </a:lnTo>
                  <a:lnTo>
                    <a:pt x="80" y="701"/>
                  </a:lnTo>
                  <a:lnTo>
                    <a:pt x="85" y="741"/>
                  </a:lnTo>
                  <a:lnTo>
                    <a:pt x="71" y="774"/>
                  </a:lnTo>
                  <a:lnTo>
                    <a:pt x="42" y="784"/>
                  </a:lnTo>
                  <a:lnTo>
                    <a:pt x="2" y="741"/>
                  </a:lnTo>
                  <a:lnTo>
                    <a:pt x="4" y="701"/>
                  </a:lnTo>
                  <a:lnTo>
                    <a:pt x="0" y="653"/>
                  </a:lnTo>
                  <a:lnTo>
                    <a:pt x="7" y="335"/>
                  </a:lnTo>
                  <a:lnTo>
                    <a:pt x="26" y="16"/>
                  </a:lnTo>
                  <a:lnTo>
                    <a:pt x="45" y="0"/>
                  </a:lnTo>
                  <a:lnTo>
                    <a:pt x="61" y="16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6" name="Freeform 338"/>
            <p:cNvSpPr>
              <a:spLocks/>
            </p:cNvSpPr>
            <p:nvPr/>
          </p:nvSpPr>
          <p:spPr bwMode="auto">
            <a:xfrm>
              <a:off x="3984" y="4646"/>
              <a:ext cx="409" cy="131"/>
            </a:xfrm>
            <a:custGeom>
              <a:avLst/>
              <a:gdLst>
                <a:gd name="T0" fmla="*/ 21 w 409"/>
                <a:gd name="T1" fmla="*/ 0 h 131"/>
                <a:gd name="T2" fmla="*/ 135 w 409"/>
                <a:gd name="T3" fmla="*/ 14 h 131"/>
                <a:gd name="T4" fmla="*/ 347 w 409"/>
                <a:gd name="T5" fmla="*/ 62 h 131"/>
                <a:gd name="T6" fmla="*/ 394 w 409"/>
                <a:gd name="T7" fmla="*/ 81 h 131"/>
                <a:gd name="T8" fmla="*/ 409 w 409"/>
                <a:gd name="T9" fmla="*/ 100 h 131"/>
                <a:gd name="T10" fmla="*/ 392 w 409"/>
                <a:gd name="T11" fmla="*/ 117 h 131"/>
                <a:gd name="T12" fmla="*/ 337 w 409"/>
                <a:gd name="T13" fmla="*/ 131 h 131"/>
                <a:gd name="T14" fmla="*/ 119 w 409"/>
                <a:gd name="T15" fmla="*/ 83 h 131"/>
                <a:gd name="T16" fmla="*/ 9 w 409"/>
                <a:gd name="T17" fmla="*/ 33 h 131"/>
                <a:gd name="T18" fmla="*/ 0 w 409"/>
                <a:gd name="T19" fmla="*/ 10 h 131"/>
                <a:gd name="T20" fmla="*/ 21 w 409"/>
                <a:gd name="T21" fmla="*/ 0 h 131"/>
                <a:gd name="T22" fmla="*/ 21 w 409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131">
                  <a:moveTo>
                    <a:pt x="21" y="0"/>
                  </a:moveTo>
                  <a:lnTo>
                    <a:pt x="135" y="14"/>
                  </a:lnTo>
                  <a:lnTo>
                    <a:pt x="347" y="62"/>
                  </a:lnTo>
                  <a:lnTo>
                    <a:pt x="394" y="81"/>
                  </a:lnTo>
                  <a:lnTo>
                    <a:pt x="409" y="100"/>
                  </a:lnTo>
                  <a:lnTo>
                    <a:pt x="392" y="117"/>
                  </a:lnTo>
                  <a:lnTo>
                    <a:pt x="337" y="131"/>
                  </a:lnTo>
                  <a:lnTo>
                    <a:pt x="119" y="83"/>
                  </a:lnTo>
                  <a:lnTo>
                    <a:pt x="9" y="33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7" name="Freeform 339"/>
            <p:cNvSpPr>
              <a:spLocks/>
            </p:cNvSpPr>
            <p:nvPr/>
          </p:nvSpPr>
          <p:spPr bwMode="auto">
            <a:xfrm>
              <a:off x="3979" y="4658"/>
              <a:ext cx="107" cy="494"/>
            </a:xfrm>
            <a:custGeom>
              <a:avLst/>
              <a:gdLst>
                <a:gd name="T0" fmla="*/ 50 w 107"/>
                <a:gd name="T1" fmla="*/ 19 h 494"/>
                <a:gd name="T2" fmla="*/ 107 w 107"/>
                <a:gd name="T3" fmla="*/ 440 h 494"/>
                <a:gd name="T4" fmla="*/ 100 w 107"/>
                <a:gd name="T5" fmla="*/ 475 h 494"/>
                <a:gd name="T6" fmla="*/ 71 w 107"/>
                <a:gd name="T7" fmla="*/ 494 h 494"/>
                <a:gd name="T8" fmla="*/ 38 w 107"/>
                <a:gd name="T9" fmla="*/ 489 h 494"/>
                <a:gd name="T10" fmla="*/ 14 w 107"/>
                <a:gd name="T11" fmla="*/ 459 h 494"/>
                <a:gd name="T12" fmla="*/ 0 w 107"/>
                <a:gd name="T13" fmla="*/ 342 h 494"/>
                <a:gd name="T14" fmla="*/ 5 w 107"/>
                <a:gd name="T15" fmla="*/ 242 h 494"/>
                <a:gd name="T16" fmla="*/ 7 w 107"/>
                <a:gd name="T17" fmla="*/ 24 h 494"/>
                <a:gd name="T18" fmla="*/ 12 w 107"/>
                <a:gd name="T19" fmla="*/ 7 h 494"/>
                <a:gd name="T20" fmla="*/ 26 w 107"/>
                <a:gd name="T21" fmla="*/ 0 h 494"/>
                <a:gd name="T22" fmla="*/ 50 w 107"/>
                <a:gd name="T23" fmla="*/ 19 h 494"/>
                <a:gd name="T24" fmla="*/ 50 w 107"/>
                <a:gd name="T25" fmla="*/ 1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494">
                  <a:moveTo>
                    <a:pt x="50" y="19"/>
                  </a:moveTo>
                  <a:lnTo>
                    <a:pt x="107" y="440"/>
                  </a:lnTo>
                  <a:lnTo>
                    <a:pt x="100" y="475"/>
                  </a:lnTo>
                  <a:lnTo>
                    <a:pt x="71" y="494"/>
                  </a:lnTo>
                  <a:lnTo>
                    <a:pt x="38" y="489"/>
                  </a:lnTo>
                  <a:lnTo>
                    <a:pt x="14" y="459"/>
                  </a:lnTo>
                  <a:lnTo>
                    <a:pt x="0" y="342"/>
                  </a:lnTo>
                  <a:lnTo>
                    <a:pt x="5" y="242"/>
                  </a:lnTo>
                  <a:lnTo>
                    <a:pt x="7" y="24"/>
                  </a:lnTo>
                  <a:lnTo>
                    <a:pt x="12" y="7"/>
                  </a:lnTo>
                  <a:lnTo>
                    <a:pt x="26" y="0"/>
                  </a:lnTo>
                  <a:lnTo>
                    <a:pt x="50" y="19"/>
                  </a:lnTo>
                  <a:lnTo>
                    <a:pt x="5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8" name="Freeform 340"/>
            <p:cNvSpPr>
              <a:spLocks/>
            </p:cNvSpPr>
            <p:nvPr/>
          </p:nvSpPr>
          <p:spPr bwMode="auto">
            <a:xfrm>
              <a:off x="4367" y="4292"/>
              <a:ext cx="149" cy="276"/>
            </a:xfrm>
            <a:custGeom>
              <a:avLst/>
              <a:gdLst>
                <a:gd name="T0" fmla="*/ 28 w 149"/>
                <a:gd name="T1" fmla="*/ 0 h 276"/>
                <a:gd name="T2" fmla="*/ 106 w 149"/>
                <a:gd name="T3" fmla="*/ 102 h 276"/>
                <a:gd name="T4" fmla="*/ 149 w 149"/>
                <a:gd name="T5" fmla="*/ 223 h 276"/>
                <a:gd name="T6" fmla="*/ 142 w 149"/>
                <a:gd name="T7" fmla="*/ 259 h 276"/>
                <a:gd name="T8" fmla="*/ 116 w 149"/>
                <a:gd name="T9" fmla="*/ 276 h 276"/>
                <a:gd name="T10" fmla="*/ 85 w 149"/>
                <a:gd name="T11" fmla="*/ 273 h 276"/>
                <a:gd name="T12" fmla="*/ 61 w 149"/>
                <a:gd name="T13" fmla="*/ 245 h 276"/>
                <a:gd name="T14" fmla="*/ 49 w 149"/>
                <a:gd name="T15" fmla="*/ 126 h 276"/>
                <a:gd name="T16" fmla="*/ 38 w 149"/>
                <a:gd name="T17" fmla="*/ 74 h 276"/>
                <a:gd name="T18" fmla="*/ 23 w 149"/>
                <a:gd name="T19" fmla="*/ 50 h 276"/>
                <a:gd name="T20" fmla="*/ 4 w 149"/>
                <a:gd name="T21" fmla="*/ 26 h 276"/>
                <a:gd name="T22" fmla="*/ 0 w 149"/>
                <a:gd name="T23" fmla="*/ 12 h 276"/>
                <a:gd name="T24" fmla="*/ 4 w 149"/>
                <a:gd name="T25" fmla="*/ 0 h 276"/>
                <a:gd name="T26" fmla="*/ 28 w 149"/>
                <a:gd name="T27" fmla="*/ 0 h 276"/>
                <a:gd name="T28" fmla="*/ 28 w 149"/>
                <a:gd name="T2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276">
                  <a:moveTo>
                    <a:pt x="28" y="0"/>
                  </a:moveTo>
                  <a:lnTo>
                    <a:pt x="106" y="102"/>
                  </a:lnTo>
                  <a:lnTo>
                    <a:pt x="149" y="223"/>
                  </a:lnTo>
                  <a:lnTo>
                    <a:pt x="142" y="259"/>
                  </a:lnTo>
                  <a:lnTo>
                    <a:pt x="116" y="276"/>
                  </a:lnTo>
                  <a:lnTo>
                    <a:pt x="85" y="273"/>
                  </a:lnTo>
                  <a:lnTo>
                    <a:pt x="61" y="245"/>
                  </a:lnTo>
                  <a:lnTo>
                    <a:pt x="49" y="126"/>
                  </a:lnTo>
                  <a:lnTo>
                    <a:pt x="38" y="74"/>
                  </a:lnTo>
                  <a:lnTo>
                    <a:pt x="23" y="50"/>
                  </a:lnTo>
                  <a:lnTo>
                    <a:pt x="4" y="26"/>
                  </a:lnTo>
                  <a:lnTo>
                    <a:pt x="0" y="12"/>
                  </a:lnTo>
                  <a:lnTo>
                    <a:pt x="4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69" name="Freeform 341"/>
            <p:cNvSpPr>
              <a:spLocks/>
            </p:cNvSpPr>
            <p:nvPr/>
          </p:nvSpPr>
          <p:spPr bwMode="auto">
            <a:xfrm>
              <a:off x="5091" y="3867"/>
              <a:ext cx="131" cy="252"/>
            </a:xfrm>
            <a:custGeom>
              <a:avLst/>
              <a:gdLst>
                <a:gd name="T0" fmla="*/ 19 w 131"/>
                <a:gd name="T1" fmla="*/ 45 h 252"/>
                <a:gd name="T2" fmla="*/ 34 w 131"/>
                <a:gd name="T3" fmla="*/ 218 h 252"/>
                <a:gd name="T4" fmla="*/ 131 w 131"/>
                <a:gd name="T5" fmla="*/ 206 h 252"/>
                <a:gd name="T6" fmla="*/ 126 w 131"/>
                <a:gd name="T7" fmla="*/ 233 h 252"/>
                <a:gd name="T8" fmla="*/ 0 w 131"/>
                <a:gd name="T9" fmla="*/ 252 h 252"/>
                <a:gd name="T10" fmla="*/ 3 w 131"/>
                <a:gd name="T11" fmla="*/ 7 h 252"/>
                <a:gd name="T12" fmla="*/ 19 w 131"/>
                <a:gd name="T13" fmla="*/ 0 h 252"/>
                <a:gd name="T14" fmla="*/ 19 w 131"/>
                <a:gd name="T15" fmla="*/ 45 h 252"/>
                <a:gd name="T16" fmla="*/ 19 w 131"/>
                <a:gd name="T17" fmla="*/ 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52">
                  <a:moveTo>
                    <a:pt x="19" y="45"/>
                  </a:moveTo>
                  <a:lnTo>
                    <a:pt x="34" y="218"/>
                  </a:lnTo>
                  <a:lnTo>
                    <a:pt x="131" y="206"/>
                  </a:lnTo>
                  <a:lnTo>
                    <a:pt x="126" y="233"/>
                  </a:lnTo>
                  <a:lnTo>
                    <a:pt x="0" y="252"/>
                  </a:lnTo>
                  <a:lnTo>
                    <a:pt x="3" y="7"/>
                  </a:lnTo>
                  <a:lnTo>
                    <a:pt x="19" y="0"/>
                  </a:lnTo>
                  <a:lnTo>
                    <a:pt x="19" y="45"/>
                  </a:lnTo>
                  <a:lnTo>
                    <a:pt x="1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0" name="Freeform 342"/>
            <p:cNvSpPr>
              <a:spLocks/>
            </p:cNvSpPr>
            <p:nvPr/>
          </p:nvSpPr>
          <p:spPr bwMode="auto">
            <a:xfrm>
              <a:off x="5084" y="4166"/>
              <a:ext cx="178" cy="221"/>
            </a:xfrm>
            <a:custGeom>
              <a:avLst/>
              <a:gdLst>
                <a:gd name="T0" fmla="*/ 26 w 178"/>
                <a:gd name="T1" fmla="*/ 2 h 221"/>
                <a:gd name="T2" fmla="*/ 41 w 178"/>
                <a:gd name="T3" fmla="*/ 183 h 221"/>
                <a:gd name="T4" fmla="*/ 126 w 178"/>
                <a:gd name="T5" fmla="*/ 183 h 221"/>
                <a:gd name="T6" fmla="*/ 171 w 178"/>
                <a:gd name="T7" fmla="*/ 136 h 221"/>
                <a:gd name="T8" fmla="*/ 178 w 178"/>
                <a:gd name="T9" fmla="*/ 209 h 221"/>
                <a:gd name="T10" fmla="*/ 22 w 178"/>
                <a:gd name="T11" fmla="*/ 221 h 221"/>
                <a:gd name="T12" fmla="*/ 0 w 178"/>
                <a:gd name="T13" fmla="*/ 204 h 221"/>
                <a:gd name="T14" fmla="*/ 5 w 178"/>
                <a:gd name="T15" fmla="*/ 0 h 221"/>
                <a:gd name="T16" fmla="*/ 26 w 178"/>
                <a:gd name="T17" fmla="*/ 2 h 221"/>
                <a:gd name="T18" fmla="*/ 26 w 178"/>
                <a:gd name="T19" fmla="*/ 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221">
                  <a:moveTo>
                    <a:pt x="26" y="2"/>
                  </a:moveTo>
                  <a:lnTo>
                    <a:pt x="41" y="183"/>
                  </a:lnTo>
                  <a:lnTo>
                    <a:pt x="126" y="183"/>
                  </a:lnTo>
                  <a:lnTo>
                    <a:pt x="171" y="136"/>
                  </a:lnTo>
                  <a:lnTo>
                    <a:pt x="178" y="209"/>
                  </a:lnTo>
                  <a:lnTo>
                    <a:pt x="22" y="221"/>
                  </a:lnTo>
                  <a:lnTo>
                    <a:pt x="0" y="204"/>
                  </a:lnTo>
                  <a:lnTo>
                    <a:pt x="5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1" name="Freeform 343"/>
            <p:cNvSpPr>
              <a:spLocks/>
            </p:cNvSpPr>
            <p:nvPr/>
          </p:nvSpPr>
          <p:spPr bwMode="auto">
            <a:xfrm>
              <a:off x="5296" y="4128"/>
              <a:ext cx="192" cy="283"/>
            </a:xfrm>
            <a:custGeom>
              <a:avLst/>
              <a:gdLst>
                <a:gd name="T0" fmla="*/ 38 w 192"/>
                <a:gd name="T1" fmla="*/ 38 h 283"/>
                <a:gd name="T2" fmla="*/ 28 w 192"/>
                <a:gd name="T3" fmla="*/ 245 h 283"/>
                <a:gd name="T4" fmla="*/ 192 w 192"/>
                <a:gd name="T5" fmla="*/ 228 h 283"/>
                <a:gd name="T6" fmla="*/ 183 w 192"/>
                <a:gd name="T7" fmla="*/ 283 h 283"/>
                <a:gd name="T8" fmla="*/ 54 w 192"/>
                <a:gd name="T9" fmla="*/ 276 h 283"/>
                <a:gd name="T10" fmla="*/ 4 w 192"/>
                <a:gd name="T11" fmla="*/ 264 h 283"/>
                <a:gd name="T12" fmla="*/ 0 w 192"/>
                <a:gd name="T13" fmla="*/ 40 h 283"/>
                <a:gd name="T14" fmla="*/ 14 w 192"/>
                <a:gd name="T15" fmla="*/ 19 h 283"/>
                <a:gd name="T16" fmla="*/ 130 w 192"/>
                <a:gd name="T17" fmla="*/ 0 h 283"/>
                <a:gd name="T18" fmla="*/ 118 w 192"/>
                <a:gd name="T19" fmla="*/ 62 h 283"/>
                <a:gd name="T20" fmla="*/ 38 w 192"/>
                <a:gd name="T21" fmla="*/ 38 h 283"/>
                <a:gd name="T22" fmla="*/ 38 w 192"/>
                <a:gd name="T23" fmla="*/ 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283">
                  <a:moveTo>
                    <a:pt x="38" y="38"/>
                  </a:moveTo>
                  <a:lnTo>
                    <a:pt x="28" y="245"/>
                  </a:lnTo>
                  <a:lnTo>
                    <a:pt x="192" y="228"/>
                  </a:lnTo>
                  <a:lnTo>
                    <a:pt x="183" y="283"/>
                  </a:lnTo>
                  <a:lnTo>
                    <a:pt x="54" y="276"/>
                  </a:lnTo>
                  <a:lnTo>
                    <a:pt x="4" y="264"/>
                  </a:lnTo>
                  <a:lnTo>
                    <a:pt x="0" y="40"/>
                  </a:lnTo>
                  <a:lnTo>
                    <a:pt x="14" y="19"/>
                  </a:lnTo>
                  <a:lnTo>
                    <a:pt x="130" y="0"/>
                  </a:lnTo>
                  <a:lnTo>
                    <a:pt x="118" y="62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2" name="Freeform 344"/>
            <p:cNvSpPr>
              <a:spLocks/>
            </p:cNvSpPr>
            <p:nvPr/>
          </p:nvSpPr>
          <p:spPr bwMode="auto">
            <a:xfrm>
              <a:off x="5291" y="3876"/>
              <a:ext cx="138" cy="243"/>
            </a:xfrm>
            <a:custGeom>
              <a:avLst/>
              <a:gdLst>
                <a:gd name="T0" fmla="*/ 0 w 138"/>
                <a:gd name="T1" fmla="*/ 12 h 243"/>
                <a:gd name="T2" fmla="*/ 12 w 138"/>
                <a:gd name="T3" fmla="*/ 243 h 243"/>
                <a:gd name="T4" fmla="*/ 135 w 138"/>
                <a:gd name="T5" fmla="*/ 212 h 243"/>
                <a:gd name="T6" fmla="*/ 138 w 138"/>
                <a:gd name="T7" fmla="*/ 188 h 243"/>
                <a:gd name="T8" fmla="*/ 40 w 138"/>
                <a:gd name="T9" fmla="*/ 205 h 243"/>
                <a:gd name="T10" fmla="*/ 38 w 138"/>
                <a:gd name="T11" fmla="*/ 0 h 243"/>
                <a:gd name="T12" fmla="*/ 0 w 138"/>
                <a:gd name="T13" fmla="*/ 12 h 243"/>
                <a:gd name="T14" fmla="*/ 0 w 138"/>
                <a:gd name="T15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43">
                  <a:moveTo>
                    <a:pt x="0" y="12"/>
                  </a:moveTo>
                  <a:lnTo>
                    <a:pt x="12" y="243"/>
                  </a:lnTo>
                  <a:lnTo>
                    <a:pt x="135" y="212"/>
                  </a:lnTo>
                  <a:lnTo>
                    <a:pt x="138" y="188"/>
                  </a:lnTo>
                  <a:lnTo>
                    <a:pt x="40" y="205"/>
                  </a:lnTo>
                  <a:lnTo>
                    <a:pt x="38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3" name="Freeform 345"/>
            <p:cNvSpPr>
              <a:spLocks/>
            </p:cNvSpPr>
            <p:nvPr/>
          </p:nvSpPr>
          <p:spPr bwMode="auto">
            <a:xfrm>
              <a:off x="5196" y="3876"/>
              <a:ext cx="45" cy="214"/>
            </a:xfrm>
            <a:custGeom>
              <a:avLst/>
              <a:gdLst>
                <a:gd name="T0" fmla="*/ 9 w 45"/>
                <a:gd name="T1" fmla="*/ 10 h 214"/>
                <a:gd name="T2" fmla="*/ 0 w 45"/>
                <a:gd name="T3" fmla="*/ 212 h 214"/>
                <a:gd name="T4" fmla="*/ 33 w 45"/>
                <a:gd name="T5" fmla="*/ 214 h 214"/>
                <a:gd name="T6" fmla="*/ 45 w 45"/>
                <a:gd name="T7" fmla="*/ 0 h 214"/>
                <a:gd name="T8" fmla="*/ 9 w 45"/>
                <a:gd name="T9" fmla="*/ 10 h 214"/>
                <a:gd name="T10" fmla="*/ 9 w 45"/>
                <a:gd name="T11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14">
                  <a:moveTo>
                    <a:pt x="9" y="10"/>
                  </a:moveTo>
                  <a:lnTo>
                    <a:pt x="0" y="212"/>
                  </a:lnTo>
                  <a:lnTo>
                    <a:pt x="33" y="214"/>
                  </a:lnTo>
                  <a:lnTo>
                    <a:pt x="45" y="0"/>
                  </a:lnTo>
                  <a:lnTo>
                    <a:pt x="9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4" name="Freeform 346"/>
            <p:cNvSpPr>
              <a:spLocks/>
            </p:cNvSpPr>
            <p:nvPr/>
          </p:nvSpPr>
          <p:spPr bwMode="auto">
            <a:xfrm>
              <a:off x="5094" y="4145"/>
              <a:ext cx="164" cy="216"/>
            </a:xfrm>
            <a:custGeom>
              <a:avLst/>
              <a:gdLst>
                <a:gd name="T0" fmla="*/ 0 w 164"/>
                <a:gd name="T1" fmla="*/ 7 h 216"/>
                <a:gd name="T2" fmla="*/ 142 w 164"/>
                <a:gd name="T3" fmla="*/ 0 h 216"/>
                <a:gd name="T4" fmla="*/ 164 w 164"/>
                <a:gd name="T5" fmla="*/ 166 h 216"/>
                <a:gd name="T6" fmla="*/ 154 w 164"/>
                <a:gd name="T7" fmla="*/ 214 h 216"/>
                <a:gd name="T8" fmla="*/ 121 w 164"/>
                <a:gd name="T9" fmla="*/ 216 h 216"/>
                <a:gd name="T10" fmla="*/ 116 w 164"/>
                <a:gd name="T11" fmla="*/ 28 h 216"/>
                <a:gd name="T12" fmla="*/ 2 w 164"/>
                <a:gd name="T13" fmla="*/ 57 h 216"/>
                <a:gd name="T14" fmla="*/ 0 w 164"/>
                <a:gd name="T15" fmla="*/ 7 h 216"/>
                <a:gd name="T16" fmla="*/ 0 w 164"/>
                <a:gd name="T17" fmla="*/ 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6">
                  <a:moveTo>
                    <a:pt x="0" y="7"/>
                  </a:moveTo>
                  <a:lnTo>
                    <a:pt x="142" y="0"/>
                  </a:lnTo>
                  <a:lnTo>
                    <a:pt x="164" y="166"/>
                  </a:lnTo>
                  <a:lnTo>
                    <a:pt x="154" y="214"/>
                  </a:lnTo>
                  <a:lnTo>
                    <a:pt x="121" y="216"/>
                  </a:lnTo>
                  <a:lnTo>
                    <a:pt x="116" y="28"/>
                  </a:lnTo>
                  <a:lnTo>
                    <a:pt x="2" y="5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5" name="Freeform 347"/>
            <p:cNvSpPr>
              <a:spLocks/>
            </p:cNvSpPr>
            <p:nvPr/>
          </p:nvSpPr>
          <p:spPr bwMode="auto">
            <a:xfrm>
              <a:off x="4024" y="4729"/>
              <a:ext cx="290" cy="483"/>
            </a:xfrm>
            <a:custGeom>
              <a:avLst/>
              <a:gdLst>
                <a:gd name="T0" fmla="*/ 152 w 290"/>
                <a:gd name="T1" fmla="*/ 0 h 483"/>
                <a:gd name="T2" fmla="*/ 150 w 290"/>
                <a:gd name="T3" fmla="*/ 238 h 483"/>
                <a:gd name="T4" fmla="*/ 0 w 290"/>
                <a:gd name="T5" fmla="*/ 176 h 483"/>
                <a:gd name="T6" fmla="*/ 15 w 290"/>
                <a:gd name="T7" fmla="*/ 228 h 483"/>
                <a:gd name="T8" fmla="*/ 150 w 290"/>
                <a:gd name="T9" fmla="*/ 290 h 483"/>
                <a:gd name="T10" fmla="*/ 138 w 290"/>
                <a:gd name="T11" fmla="*/ 426 h 483"/>
                <a:gd name="T12" fmla="*/ 7 w 290"/>
                <a:gd name="T13" fmla="*/ 390 h 483"/>
                <a:gd name="T14" fmla="*/ 3 w 290"/>
                <a:gd name="T15" fmla="*/ 428 h 483"/>
                <a:gd name="T16" fmla="*/ 276 w 290"/>
                <a:gd name="T17" fmla="*/ 483 h 483"/>
                <a:gd name="T18" fmla="*/ 281 w 290"/>
                <a:gd name="T19" fmla="*/ 452 h 483"/>
                <a:gd name="T20" fmla="*/ 176 w 290"/>
                <a:gd name="T21" fmla="*/ 428 h 483"/>
                <a:gd name="T22" fmla="*/ 179 w 290"/>
                <a:gd name="T23" fmla="*/ 304 h 483"/>
                <a:gd name="T24" fmla="*/ 290 w 290"/>
                <a:gd name="T25" fmla="*/ 331 h 483"/>
                <a:gd name="T26" fmla="*/ 290 w 290"/>
                <a:gd name="T27" fmla="*/ 290 h 483"/>
                <a:gd name="T28" fmla="*/ 183 w 290"/>
                <a:gd name="T29" fmla="*/ 231 h 483"/>
                <a:gd name="T30" fmla="*/ 179 w 290"/>
                <a:gd name="T31" fmla="*/ 7 h 483"/>
                <a:gd name="T32" fmla="*/ 152 w 290"/>
                <a:gd name="T33" fmla="*/ 0 h 483"/>
                <a:gd name="T34" fmla="*/ 152 w 290"/>
                <a:gd name="T3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483">
                  <a:moveTo>
                    <a:pt x="152" y="0"/>
                  </a:moveTo>
                  <a:lnTo>
                    <a:pt x="150" y="238"/>
                  </a:lnTo>
                  <a:lnTo>
                    <a:pt x="0" y="176"/>
                  </a:lnTo>
                  <a:lnTo>
                    <a:pt x="15" y="228"/>
                  </a:lnTo>
                  <a:lnTo>
                    <a:pt x="150" y="290"/>
                  </a:lnTo>
                  <a:lnTo>
                    <a:pt x="138" y="426"/>
                  </a:lnTo>
                  <a:lnTo>
                    <a:pt x="7" y="390"/>
                  </a:lnTo>
                  <a:lnTo>
                    <a:pt x="3" y="428"/>
                  </a:lnTo>
                  <a:lnTo>
                    <a:pt x="276" y="483"/>
                  </a:lnTo>
                  <a:lnTo>
                    <a:pt x="281" y="452"/>
                  </a:lnTo>
                  <a:lnTo>
                    <a:pt x="176" y="428"/>
                  </a:lnTo>
                  <a:lnTo>
                    <a:pt x="179" y="304"/>
                  </a:lnTo>
                  <a:lnTo>
                    <a:pt x="290" y="331"/>
                  </a:lnTo>
                  <a:lnTo>
                    <a:pt x="290" y="290"/>
                  </a:lnTo>
                  <a:lnTo>
                    <a:pt x="183" y="231"/>
                  </a:lnTo>
                  <a:lnTo>
                    <a:pt x="179" y="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6" name="Freeform 348"/>
            <p:cNvSpPr>
              <a:spLocks/>
            </p:cNvSpPr>
            <p:nvPr/>
          </p:nvSpPr>
          <p:spPr bwMode="auto">
            <a:xfrm>
              <a:off x="5106" y="5290"/>
              <a:ext cx="92" cy="178"/>
            </a:xfrm>
            <a:custGeom>
              <a:avLst/>
              <a:gdLst>
                <a:gd name="T0" fmla="*/ 0 w 92"/>
                <a:gd name="T1" fmla="*/ 36 h 178"/>
                <a:gd name="T2" fmla="*/ 16 w 92"/>
                <a:gd name="T3" fmla="*/ 67 h 178"/>
                <a:gd name="T4" fmla="*/ 52 w 92"/>
                <a:gd name="T5" fmla="*/ 59 h 178"/>
                <a:gd name="T6" fmla="*/ 61 w 92"/>
                <a:gd name="T7" fmla="*/ 0 h 178"/>
                <a:gd name="T8" fmla="*/ 92 w 92"/>
                <a:gd name="T9" fmla="*/ 24 h 178"/>
                <a:gd name="T10" fmla="*/ 83 w 92"/>
                <a:gd name="T11" fmla="*/ 69 h 178"/>
                <a:gd name="T12" fmla="*/ 52 w 92"/>
                <a:gd name="T13" fmla="*/ 93 h 178"/>
                <a:gd name="T14" fmla="*/ 33 w 92"/>
                <a:gd name="T15" fmla="*/ 105 h 178"/>
                <a:gd name="T16" fmla="*/ 33 w 92"/>
                <a:gd name="T17" fmla="*/ 178 h 178"/>
                <a:gd name="T18" fmla="*/ 0 w 92"/>
                <a:gd name="T19" fmla="*/ 174 h 178"/>
                <a:gd name="T20" fmla="*/ 0 w 92"/>
                <a:gd name="T21" fmla="*/ 36 h 178"/>
                <a:gd name="T22" fmla="*/ 0 w 92"/>
                <a:gd name="T23" fmla="*/ 3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78">
                  <a:moveTo>
                    <a:pt x="0" y="36"/>
                  </a:moveTo>
                  <a:lnTo>
                    <a:pt x="16" y="67"/>
                  </a:lnTo>
                  <a:lnTo>
                    <a:pt x="52" y="59"/>
                  </a:lnTo>
                  <a:lnTo>
                    <a:pt x="61" y="0"/>
                  </a:lnTo>
                  <a:lnTo>
                    <a:pt x="92" y="24"/>
                  </a:lnTo>
                  <a:lnTo>
                    <a:pt x="83" y="69"/>
                  </a:lnTo>
                  <a:lnTo>
                    <a:pt x="52" y="93"/>
                  </a:lnTo>
                  <a:lnTo>
                    <a:pt x="33" y="105"/>
                  </a:lnTo>
                  <a:lnTo>
                    <a:pt x="33" y="178"/>
                  </a:lnTo>
                  <a:lnTo>
                    <a:pt x="0" y="174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277" name="Freeform 349"/>
            <p:cNvSpPr>
              <a:spLocks/>
            </p:cNvSpPr>
            <p:nvPr/>
          </p:nvSpPr>
          <p:spPr bwMode="auto">
            <a:xfrm>
              <a:off x="5101" y="4972"/>
              <a:ext cx="254" cy="689"/>
            </a:xfrm>
            <a:custGeom>
              <a:avLst/>
              <a:gdLst>
                <a:gd name="T0" fmla="*/ 0 w 254"/>
                <a:gd name="T1" fmla="*/ 273 h 689"/>
                <a:gd name="T2" fmla="*/ 0 w 254"/>
                <a:gd name="T3" fmla="*/ 0 h 689"/>
                <a:gd name="T4" fmla="*/ 254 w 254"/>
                <a:gd name="T5" fmla="*/ 0 h 689"/>
                <a:gd name="T6" fmla="*/ 233 w 254"/>
                <a:gd name="T7" fmla="*/ 689 h 689"/>
                <a:gd name="T8" fmla="*/ 12 w 254"/>
                <a:gd name="T9" fmla="*/ 689 h 689"/>
                <a:gd name="T10" fmla="*/ 16 w 254"/>
                <a:gd name="T11" fmla="*/ 527 h 689"/>
                <a:gd name="T12" fmla="*/ 38 w 254"/>
                <a:gd name="T13" fmla="*/ 648 h 689"/>
                <a:gd name="T14" fmla="*/ 195 w 254"/>
                <a:gd name="T15" fmla="*/ 655 h 689"/>
                <a:gd name="T16" fmla="*/ 211 w 254"/>
                <a:gd name="T17" fmla="*/ 47 h 689"/>
                <a:gd name="T18" fmla="*/ 35 w 254"/>
                <a:gd name="T19" fmla="*/ 38 h 689"/>
                <a:gd name="T20" fmla="*/ 31 w 254"/>
                <a:gd name="T21" fmla="*/ 271 h 689"/>
                <a:gd name="T22" fmla="*/ 0 w 254"/>
                <a:gd name="T23" fmla="*/ 273 h 689"/>
                <a:gd name="T24" fmla="*/ 0 w 254"/>
                <a:gd name="T25" fmla="*/ 27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689">
                  <a:moveTo>
                    <a:pt x="0" y="273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33" y="689"/>
                  </a:lnTo>
                  <a:lnTo>
                    <a:pt x="12" y="689"/>
                  </a:lnTo>
                  <a:lnTo>
                    <a:pt x="16" y="527"/>
                  </a:lnTo>
                  <a:lnTo>
                    <a:pt x="38" y="648"/>
                  </a:lnTo>
                  <a:lnTo>
                    <a:pt x="195" y="655"/>
                  </a:lnTo>
                  <a:lnTo>
                    <a:pt x="211" y="47"/>
                  </a:lnTo>
                  <a:lnTo>
                    <a:pt x="35" y="38"/>
                  </a:lnTo>
                  <a:lnTo>
                    <a:pt x="31" y="271"/>
                  </a:lnTo>
                  <a:lnTo>
                    <a:pt x="0" y="27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25278" name="Picture 350" descr="j01601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2590801"/>
            <a:ext cx="2220913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279" name="Group 351"/>
          <p:cNvGrpSpPr>
            <a:grpSpLocks/>
          </p:cNvGrpSpPr>
          <p:nvPr/>
        </p:nvGrpSpPr>
        <p:grpSpPr bwMode="auto">
          <a:xfrm>
            <a:off x="5638800" y="2819400"/>
            <a:ext cx="4343400" cy="3581400"/>
            <a:chOff x="2640" y="1680"/>
            <a:chExt cx="2736" cy="2256"/>
          </a:xfrm>
        </p:grpSpPr>
        <p:grpSp>
          <p:nvGrpSpPr>
            <p:cNvPr id="125280" name="Group 352"/>
            <p:cNvGrpSpPr>
              <a:grpSpLocks/>
            </p:cNvGrpSpPr>
            <p:nvPr/>
          </p:nvGrpSpPr>
          <p:grpSpPr bwMode="auto">
            <a:xfrm>
              <a:off x="2640" y="1680"/>
              <a:ext cx="1008" cy="1872"/>
              <a:chOff x="2640" y="1680"/>
              <a:chExt cx="1008" cy="1872"/>
            </a:xfrm>
          </p:grpSpPr>
          <p:sp>
            <p:nvSpPr>
              <p:cNvPr id="125281" name="AutoShape 353"/>
              <p:cNvSpPr>
                <a:spLocks noChangeArrowheads="1"/>
              </p:cNvSpPr>
              <p:nvPr/>
            </p:nvSpPr>
            <p:spPr bwMode="auto">
              <a:xfrm rot="-5399047">
                <a:off x="2208" y="211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2" name="AutoShape 354"/>
              <p:cNvSpPr>
                <a:spLocks noChangeArrowheads="1"/>
              </p:cNvSpPr>
              <p:nvPr/>
            </p:nvSpPr>
            <p:spPr bwMode="auto">
              <a:xfrm rot="-5399047">
                <a:off x="2304" y="220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3" name="AutoShape 355"/>
              <p:cNvSpPr>
                <a:spLocks noChangeArrowheads="1"/>
              </p:cNvSpPr>
              <p:nvPr/>
            </p:nvSpPr>
            <p:spPr bwMode="auto">
              <a:xfrm rot="-5399047">
                <a:off x="2400" y="230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4" name="AutoShape 356"/>
              <p:cNvSpPr>
                <a:spLocks noChangeArrowheads="1"/>
              </p:cNvSpPr>
              <p:nvPr/>
            </p:nvSpPr>
            <p:spPr bwMode="auto">
              <a:xfrm rot="-5399047">
                <a:off x="2496" y="240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5" name="AutoShape 357"/>
              <p:cNvSpPr>
                <a:spLocks noChangeArrowheads="1"/>
              </p:cNvSpPr>
              <p:nvPr/>
            </p:nvSpPr>
            <p:spPr bwMode="auto">
              <a:xfrm rot="-5399047">
                <a:off x="2592" y="249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6" name="AutoShape 358"/>
              <p:cNvSpPr>
                <a:spLocks noChangeArrowheads="1"/>
              </p:cNvSpPr>
              <p:nvPr/>
            </p:nvSpPr>
            <p:spPr bwMode="auto">
              <a:xfrm rot="-5399047">
                <a:off x="2688" y="259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7" name="AutoShape 359"/>
              <p:cNvSpPr>
                <a:spLocks noChangeArrowheads="1"/>
              </p:cNvSpPr>
              <p:nvPr/>
            </p:nvSpPr>
            <p:spPr bwMode="auto">
              <a:xfrm rot="-5399047">
                <a:off x="2784" y="268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8" name="AutoShape 360"/>
              <p:cNvSpPr>
                <a:spLocks noChangeArrowheads="1"/>
              </p:cNvSpPr>
              <p:nvPr/>
            </p:nvSpPr>
            <p:spPr bwMode="auto">
              <a:xfrm rot="-5399047">
                <a:off x="2880" y="2784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89" name="AutoShape 361"/>
              <p:cNvSpPr>
                <a:spLocks noChangeArrowheads="1"/>
              </p:cNvSpPr>
              <p:nvPr/>
            </p:nvSpPr>
            <p:spPr bwMode="auto">
              <a:xfrm rot="-5399047">
                <a:off x="2976" y="288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0" name="AutoShape 362"/>
              <p:cNvSpPr>
                <a:spLocks noChangeArrowheads="1"/>
              </p:cNvSpPr>
              <p:nvPr/>
            </p:nvSpPr>
            <p:spPr bwMode="auto">
              <a:xfrm rot="-5399047">
                <a:off x="3072" y="297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25291" name="Group 363"/>
            <p:cNvGrpSpPr>
              <a:grpSpLocks/>
            </p:cNvGrpSpPr>
            <p:nvPr/>
          </p:nvGrpSpPr>
          <p:grpSpPr bwMode="auto">
            <a:xfrm>
              <a:off x="4128" y="2064"/>
              <a:ext cx="1248" cy="1872"/>
              <a:chOff x="4128" y="2064"/>
              <a:chExt cx="1248" cy="1872"/>
            </a:xfrm>
          </p:grpSpPr>
          <p:sp>
            <p:nvSpPr>
              <p:cNvPr id="125292" name="AutoShape 364"/>
              <p:cNvSpPr>
                <a:spLocks noChangeArrowheads="1"/>
              </p:cNvSpPr>
              <p:nvPr/>
            </p:nvSpPr>
            <p:spPr bwMode="auto">
              <a:xfrm rot="-5399047">
                <a:off x="4800" y="249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3" name="AutoShape 365"/>
              <p:cNvSpPr>
                <a:spLocks noChangeArrowheads="1"/>
              </p:cNvSpPr>
              <p:nvPr/>
            </p:nvSpPr>
            <p:spPr bwMode="auto">
              <a:xfrm rot="-5399047">
                <a:off x="4704" y="264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4" name="AutoShape 366"/>
              <p:cNvSpPr>
                <a:spLocks noChangeArrowheads="1"/>
              </p:cNvSpPr>
              <p:nvPr/>
            </p:nvSpPr>
            <p:spPr bwMode="auto">
              <a:xfrm rot="-5399047">
                <a:off x="4608" y="2736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5" name="AutoShape 367"/>
              <p:cNvSpPr>
                <a:spLocks noChangeArrowheads="1"/>
              </p:cNvSpPr>
              <p:nvPr/>
            </p:nvSpPr>
            <p:spPr bwMode="auto">
              <a:xfrm rot="-5399047">
                <a:off x="4512" y="2832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6" name="AutoShape 368"/>
              <p:cNvSpPr>
                <a:spLocks noChangeArrowheads="1"/>
              </p:cNvSpPr>
              <p:nvPr/>
            </p:nvSpPr>
            <p:spPr bwMode="auto">
              <a:xfrm rot="-5399047">
                <a:off x="4416" y="2928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7" name="AutoShape 369"/>
              <p:cNvSpPr>
                <a:spLocks noChangeArrowheads="1"/>
              </p:cNvSpPr>
              <p:nvPr/>
            </p:nvSpPr>
            <p:spPr bwMode="auto">
              <a:xfrm rot="-5399047">
                <a:off x="4415" y="3119"/>
                <a:ext cx="816" cy="144"/>
              </a:xfrm>
              <a:prstGeom prst="homePlate">
                <a:avLst>
                  <a:gd name="adj" fmla="val 141667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8" name="AutoShape 370"/>
              <p:cNvSpPr>
                <a:spLocks noChangeArrowheads="1"/>
              </p:cNvSpPr>
              <p:nvPr/>
            </p:nvSpPr>
            <p:spPr bwMode="auto">
              <a:xfrm rot="-5399047">
                <a:off x="4343" y="3191"/>
                <a:ext cx="768" cy="144"/>
              </a:xfrm>
              <a:prstGeom prst="homePlate">
                <a:avLst>
                  <a:gd name="adj" fmla="val 133333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299" name="AutoShape 371"/>
              <p:cNvSpPr>
                <a:spLocks noChangeArrowheads="1"/>
              </p:cNvSpPr>
              <p:nvPr/>
            </p:nvSpPr>
            <p:spPr bwMode="auto">
              <a:xfrm rot="-5399047">
                <a:off x="4247" y="3239"/>
                <a:ext cx="768" cy="144"/>
              </a:xfrm>
              <a:prstGeom prst="homePlate">
                <a:avLst>
                  <a:gd name="adj" fmla="val 133333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300" name="AutoShape 372"/>
              <p:cNvSpPr>
                <a:spLocks noChangeArrowheads="1"/>
              </p:cNvSpPr>
              <p:nvPr/>
            </p:nvSpPr>
            <p:spPr bwMode="auto">
              <a:xfrm rot="-5399047">
                <a:off x="4127" y="3311"/>
                <a:ext cx="816" cy="144"/>
              </a:xfrm>
              <a:prstGeom prst="homePlate">
                <a:avLst>
                  <a:gd name="adj" fmla="val 141667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301" name="AutoShape 373"/>
              <p:cNvSpPr>
                <a:spLocks noChangeArrowheads="1"/>
              </p:cNvSpPr>
              <p:nvPr/>
            </p:nvSpPr>
            <p:spPr bwMode="auto">
              <a:xfrm rot="-5399047">
                <a:off x="4031" y="3359"/>
                <a:ext cx="816" cy="144"/>
              </a:xfrm>
              <a:prstGeom prst="homePlate">
                <a:avLst>
                  <a:gd name="adj" fmla="val 141667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302" name="AutoShape 374"/>
              <p:cNvSpPr>
                <a:spLocks noChangeArrowheads="1"/>
              </p:cNvSpPr>
              <p:nvPr/>
            </p:nvSpPr>
            <p:spPr bwMode="auto">
              <a:xfrm rot="-5399047">
                <a:off x="3911" y="3431"/>
                <a:ext cx="863" cy="145"/>
              </a:xfrm>
              <a:prstGeom prst="homePlate">
                <a:avLst>
                  <a:gd name="adj" fmla="val 148793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5303" name="AutoShape 375"/>
              <p:cNvSpPr>
                <a:spLocks noChangeArrowheads="1"/>
              </p:cNvSpPr>
              <p:nvPr/>
            </p:nvSpPr>
            <p:spPr bwMode="auto">
              <a:xfrm rot="-5399047">
                <a:off x="3696" y="3360"/>
                <a:ext cx="1008" cy="144"/>
              </a:xfrm>
              <a:prstGeom prst="homePlate">
                <a:avLst>
                  <a:gd name="adj" fmla="val 175000"/>
                </a:avLst>
              </a:prstGeom>
              <a:solidFill>
                <a:srgbClr val="EEE3A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25304" name="AutoShape 376"/>
          <p:cNvSpPr>
            <a:spLocks noChangeArrowheads="1"/>
          </p:cNvSpPr>
          <p:nvPr/>
        </p:nvSpPr>
        <p:spPr bwMode="auto">
          <a:xfrm>
            <a:off x="7620000" y="2514600"/>
            <a:ext cx="1524000" cy="5334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400">
                <a:latin typeface="Times New Roman" panose="02020603050405020304" pitchFamily="18" charset="0"/>
              </a:rPr>
              <a:t>заголовок</a:t>
            </a:r>
          </a:p>
        </p:txBody>
      </p:sp>
      <p:sp>
        <p:nvSpPr>
          <p:cNvPr id="377" name="Line 2"/>
          <p:cNvSpPr>
            <a:spLocks noChangeShapeType="1"/>
          </p:cNvSpPr>
          <p:nvPr/>
        </p:nvSpPr>
        <p:spPr bwMode="auto">
          <a:xfrm>
            <a:off x="1711103" y="68576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1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"/>
                                        <p:tgtEl>
                                          <p:spTgt spid="12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12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12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12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"/>
                                        <p:tgtEl>
                                          <p:spTgt spid="12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66" grpId="0" autoUpdateAnimBg="0"/>
      <p:bldP spid="124967" grpId="0" autoUpdateAnimBg="0"/>
      <p:bldP spid="125096" grpId="0" autoUpdateAnimBg="0"/>
      <p:bldP spid="125097" grpId="0" autoUpdateAnimBg="0"/>
      <p:bldP spid="125098" grpId="0" autoUpdateAnimBg="0"/>
      <p:bldP spid="125099" grpId="0" autoUpdateAnimBg="0"/>
      <p:bldP spid="125100" grpId="0" autoUpdateAnimBg="0"/>
      <p:bldP spid="12530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0DD4E-83FD-4AFC-B508-8E49B734AFBA}" type="slidenum">
              <a:rPr lang="ru-RU" altLang="ru-RU" b="0"/>
              <a:pPr eaLnBrk="1" hangingPunct="1"/>
              <a:t>2</a:t>
            </a:fld>
            <a:endParaRPr lang="ru-RU" altLang="ru-RU" b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533400" y="1180655"/>
            <a:ext cx="11027229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96143" y="544286"/>
            <a:ext cx="86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ЛИТЕРАТУРА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5686" y="1441887"/>
            <a:ext cx="114082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Кэлли</a:t>
            </a:r>
            <a:r>
              <a:rPr lang="ru-RU" dirty="0"/>
              <a:t> </a:t>
            </a:r>
            <a:r>
              <a:rPr lang="ru-RU" dirty="0" err="1"/>
              <a:t>Л.Мэрдок</a:t>
            </a:r>
            <a:r>
              <a:rPr lang="ru-RU" dirty="0"/>
              <a:t> </a:t>
            </a:r>
            <a:r>
              <a:rPr lang="en-US" dirty="0"/>
              <a:t>JavaScript</a:t>
            </a:r>
            <a:r>
              <a:rPr lang="ru-RU" dirty="0"/>
              <a:t>. Наглядный курс создания динамических </a:t>
            </a:r>
            <a:r>
              <a:rPr lang="en-US" dirty="0"/>
              <a:t>Web</a:t>
            </a:r>
            <a:r>
              <a:rPr lang="ru-RU" dirty="0"/>
              <a:t>-страниц. – </a:t>
            </a:r>
            <a:r>
              <a:rPr lang="ru-RU" dirty="0" err="1"/>
              <a:t>М.:Диалектика</a:t>
            </a:r>
            <a:r>
              <a:rPr lang="ru-RU" dirty="0"/>
              <a:t>, 2001 – 288 с 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Николенко Д.В. Практические занятия по </a:t>
            </a:r>
            <a:r>
              <a:rPr lang="en-US" dirty="0"/>
              <a:t>JavaScript </a:t>
            </a:r>
            <a:r>
              <a:rPr lang="ru-RU" dirty="0"/>
              <a:t>для начинающих. – </a:t>
            </a:r>
            <a:r>
              <a:rPr lang="ru-RU" dirty="0" err="1"/>
              <a:t>М.:Наука</a:t>
            </a:r>
            <a:r>
              <a:rPr lang="ru-RU" dirty="0"/>
              <a:t> и техника, 2000 – 129 с 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А.Кухарчик</a:t>
            </a:r>
            <a:r>
              <a:rPr lang="ru-RU" dirty="0"/>
              <a:t>. – </a:t>
            </a:r>
            <a:r>
              <a:rPr lang="en-US" dirty="0"/>
              <a:t>PHP</a:t>
            </a:r>
            <a:r>
              <a:rPr lang="ru-RU" dirty="0"/>
              <a:t>: Обучение на примерах. – Мн.: ООО «Новое знание», 2004 – 241 с 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Кэмпбел</a:t>
            </a:r>
            <a:r>
              <a:rPr lang="ru-RU" dirty="0"/>
              <a:t> М. Строим </a:t>
            </a:r>
            <a:r>
              <a:rPr lang="en-US" dirty="0"/>
              <a:t>Web</a:t>
            </a:r>
            <a:r>
              <a:rPr lang="ru-RU" dirty="0"/>
              <a:t>-сайты. Дизайн. </a:t>
            </a:r>
            <a:r>
              <a:rPr lang="en-US" dirty="0"/>
              <a:t>HTML</a:t>
            </a:r>
            <a:r>
              <a:rPr lang="ru-RU" dirty="0"/>
              <a:t>. </a:t>
            </a:r>
            <a:r>
              <a:rPr lang="en-US" dirty="0"/>
              <a:t>CSS</a:t>
            </a:r>
            <a:r>
              <a:rPr lang="ru-RU" dirty="0"/>
              <a:t>. – </a:t>
            </a:r>
            <a:r>
              <a:rPr lang="ru-RU" dirty="0" err="1"/>
              <a:t>М.:Издательство</a:t>
            </a:r>
            <a:r>
              <a:rPr lang="ru-RU" dirty="0"/>
              <a:t> Триумф, 2006 – 481 с 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Гончаров А. Самоучитель  </a:t>
            </a:r>
            <a:r>
              <a:rPr lang="en-US" dirty="0"/>
              <a:t>HTML</a:t>
            </a:r>
            <a:r>
              <a:rPr lang="ru-RU" dirty="0"/>
              <a:t>. – </a:t>
            </a:r>
            <a:r>
              <a:rPr lang="ru-RU" dirty="0" err="1"/>
              <a:t>С-Пб.:Питер</a:t>
            </a:r>
            <a:r>
              <a:rPr lang="ru-RU" dirty="0"/>
              <a:t>, 2002 – 242 с 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Полонская Е.Л. Язык </a:t>
            </a:r>
            <a:r>
              <a:rPr lang="en-US" dirty="0"/>
              <a:t>HTML</a:t>
            </a:r>
            <a:r>
              <a:rPr lang="ru-RU" dirty="0"/>
              <a:t>. Самоучитель. – </a:t>
            </a:r>
            <a:r>
              <a:rPr lang="ru-RU" dirty="0" err="1"/>
              <a:t>М.:Диалектика</a:t>
            </a:r>
            <a:r>
              <a:rPr lang="ru-RU" dirty="0"/>
              <a:t>, 2003 – 322 с 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Топорков С. Трюки и эффекты в </a:t>
            </a:r>
            <a:r>
              <a:rPr lang="ru-RU" dirty="0" err="1"/>
              <a:t>Photoshop</a:t>
            </a:r>
            <a:r>
              <a:rPr lang="ru-RU" dirty="0"/>
              <a:t> СS2. – М.: ДМК Пресс, 2005 Миронов Д. Ф. Основы </a:t>
            </a:r>
            <a:r>
              <a:rPr lang="ru-RU" dirty="0" err="1"/>
              <a:t>Photoshop</a:t>
            </a:r>
            <a:r>
              <a:rPr lang="ru-RU" dirty="0"/>
              <a:t> CS2. Учебный курс. — СПб.: Питер, 2006. — 384 с 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Тучкевич</a:t>
            </a:r>
            <a:r>
              <a:rPr lang="ru-RU" dirty="0"/>
              <a:t> Е. И. Самоучитель </a:t>
            </a:r>
            <a:r>
              <a:rPr lang="ru-RU" dirty="0" err="1"/>
              <a:t>Adobe</a:t>
            </a:r>
            <a:r>
              <a:rPr lang="ru-RU" dirty="0"/>
              <a:t> </a:t>
            </a:r>
            <a:r>
              <a:rPr lang="ru-RU" dirty="0" err="1"/>
              <a:t>Photoshop</a:t>
            </a:r>
            <a:r>
              <a:rPr lang="ru-RU" dirty="0"/>
              <a:t> CS2. — СПб.: БХВ-Петербург, 2006. — 368 с: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Гурский Ю. А., Васильев А. В. </a:t>
            </a:r>
            <a:r>
              <a:rPr lang="ru-RU" dirty="0" err="1"/>
              <a:t>Photoshop</a:t>
            </a:r>
            <a:r>
              <a:rPr lang="ru-RU" dirty="0"/>
              <a:t> CS. Трюки и эффекты {+CD}. — СПб.: Питер, 2004. — 555 с.: ил,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Бондаренко С. В., Бондаренко М. Ю. </a:t>
            </a:r>
            <a:r>
              <a:rPr lang="ru-RU" dirty="0" err="1"/>
              <a:t>Photoshop</a:t>
            </a:r>
            <a:r>
              <a:rPr lang="ru-RU" dirty="0"/>
              <a:t>. Лучшие фильтры (+CD). — СПб.: Питер, 2005. — 368 с: ил.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 err="1"/>
              <a:t>Уотропп</a:t>
            </a:r>
            <a:r>
              <a:rPr lang="ru-RU" dirty="0"/>
              <a:t> Э., Гербер Н. Эффективная работа: </a:t>
            </a:r>
            <a:r>
              <a:rPr lang="en-US" dirty="0"/>
              <a:t>Flash MX</a:t>
            </a:r>
            <a:r>
              <a:rPr lang="ru-RU" dirty="0"/>
              <a:t>. – </a:t>
            </a:r>
            <a:r>
              <a:rPr lang="ru-RU" dirty="0" err="1"/>
              <a:t>СПб.:Питер</a:t>
            </a:r>
            <a:r>
              <a:rPr lang="ru-RU" dirty="0"/>
              <a:t>, 2003 с.: ил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Гурвиц, Майкл, Мак-</a:t>
            </a:r>
            <a:r>
              <a:rPr lang="ru-RU" dirty="0" err="1"/>
              <a:t>Кейб</a:t>
            </a:r>
            <a:r>
              <a:rPr lang="ru-RU" dirty="0"/>
              <a:t>, Лора. Г95 Использование </a:t>
            </a:r>
            <a:r>
              <a:rPr lang="ru-RU" dirty="0" err="1"/>
              <a:t>Macromedia</a:t>
            </a:r>
            <a:r>
              <a:rPr lang="ru-RU" dirty="0"/>
              <a:t> </a:t>
            </a:r>
            <a:r>
              <a:rPr lang="ru-RU" dirty="0" err="1"/>
              <a:t>Flash</a:t>
            </a:r>
            <a:r>
              <a:rPr lang="ru-RU" dirty="0"/>
              <a:t> MX. Специальное издание.: Пер. с англ. — М.: Издательский дом "Вильяме", 2003. — 704 с.: ил.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/>
              <a:t>Macromedia</a:t>
            </a:r>
            <a:r>
              <a:rPr lang="ru-RU" dirty="0"/>
              <a:t> </a:t>
            </a:r>
            <a:r>
              <a:rPr lang="ru-RU" dirty="0" err="1"/>
              <a:t>Flash</a:t>
            </a:r>
            <a:r>
              <a:rPr lang="ru-RU" dirty="0"/>
              <a:t> MX. (</a:t>
            </a:r>
            <a:r>
              <a:rPr lang="en-US" dirty="0"/>
              <a:t>HTML)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6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97159" y="1312071"/>
            <a:ext cx="6665103" cy="4967331"/>
            <a:chOff x="69147" y="1312070"/>
            <a:chExt cx="7348538" cy="6221414"/>
          </a:xfrm>
        </p:grpSpPr>
        <p:sp>
          <p:nvSpPr>
            <p:cNvPr id="121858" name="Text Box 2"/>
            <p:cNvSpPr txBox="1">
              <a:spLocks noChangeArrowheads="1"/>
            </p:cNvSpPr>
            <p:nvPr/>
          </p:nvSpPr>
          <p:spPr bwMode="auto">
            <a:xfrm>
              <a:off x="635455" y="1312070"/>
              <a:ext cx="1922462" cy="732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altLang="ru-RU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Тег</a:t>
              </a:r>
            </a:p>
          </p:txBody>
        </p:sp>
        <p:sp>
          <p:nvSpPr>
            <p:cNvPr id="121859" name="Text Box 3"/>
            <p:cNvSpPr txBox="1">
              <a:spLocks noChangeArrowheads="1"/>
            </p:cNvSpPr>
            <p:nvPr/>
          </p:nvSpPr>
          <p:spPr bwMode="auto">
            <a:xfrm>
              <a:off x="1778884" y="1337350"/>
              <a:ext cx="5638800" cy="946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800" dirty="0">
                  <a:latin typeface="Times New Roman" panose="02020603050405020304" pitchFamily="18" charset="0"/>
                </a:rPr>
                <a:t>- единица разметки, стартовый или конечный маркер элемента. </a:t>
              </a:r>
            </a:p>
          </p:txBody>
        </p:sp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441780" y="2391571"/>
              <a:ext cx="5908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800" dirty="0">
                  <a:latin typeface="Times New Roman" panose="02020603050405020304" pitchFamily="18" charset="0"/>
                </a:rPr>
                <a:t>Запись стартового тега в общем виде:</a:t>
              </a:r>
            </a:p>
          </p:txBody>
        </p:sp>
        <p:sp>
          <p:nvSpPr>
            <p:cNvPr id="121861" name="Text Box 5"/>
            <p:cNvSpPr txBox="1">
              <a:spLocks noChangeArrowheads="1"/>
            </p:cNvSpPr>
            <p:nvPr/>
          </p:nvSpPr>
          <p:spPr bwMode="auto">
            <a:xfrm>
              <a:off x="635454" y="3022528"/>
              <a:ext cx="1101724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2400" b="1" dirty="0">
                  <a:latin typeface="Arial Black" panose="020B0A04020102020204" pitchFamily="34" charset="0"/>
                </a:rPr>
                <a:t>&lt;</a:t>
              </a:r>
              <a:r>
                <a:rPr lang="ru-RU" altLang="ru-RU" sz="2400" b="1" dirty="0">
                  <a:latin typeface="Arial Black" panose="020B0A04020102020204" pitchFamily="34" charset="0"/>
                </a:rPr>
                <a:t>тег</a:t>
              </a:r>
              <a:r>
                <a:rPr lang="en-US" altLang="ru-RU" sz="2400" b="1" dirty="0">
                  <a:latin typeface="Arial Black" panose="020B0A04020102020204" pitchFamily="34" charset="0"/>
                </a:rPr>
                <a:t>&gt;</a:t>
              </a:r>
              <a:endParaRPr lang="ru-RU" altLang="ru-RU" sz="2400" b="1" dirty="0">
                <a:latin typeface="Arial Black" panose="020B0A04020102020204" pitchFamily="34" charset="0"/>
              </a:endParaRPr>
            </a:p>
          </p:txBody>
        </p:sp>
        <p:sp>
          <p:nvSpPr>
            <p:cNvPr id="121862" name="AutoShape 6"/>
            <p:cNvSpPr>
              <a:spLocks noChangeArrowheads="1"/>
            </p:cNvSpPr>
            <p:nvPr/>
          </p:nvSpPr>
          <p:spPr bwMode="auto">
            <a:xfrm>
              <a:off x="2141197" y="3076189"/>
              <a:ext cx="22860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2400">
                  <a:latin typeface="Times New Roman" panose="02020603050405020304" pitchFamily="18" charset="0"/>
                </a:rPr>
                <a:t>ИНТЕРГРАД</a:t>
              </a:r>
            </a:p>
          </p:txBody>
        </p:sp>
        <p:grpSp>
          <p:nvGrpSpPr>
            <p:cNvPr id="121863" name="Group 7"/>
            <p:cNvGrpSpPr>
              <a:grpSpLocks/>
            </p:cNvGrpSpPr>
            <p:nvPr/>
          </p:nvGrpSpPr>
          <p:grpSpPr bwMode="auto">
            <a:xfrm>
              <a:off x="2348367" y="4837912"/>
              <a:ext cx="2286000" cy="557213"/>
              <a:chOff x="855" y="2636"/>
              <a:chExt cx="1440" cy="351"/>
            </a:xfrm>
          </p:grpSpPr>
          <p:sp>
            <p:nvSpPr>
              <p:cNvPr id="121864" name="AutoShape 8"/>
              <p:cNvSpPr>
                <a:spLocks noChangeArrowheads="1"/>
              </p:cNvSpPr>
              <p:nvPr/>
            </p:nvSpPr>
            <p:spPr bwMode="auto">
              <a:xfrm>
                <a:off x="855" y="2636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ru-RU" altLang="ru-RU" sz="2400">
                    <a:latin typeface="Times New Roman" panose="02020603050405020304" pitchFamily="18" charset="0"/>
                  </a:rPr>
                  <a:t>ИНТЕРГРАД</a:t>
                </a:r>
              </a:p>
            </p:txBody>
          </p:sp>
          <p:sp>
            <p:nvSpPr>
              <p:cNvPr id="121865" name="Line 9"/>
              <p:cNvSpPr>
                <a:spLocks noChangeShapeType="1"/>
              </p:cNvSpPr>
              <p:nvPr/>
            </p:nvSpPr>
            <p:spPr bwMode="auto">
              <a:xfrm flipV="1">
                <a:off x="927" y="2651"/>
                <a:ext cx="129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370342" y="3975896"/>
              <a:ext cx="58277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800" dirty="0">
                  <a:latin typeface="Times New Roman" panose="02020603050405020304" pitchFamily="18" charset="0"/>
                </a:rPr>
                <a:t>Запись конечного тега в общем виде: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705020" y="4894183"/>
              <a:ext cx="1185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ru-RU" sz="2400" b="1" dirty="0">
                  <a:latin typeface="Arial Black" panose="020B0A04020102020204" pitchFamily="34" charset="0"/>
                </a:rPr>
                <a:t>&lt;/</a:t>
              </a:r>
              <a:r>
                <a:rPr lang="ru-RU" altLang="ru-RU" sz="2400" b="1" dirty="0">
                  <a:latin typeface="Arial Black" panose="020B0A04020102020204" pitchFamily="34" charset="0"/>
                </a:rPr>
                <a:t>тег</a:t>
              </a:r>
              <a:r>
                <a:rPr lang="en-US" altLang="ru-RU" sz="2400" b="1" dirty="0">
                  <a:latin typeface="Arial Black" panose="020B0A04020102020204" pitchFamily="34" charset="0"/>
                </a:rPr>
                <a:t>&gt;</a:t>
              </a:r>
              <a:endParaRPr lang="ru-RU" altLang="ru-RU" sz="2400" b="1" dirty="0">
                <a:latin typeface="Arial Black" panose="020B0A04020102020204" pitchFamily="34" charset="0"/>
              </a:endParaRPr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69147" y="7014371"/>
              <a:ext cx="73485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800" dirty="0">
                  <a:latin typeface="Times New Roman" panose="02020603050405020304" pitchFamily="18" charset="0"/>
                </a:rPr>
                <a:t>Теги определяют границы действия элементов</a:t>
              </a:r>
              <a:r>
                <a:rPr lang="ru-RU" altLang="ru-RU" sz="2400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21869" name="Rectangle 13"/>
          <p:cNvSpPr>
            <a:spLocks noGrp="1" noChangeArrowheads="1"/>
          </p:cNvSpPr>
          <p:nvPr>
            <p:ph type="title"/>
          </p:nvPr>
        </p:nvSpPr>
        <p:spPr>
          <a:xfrm>
            <a:off x="540771" y="375445"/>
            <a:ext cx="10537372" cy="936625"/>
          </a:xfrm>
          <a:noFill/>
          <a:ln/>
        </p:spPr>
        <p:txBody>
          <a:bodyPr>
            <a:normAutofit fontScale="90000"/>
          </a:bodyPr>
          <a:lstStyle/>
          <a:p>
            <a:r>
              <a:rPr lang="ru-RU" altLang="ru-RU" sz="3600" b="1" dirty="0"/>
              <a:t>Общие идеи построения и интерпретации HTML документов</a:t>
            </a:r>
            <a:endParaRPr lang="en-US" altLang="ru-RU" sz="3600" b="1" dirty="0"/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673894" y="111533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6379029" y="1531815"/>
            <a:ext cx="5352436" cy="4333114"/>
            <a:chOff x="0" y="0"/>
            <a:chExt cx="9144000" cy="6858000"/>
          </a:xfrm>
        </p:grpSpPr>
        <p:pic>
          <p:nvPicPr>
            <p:cNvPr id="15" name="Picture 2" descr="NA01441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362200"/>
              <a:ext cx="1493838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NA01441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143000"/>
              <a:ext cx="1020763" cy="115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NA01441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19200"/>
              <a:ext cx="1493838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5"/>
            <p:cNvGrpSpPr>
              <a:grpSpLocks/>
            </p:cNvGrpSpPr>
            <p:nvPr/>
          </p:nvGrpSpPr>
          <p:grpSpPr bwMode="auto">
            <a:xfrm>
              <a:off x="1524000" y="609600"/>
              <a:ext cx="990600" cy="1314450"/>
              <a:chOff x="3428" y="2320"/>
              <a:chExt cx="2801" cy="3509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24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25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26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27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28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29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30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31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35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36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41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42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Freeform 43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Freeform 44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" name="Freeform 45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" name="Freeform 46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Freeform 47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" name="Freeform 48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2" name="Freeform 49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" name="Freeform 50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4" name="Freeform 51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" name="Freeform 52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" name="Freeform 53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7" name="Freeform 54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Freeform 56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Freeform 57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" name="Freeform 58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Freeform 59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3" name="Freeform 60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" name="Freeform 61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5" name="Freeform 62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6" name="AutoShape 63"/>
            <p:cNvSpPr>
              <a:spLocks noChangeArrowheads="1"/>
            </p:cNvSpPr>
            <p:nvPr/>
          </p:nvSpPr>
          <p:spPr bwMode="auto">
            <a:xfrm flipV="1">
              <a:off x="1981200" y="0"/>
              <a:ext cx="4495800" cy="6858000"/>
            </a:xfrm>
            <a:custGeom>
              <a:avLst/>
              <a:gdLst>
                <a:gd name="G0" fmla="+- 8588 0 0"/>
                <a:gd name="G1" fmla="+- 21600 0 8588"/>
                <a:gd name="G2" fmla="*/ 8588 1 2"/>
                <a:gd name="G3" fmla="+- 21600 0 G2"/>
                <a:gd name="G4" fmla="+/ 8588 21600 2"/>
                <a:gd name="G5" fmla="+/ G1 0 2"/>
                <a:gd name="G6" fmla="*/ 21600 21600 8588"/>
                <a:gd name="G7" fmla="*/ G6 1 2"/>
                <a:gd name="G8" fmla="+- 21600 0 G7"/>
                <a:gd name="G9" fmla="*/ 21600 1 2"/>
                <a:gd name="G10" fmla="+- 8588 0 G9"/>
                <a:gd name="G11" fmla="?: G10 G8 0"/>
                <a:gd name="G12" fmla="?: G10 G7 21600"/>
                <a:gd name="T0" fmla="*/ 17306 w 21600"/>
                <a:gd name="T1" fmla="*/ 10800 h 21600"/>
                <a:gd name="T2" fmla="*/ 10800 w 21600"/>
                <a:gd name="T3" fmla="*/ 21600 h 21600"/>
                <a:gd name="T4" fmla="*/ 4294 w 21600"/>
                <a:gd name="T5" fmla="*/ 10800 h 21600"/>
                <a:gd name="T6" fmla="*/ 10800 w 21600"/>
                <a:gd name="T7" fmla="*/ 0 h 21600"/>
                <a:gd name="T8" fmla="*/ 6094 w 21600"/>
                <a:gd name="T9" fmla="*/ 6094 h 21600"/>
                <a:gd name="T10" fmla="*/ 15506 w 21600"/>
                <a:gd name="T11" fmla="*/ 1550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588" y="21600"/>
                  </a:lnTo>
                  <a:lnTo>
                    <a:pt x="1301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" name="Line 64"/>
            <p:cNvSpPr>
              <a:spLocks noChangeShapeType="1"/>
            </p:cNvSpPr>
            <p:nvPr/>
          </p:nvSpPr>
          <p:spPr bwMode="auto">
            <a:xfrm flipV="1">
              <a:off x="4191000" y="0"/>
              <a:ext cx="0" cy="6858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78" name="Picture 65" descr="IN0056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438400"/>
              <a:ext cx="213995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9" name="Group 66"/>
            <p:cNvGrpSpPr>
              <a:grpSpLocks/>
            </p:cNvGrpSpPr>
            <p:nvPr/>
          </p:nvGrpSpPr>
          <p:grpSpPr bwMode="auto">
            <a:xfrm>
              <a:off x="2057400" y="533400"/>
              <a:ext cx="1219200" cy="1695450"/>
              <a:chOff x="3428" y="2320"/>
              <a:chExt cx="2801" cy="3509"/>
            </a:xfrm>
          </p:grpSpPr>
          <p:sp>
            <p:nvSpPr>
              <p:cNvPr id="80" name="Freeform 67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1" name="Freeform 68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2" name="Freeform 69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3" name="Freeform 70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4" name="Freeform 71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" name="Freeform 72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Freeform 73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" name="Freeform 74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Freeform 75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9" name="Freeform 76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" name="Freeform 77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1" name="Freeform 78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" name="Freeform 79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3" name="Freeform 80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4" name="Freeform 81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5" name="Freeform 82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6" name="Freeform 83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7" name="Freeform 84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8" name="Freeform 85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9" name="Freeform 86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Freeform 87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1" name="Freeform 88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" name="Freeform 89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" name="Freeform 90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" name="Freeform 91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5" name="Freeform 92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" name="Freeform 93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" name="Freeform 94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8" name="Freeform 95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9" name="Freeform 96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0" name="Freeform 97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1" name="Freeform 98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" name="Freeform 99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3" name="Freeform 100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4" name="Freeform 101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5" name="Freeform 102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6" name="Freeform 103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7" name="Freeform 104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8" name="Freeform 105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9" name="Freeform 106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0" name="Freeform 107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1" name="Freeform 108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2" name="Freeform 109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" name="Freeform 110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4" name="Freeform 111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5" name="Freeform 112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8" name="Freeform 115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9" name="Freeform 116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0" name="Freeform 117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1" name="Freeform 118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2" name="Freeform 119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" name="Freeform 120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" name="Freeform 121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5" name="Freeform 122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6" name="Freeform 123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7" name="Group 124"/>
            <p:cNvGrpSpPr>
              <a:grpSpLocks/>
            </p:cNvGrpSpPr>
            <p:nvPr/>
          </p:nvGrpSpPr>
          <p:grpSpPr bwMode="auto">
            <a:xfrm>
              <a:off x="1143000" y="1143000"/>
              <a:ext cx="1219200" cy="1695450"/>
              <a:chOff x="3428" y="2320"/>
              <a:chExt cx="2801" cy="3509"/>
            </a:xfrm>
          </p:grpSpPr>
          <p:sp>
            <p:nvSpPr>
              <p:cNvPr id="138" name="Freeform 125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9" name="Freeform 126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0" name="Freeform 127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1" name="Freeform 128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2" name="Freeform 129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3" name="Freeform 130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" name="Freeform 131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" name="Freeform 132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6" name="Freeform 133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7" name="Freeform 134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8" name="Freeform 135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9" name="Freeform 136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0" name="Freeform 137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1" name="Freeform 138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2" name="Freeform 139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" name="Freeform 140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4" name="Freeform 141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5" name="Freeform 142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6" name="Freeform 143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7" name="Freeform 144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8" name="Freeform 145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9" name="Freeform 146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0" name="Freeform 147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1" name="Freeform 148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2" name="Freeform 149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3" name="Freeform 150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" name="Freeform 151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5" name="Freeform 152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6" name="Freeform 153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7" name="Freeform 154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8" name="Freeform 155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9" name="Freeform 156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0" name="Freeform 157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1" name="Freeform 158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2" name="Freeform 159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3" name="Freeform 160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" name="Freeform 161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5" name="Freeform 162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6" name="Freeform 163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7" name="Freeform 164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8" name="Freeform 165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9" name="Freeform 166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0" name="Freeform 167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1" name="Freeform 168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2" name="Freeform 169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3" name="Freeform 170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" name="Freeform 171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5" name="Freeform 172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6" name="Freeform 173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7" name="Freeform 174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8" name="Freeform 175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9" name="Freeform 176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1" name="Freeform 178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" name="Freeform 179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3" name="Freeform 180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" name="Freeform 181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95" name="Group 182"/>
            <p:cNvGrpSpPr>
              <a:grpSpLocks/>
            </p:cNvGrpSpPr>
            <p:nvPr/>
          </p:nvGrpSpPr>
          <p:grpSpPr bwMode="auto">
            <a:xfrm>
              <a:off x="0" y="1143000"/>
              <a:ext cx="1981200" cy="2514600"/>
              <a:chOff x="3428" y="2320"/>
              <a:chExt cx="2801" cy="3509"/>
            </a:xfrm>
          </p:grpSpPr>
          <p:sp>
            <p:nvSpPr>
              <p:cNvPr id="196" name="Freeform 183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7" name="Freeform 184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8" name="Freeform 185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" name="Freeform 186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0" name="Freeform 187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1" name="Freeform 188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2" name="Freeform 189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3" name="Freeform 190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" name="Freeform 191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" name="Freeform 192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" name="Freeform 193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" name="Freeform 194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" name="Freeform 195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" name="Freeform 196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" name="Freeform 197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" name="Freeform 198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" name="Freeform 199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" name="Freeform 200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" name="Freeform 201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" name="Freeform 202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6" name="Freeform 203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7" name="Freeform 204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8" name="Freeform 205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9" name="Freeform 206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0" name="Freeform 207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1" name="Freeform 208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2" name="Freeform 209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3" name="Freeform 210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4" name="Freeform 211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" name="Freeform 212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6" name="Freeform 213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7" name="Freeform 214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8" name="Freeform 215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9" name="Freeform 216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0" name="Freeform 217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1" name="Freeform 218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2" name="Freeform 219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3" name="Freeform 220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4" name="Freeform 221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" name="Freeform 222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" name="Freeform 223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7" name="Freeform 224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8" name="Freeform 225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9" name="Freeform 226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0" name="Freeform 227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1" name="Freeform 228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2" name="Freeform 229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3" name="Freeform 230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4" name="Freeform 231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" name="Freeform 232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" name="Freeform 233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7" name="Freeform 234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8" name="Freeform 235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9" name="Freeform 236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0" name="Freeform 237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1" name="Freeform 238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2" name="Freeform 239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53" name="Group 240"/>
            <p:cNvGrpSpPr>
              <a:grpSpLocks/>
            </p:cNvGrpSpPr>
            <p:nvPr/>
          </p:nvGrpSpPr>
          <p:grpSpPr bwMode="auto">
            <a:xfrm>
              <a:off x="152400" y="1981200"/>
              <a:ext cx="2438400" cy="2743200"/>
              <a:chOff x="3428" y="2320"/>
              <a:chExt cx="2801" cy="3509"/>
            </a:xfrm>
          </p:grpSpPr>
          <p:sp>
            <p:nvSpPr>
              <p:cNvPr id="254" name="Freeform 241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5" name="Freeform 242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" name="Freeform 243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7" name="Freeform 244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8" name="Freeform 245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9" name="Freeform 246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0" name="Freeform 247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1" name="Freeform 248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2" name="Freeform 249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3" name="Freeform 250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4" name="Freeform 251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5" name="Freeform 252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" name="Freeform 253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7" name="Freeform 254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8" name="Freeform 255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9" name="Freeform 256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0" name="Freeform 257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1" name="Freeform 258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2" name="Freeform 259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3" name="Freeform 260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4" name="Freeform 261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5" name="Freeform 262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" name="Freeform 263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7" name="Freeform 264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8" name="Freeform 265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9" name="Freeform 266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0" name="Freeform 267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1" name="Freeform 268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2" name="Freeform 269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3" name="Freeform 270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4" name="Freeform 271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5" name="Freeform 272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6" name="Freeform 273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" name="Freeform 274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" name="Freeform 275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9" name="Freeform 276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0" name="Freeform 277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1" name="Freeform 278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2" name="Freeform 279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" name="Freeform 280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4" name="Freeform 281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5" name="Freeform 282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6" name="Freeform 283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7" name="Freeform 284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8" name="Freeform 285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" name="Freeform 286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0" name="Freeform 287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1" name="Freeform 288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2" name="Freeform 289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3" name="Freeform 290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" name="Freeform 291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5" name="Freeform 292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6" name="Freeform 293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" name="Freeform 294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8" name="Freeform 295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" name="Freeform 296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0" name="Freeform 297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11" name="Group 298"/>
            <p:cNvGrpSpPr>
              <a:grpSpLocks/>
            </p:cNvGrpSpPr>
            <p:nvPr/>
          </p:nvGrpSpPr>
          <p:grpSpPr bwMode="auto">
            <a:xfrm flipH="1">
              <a:off x="7239000" y="3124200"/>
              <a:ext cx="1189038" cy="1381125"/>
              <a:chOff x="3428" y="2320"/>
              <a:chExt cx="2801" cy="3509"/>
            </a:xfrm>
          </p:grpSpPr>
          <p:sp>
            <p:nvSpPr>
              <p:cNvPr id="312" name="Freeform 299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3" name="Freeform 300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4" name="Freeform 301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5" name="Freeform 302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6" name="Freeform 303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7" name="Freeform 304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8" name="Freeform 305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9" name="Freeform 306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0" name="Freeform 307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1" name="Freeform 308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2" name="Freeform 309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3" name="Freeform 310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4" name="Freeform 311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5" name="Freeform 312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6" name="Freeform 313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" name="Freeform 314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" name="Freeform 315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9" name="Freeform 316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0" name="Freeform 317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1" name="Freeform 318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2" name="Freeform 319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3" name="Freeform 320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4" name="Freeform 321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5" name="Freeform 322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" name="Freeform 323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" name="Freeform 324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" name="Freeform 325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9" name="Freeform 326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0" name="Freeform 327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" name="Freeform 328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2" name="Freeform 329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3" name="Freeform 330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4" name="Freeform 331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5" name="Freeform 332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6" name="Freeform 333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7" name="Freeform 334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" name="Freeform 335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9" name="Freeform 336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0" name="Freeform 337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1" name="Freeform 338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2" name="Freeform 339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3" name="Freeform 340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4" name="Freeform 341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5" name="Freeform 342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6" name="Freeform 343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7" name="Freeform 344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8" name="Freeform 345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9" name="Freeform 346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0" name="Freeform 347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1" name="Freeform 348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2" name="Freeform 349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3" name="Freeform 350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4" name="Freeform 351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5" name="Freeform 352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6" name="Freeform 353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7" name="Freeform 354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8" name="Freeform 355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69" name="Group 356"/>
            <p:cNvGrpSpPr>
              <a:grpSpLocks/>
            </p:cNvGrpSpPr>
            <p:nvPr/>
          </p:nvGrpSpPr>
          <p:grpSpPr bwMode="auto">
            <a:xfrm flipH="1">
              <a:off x="5181600" y="685800"/>
              <a:ext cx="1189038" cy="1381125"/>
              <a:chOff x="3428" y="2320"/>
              <a:chExt cx="2801" cy="3509"/>
            </a:xfrm>
          </p:grpSpPr>
          <p:sp>
            <p:nvSpPr>
              <p:cNvPr id="370" name="Freeform 357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1" name="Freeform 358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2" name="Freeform 359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3" name="Freeform 360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4" name="Freeform 361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5" name="Freeform 362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6" name="Freeform 363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7" name="Freeform 364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8" name="Freeform 365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" name="Freeform 366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" name="Freeform 367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" name="Freeform 368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2" name="Freeform 369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3" name="Freeform 370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4" name="Freeform 371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5" name="Freeform 372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6" name="Freeform 373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7" name="Freeform 374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8" name="Freeform 375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9" name="Freeform 376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0" name="Freeform 377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1" name="Freeform 378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2" name="Freeform 379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3" name="Freeform 380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4" name="Freeform 381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5" name="Freeform 382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6" name="Freeform 383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7" name="Freeform 384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8" name="Freeform 385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9" name="Freeform 386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0" name="Freeform 387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1" name="Freeform 388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2" name="Freeform 389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3" name="Freeform 390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4" name="Freeform 391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5" name="Freeform 392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6" name="Freeform 393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7" name="Freeform 394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8" name="Freeform 395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9" name="Freeform 396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0" name="Freeform 397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1" name="Freeform 398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2" name="Freeform 399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3" name="Freeform 400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4" name="Freeform 401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5" name="Freeform 402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6" name="Freeform 403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7" name="Freeform 404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8" name="Freeform 405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9" name="Freeform 406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" name="Freeform 407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" name="Freeform 408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" name="Freeform 409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" name="Freeform 410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" name="Freeform 411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5" name="Freeform 412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6" name="Freeform 413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27" name="Group 414"/>
            <p:cNvGrpSpPr>
              <a:grpSpLocks/>
            </p:cNvGrpSpPr>
            <p:nvPr/>
          </p:nvGrpSpPr>
          <p:grpSpPr bwMode="auto">
            <a:xfrm flipH="1">
              <a:off x="6400800" y="762000"/>
              <a:ext cx="1189038" cy="1381125"/>
              <a:chOff x="3428" y="2320"/>
              <a:chExt cx="2801" cy="3509"/>
            </a:xfrm>
          </p:grpSpPr>
          <p:sp>
            <p:nvSpPr>
              <p:cNvPr id="428" name="Freeform 415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9" name="Freeform 416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0" name="Freeform 417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1" name="Freeform 418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2" name="Freeform 419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3" name="Freeform 420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4" name="Freeform 421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5" name="Freeform 422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6" name="Freeform 423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7" name="Freeform 424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8" name="Freeform 425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9" name="Freeform 426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0" name="Freeform 427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" name="Freeform 428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2" name="Freeform 429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3" name="Freeform 430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4" name="Freeform 431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5" name="Freeform 432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6" name="Freeform 433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7" name="Freeform 434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8" name="Freeform 435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9" name="Freeform 436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" name="Freeform 437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" name="Freeform 438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2" name="Freeform 439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3" name="Freeform 440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4" name="Freeform 441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5" name="Freeform 442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6" name="Freeform 443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7" name="Freeform 444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8" name="Freeform 445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9" name="Freeform 446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0" name="Freeform 447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" name="Freeform 448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2" name="Freeform 449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3" name="Freeform 450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4" name="Freeform 451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5" name="Freeform 452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6" name="Freeform 453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7" name="Freeform 454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8" name="Freeform 455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9" name="Freeform 456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0" name="Freeform 457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" name="Freeform 458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2" name="Freeform 459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3" name="Freeform 460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4" name="Freeform 461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5" name="Freeform 462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6" name="Freeform 463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7" name="Freeform 464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8" name="Freeform 465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9" name="Freeform 466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0" name="Freeform 467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1" name="Freeform 468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2" name="Freeform 469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3" name="Freeform 470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4" name="Freeform 471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485" name="Picture 472" descr="j016015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762000"/>
              <a:ext cx="2220913" cy="364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6" name="Group 473"/>
            <p:cNvGrpSpPr>
              <a:grpSpLocks/>
            </p:cNvGrpSpPr>
            <p:nvPr/>
          </p:nvGrpSpPr>
          <p:grpSpPr bwMode="auto">
            <a:xfrm flipH="1">
              <a:off x="6705600" y="1676400"/>
              <a:ext cx="1447800" cy="3057525"/>
              <a:chOff x="3428" y="2320"/>
              <a:chExt cx="2801" cy="3509"/>
            </a:xfrm>
          </p:grpSpPr>
          <p:sp>
            <p:nvSpPr>
              <p:cNvPr id="487" name="Freeform 474"/>
              <p:cNvSpPr>
                <a:spLocks/>
              </p:cNvSpPr>
              <p:nvPr/>
            </p:nvSpPr>
            <p:spPr bwMode="auto">
              <a:xfrm>
                <a:off x="5657" y="2417"/>
                <a:ext cx="309" cy="271"/>
              </a:xfrm>
              <a:custGeom>
                <a:avLst/>
                <a:gdLst>
                  <a:gd name="T0" fmla="*/ 38 w 309"/>
                  <a:gd name="T1" fmla="*/ 0 h 271"/>
                  <a:gd name="T2" fmla="*/ 130 w 309"/>
                  <a:gd name="T3" fmla="*/ 14 h 271"/>
                  <a:gd name="T4" fmla="*/ 309 w 309"/>
                  <a:gd name="T5" fmla="*/ 64 h 271"/>
                  <a:gd name="T6" fmla="*/ 204 w 309"/>
                  <a:gd name="T7" fmla="*/ 271 h 271"/>
                  <a:gd name="T8" fmla="*/ 0 w 309"/>
                  <a:gd name="T9" fmla="*/ 188 h 271"/>
                  <a:gd name="T10" fmla="*/ 38 w 309"/>
                  <a:gd name="T11" fmla="*/ 0 h 271"/>
                  <a:gd name="T12" fmla="*/ 38 w 309"/>
                  <a:gd name="T1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271">
                    <a:moveTo>
                      <a:pt x="38" y="0"/>
                    </a:moveTo>
                    <a:lnTo>
                      <a:pt x="130" y="14"/>
                    </a:lnTo>
                    <a:lnTo>
                      <a:pt x="309" y="64"/>
                    </a:lnTo>
                    <a:lnTo>
                      <a:pt x="204" y="271"/>
                    </a:lnTo>
                    <a:lnTo>
                      <a:pt x="0" y="18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BD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8" name="Freeform 475"/>
              <p:cNvSpPr>
                <a:spLocks/>
              </p:cNvSpPr>
              <p:nvPr/>
            </p:nvSpPr>
            <p:spPr bwMode="auto">
              <a:xfrm>
                <a:off x="5350" y="2382"/>
                <a:ext cx="312" cy="213"/>
              </a:xfrm>
              <a:custGeom>
                <a:avLst/>
                <a:gdLst>
                  <a:gd name="T0" fmla="*/ 0 w 312"/>
                  <a:gd name="T1" fmla="*/ 197 h 213"/>
                  <a:gd name="T2" fmla="*/ 45 w 312"/>
                  <a:gd name="T3" fmla="*/ 28 h 213"/>
                  <a:gd name="T4" fmla="*/ 312 w 312"/>
                  <a:gd name="T5" fmla="*/ 0 h 213"/>
                  <a:gd name="T6" fmla="*/ 307 w 312"/>
                  <a:gd name="T7" fmla="*/ 213 h 213"/>
                  <a:gd name="T8" fmla="*/ 0 w 312"/>
                  <a:gd name="T9" fmla="*/ 197 h 213"/>
                  <a:gd name="T10" fmla="*/ 0 w 312"/>
                  <a:gd name="T11" fmla="*/ 19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213">
                    <a:moveTo>
                      <a:pt x="0" y="197"/>
                    </a:moveTo>
                    <a:lnTo>
                      <a:pt x="45" y="28"/>
                    </a:lnTo>
                    <a:lnTo>
                      <a:pt x="312" y="0"/>
                    </a:lnTo>
                    <a:lnTo>
                      <a:pt x="307" y="213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EF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9" name="Freeform 476"/>
              <p:cNvSpPr>
                <a:spLocks/>
              </p:cNvSpPr>
              <p:nvPr/>
            </p:nvSpPr>
            <p:spPr bwMode="auto">
              <a:xfrm>
                <a:off x="5443" y="2543"/>
                <a:ext cx="295" cy="580"/>
              </a:xfrm>
              <a:custGeom>
                <a:avLst/>
                <a:gdLst>
                  <a:gd name="T0" fmla="*/ 19 w 295"/>
                  <a:gd name="T1" fmla="*/ 0 h 580"/>
                  <a:gd name="T2" fmla="*/ 0 w 295"/>
                  <a:gd name="T3" fmla="*/ 204 h 580"/>
                  <a:gd name="T4" fmla="*/ 178 w 295"/>
                  <a:gd name="T5" fmla="*/ 580 h 580"/>
                  <a:gd name="T6" fmla="*/ 295 w 295"/>
                  <a:gd name="T7" fmla="*/ 52 h 580"/>
                  <a:gd name="T8" fmla="*/ 19 w 295"/>
                  <a:gd name="T9" fmla="*/ 0 h 580"/>
                  <a:gd name="T10" fmla="*/ 19 w 295"/>
                  <a:gd name="T11" fmla="*/ 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580">
                    <a:moveTo>
                      <a:pt x="19" y="0"/>
                    </a:moveTo>
                    <a:lnTo>
                      <a:pt x="0" y="204"/>
                    </a:lnTo>
                    <a:lnTo>
                      <a:pt x="178" y="580"/>
                    </a:lnTo>
                    <a:lnTo>
                      <a:pt x="295" y="52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0" name="Freeform 477"/>
              <p:cNvSpPr>
                <a:spLocks/>
              </p:cNvSpPr>
              <p:nvPr/>
            </p:nvSpPr>
            <p:spPr bwMode="auto">
              <a:xfrm>
                <a:off x="5455" y="2543"/>
                <a:ext cx="385" cy="839"/>
              </a:xfrm>
              <a:custGeom>
                <a:avLst/>
                <a:gdLst>
                  <a:gd name="T0" fmla="*/ 7 w 385"/>
                  <a:gd name="T1" fmla="*/ 0 h 839"/>
                  <a:gd name="T2" fmla="*/ 0 w 385"/>
                  <a:gd name="T3" fmla="*/ 107 h 839"/>
                  <a:gd name="T4" fmla="*/ 237 w 385"/>
                  <a:gd name="T5" fmla="*/ 164 h 839"/>
                  <a:gd name="T6" fmla="*/ 185 w 385"/>
                  <a:gd name="T7" fmla="*/ 452 h 839"/>
                  <a:gd name="T8" fmla="*/ 330 w 385"/>
                  <a:gd name="T9" fmla="*/ 839 h 839"/>
                  <a:gd name="T10" fmla="*/ 385 w 385"/>
                  <a:gd name="T11" fmla="*/ 76 h 839"/>
                  <a:gd name="T12" fmla="*/ 202 w 385"/>
                  <a:gd name="T13" fmla="*/ 62 h 839"/>
                  <a:gd name="T14" fmla="*/ 7 w 385"/>
                  <a:gd name="T15" fmla="*/ 0 h 839"/>
                  <a:gd name="T16" fmla="*/ 7 w 385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5" h="839">
                    <a:moveTo>
                      <a:pt x="7" y="0"/>
                    </a:moveTo>
                    <a:lnTo>
                      <a:pt x="0" y="107"/>
                    </a:lnTo>
                    <a:lnTo>
                      <a:pt x="237" y="164"/>
                    </a:lnTo>
                    <a:lnTo>
                      <a:pt x="185" y="452"/>
                    </a:lnTo>
                    <a:lnTo>
                      <a:pt x="330" y="839"/>
                    </a:lnTo>
                    <a:lnTo>
                      <a:pt x="385" y="76"/>
                    </a:lnTo>
                    <a:lnTo>
                      <a:pt x="202" y="6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17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" name="Freeform 478"/>
              <p:cNvSpPr>
                <a:spLocks/>
              </p:cNvSpPr>
              <p:nvPr/>
            </p:nvSpPr>
            <p:spPr bwMode="auto">
              <a:xfrm>
                <a:off x="3599" y="2745"/>
                <a:ext cx="1899" cy="1573"/>
              </a:xfrm>
              <a:custGeom>
                <a:avLst/>
                <a:gdLst>
                  <a:gd name="T0" fmla="*/ 0 w 1899"/>
                  <a:gd name="T1" fmla="*/ 1264 h 1573"/>
                  <a:gd name="T2" fmla="*/ 197 w 1899"/>
                  <a:gd name="T3" fmla="*/ 1079 h 1573"/>
                  <a:gd name="T4" fmla="*/ 166 w 1899"/>
                  <a:gd name="T5" fmla="*/ 1036 h 1573"/>
                  <a:gd name="T6" fmla="*/ 440 w 1899"/>
                  <a:gd name="T7" fmla="*/ 851 h 1573"/>
                  <a:gd name="T8" fmla="*/ 380 w 1899"/>
                  <a:gd name="T9" fmla="*/ 810 h 1573"/>
                  <a:gd name="T10" fmla="*/ 672 w 1899"/>
                  <a:gd name="T11" fmla="*/ 601 h 1573"/>
                  <a:gd name="T12" fmla="*/ 637 w 1899"/>
                  <a:gd name="T13" fmla="*/ 573 h 1573"/>
                  <a:gd name="T14" fmla="*/ 851 w 1899"/>
                  <a:gd name="T15" fmla="*/ 340 h 1573"/>
                  <a:gd name="T16" fmla="*/ 858 w 1899"/>
                  <a:gd name="T17" fmla="*/ 285 h 1573"/>
                  <a:gd name="T18" fmla="*/ 965 w 1899"/>
                  <a:gd name="T19" fmla="*/ 159 h 1573"/>
                  <a:gd name="T20" fmla="*/ 1499 w 1899"/>
                  <a:gd name="T21" fmla="*/ 159 h 1573"/>
                  <a:gd name="T22" fmla="*/ 1899 w 1899"/>
                  <a:gd name="T23" fmla="*/ 0 h 1573"/>
                  <a:gd name="T24" fmla="*/ 763 w 1899"/>
                  <a:gd name="T25" fmla="*/ 1573 h 1573"/>
                  <a:gd name="T26" fmla="*/ 17 w 1899"/>
                  <a:gd name="T27" fmla="*/ 1312 h 1573"/>
                  <a:gd name="T28" fmla="*/ 0 w 1899"/>
                  <a:gd name="T29" fmla="*/ 1264 h 1573"/>
                  <a:gd name="T30" fmla="*/ 0 w 1899"/>
                  <a:gd name="T31" fmla="*/ 1264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99" h="1573">
                    <a:moveTo>
                      <a:pt x="0" y="1264"/>
                    </a:moveTo>
                    <a:lnTo>
                      <a:pt x="197" y="1079"/>
                    </a:lnTo>
                    <a:lnTo>
                      <a:pt x="166" y="1036"/>
                    </a:lnTo>
                    <a:lnTo>
                      <a:pt x="440" y="851"/>
                    </a:lnTo>
                    <a:lnTo>
                      <a:pt x="380" y="810"/>
                    </a:lnTo>
                    <a:lnTo>
                      <a:pt x="672" y="601"/>
                    </a:lnTo>
                    <a:lnTo>
                      <a:pt x="637" y="573"/>
                    </a:lnTo>
                    <a:lnTo>
                      <a:pt x="851" y="340"/>
                    </a:lnTo>
                    <a:lnTo>
                      <a:pt x="858" y="285"/>
                    </a:lnTo>
                    <a:lnTo>
                      <a:pt x="965" y="159"/>
                    </a:lnTo>
                    <a:lnTo>
                      <a:pt x="1499" y="159"/>
                    </a:lnTo>
                    <a:lnTo>
                      <a:pt x="1899" y="0"/>
                    </a:lnTo>
                    <a:lnTo>
                      <a:pt x="763" y="1573"/>
                    </a:lnTo>
                    <a:lnTo>
                      <a:pt x="17" y="1312"/>
                    </a:lnTo>
                    <a:lnTo>
                      <a:pt x="0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" name="Freeform 479"/>
              <p:cNvSpPr>
                <a:spLocks/>
              </p:cNvSpPr>
              <p:nvPr/>
            </p:nvSpPr>
            <p:spPr bwMode="auto">
              <a:xfrm>
                <a:off x="5027" y="4896"/>
                <a:ext cx="430" cy="848"/>
              </a:xfrm>
              <a:custGeom>
                <a:avLst/>
                <a:gdLst>
                  <a:gd name="T0" fmla="*/ 24 w 430"/>
                  <a:gd name="T1" fmla="*/ 0 h 848"/>
                  <a:gd name="T2" fmla="*/ 0 w 430"/>
                  <a:gd name="T3" fmla="*/ 848 h 848"/>
                  <a:gd name="T4" fmla="*/ 364 w 430"/>
                  <a:gd name="T5" fmla="*/ 829 h 848"/>
                  <a:gd name="T6" fmla="*/ 430 w 430"/>
                  <a:gd name="T7" fmla="*/ 19 h 848"/>
                  <a:gd name="T8" fmla="*/ 24 w 430"/>
                  <a:gd name="T9" fmla="*/ 0 h 848"/>
                  <a:gd name="T10" fmla="*/ 24 w 430"/>
                  <a:gd name="T1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0" h="848">
                    <a:moveTo>
                      <a:pt x="24" y="0"/>
                    </a:moveTo>
                    <a:lnTo>
                      <a:pt x="0" y="848"/>
                    </a:lnTo>
                    <a:lnTo>
                      <a:pt x="364" y="829"/>
                    </a:lnTo>
                    <a:lnTo>
                      <a:pt x="430" y="19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0A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3" name="Freeform 480"/>
              <p:cNvSpPr>
                <a:spLocks/>
              </p:cNvSpPr>
              <p:nvPr/>
            </p:nvSpPr>
            <p:spPr bwMode="auto">
              <a:xfrm>
                <a:off x="3825" y="4508"/>
                <a:ext cx="786" cy="1276"/>
              </a:xfrm>
              <a:custGeom>
                <a:avLst/>
                <a:gdLst>
                  <a:gd name="T0" fmla="*/ 202 w 786"/>
                  <a:gd name="T1" fmla="*/ 174 h 1276"/>
                  <a:gd name="T2" fmla="*/ 209 w 786"/>
                  <a:gd name="T3" fmla="*/ 692 h 1276"/>
                  <a:gd name="T4" fmla="*/ 501 w 786"/>
                  <a:gd name="T5" fmla="*/ 735 h 1276"/>
                  <a:gd name="T6" fmla="*/ 549 w 786"/>
                  <a:gd name="T7" fmla="*/ 174 h 1276"/>
                  <a:gd name="T8" fmla="*/ 786 w 786"/>
                  <a:gd name="T9" fmla="*/ 245 h 1276"/>
                  <a:gd name="T10" fmla="*/ 774 w 786"/>
                  <a:gd name="T11" fmla="*/ 1276 h 1276"/>
                  <a:gd name="T12" fmla="*/ 59 w 786"/>
                  <a:gd name="T13" fmla="*/ 1253 h 1276"/>
                  <a:gd name="T14" fmla="*/ 31 w 786"/>
                  <a:gd name="T15" fmla="*/ 1129 h 1276"/>
                  <a:gd name="T16" fmla="*/ 0 w 786"/>
                  <a:gd name="T17" fmla="*/ 0 h 1276"/>
                  <a:gd name="T18" fmla="*/ 202 w 786"/>
                  <a:gd name="T19" fmla="*/ 174 h 1276"/>
                  <a:gd name="T20" fmla="*/ 202 w 786"/>
                  <a:gd name="T21" fmla="*/ 174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6" h="1276">
                    <a:moveTo>
                      <a:pt x="202" y="174"/>
                    </a:moveTo>
                    <a:lnTo>
                      <a:pt x="209" y="692"/>
                    </a:lnTo>
                    <a:lnTo>
                      <a:pt x="501" y="735"/>
                    </a:lnTo>
                    <a:lnTo>
                      <a:pt x="549" y="174"/>
                    </a:lnTo>
                    <a:lnTo>
                      <a:pt x="786" y="245"/>
                    </a:lnTo>
                    <a:lnTo>
                      <a:pt x="774" y="1276"/>
                    </a:lnTo>
                    <a:lnTo>
                      <a:pt x="59" y="1253"/>
                    </a:lnTo>
                    <a:lnTo>
                      <a:pt x="31" y="1129"/>
                    </a:lnTo>
                    <a:lnTo>
                      <a:pt x="0" y="0"/>
                    </a:lnTo>
                    <a:lnTo>
                      <a:pt x="202" y="174"/>
                    </a:lnTo>
                    <a:lnTo>
                      <a:pt x="202" y="174"/>
                    </a:lnTo>
                    <a:close/>
                  </a:path>
                </a:pathLst>
              </a:custGeom>
              <a:solidFill>
                <a:srgbClr val="EDA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4" name="Freeform 481"/>
              <p:cNvSpPr>
                <a:spLocks/>
              </p:cNvSpPr>
              <p:nvPr/>
            </p:nvSpPr>
            <p:spPr bwMode="auto">
              <a:xfrm>
                <a:off x="3777" y="3030"/>
                <a:ext cx="1965" cy="2754"/>
              </a:xfrm>
              <a:custGeom>
                <a:avLst/>
                <a:gdLst>
                  <a:gd name="T0" fmla="*/ 36 w 1965"/>
                  <a:gd name="T1" fmla="*/ 1533 h 2754"/>
                  <a:gd name="T2" fmla="*/ 79 w 1965"/>
                  <a:gd name="T3" fmla="*/ 1671 h 2754"/>
                  <a:gd name="T4" fmla="*/ 238 w 1965"/>
                  <a:gd name="T5" fmla="*/ 1759 h 2754"/>
                  <a:gd name="T6" fmla="*/ 250 w 1965"/>
                  <a:gd name="T7" fmla="*/ 1652 h 2754"/>
                  <a:gd name="T8" fmla="*/ 566 w 1965"/>
                  <a:gd name="T9" fmla="*/ 1711 h 2754"/>
                  <a:gd name="T10" fmla="*/ 566 w 1965"/>
                  <a:gd name="T11" fmla="*/ 1861 h 2754"/>
                  <a:gd name="T12" fmla="*/ 799 w 1965"/>
                  <a:gd name="T13" fmla="*/ 1968 h 2754"/>
                  <a:gd name="T14" fmla="*/ 822 w 1965"/>
                  <a:gd name="T15" fmla="*/ 2754 h 2754"/>
                  <a:gd name="T16" fmla="*/ 1238 w 1965"/>
                  <a:gd name="T17" fmla="*/ 2750 h 2754"/>
                  <a:gd name="T18" fmla="*/ 1262 w 1965"/>
                  <a:gd name="T19" fmla="*/ 1842 h 2754"/>
                  <a:gd name="T20" fmla="*/ 1656 w 1965"/>
                  <a:gd name="T21" fmla="*/ 1856 h 2754"/>
                  <a:gd name="T22" fmla="*/ 1637 w 1965"/>
                  <a:gd name="T23" fmla="*/ 2738 h 2754"/>
                  <a:gd name="T24" fmla="*/ 1946 w 1965"/>
                  <a:gd name="T25" fmla="*/ 2719 h 2754"/>
                  <a:gd name="T26" fmla="*/ 1965 w 1965"/>
                  <a:gd name="T27" fmla="*/ 1193 h 2754"/>
                  <a:gd name="T28" fmla="*/ 1633 w 1965"/>
                  <a:gd name="T29" fmla="*/ 0 h 2754"/>
                  <a:gd name="T30" fmla="*/ 661 w 1965"/>
                  <a:gd name="T31" fmla="*/ 1414 h 2754"/>
                  <a:gd name="T32" fmla="*/ 0 w 1965"/>
                  <a:gd name="T33" fmla="*/ 1234 h 2754"/>
                  <a:gd name="T34" fmla="*/ 36 w 1965"/>
                  <a:gd name="T35" fmla="*/ 1533 h 2754"/>
                  <a:gd name="T36" fmla="*/ 36 w 1965"/>
                  <a:gd name="T37" fmla="*/ 1533 h 2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5" h="2754">
                    <a:moveTo>
                      <a:pt x="36" y="1533"/>
                    </a:moveTo>
                    <a:lnTo>
                      <a:pt x="79" y="1671"/>
                    </a:lnTo>
                    <a:lnTo>
                      <a:pt x="238" y="1759"/>
                    </a:lnTo>
                    <a:lnTo>
                      <a:pt x="250" y="1652"/>
                    </a:lnTo>
                    <a:lnTo>
                      <a:pt x="566" y="1711"/>
                    </a:lnTo>
                    <a:lnTo>
                      <a:pt x="566" y="1861"/>
                    </a:lnTo>
                    <a:lnTo>
                      <a:pt x="799" y="1968"/>
                    </a:lnTo>
                    <a:lnTo>
                      <a:pt x="822" y="2754"/>
                    </a:lnTo>
                    <a:lnTo>
                      <a:pt x="1238" y="2750"/>
                    </a:lnTo>
                    <a:lnTo>
                      <a:pt x="1262" y="1842"/>
                    </a:lnTo>
                    <a:lnTo>
                      <a:pt x="1656" y="1856"/>
                    </a:lnTo>
                    <a:lnTo>
                      <a:pt x="1637" y="2738"/>
                    </a:lnTo>
                    <a:lnTo>
                      <a:pt x="1946" y="2719"/>
                    </a:lnTo>
                    <a:lnTo>
                      <a:pt x="1965" y="1193"/>
                    </a:lnTo>
                    <a:lnTo>
                      <a:pt x="1633" y="0"/>
                    </a:lnTo>
                    <a:lnTo>
                      <a:pt x="661" y="1414"/>
                    </a:lnTo>
                    <a:lnTo>
                      <a:pt x="0" y="1234"/>
                    </a:lnTo>
                    <a:lnTo>
                      <a:pt x="36" y="1533"/>
                    </a:lnTo>
                    <a:lnTo>
                      <a:pt x="36" y="1533"/>
                    </a:lnTo>
                    <a:close/>
                  </a:path>
                </a:pathLst>
              </a:custGeom>
              <a:solidFill>
                <a:srgbClr val="C28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5" name="Freeform 482"/>
              <p:cNvSpPr>
                <a:spLocks/>
              </p:cNvSpPr>
              <p:nvPr/>
            </p:nvSpPr>
            <p:spPr bwMode="auto">
              <a:xfrm>
                <a:off x="3473" y="4062"/>
                <a:ext cx="1019" cy="501"/>
              </a:xfrm>
              <a:custGeom>
                <a:avLst/>
                <a:gdLst>
                  <a:gd name="T0" fmla="*/ 0 w 1019"/>
                  <a:gd name="T1" fmla="*/ 0 h 501"/>
                  <a:gd name="T2" fmla="*/ 865 w 1019"/>
                  <a:gd name="T3" fmla="*/ 197 h 501"/>
                  <a:gd name="T4" fmla="*/ 917 w 1019"/>
                  <a:gd name="T5" fmla="*/ 249 h 501"/>
                  <a:gd name="T6" fmla="*/ 1019 w 1019"/>
                  <a:gd name="T7" fmla="*/ 434 h 501"/>
                  <a:gd name="T8" fmla="*/ 977 w 1019"/>
                  <a:gd name="T9" fmla="*/ 501 h 501"/>
                  <a:gd name="T10" fmla="*/ 894 w 1019"/>
                  <a:gd name="T11" fmla="*/ 501 h 501"/>
                  <a:gd name="T12" fmla="*/ 364 w 1019"/>
                  <a:gd name="T13" fmla="*/ 280 h 501"/>
                  <a:gd name="T14" fmla="*/ 83 w 1019"/>
                  <a:gd name="T15" fmla="*/ 161 h 501"/>
                  <a:gd name="T16" fmla="*/ 19 w 1019"/>
                  <a:gd name="T17" fmla="*/ 71 h 501"/>
                  <a:gd name="T18" fmla="*/ 0 w 1019"/>
                  <a:gd name="T19" fmla="*/ 0 h 501"/>
                  <a:gd name="T20" fmla="*/ 0 w 1019"/>
                  <a:gd name="T21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9" h="501">
                    <a:moveTo>
                      <a:pt x="0" y="0"/>
                    </a:moveTo>
                    <a:lnTo>
                      <a:pt x="865" y="197"/>
                    </a:lnTo>
                    <a:lnTo>
                      <a:pt x="917" y="249"/>
                    </a:lnTo>
                    <a:lnTo>
                      <a:pt x="1019" y="434"/>
                    </a:lnTo>
                    <a:lnTo>
                      <a:pt x="977" y="501"/>
                    </a:lnTo>
                    <a:lnTo>
                      <a:pt x="894" y="501"/>
                    </a:lnTo>
                    <a:lnTo>
                      <a:pt x="364" y="280"/>
                    </a:lnTo>
                    <a:lnTo>
                      <a:pt x="83" y="161"/>
                    </a:lnTo>
                    <a:lnTo>
                      <a:pt x="19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6" name="Freeform 483"/>
              <p:cNvSpPr>
                <a:spLocks/>
              </p:cNvSpPr>
              <p:nvPr/>
            </p:nvSpPr>
            <p:spPr bwMode="auto">
              <a:xfrm>
                <a:off x="5343" y="2911"/>
                <a:ext cx="815" cy="1450"/>
              </a:xfrm>
              <a:custGeom>
                <a:avLst/>
                <a:gdLst>
                  <a:gd name="T0" fmla="*/ 126 w 815"/>
                  <a:gd name="T1" fmla="*/ 0 h 1450"/>
                  <a:gd name="T2" fmla="*/ 0 w 815"/>
                  <a:gd name="T3" fmla="*/ 257 h 1450"/>
                  <a:gd name="T4" fmla="*/ 114 w 815"/>
                  <a:gd name="T5" fmla="*/ 435 h 1450"/>
                  <a:gd name="T6" fmla="*/ 399 w 815"/>
                  <a:gd name="T7" fmla="*/ 1312 h 1450"/>
                  <a:gd name="T8" fmla="*/ 620 w 815"/>
                  <a:gd name="T9" fmla="*/ 1431 h 1450"/>
                  <a:gd name="T10" fmla="*/ 704 w 815"/>
                  <a:gd name="T11" fmla="*/ 1450 h 1450"/>
                  <a:gd name="T12" fmla="*/ 815 w 815"/>
                  <a:gd name="T13" fmla="*/ 1379 h 1450"/>
                  <a:gd name="T14" fmla="*/ 661 w 815"/>
                  <a:gd name="T15" fmla="*/ 1051 h 1450"/>
                  <a:gd name="T16" fmla="*/ 214 w 815"/>
                  <a:gd name="T17" fmla="*/ 72 h 1450"/>
                  <a:gd name="T18" fmla="*/ 126 w 815"/>
                  <a:gd name="T19" fmla="*/ 0 h 1450"/>
                  <a:gd name="T20" fmla="*/ 126 w 815"/>
                  <a:gd name="T21" fmla="*/ 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5" h="1450">
                    <a:moveTo>
                      <a:pt x="126" y="0"/>
                    </a:moveTo>
                    <a:lnTo>
                      <a:pt x="0" y="257"/>
                    </a:lnTo>
                    <a:lnTo>
                      <a:pt x="114" y="435"/>
                    </a:lnTo>
                    <a:lnTo>
                      <a:pt x="399" y="1312"/>
                    </a:lnTo>
                    <a:lnTo>
                      <a:pt x="620" y="1431"/>
                    </a:lnTo>
                    <a:lnTo>
                      <a:pt x="704" y="1450"/>
                    </a:lnTo>
                    <a:lnTo>
                      <a:pt x="815" y="1379"/>
                    </a:lnTo>
                    <a:lnTo>
                      <a:pt x="661" y="1051"/>
                    </a:lnTo>
                    <a:lnTo>
                      <a:pt x="214" y="7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CCC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7" name="Freeform 484"/>
              <p:cNvSpPr>
                <a:spLocks/>
              </p:cNvSpPr>
              <p:nvPr/>
            </p:nvSpPr>
            <p:spPr bwMode="auto">
              <a:xfrm>
                <a:off x="4386" y="2745"/>
                <a:ext cx="1827" cy="1799"/>
              </a:xfrm>
              <a:custGeom>
                <a:avLst/>
                <a:gdLst>
                  <a:gd name="T0" fmla="*/ 1083 w 1827"/>
                  <a:gd name="T1" fmla="*/ 40 h 1799"/>
                  <a:gd name="T2" fmla="*/ 786 w 1827"/>
                  <a:gd name="T3" fmla="*/ 447 h 1799"/>
                  <a:gd name="T4" fmla="*/ 166 w 1827"/>
                  <a:gd name="T5" fmla="*/ 1312 h 1799"/>
                  <a:gd name="T6" fmla="*/ 0 w 1827"/>
                  <a:gd name="T7" fmla="*/ 1526 h 1799"/>
                  <a:gd name="T8" fmla="*/ 99 w 1827"/>
                  <a:gd name="T9" fmla="*/ 1799 h 1799"/>
                  <a:gd name="T10" fmla="*/ 242 w 1827"/>
                  <a:gd name="T11" fmla="*/ 1675 h 1799"/>
                  <a:gd name="T12" fmla="*/ 993 w 1827"/>
                  <a:gd name="T13" fmla="*/ 482 h 1799"/>
                  <a:gd name="T14" fmla="*/ 1095 w 1827"/>
                  <a:gd name="T15" fmla="*/ 269 h 1799"/>
                  <a:gd name="T16" fmla="*/ 1154 w 1827"/>
                  <a:gd name="T17" fmla="*/ 499 h 1799"/>
                  <a:gd name="T18" fmla="*/ 1518 w 1827"/>
                  <a:gd name="T19" fmla="*/ 1233 h 1799"/>
                  <a:gd name="T20" fmla="*/ 1720 w 1827"/>
                  <a:gd name="T21" fmla="*/ 1557 h 1799"/>
                  <a:gd name="T22" fmla="*/ 1827 w 1827"/>
                  <a:gd name="T23" fmla="*/ 1423 h 1799"/>
                  <a:gd name="T24" fmla="*/ 1820 w 1827"/>
                  <a:gd name="T25" fmla="*/ 1312 h 1799"/>
                  <a:gd name="T26" fmla="*/ 1399 w 1827"/>
                  <a:gd name="T27" fmla="*/ 637 h 1799"/>
                  <a:gd name="T28" fmla="*/ 1230 w 1827"/>
                  <a:gd name="T29" fmla="*/ 226 h 1799"/>
                  <a:gd name="T30" fmla="*/ 1159 w 1827"/>
                  <a:gd name="T31" fmla="*/ 0 h 1799"/>
                  <a:gd name="T32" fmla="*/ 1112 w 1827"/>
                  <a:gd name="T33" fmla="*/ 0 h 1799"/>
                  <a:gd name="T34" fmla="*/ 1083 w 1827"/>
                  <a:gd name="T35" fmla="*/ 40 h 1799"/>
                  <a:gd name="T36" fmla="*/ 1083 w 1827"/>
                  <a:gd name="T37" fmla="*/ 40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7" h="1799">
                    <a:moveTo>
                      <a:pt x="1083" y="40"/>
                    </a:moveTo>
                    <a:lnTo>
                      <a:pt x="786" y="447"/>
                    </a:lnTo>
                    <a:lnTo>
                      <a:pt x="166" y="1312"/>
                    </a:lnTo>
                    <a:lnTo>
                      <a:pt x="0" y="1526"/>
                    </a:lnTo>
                    <a:lnTo>
                      <a:pt x="99" y="1799"/>
                    </a:lnTo>
                    <a:lnTo>
                      <a:pt x="242" y="1675"/>
                    </a:lnTo>
                    <a:lnTo>
                      <a:pt x="993" y="482"/>
                    </a:lnTo>
                    <a:lnTo>
                      <a:pt x="1095" y="269"/>
                    </a:lnTo>
                    <a:lnTo>
                      <a:pt x="1154" y="499"/>
                    </a:lnTo>
                    <a:lnTo>
                      <a:pt x="1518" y="1233"/>
                    </a:lnTo>
                    <a:lnTo>
                      <a:pt x="1720" y="1557"/>
                    </a:lnTo>
                    <a:lnTo>
                      <a:pt x="1827" y="1423"/>
                    </a:lnTo>
                    <a:lnTo>
                      <a:pt x="1820" y="1312"/>
                    </a:lnTo>
                    <a:lnTo>
                      <a:pt x="1399" y="637"/>
                    </a:lnTo>
                    <a:lnTo>
                      <a:pt x="1230" y="226"/>
                    </a:lnTo>
                    <a:lnTo>
                      <a:pt x="1159" y="0"/>
                    </a:lnTo>
                    <a:lnTo>
                      <a:pt x="1112" y="0"/>
                    </a:lnTo>
                    <a:lnTo>
                      <a:pt x="1083" y="40"/>
                    </a:lnTo>
                    <a:lnTo>
                      <a:pt x="1083" y="40"/>
                    </a:lnTo>
                    <a:close/>
                  </a:path>
                </a:pathLst>
              </a:custGeom>
              <a:solidFill>
                <a:srgbClr val="F0E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8" name="Freeform 485"/>
              <p:cNvSpPr>
                <a:spLocks/>
              </p:cNvSpPr>
              <p:nvPr/>
            </p:nvSpPr>
            <p:spPr bwMode="auto">
              <a:xfrm>
                <a:off x="5041" y="4886"/>
                <a:ext cx="392" cy="875"/>
              </a:xfrm>
              <a:custGeom>
                <a:avLst/>
                <a:gdLst>
                  <a:gd name="T0" fmla="*/ 0 w 392"/>
                  <a:gd name="T1" fmla="*/ 12 h 875"/>
                  <a:gd name="T2" fmla="*/ 0 w 392"/>
                  <a:gd name="T3" fmla="*/ 169 h 875"/>
                  <a:gd name="T4" fmla="*/ 200 w 392"/>
                  <a:gd name="T5" fmla="*/ 238 h 875"/>
                  <a:gd name="T6" fmla="*/ 274 w 392"/>
                  <a:gd name="T7" fmla="*/ 875 h 875"/>
                  <a:gd name="T8" fmla="*/ 350 w 392"/>
                  <a:gd name="T9" fmla="*/ 839 h 875"/>
                  <a:gd name="T10" fmla="*/ 392 w 392"/>
                  <a:gd name="T11" fmla="*/ 0 h 875"/>
                  <a:gd name="T12" fmla="*/ 0 w 392"/>
                  <a:gd name="T13" fmla="*/ 12 h 875"/>
                  <a:gd name="T14" fmla="*/ 0 w 392"/>
                  <a:gd name="T15" fmla="*/ 12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875">
                    <a:moveTo>
                      <a:pt x="0" y="12"/>
                    </a:moveTo>
                    <a:lnTo>
                      <a:pt x="0" y="169"/>
                    </a:lnTo>
                    <a:lnTo>
                      <a:pt x="200" y="238"/>
                    </a:lnTo>
                    <a:lnTo>
                      <a:pt x="274" y="875"/>
                    </a:lnTo>
                    <a:lnTo>
                      <a:pt x="350" y="839"/>
                    </a:lnTo>
                    <a:lnTo>
                      <a:pt x="39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275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9" name="Freeform 486"/>
              <p:cNvSpPr>
                <a:spLocks/>
              </p:cNvSpPr>
              <p:nvPr/>
            </p:nvSpPr>
            <p:spPr bwMode="auto">
              <a:xfrm>
                <a:off x="4022" y="2745"/>
                <a:ext cx="1476" cy="1526"/>
              </a:xfrm>
              <a:custGeom>
                <a:avLst/>
                <a:gdLst>
                  <a:gd name="T0" fmla="*/ 1476 w 1476"/>
                  <a:gd name="T1" fmla="*/ 0 h 1526"/>
                  <a:gd name="T2" fmla="*/ 1100 w 1476"/>
                  <a:gd name="T3" fmla="*/ 297 h 1526"/>
                  <a:gd name="T4" fmla="*/ 1155 w 1476"/>
                  <a:gd name="T5" fmla="*/ 352 h 1526"/>
                  <a:gd name="T6" fmla="*/ 953 w 1476"/>
                  <a:gd name="T7" fmla="*/ 554 h 1526"/>
                  <a:gd name="T8" fmla="*/ 1005 w 1476"/>
                  <a:gd name="T9" fmla="*/ 597 h 1526"/>
                  <a:gd name="T10" fmla="*/ 708 w 1476"/>
                  <a:gd name="T11" fmla="*/ 839 h 1526"/>
                  <a:gd name="T12" fmla="*/ 772 w 1476"/>
                  <a:gd name="T13" fmla="*/ 863 h 1526"/>
                  <a:gd name="T14" fmla="*/ 523 w 1476"/>
                  <a:gd name="T15" fmla="*/ 1067 h 1526"/>
                  <a:gd name="T16" fmla="*/ 606 w 1476"/>
                  <a:gd name="T17" fmla="*/ 1096 h 1526"/>
                  <a:gd name="T18" fmla="*/ 328 w 1476"/>
                  <a:gd name="T19" fmla="*/ 1312 h 1526"/>
                  <a:gd name="T20" fmla="*/ 423 w 1476"/>
                  <a:gd name="T21" fmla="*/ 1347 h 1526"/>
                  <a:gd name="T22" fmla="*/ 297 w 1476"/>
                  <a:gd name="T23" fmla="*/ 1478 h 1526"/>
                  <a:gd name="T24" fmla="*/ 135 w 1476"/>
                  <a:gd name="T25" fmla="*/ 1419 h 1526"/>
                  <a:gd name="T26" fmla="*/ 0 w 1476"/>
                  <a:gd name="T27" fmla="*/ 1471 h 1526"/>
                  <a:gd name="T28" fmla="*/ 364 w 1476"/>
                  <a:gd name="T29" fmla="*/ 1526 h 1526"/>
                  <a:gd name="T30" fmla="*/ 511 w 1476"/>
                  <a:gd name="T31" fmla="*/ 1340 h 1526"/>
                  <a:gd name="T32" fmla="*/ 1476 w 1476"/>
                  <a:gd name="T33" fmla="*/ 0 h 1526"/>
                  <a:gd name="T34" fmla="*/ 1476 w 1476"/>
                  <a:gd name="T35" fmla="*/ 0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6" h="1526">
                    <a:moveTo>
                      <a:pt x="1476" y="0"/>
                    </a:moveTo>
                    <a:lnTo>
                      <a:pt x="1100" y="297"/>
                    </a:lnTo>
                    <a:lnTo>
                      <a:pt x="1155" y="352"/>
                    </a:lnTo>
                    <a:lnTo>
                      <a:pt x="953" y="554"/>
                    </a:lnTo>
                    <a:lnTo>
                      <a:pt x="1005" y="597"/>
                    </a:lnTo>
                    <a:lnTo>
                      <a:pt x="708" y="839"/>
                    </a:lnTo>
                    <a:lnTo>
                      <a:pt x="772" y="863"/>
                    </a:lnTo>
                    <a:lnTo>
                      <a:pt x="523" y="1067"/>
                    </a:lnTo>
                    <a:lnTo>
                      <a:pt x="606" y="1096"/>
                    </a:lnTo>
                    <a:lnTo>
                      <a:pt x="328" y="1312"/>
                    </a:lnTo>
                    <a:lnTo>
                      <a:pt x="423" y="1347"/>
                    </a:lnTo>
                    <a:lnTo>
                      <a:pt x="297" y="1478"/>
                    </a:lnTo>
                    <a:lnTo>
                      <a:pt x="135" y="1419"/>
                    </a:lnTo>
                    <a:lnTo>
                      <a:pt x="0" y="1471"/>
                    </a:lnTo>
                    <a:lnTo>
                      <a:pt x="364" y="1526"/>
                    </a:lnTo>
                    <a:lnTo>
                      <a:pt x="511" y="1340"/>
                    </a:lnTo>
                    <a:lnTo>
                      <a:pt x="1476" y="0"/>
                    </a:lnTo>
                    <a:lnTo>
                      <a:pt x="14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0" name="Freeform 487"/>
              <p:cNvSpPr>
                <a:spLocks/>
              </p:cNvSpPr>
              <p:nvPr/>
            </p:nvSpPr>
            <p:spPr bwMode="auto">
              <a:xfrm>
                <a:off x="5101" y="3867"/>
                <a:ext cx="128" cy="237"/>
              </a:xfrm>
              <a:custGeom>
                <a:avLst/>
                <a:gdLst>
                  <a:gd name="T0" fmla="*/ 0 w 128"/>
                  <a:gd name="T1" fmla="*/ 26 h 237"/>
                  <a:gd name="T2" fmla="*/ 14 w 128"/>
                  <a:gd name="T3" fmla="*/ 237 h 237"/>
                  <a:gd name="T4" fmla="*/ 109 w 128"/>
                  <a:gd name="T5" fmla="*/ 211 h 237"/>
                  <a:gd name="T6" fmla="*/ 128 w 128"/>
                  <a:gd name="T7" fmla="*/ 0 h 237"/>
                  <a:gd name="T8" fmla="*/ 0 w 128"/>
                  <a:gd name="T9" fmla="*/ 26 h 237"/>
                  <a:gd name="T10" fmla="*/ 0 w 128"/>
                  <a:gd name="T11" fmla="*/ 2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37">
                    <a:moveTo>
                      <a:pt x="0" y="26"/>
                    </a:moveTo>
                    <a:lnTo>
                      <a:pt x="14" y="237"/>
                    </a:lnTo>
                    <a:lnTo>
                      <a:pt x="109" y="211"/>
                    </a:lnTo>
                    <a:lnTo>
                      <a:pt x="128" y="0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" name="Freeform 488"/>
              <p:cNvSpPr>
                <a:spLocks/>
              </p:cNvSpPr>
              <p:nvPr/>
            </p:nvSpPr>
            <p:spPr bwMode="auto">
              <a:xfrm>
                <a:off x="5308" y="3869"/>
                <a:ext cx="194" cy="235"/>
              </a:xfrm>
              <a:custGeom>
                <a:avLst/>
                <a:gdLst>
                  <a:gd name="T0" fmla="*/ 0 w 194"/>
                  <a:gd name="T1" fmla="*/ 7 h 235"/>
                  <a:gd name="T2" fmla="*/ 16 w 194"/>
                  <a:gd name="T3" fmla="*/ 235 h 235"/>
                  <a:gd name="T4" fmla="*/ 194 w 194"/>
                  <a:gd name="T5" fmla="*/ 188 h 235"/>
                  <a:gd name="T6" fmla="*/ 130 w 194"/>
                  <a:gd name="T7" fmla="*/ 0 h 235"/>
                  <a:gd name="T8" fmla="*/ 0 w 194"/>
                  <a:gd name="T9" fmla="*/ 7 h 235"/>
                  <a:gd name="T10" fmla="*/ 0 w 194"/>
                  <a:gd name="T11" fmla="*/ 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235">
                    <a:moveTo>
                      <a:pt x="0" y="7"/>
                    </a:moveTo>
                    <a:lnTo>
                      <a:pt x="16" y="235"/>
                    </a:lnTo>
                    <a:lnTo>
                      <a:pt x="194" y="188"/>
                    </a:lnTo>
                    <a:lnTo>
                      <a:pt x="13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2" name="Freeform 489"/>
              <p:cNvSpPr>
                <a:spLocks/>
              </p:cNvSpPr>
              <p:nvPr/>
            </p:nvSpPr>
            <p:spPr bwMode="auto">
              <a:xfrm>
                <a:off x="5089" y="4157"/>
                <a:ext cx="166" cy="211"/>
              </a:xfrm>
              <a:custGeom>
                <a:avLst/>
                <a:gdLst>
                  <a:gd name="T0" fmla="*/ 140 w 166"/>
                  <a:gd name="T1" fmla="*/ 0 h 211"/>
                  <a:gd name="T2" fmla="*/ 0 w 166"/>
                  <a:gd name="T3" fmla="*/ 9 h 211"/>
                  <a:gd name="T4" fmla="*/ 17 w 166"/>
                  <a:gd name="T5" fmla="*/ 211 h 211"/>
                  <a:gd name="T6" fmla="*/ 166 w 166"/>
                  <a:gd name="T7" fmla="*/ 202 h 211"/>
                  <a:gd name="T8" fmla="*/ 140 w 166"/>
                  <a:gd name="T9" fmla="*/ 0 h 211"/>
                  <a:gd name="T10" fmla="*/ 140 w 166"/>
                  <a:gd name="T1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11">
                    <a:moveTo>
                      <a:pt x="140" y="0"/>
                    </a:moveTo>
                    <a:lnTo>
                      <a:pt x="0" y="9"/>
                    </a:lnTo>
                    <a:lnTo>
                      <a:pt x="17" y="211"/>
                    </a:lnTo>
                    <a:lnTo>
                      <a:pt x="166" y="20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3" name="Freeform 490"/>
              <p:cNvSpPr>
                <a:spLocks/>
              </p:cNvSpPr>
              <p:nvPr/>
            </p:nvSpPr>
            <p:spPr bwMode="auto">
              <a:xfrm>
                <a:off x="5300" y="4157"/>
                <a:ext cx="202" cy="254"/>
              </a:xfrm>
              <a:custGeom>
                <a:avLst/>
                <a:gdLst>
                  <a:gd name="T0" fmla="*/ 24 w 202"/>
                  <a:gd name="T1" fmla="*/ 19 h 254"/>
                  <a:gd name="T2" fmla="*/ 202 w 202"/>
                  <a:gd name="T3" fmla="*/ 0 h 254"/>
                  <a:gd name="T4" fmla="*/ 179 w 202"/>
                  <a:gd name="T5" fmla="*/ 254 h 254"/>
                  <a:gd name="T6" fmla="*/ 0 w 202"/>
                  <a:gd name="T7" fmla="*/ 235 h 254"/>
                  <a:gd name="T8" fmla="*/ 24 w 202"/>
                  <a:gd name="T9" fmla="*/ 19 h 254"/>
                  <a:gd name="T10" fmla="*/ 24 w 202"/>
                  <a:gd name="T11" fmla="*/ 1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254">
                    <a:moveTo>
                      <a:pt x="24" y="19"/>
                    </a:moveTo>
                    <a:lnTo>
                      <a:pt x="202" y="0"/>
                    </a:lnTo>
                    <a:lnTo>
                      <a:pt x="179" y="254"/>
                    </a:lnTo>
                    <a:lnTo>
                      <a:pt x="0" y="235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4" name="Freeform 491"/>
              <p:cNvSpPr>
                <a:spLocks/>
              </p:cNvSpPr>
              <p:nvPr/>
            </p:nvSpPr>
            <p:spPr bwMode="auto">
              <a:xfrm>
                <a:off x="3986" y="4682"/>
                <a:ext cx="357" cy="437"/>
              </a:xfrm>
              <a:custGeom>
                <a:avLst/>
                <a:gdLst>
                  <a:gd name="T0" fmla="*/ 45 w 357"/>
                  <a:gd name="T1" fmla="*/ 437 h 437"/>
                  <a:gd name="T2" fmla="*/ 131 w 357"/>
                  <a:gd name="T3" fmla="*/ 437 h 437"/>
                  <a:gd name="T4" fmla="*/ 131 w 357"/>
                  <a:gd name="T5" fmla="*/ 133 h 437"/>
                  <a:gd name="T6" fmla="*/ 343 w 357"/>
                  <a:gd name="T7" fmla="*/ 149 h 437"/>
                  <a:gd name="T8" fmla="*/ 357 w 357"/>
                  <a:gd name="T9" fmla="*/ 59 h 437"/>
                  <a:gd name="T10" fmla="*/ 0 w 357"/>
                  <a:gd name="T11" fmla="*/ 0 h 437"/>
                  <a:gd name="T12" fmla="*/ 45 w 357"/>
                  <a:gd name="T13" fmla="*/ 437 h 437"/>
                  <a:gd name="T14" fmla="*/ 45 w 357"/>
                  <a:gd name="T15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7" h="437">
                    <a:moveTo>
                      <a:pt x="45" y="437"/>
                    </a:moveTo>
                    <a:lnTo>
                      <a:pt x="131" y="437"/>
                    </a:lnTo>
                    <a:lnTo>
                      <a:pt x="131" y="133"/>
                    </a:lnTo>
                    <a:lnTo>
                      <a:pt x="343" y="149"/>
                    </a:lnTo>
                    <a:lnTo>
                      <a:pt x="357" y="59"/>
                    </a:lnTo>
                    <a:lnTo>
                      <a:pt x="0" y="0"/>
                    </a:lnTo>
                    <a:lnTo>
                      <a:pt x="45" y="437"/>
                    </a:lnTo>
                    <a:lnTo>
                      <a:pt x="45" y="437"/>
                    </a:lnTo>
                    <a:close/>
                  </a:path>
                </a:pathLst>
              </a:custGeom>
              <a:solidFill>
                <a:srgbClr val="BFB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5" name="Freeform 492"/>
              <p:cNvSpPr>
                <a:spLocks/>
              </p:cNvSpPr>
              <p:nvPr/>
            </p:nvSpPr>
            <p:spPr bwMode="auto">
              <a:xfrm>
                <a:off x="3478" y="2838"/>
                <a:ext cx="1036" cy="1143"/>
              </a:xfrm>
              <a:custGeom>
                <a:avLst/>
                <a:gdLst>
                  <a:gd name="T0" fmla="*/ 1036 w 1036"/>
                  <a:gd name="T1" fmla="*/ 24 h 1143"/>
                  <a:gd name="T2" fmla="*/ 984 w 1036"/>
                  <a:gd name="T3" fmla="*/ 119 h 1143"/>
                  <a:gd name="T4" fmla="*/ 936 w 1036"/>
                  <a:gd name="T5" fmla="*/ 202 h 1143"/>
                  <a:gd name="T6" fmla="*/ 912 w 1036"/>
                  <a:gd name="T7" fmla="*/ 242 h 1143"/>
                  <a:gd name="T8" fmla="*/ 884 w 1036"/>
                  <a:gd name="T9" fmla="*/ 283 h 1143"/>
                  <a:gd name="T10" fmla="*/ 855 w 1036"/>
                  <a:gd name="T11" fmla="*/ 325 h 1143"/>
                  <a:gd name="T12" fmla="*/ 820 w 1036"/>
                  <a:gd name="T13" fmla="*/ 368 h 1143"/>
                  <a:gd name="T14" fmla="*/ 765 w 1036"/>
                  <a:gd name="T15" fmla="*/ 430 h 1143"/>
                  <a:gd name="T16" fmla="*/ 710 w 1036"/>
                  <a:gd name="T17" fmla="*/ 492 h 1143"/>
                  <a:gd name="T18" fmla="*/ 656 w 1036"/>
                  <a:gd name="T19" fmla="*/ 549 h 1143"/>
                  <a:gd name="T20" fmla="*/ 601 w 1036"/>
                  <a:gd name="T21" fmla="*/ 610 h 1143"/>
                  <a:gd name="T22" fmla="*/ 544 w 1036"/>
                  <a:gd name="T23" fmla="*/ 656 h 1143"/>
                  <a:gd name="T24" fmla="*/ 492 w 1036"/>
                  <a:gd name="T25" fmla="*/ 698 h 1143"/>
                  <a:gd name="T26" fmla="*/ 442 w 1036"/>
                  <a:gd name="T27" fmla="*/ 739 h 1143"/>
                  <a:gd name="T28" fmla="*/ 394 w 1036"/>
                  <a:gd name="T29" fmla="*/ 779 h 1143"/>
                  <a:gd name="T30" fmla="*/ 349 w 1036"/>
                  <a:gd name="T31" fmla="*/ 820 h 1143"/>
                  <a:gd name="T32" fmla="*/ 304 w 1036"/>
                  <a:gd name="T33" fmla="*/ 865 h 1143"/>
                  <a:gd name="T34" fmla="*/ 254 w 1036"/>
                  <a:gd name="T35" fmla="*/ 917 h 1143"/>
                  <a:gd name="T36" fmla="*/ 204 w 1036"/>
                  <a:gd name="T37" fmla="*/ 974 h 1143"/>
                  <a:gd name="T38" fmla="*/ 164 w 1036"/>
                  <a:gd name="T39" fmla="*/ 1019 h 1143"/>
                  <a:gd name="T40" fmla="*/ 128 w 1036"/>
                  <a:gd name="T41" fmla="*/ 1055 h 1143"/>
                  <a:gd name="T42" fmla="*/ 57 w 1036"/>
                  <a:gd name="T43" fmla="*/ 1128 h 1143"/>
                  <a:gd name="T44" fmla="*/ 28 w 1036"/>
                  <a:gd name="T45" fmla="*/ 1143 h 1143"/>
                  <a:gd name="T46" fmla="*/ 2 w 1036"/>
                  <a:gd name="T47" fmla="*/ 1133 h 1143"/>
                  <a:gd name="T48" fmla="*/ 0 w 1036"/>
                  <a:gd name="T49" fmla="*/ 1079 h 1143"/>
                  <a:gd name="T50" fmla="*/ 38 w 1036"/>
                  <a:gd name="T51" fmla="*/ 1038 h 1143"/>
                  <a:gd name="T52" fmla="*/ 69 w 1036"/>
                  <a:gd name="T53" fmla="*/ 1003 h 1143"/>
                  <a:gd name="T54" fmla="*/ 102 w 1036"/>
                  <a:gd name="T55" fmla="*/ 967 h 1143"/>
                  <a:gd name="T56" fmla="*/ 140 w 1036"/>
                  <a:gd name="T57" fmla="*/ 922 h 1143"/>
                  <a:gd name="T58" fmla="*/ 192 w 1036"/>
                  <a:gd name="T59" fmla="*/ 862 h 1143"/>
                  <a:gd name="T60" fmla="*/ 242 w 1036"/>
                  <a:gd name="T61" fmla="*/ 810 h 1143"/>
                  <a:gd name="T62" fmla="*/ 290 w 1036"/>
                  <a:gd name="T63" fmla="*/ 763 h 1143"/>
                  <a:gd name="T64" fmla="*/ 337 w 1036"/>
                  <a:gd name="T65" fmla="*/ 722 h 1143"/>
                  <a:gd name="T66" fmla="*/ 382 w 1036"/>
                  <a:gd name="T67" fmla="*/ 679 h 1143"/>
                  <a:gd name="T68" fmla="*/ 435 w 1036"/>
                  <a:gd name="T69" fmla="*/ 639 h 1143"/>
                  <a:gd name="T70" fmla="*/ 487 w 1036"/>
                  <a:gd name="T71" fmla="*/ 596 h 1143"/>
                  <a:gd name="T72" fmla="*/ 544 w 1036"/>
                  <a:gd name="T73" fmla="*/ 549 h 1143"/>
                  <a:gd name="T74" fmla="*/ 599 w 1036"/>
                  <a:gd name="T75" fmla="*/ 489 h 1143"/>
                  <a:gd name="T76" fmla="*/ 653 w 1036"/>
                  <a:gd name="T77" fmla="*/ 435 h 1143"/>
                  <a:gd name="T78" fmla="*/ 710 w 1036"/>
                  <a:gd name="T79" fmla="*/ 380 h 1143"/>
                  <a:gd name="T80" fmla="*/ 770 w 1036"/>
                  <a:gd name="T81" fmla="*/ 328 h 1143"/>
                  <a:gd name="T82" fmla="*/ 803 w 1036"/>
                  <a:gd name="T83" fmla="*/ 285 h 1143"/>
                  <a:gd name="T84" fmla="*/ 836 w 1036"/>
                  <a:gd name="T85" fmla="*/ 247 h 1143"/>
                  <a:gd name="T86" fmla="*/ 867 w 1036"/>
                  <a:gd name="T87" fmla="*/ 209 h 1143"/>
                  <a:gd name="T88" fmla="*/ 896 w 1036"/>
                  <a:gd name="T89" fmla="*/ 173 h 1143"/>
                  <a:gd name="T90" fmla="*/ 922 w 1036"/>
                  <a:gd name="T91" fmla="*/ 135 h 1143"/>
                  <a:gd name="T92" fmla="*/ 950 w 1036"/>
                  <a:gd name="T93" fmla="*/ 97 h 1143"/>
                  <a:gd name="T94" fmla="*/ 1005 w 1036"/>
                  <a:gd name="T95" fmla="*/ 7 h 1143"/>
                  <a:gd name="T96" fmla="*/ 1029 w 1036"/>
                  <a:gd name="T97" fmla="*/ 0 h 1143"/>
                  <a:gd name="T98" fmla="*/ 1036 w 1036"/>
                  <a:gd name="T99" fmla="*/ 24 h 1143"/>
                  <a:gd name="T100" fmla="*/ 1036 w 1036"/>
                  <a:gd name="T101" fmla="*/ 24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36" h="1143">
                    <a:moveTo>
                      <a:pt x="1036" y="24"/>
                    </a:moveTo>
                    <a:lnTo>
                      <a:pt x="984" y="119"/>
                    </a:lnTo>
                    <a:lnTo>
                      <a:pt x="936" y="202"/>
                    </a:lnTo>
                    <a:lnTo>
                      <a:pt x="912" y="242"/>
                    </a:lnTo>
                    <a:lnTo>
                      <a:pt x="884" y="283"/>
                    </a:lnTo>
                    <a:lnTo>
                      <a:pt x="855" y="325"/>
                    </a:lnTo>
                    <a:lnTo>
                      <a:pt x="820" y="368"/>
                    </a:lnTo>
                    <a:lnTo>
                      <a:pt x="765" y="430"/>
                    </a:lnTo>
                    <a:lnTo>
                      <a:pt x="710" y="492"/>
                    </a:lnTo>
                    <a:lnTo>
                      <a:pt x="656" y="549"/>
                    </a:lnTo>
                    <a:lnTo>
                      <a:pt x="601" y="610"/>
                    </a:lnTo>
                    <a:lnTo>
                      <a:pt x="544" y="656"/>
                    </a:lnTo>
                    <a:lnTo>
                      <a:pt x="492" y="698"/>
                    </a:lnTo>
                    <a:lnTo>
                      <a:pt x="442" y="739"/>
                    </a:lnTo>
                    <a:lnTo>
                      <a:pt x="394" y="779"/>
                    </a:lnTo>
                    <a:lnTo>
                      <a:pt x="349" y="820"/>
                    </a:lnTo>
                    <a:lnTo>
                      <a:pt x="304" y="865"/>
                    </a:lnTo>
                    <a:lnTo>
                      <a:pt x="254" y="917"/>
                    </a:lnTo>
                    <a:lnTo>
                      <a:pt x="204" y="974"/>
                    </a:lnTo>
                    <a:lnTo>
                      <a:pt x="164" y="1019"/>
                    </a:lnTo>
                    <a:lnTo>
                      <a:pt x="128" y="1055"/>
                    </a:lnTo>
                    <a:lnTo>
                      <a:pt x="57" y="1128"/>
                    </a:lnTo>
                    <a:lnTo>
                      <a:pt x="28" y="1143"/>
                    </a:lnTo>
                    <a:lnTo>
                      <a:pt x="2" y="1133"/>
                    </a:lnTo>
                    <a:lnTo>
                      <a:pt x="0" y="1079"/>
                    </a:lnTo>
                    <a:lnTo>
                      <a:pt x="38" y="1038"/>
                    </a:lnTo>
                    <a:lnTo>
                      <a:pt x="69" y="1003"/>
                    </a:lnTo>
                    <a:lnTo>
                      <a:pt x="102" y="967"/>
                    </a:lnTo>
                    <a:lnTo>
                      <a:pt x="140" y="922"/>
                    </a:lnTo>
                    <a:lnTo>
                      <a:pt x="192" y="862"/>
                    </a:lnTo>
                    <a:lnTo>
                      <a:pt x="242" y="810"/>
                    </a:lnTo>
                    <a:lnTo>
                      <a:pt x="290" y="763"/>
                    </a:lnTo>
                    <a:lnTo>
                      <a:pt x="337" y="722"/>
                    </a:lnTo>
                    <a:lnTo>
                      <a:pt x="382" y="679"/>
                    </a:lnTo>
                    <a:lnTo>
                      <a:pt x="435" y="639"/>
                    </a:lnTo>
                    <a:lnTo>
                      <a:pt x="487" y="596"/>
                    </a:lnTo>
                    <a:lnTo>
                      <a:pt x="544" y="549"/>
                    </a:lnTo>
                    <a:lnTo>
                      <a:pt x="599" y="489"/>
                    </a:lnTo>
                    <a:lnTo>
                      <a:pt x="653" y="435"/>
                    </a:lnTo>
                    <a:lnTo>
                      <a:pt x="710" y="380"/>
                    </a:lnTo>
                    <a:lnTo>
                      <a:pt x="770" y="328"/>
                    </a:lnTo>
                    <a:lnTo>
                      <a:pt x="803" y="285"/>
                    </a:lnTo>
                    <a:lnTo>
                      <a:pt x="836" y="247"/>
                    </a:lnTo>
                    <a:lnTo>
                      <a:pt x="867" y="209"/>
                    </a:lnTo>
                    <a:lnTo>
                      <a:pt x="896" y="173"/>
                    </a:lnTo>
                    <a:lnTo>
                      <a:pt x="922" y="135"/>
                    </a:lnTo>
                    <a:lnTo>
                      <a:pt x="950" y="97"/>
                    </a:lnTo>
                    <a:lnTo>
                      <a:pt x="1005" y="7"/>
                    </a:lnTo>
                    <a:lnTo>
                      <a:pt x="1029" y="0"/>
                    </a:lnTo>
                    <a:lnTo>
                      <a:pt x="1036" y="24"/>
                    </a:lnTo>
                    <a:lnTo>
                      <a:pt x="103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6" name="Freeform 493"/>
              <p:cNvSpPr>
                <a:spLocks/>
              </p:cNvSpPr>
              <p:nvPr/>
            </p:nvSpPr>
            <p:spPr bwMode="auto">
              <a:xfrm>
                <a:off x="4495" y="2721"/>
                <a:ext cx="1038" cy="164"/>
              </a:xfrm>
              <a:custGeom>
                <a:avLst/>
                <a:gdLst>
                  <a:gd name="T0" fmla="*/ 19 w 1038"/>
                  <a:gd name="T1" fmla="*/ 114 h 164"/>
                  <a:gd name="T2" fmla="*/ 249 w 1038"/>
                  <a:gd name="T3" fmla="*/ 122 h 164"/>
                  <a:gd name="T4" fmla="*/ 480 w 1038"/>
                  <a:gd name="T5" fmla="*/ 100 h 164"/>
                  <a:gd name="T6" fmla="*/ 829 w 1038"/>
                  <a:gd name="T7" fmla="*/ 41 h 164"/>
                  <a:gd name="T8" fmla="*/ 1014 w 1038"/>
                  <a:gd name="T9" fmla="*/ 0 h 164"/>
                  <a:gd name="T10" fmla="*/ 1038 w 1038"/>
                  <a:gd name="T11" fmla="*/ 10 h 164"/>
                  <a:gd name="T12" fmla="*/ 1026 w 1038"/>
                  <a:gd name="T13" fmla="*/ 34 h 164"/>
                  <a:gd name="T14" fmla="*/ 936 w 1038"/>
                  <a:gd name="T15" fmla="*/ 69 h 164"/>
                  <a:gd name="T16" fmla="*/ 841 w 1038"/>
                  <a:gd name="T17" fmla="*/ 93 h 164"/>
                  <a:gd name="T18" fmla="*/ 665 w 1038"/>
                  <a:gd name="T19" fmla="*/ 129 h 164"/>
                  <a:gd name="T20" fmla="*/ 485 w 1038"/>
                  <a:gd name="T21" fmla="*/ 152 h 164"/>
                  <a:gd name="T22" fmla="*/ 249 w 1038"/>
                  <a:gd name="T23" fmla="*/ 164 h 164"/>
                  <a:gd name="T24" fmla="*/ 14 w 1038"/>
                  <a:gd name="T25" fmla="*/ 150 h 164"/>
                  <a:gd name="T26" fmla="*/ 0 w 1038"/>
                  <a:gd name="T27" fmla="*/ 129 h 164"/>
                  <a:gd name="T28" fmla="*/ 5 w 1038"/>
                  <a:gd name="T29" fmla="*/ 119 h 164"/>
                  <a:gd name="T30" fmla="*/ 19 w 1038"/>
                  <a:gd name="T31" fmla="*/ 114 h 164"/>
                  <a:gd name="T32" fmla="*/ 19 w 1038"/>
                  <a:gd name="T33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8" h="164">
                    <a:moveTo>
                      <a:pt x="19" y="114"/>
                    </a:moveTo>
                    <a:lnTo>
                      <a:pt x="249" y="122"/>
                    </a:lnTo>
                    <a:lnTo>
                      <a:pt x="480" y="100"/>
                    </a:lnTo>
                    <a:lnTo>
                      <a:pt x="829" y="41"/>
                    </a:lnTo>
                    <a:lnTo>
                      <a:pt x="1014" y="0"/>
                    </a:lnTo>
                    <a:lnTo>
                      <a:pt x="1038" y="10"/>
                    </a:lnTo>
                    <a:lnTo>
                      <a:pt x="1026" y="34"/>
                    </a:lnTo>
                    <a:lnTo>
                      <a:pt x="936" y="69"/>
                    </a:lnTo>
                    <a:lnTo>
                      <a:pt x="841" y="93"/>
                    </a:lnTo>
                    <a:lnTo>
                      <a:pt x="665" y="129"/>
                    </a:lnTo>
                    <a:lnTo>
                      <a:pt x="485" y="152"/>
                    </a:lnTo>
                    <a:lnTo>
                      <a:pt x="249" y="164"/>
                    </a:lnTo>
                    <a:lnTo>
                      <a:pt x="14" y="150"/>
                    </a:lnTo>
                    <a:lnTo>
                      <a:pt x="0" y="129"/>
                    </a:lnTo>
                    <a:lnTo>
                      <a:pt x="5" y="119"/>
                    </a:lnTo>
                    <a:lnTo>
                      <a:pt x="19" y="114"/>
                    </a:lnTo>
                    <a:lnTo>
                      <a:pt x="19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7" name="Freeform 494"/>
              <p:cNvSpPr>
                <a:spLocks/>
              </p:cNvSpPr>
              <p:nvPr/>
            </p:nvSpPr>
            <p:spPr bwMode="auto">
              <a:xfrm>
                <a:off x="4395" y="2826"/>
                <a:ext cx="1038" cy="1409"/>
              </a:xfrm>
              <a:custGeom>
                <a:avLst/>
                <a:gdLst>
                  <a:gd name="T0" fmla="*/ 1005 w 1038"/>
                  <a:gd name="T1" fmla="*/ 81 h 1409"/>
                  <a:gd name="T2" fmla="*/ 941 w 1038"/>
                  <a:gd name="T3" fmla="*/ 173 h 1409"/>
                  <a:gd name="T4" fmla="*/ 877 w 1038"/>
                  <a:gd name="T5" fmla="*/ 268 h 1409"/>
                  <a:gd name="T6" fmla="*/ 803 w 1038"/>
                  <a:gd name="T7" fmla="*/ 392 h 1409"/>
                  <a:gd name="T8" fmla="*/ 720 w 1038"/>
                  <a:gd name="T9" fmla="*/ 544 h 1409"/>
                  <a:gd name="T10" fmla="*/ 632 w 1038"/>
                  <a:gd name="T11" fmla="*/ 694 h 1409"/>
                  <a:gd name="T12" fmla="*/ 577 w 1038"/>
                  <a:gd name="T13" fmla="*/ 770 h 1409"/>
                  <a:gd name="T14" fmla="*/ 513 w 1038"/>
                  <a:gd name="T15" fmla="*/ 853 h 1409"/>
                  <a:gd name="T16" fmla="*/ 430 w 1038"/>
                  <a:gd name="T17" fmla="*/ 972 h 1409"/>
                  <a:gd name="T18" fmla="*/ 354 w 1038"/>
                  <a:gd name="T19" fmla="*/ 1072 h 1409"/>
                  <a:gd name="T20" fmla="*/ 276 w 1038"/>
                  <a:gd name="T21" fmla="*/ 1171 h 1409"/>
                  <a:gd name="T22" fmla="*/ 188 w 1038"/>
                  <a:gd name="T23" fmla="*/ 1285 h 1409"/>
                  <a:gd name="T24" fmla="*/ 107 w 1038"/>
                  <a:gd name="T25" fmla="*/ 1347 h 1409"/>
                  <a:gd name="T26" fmla="*/ 26 w 1038"/>
                  <a:gd name="T27" fmla="*/ 1409 h 1409"/>
                  <a:gd name="T28" fmla="*/ 0 w 1038"/>
                  <a:gd name="T29" fmla="*/ 1383 h 1409"/>
                  <a:gd name="T30" fmla="*/ 88 w 1038"/>
                  <a:gd name="T31" fmla="*/ 1266 h 1409"/>
                  <a:gd name="T32" fmla="*/ 166 w 1038"/>
                  <a:gd name="T33" fmla="*/ 1169 h 1409"/>
                  <a:gd name="T34" fmla="*/ 247 w 1038"/>
                  <a:gd name="T35" fmla="*/ 1064 h 1409"/>
                  <a:gd name="T36" fmla="*/ 323 w 1038"/>
                  <a:gd name="T37" fmla="*/ 969 h 1409"/>
                  <a:gd name="T38" fmla="*/ 402 w 1038"/>
                  <a:gd name="T39" fmla="*/ 862 h 1409"/>
                  <a:gd name="T40" fmla="*/ 478 w 1038"/>
                  <a:gd name="T41" fmla="*/ 758 h 1409"/>
                  <a:gd name="T42" fmla="*/ 539 w 1038"/>
                  <a:gd name="T43" fmla="*/ 682 h 1409"/>
                  <a:gd name="T44" fmla="*/ 594 w 1038"/>
                  <a:gd name="T45" fmla="*/ 611 h 1409"/>
                  <a:gd name="T46" fmla="*/ 644 w 1038"/>
                  <a:gd name="T47" fmla="*/ 542 h 1409"/>
                  <a:gd name="T48" fmla="*/ 694 w 1038"/>
                  <a:gd name="T49" fmla="*/ 473 h 1409"/>
                  <a:gd name="T50" fmla="*/ 744 w 1038"/>
                  <a:gd name="T51" fmla="*/ 401 h 1409"/>
                  <a:gd name="T52" fmla="*/ 794 w 1038"/>
                  <a:gd name="T53" fmla="*/ 328 h 1409"/>
                  <a:gd name="T54" fmla="*/ 848 w 1038"/>
                  <a:gd name="T55" fmla="*/ 249 h 1409"/>
                  <a:gd name="T56" fmla="*/ 910 w 1038"/>
                  <a:gd name="T57" fmla="*/ 154 h 1409"/>
                  <a:gd name="T58" fmla="*/ 974 w 1038"/>
                  <a:gd name="T59" fmla="*/ 62 h 1409"/>
                  <a:gd name="T60" fmla="*/ 1034 w 1038"/>
                  <a:gd name="T61" fmla="*/ 0 h 1409"/>
                  <a:gd name="T62" fmla="*/ 1038 w 1038"/>
                  <a:gd name="T63" fmla="*/ 24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8" h="1409">
                    <a:moveTo>
                      <a:pt x="1038" y="24"/>
                    </a:moveTo>
                    <a:lnTo>
                      <a:pt x="1005" y="81"/>
                    </a:lnTo>
                    <a:lnTo>
                      <a:pt x="972" y="128"/>
                    </a:lnTo>
                    <a:lnTo>
                      <a:pt x="941" y="173"/>
                    </a:lnTo>
                    <a:lnTo>
                      <a:pt x="905" y="226"/>
                    </a:lnTo>
                    <a:lnTo>
                      <a:pt x="877" y="268"/>
                    </a:lnTo>
                    <a:lnTo>
                      <a:pt x="851" y="311"/>
                    </a:lnTo>
                    <a:lnTo>
                      <a:pt x="803" y="392"/>
                    </a:lnTo>
                    <a:lnTo>
                      <a:pt x="760" y="468"/>
                    </a:lnTo>
                    <a:lnTo>
                      <a:pt x="720" y="544"/>
                    </a:lnTo>
                    <a:lnTo>
                      <a:pt x="677" y="618"/>
                    </a:lnTo>
                    <a:lnTo>
                      <a:pt x="632" y="694"/>
                    </a:lnTo>
                    <a:lnTo>
                      <a:pt x="606" y="732"/>
                    </a:lnTo>
                    <a:lnTo>
                      <a:pt x="577" y="770"/>
                    </a:lnTo>
                    <a:lnTo>
                      <a:pt x="547" y="810"/>
                    </a:lnTo>
                    <a:lnTo>
                      <a:pt x="513" y="853"/>
                    </a:lnTo>
                    <a:lnTo>
                      <a:pt x="471" y="915"/>
                    </a:lnTo>
                    <a:lnTo>
                      <a:pt x="430" y="972"/>
                    </a:lnTo>
                    <a:lnTo>
                      <a:pt x="392" y="1024"/>
                    </a:lnTo>
                    <a:lnTo>
                      <a:pt x="354" y="1072"/>
                    </a:lnTo>
                    <a:lnTo>
                      <a:pt x="316" y="1121"/>
                    </a:lnTo>
                    <a:lnTo>
                      <a:pt x="276" y="1171"/>
                    </a:lnTo>
                    <a:lnTo>
                      <a:pt x="233" y="1226"/>
                    </a:lnTo>
                    <a:lnTo>
                      <a:pt x="188" y="1285"/>
                    </a:lnTo>
                    <a:lnTo>
                      <a:pt x="147" y="1321"/>
                    </a:lnTo>
                    <a:lnTo>
                      <a:pt x="107" y="1347"/>
                    </a:lnTo>
                    <a:lnTo>
                      <a:pt x="67" y="1376"/>
                    </a:lnTo>
                    <a:lnTo>
                      <a:pt x="26" y="1409"/>
                    </a:lnTo>
                    <a:lnTo>
                      <a:pt x="0" y="1407"/>
                    </a:lnTo>
                    <a:lnTo>
                      <a:pt x="0" y="1383"/>
                    </a:lnTo>
                    <a:lnTo>
                      <a:pt x="62" y="1307"/>
                    </a:lnTo>
                    <a:lnTo>
                      <a:pt x="88" y="1266"/>
                    </a:lnTo>
                    <a:lnTo>
                      <a:pt x="121" y="1228"/>
                    </a:lnTo>
                    <a:lnTo>
                      <a:pt x="166" y="1169"/>
                    </a:lnTo>
                    <a:lnTo>
                      <a:pt x="209" y="1114"/>
                    </a:lnTo>
                    <a:lnTo>
                      <a:pt x="247" y="1064"/>
                    </a:lnTo>
                    <a:lnTo>
                      <a:pt x="285" y="1017"/>
                    </a:lnTo>
                    <a:lnTo>
                      <a:pt x="323" y="969"/>
                    </a:lnTo>
                    <a:lnTo>
                      <a:pt x="361" y="917"/>
                    </a:lnTo>
                    <a:lnTo>
                      <a:pt x="402" y="862"/>
                    </a:lnTo>
                    <a:lnTo>
                      <a:pt x="444" y="801"/>
                    </a:lnTo>
                    <a:lnTo>
                      <a:pt x="478" y="758"/>
                    </a:lnTo>
                    <a:lnTo>
                      <a:pt x="509" y="720"/>
                    </a:lnTo>
                    <a:lnTo>
                      <a:pt x="539" y="682"/>
                    </a:lnTo>
                    <a:lnTo>
                      <a:pt x="566" y="646"/>
                    </a:lnTo>
                    <a:lnTo>
                      <a:pt x="594" y="611"/>
                    </a:lnTo>
                    <a:lnTo>
                      <a:pt x="620" y="575"/>
                    </a:lnTo>
                    <a:lnTo>
                      <a:pt x="644" y="542"/>
                    </a:lnTo>
                    <a:lnTo>
                      <a:pt x="670" y="506"/>
                    </a:lnTo>
                    <a:lnTo>
                      <a:pt x="694" y="473"/>
                    </a:lnTo>
                    <a:lnTo>
                      <a:pt x="718" y="437"/>
                    </a:lnTo>
                    <a:lnTo>
                      <a:pt x="744" y="401"/>
                    </a:lnTo>
                    <a:lnTo>
                      <a:pt x="768" y="366"/>
                    </a:lnTo>
                    <a:lnTo>
                      <a:pt x="794" y="328"/>
                    </a:lnTo>
                    <a:lnTo>
                      <a:pt x="820" y="290"/>
                    </a:lnTo>
                    <a:lnTo>
                      <a:pt x="848" y="249"/>
                    </a:lnTo>
                    <a:lnTo>
                      <a:pt x="877" y="204"/>
                    </a:lnTo>
                    <a:lnTo>
                      <a:pt x="910" y="154"/>
                    </a:lnTo>
                    <a:lnTo>
                      <a:pt x="943" y="109"/>
                    </a:lnTo>
                    <a:lnTo>
                      <a:pt x="974" y="62"/>
                    </a:lnTo>
                    <a:lnTo>
                      <a:pt x="1008" y="5"/>
                    </a:lnTo>
                    <a:lnTo>
                      <a:pt x="1034" y="0"/>
                    </a:lnTo>
                    <a:lnTo>
                      <a:pt x="1038" y="24"/>
                    </a:lnTo>
                    <a:lnTo>
                      <a:pt x="103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8" name="Freeform 495"/>
              <p:cNvSpPr>
                <a:spLocks/>
              </p:cNvSpPr>
              <p:nvPr/>
            </p:nvSpPr>
            <p:spPr bwMode="auto">
              <a:xfrm>
                <a:off x="5400" y="2562"/>
                <a:ext cx="90" cy="223"/>
              </a:xfrm>
              <a:custGeom>
                <a:avLst/>
                <a:gdLst>
                  <a:gd name="T0" fmla="*/ 14 w 90"/>
                  <a:gd name="T1" fmla="*/ 207 h 223"/>
                  <a:gd name="T2" fmla="*/ 10 w 90"/>
                  <a:gd name="T3" fmla="*/ 117 h 223"/>
                  <a:gd name="T4" fmla="*/ 0 w 90"/>
                  <a:gd name="T5" fmla="*/ 41 h 223"/>
                  <a:gd name="T6" fmla="*/ 7 w 90"/>
                  <a:gd name="T7" fmla="*/ 12 h 223"/>
                  <a:gd name="T8" fmla="*/ 29 w 90"/>
                  <a:gd name="T9" fmla="*/ 0 h 223"/>
                  <a:gd name="T10" fmla="*/ 55 w 90"/>
                  <a:gd name="T11" fmla="*/ 5 h 223"/>
                  <a:gd name="T12" fmla="*/ 69 w 90"/>
                  <a:gd name="T13" fmla="*/ 29 h 223"/>
                  <a:gd name="T14" fmla="*/ 90 w 90"/>
                  <a:gd name="T15" fmla="*/ 112 h 223"/>
                  <a:gd name="T16" fmla="*/ 86 w 90"/>
                  <a:gd name="T17" fmla="*/ 181 h 223"/>
                  <a:gd name="T18" fmla="*/ 48 w 90"/>
                  <a:gd name="T19" fmla="*/ 216 h 223"/>
                  <a:gd name="T20" fmla="*/ 26 w 90"/>
                  <a:gd name="T21" fmla="*/ 223 h 223"/>
                  <a:gd name="T22" fmla="*/ 14 w 90"/>
                  <a:gd name="T23" fmla="*/ 207 h 223"/>
                  <a:gd name="T24" fmla="*/ 14 w 90"/>
                  <a:gd name="T25" fmla="*/ 20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223">
                    <a:moveTo>
                      <a:pt x="14" y="207"/>
                    </a:moveTo>
                    <a:lnTo>
                      <a:pt x="10" y="117"/>
                    </a:lnTo>
                    <a:lnTo>
                      <a:pt x="0" y="41"/>
                    </a:lnTo>
                    <a:lnTo>
                      <a:pt x="7" y="12"/>
                    </a:lnTo>
                    <a:lnTo>
                      <a:pt x="29" y="0"/>
                    </a:lnTo>
                    <a:lnTo>
                      <a:pt x="55" y="5"/>
                    </a:lnTo>
                    <a:lnTo>
                      <a:pt x="69" y="29"/>
                    </a:lnTo>
                    <a:lnTo>
                      <a:pt x="90" y="112"/>
                    </a:lnTo>
                    <a:lnTo>
                      <a:pt x="86" y="181"/>
                    </a:lnTo>
                    <a:lnTo>
                      <a:pt x="48" y="216"/>
                    </a:lnTo>
                    <a:lnTo>
                      <a:pt x="26" y="223"/>
                    </a:lnTo>
                    <a:lnTo>
                      <a:pt x="14" y="207"/>
                    </a:lnTo>
                    <a:lnTo>
                      <a:pt x="14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9" name="Freeform 496"/>
              <p:cNvSpPr>
                <a:spLocks/>
              </p:cNvSpPr>
              <p:nvPr/>
            </p:nvSpPr>
            <p:spPr bwMode="auto">
              <a:xfrm>
                <a:off x="5666" y="2576"/>
                <a:ext cx="72" cy="561"/>
              </a:xfrm>
              <a:custGeom>
                <a:avLst/>
                <a:gdLst>
                  <a:gd name="T0" fmla="*/ 72 w 72"/>
                  <a:gd name="T1" fmla="*/ 19 h 561"/>
                  <a:gd name="T2" fmla="*/ 64 w 72"/>
                  <a:gd name="T3" fmla="*/ 316 h 561"/>
                  <a:gd name="T4" fmla="*/ 48 w 72"/>
                  <a:gd name="T5" fmla="*/ 542 h 561"/>
                  <a:gd name="T6" fmla="*/ 43 w 72"/>
                  <a:gd name="T7" fmla="*/ 556 h 561"/>
                  <a:gd name="T8" fmla="*/ 34 w 72"/>
                  <a:gd name="T9" fmla="*/ 561 h 561"/>
                  <a:gd name="T10" fmla="*/ 12 w 72"/>
                  <a:gd name="T11" fmla="*/ 549 h 561"/>
                  <a:gd name="T12" fmla="*/ 0 w 72"/>
                  <a:gd name="T13" fmla="*/ 309 h 561"/>
                  <a:gd name="T14" fmla="*/ 36 w 72"/>
                  <a:gd name="T15" fmla="*/ 15 h 561"/>
                  <a:gd name="T16" fmla="*/ 55 w 72"/>
                  <a:gd name="T17" fmla="*/ 0 h 561"/>
                  <a:gd name="T18" fmla="*/ 72 w 72"/>
                  <a:gd name="T19" fmla="*/ 19 h 561"/>
                  <a:gd name="T20" fmla="*/ 72 w 72"/>
                  <a:gd name="T21" fmla="*/ 1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561">
                    <a:moveTo>
                      <a:pt x="72" y="19"/>
                    </a:moveTo>
                    <a:lnTo>
                      <a:pt x="64" y="316"/>
                    </a:lnTo>
                    <a:lnTo>
                      <a:pt x="48" y="542"/>
                    </a:lnTo>
                    <a:lnTo>
                      <a:pt x="43" y="556"/>
                    </a:lnTo>
                    <a:lnTo>
                      <a:pt x="34" y="561"/>
                    </a:lnTo>
                    <a:lnTo>
                      <a:pt x="12" y="549"/>
                    </a:lnTo>
                    <a:lnTo>
                      <a:pt x="0" y="309"/>
                    </a:lnTo>
                    <a:lnTo>
                      <a:pt x="36" y="15"/>
                    </a:lnTo>
                    <a:lnTo>
                      <a:pt x="55" y="0"/>
                    </a:lnTo>
                    <a:lnTo>
                      <a:pt x="72" y="19"/>
                    </a:lnTo>
                    <a:lnTo>
                      <a:pt x="72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0" name="Freeform 497"/>
              <p:cNvSpPr>
                <a:spLocks/>
              </p:cNvSpPr>
              <p:nvPr/>
            </p:nvSpPr>
            <p:spPr bwMode="auto">
              <a:xfrm>
                <a:off x="5766" y="2598"/>
                <a:ext cx="86" cy="791"/>
              </a:xfrm>
              <a:custGeom>
                <a:avLst/>
                <a:gdLst>
                  <a:gd name="T0" fmla="*/ 74 w 86"/>
                  <a:gd name="T1" fmla="*/ 21 h 791"/>
                  <a:gd name="T2" fmla="*/ 62 w 86"/>
                  <a:gd name="T3" fmla="*/ 192 h 791"/>
                  <a:gd name="T4" fmla="*/ 71 w 86"/>
                  <a:gd name="T5" fmla="*/ 363 h 791"/>
                  <a:gd name="T6" fmla="*/ 86 w 86"/>
                  <a:gd name="T7" fmla="*/ 473 h 791"/>
                  <a:gd name="T8" fmla="*/ 71 w 86"/>
                  <a:gd name="T9" fmla="*/ 625 h 791"/>
                  <a:gd name="T10" fmla="*/ 38 w 86"/>
                  <a:gd name="T11" fmla="*/ 777 h 791"/>
                  <a:gd name="T12" fmla="*/ 31 w 86"/>
                  <a:gd name="T13" fmla="*/ 789 h 791"/>
                  <a:gd name="T14" fmla="*/ 17 w 86"/>
                  <a:gd name="T15" fmla="*/ 791 h 791"/>
                  <a:gd name="T16" fmla="*/ 5 w 86"/>
                  <a:gd name="T17" fmla="*/ 770 h 791"/>
                  <a:gd name="T18" fmla="*/ 19 w 86"/>
                  <a:gd name="T19" fmla="*/ 622 h 791"/>
                  <a:gd name="T20" fmla="*/ 14 w 86"/>
                  <a:gd name="T21" fmla="*/ 477 h 791"/>
                  <a:gd name="T22" fmla="*/ 0 w 86"/>
                  <a:gd name="T23" fmla="*/ 368 h 791"/>
                  <a:gd name="T24" fmla="*/ 7 w 86"/>
                  <a:gd name="T25" fmla="*/ 192 h 791"/>
                  <a:gd name="T26" fmla="*/ 41 w 86"/>
                  <a:gd name="T27" fmla="*/ 14 h 791"/>
                  <a:gd name="T28" fmla="*/ 48 w 86"/>
                  <a:gd name="T29" fmla="*/ 2 h 791"/>
                  <a:gd name="T30" fmla="*/ 60 w 86"/>
                  <a:gd name="T31" fmla="*/ 0 h 791"/>
                  <a:gd name="T32" fmla="*/ 74 w 86"/>
                  <a:gd name="T33" fmla="*/ 21 h 791"/>
                  <a:gd name="T34" fmla="*/ 74 w 86"/>
                  <a:gd name="T35" fmla="*/ 2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791">
                    <a:moveTo>
                      <a:pt x="74" y="21"/>
                    </a:moveTo>
                    <a:lnTo>
                      <a:pt x="62" y="192"/>
                    </a:lnTo>
                    <a:lnTo>
                      <a:pt x="71" y="363"/>
                    </a:lnTo>
                    <a:lnTo>
                      <a:pt x="86" y="473"/>
                    </a:lnTo>
                    <a:lnTo>
                      <a:pt x="71" y="625"/>
                    </a:lnTo>
                    <a:lnTo>
                      <a:pt x="38" y="777"/>
                    </a:lnTo>
                    <a:lnTo>
                      <a:pt x="31" y="789"/>
                    </a:lnTo>
                    <a:lnTo>
                      <a:pt x="17" y="791"/>
                    </a:lnTo>
                    <a:lnTo>
                      <a:pt x="5" y="770"/>
                    </a:lnTo>
                    <a:lnTo>
                      <a:pt x="19" y="622"/>
                    </a:lnTo>
                    <a:lnTo>
                      <a:pt x="14" y="477"/>
                    </a:lnTo>
                    <a:lnTo>
                      <a:pt x="0" y="368"/>
                    </a:lnTo>
                    <a:lnTo>
                      <a:pt x="7" y="192"/>
                    </a:lnTo>
                    <a:lnTo>
                      <a:pt x="41" y="1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74" y="21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1" name="Freeform 498"/>
              <p:cNvSpPr>
                <a:spLocks/>
              </p:cNvSpPr>
              <p:nvPr/>
            </p:nvSpPr>
            <p:spPr bwMode="auto">
              <a:xfrm>
                <a:off x="5536" y="2790"/>
                <a:ext cx="686" cy="1331"/>
              </a:xfrm>
              <a:custGeom>
                <a:avLst/>
                <a:gdLst>
                  <a:gd name="T0" fmla="*/ 33 w 686"/>
                  <a:gd name="T1" fmla="*/ 15 h 1331"/>
                  <a:gd name="T2" fmla="*/ 59 w 686"/>
                  <a:gd name="T3" fmla="*/ 114 h 1331"/>
                  <a:gd name="T4" fmla="*/ 80 w 686"/>
                  <a:gd name="T5" fmla="*/ 157 h 1331"/>
                  <a:gd name="T6" fmla="*/ 104 w 686"/>
                  <a:gd name="T7" fmla="*/ 205 h 1331"/>
                  <a:gd name="T8" fmla="*/ 216 w 686"/>
                  <a:gd name="T9" fmla="*/ 433 h 1331"/>
                  <a:gd name="T10" fmla="*/ 271 w 686"/>
                  <a:gd name="T11" fmla="*/ 580 h 1331"/>
                  <a:gd name="T12" fmla="*/ 294 w 686"/>
                  <a:gd name="T13" fmla="*/ 628 h 1331"/>
                  <a:gd name="T14" fmla="*/ 318 w 686"/>
                  <a:gd name="T15" fmla="*/ 673 h 1331"/>
                  <a:gd name="T16" fmla="*/ 366 w 686"/>
                  <a:gd name="T17" fmla="*/ 756 h 1331"/>
                  <a:gd name="T18" fmla="*/ 413 w 686"/>
                  <a:gd name="T19" fmla="*/ 834 h 1331"/>
                  <a:gd name="T20" fmla="*/ 437 w 686"/>
                  <a:gd name="T21" fmla="*/ 870 h 1331"/>
                  <a:gd name="T22" fmla="*/ 461 w 686"/>
                  <a:gd name="T23" fmla="*/ 906 h 1331"/>
                  <a:gd name="T24" fmla="*/ 487 w 686"/>
                  <a:gd name="T25" fmla="*/ 941 h 1331"/>
                  <a:gd name="T26" fmla="*/ 511 w 686"/>
                  <a:gd name="T27" fmla="*/ 979 h 1331"/>
                  <a:gd name="T28" fmla="*/ 537 w 686"/>
                  <a:gd name="T29" fmla="*/ 1015 h 1331"/>
                  <a:gd name="T30" fmla="*/ 560 w 686"/>
                  <a:gd name="T31" fmla="*/ 1053 h 1331"/>
                  <a:gd name="T32" fmla="*/ 587 w 686"/>
                  <a:gd name="T33" fmla="*/ 1091 h 1331"/>
                  <a:gd name="T34" fmla="*/ 615 w 686"/>
                  <a:gd name="T35" fmla="*/ 1131 h 1331"/>
                  <a:gd name="T36" fmla="*/ 641 w 686"/>
                  <a:gd name="T37" fmla="*/ 1172 h 1331"/>
                  <a:gd name="T38" fmla="*/ 670 w 686"/>
                  <a:gd name="T39" fmla="*/ 1217 h 1331"/>
                  <a:gd name="T40" fmla="*/ 686 w 686"/>
                  <a:gd name="T41" fmla="*/ 1302 h 1331"/>
                  <a:gd name="T42" fmla="*/ 677 w 686"/>
                  <a:gd name="T43" fmla="*/ 1331 h 1331"/>
                  <a:gd name="T44" fmla="*/ 648 w 686"/>
                  <a:gd name="T45" fmla="*/ 1321 h 1331"/>
                  <a:gd name="T46" fmla="*/ 582 w 686"/>
                  <a:gd name="T47" fmla="*/ 1267 h 1331"/>
                  <a:gd name="T48" fmla="*/ 527 w 686"/>
                  <a:gd name="T49" fmla="*/ 1179 h 1331"/>
                  <a:gd name="T50" fmla="*/ 480 w 686"/>
                  <a:gd name="T51" fmla="*/ 1096 h 1331"/>
                  <a:gd name="T52" fmla="*/ 434 w 686"/>
                  <a:gd name="T53" fmla="*/ 1020 h 1331"/>
                  <a:gd name="T54" fmla="*/ 392 w 686"/>
                  <a:gd name="T55" fmla="*/ 944 h 1331"/>
                  <a:gd name="T56" fmla="*/ 351 w 686"/>
                  <a:gd name="T57" fmla="*/ 868 h 1331"/>
                  <a:gd name="T58" fmla="*/ 309 w 686"/>
                  <a:gd name="T59" fmla="*/ 787 h 1331"/>
                  <a:gd name="T60" fmla="*/ 263 w 686"/>
                  <a:gd name="T61" fmla="*/ 701 h 1331"/>
                  <a:gd name="T62" fmla="*/ 240 w 686"/>
                  <a:gd name="T63" fmla="*/ 654 h 1331"/>
                  <a:gd name="T64" fmla="*/ 216 w 686"/>
                  <a:gd name="T65" fmla="*/ 606 h 1331"/>
                  <a:gd name="T66" fmla="*/ 164 w 686"/>
                  <a:gd name="T67" fmla="*/ 456 h 1331"/>
                  <a:gd name="T68" fmla="*/ 121 w 686"/>
                  <a:gd name="T69" fmla="*/ 335 h 1331"/>
                  <a:gd name="T70" fmla="*/ 104 w 686"/>
                  <a:gd name="T71" fmla="*/ 281 h 1331"/>
                  <a:gd name="T72" fmla="*/ 73 w 686"/>
                  <a:gd name="T73" fmla="*/ 221 h 1331"/>
                  <a:gd name="T74" fmla="*/ 0 w 686"/>
                  <a:gd name="T75" fmla="*/ 19 h 1331"/>
                  <a:gd name="T76" fmla="*/ 14 w 686"/>
                  <a:gd name="T77" fmla="*/ 0 h 1331"/>
                  <a:gd name="T78" fmla="*/ 33 w 686"/>
                  <a:gd name="T79" fmla="*/ 15 h 1331"/>
                  <a:gd name="T80" fmla="*/ 33 w 686"/>
                  <a:gd name="T81" fmla="*/ 15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6" h="1331">
                    <a:moveTo>
                      <a:pt x="33" y="15"/>
                    </a:moveTo>
                    <a:lnTo>
                      <a:pt x="59" y="114"/>
                    </a:lnTo>
                    <a:lnTo>
                      <a:pt x="80" y="157"/>
                    </a:lnTo>
                    <a:lnTo>
                      <a:pt x="104" y="205"/>
                    </a:lnTo>
                    <a:lnTo>
                      <a:pt x="216" y="433"/>
                    </a:lnTo>
                    <a:lnTo>
                      <a:pt x="271" y="580"/>
                    </a:lnTo>
                    <a:lnTo>
                      <a:pt x="294" y="628"/>
                    </a:lnTo>
                    <a:lnTo>
                      <a:pt x="318" y="673"/>
                    </a:lnTo>
                    <a:lnTo>
                      <a:pt x="366" y="756"/>
                    </a:lnTo>
                    <a:lnTo>
                      <a:pt x="413" y="834"/>
                    </a:lnTo>
                    <a:lnTo>
                      <a:pt x="437" y="870"/>
                    </a:lnTo>
                    <a:lnTo>
                      <a:pt x="461" y="906"/>
                    </a:lnTo>
                    <a:lnTo>
                      <a:pt x="487" y="941"/>
                    </a:lnTo>
                    <a:lnTo>
                      <a:pt x="511" y="979"/>
                    </a:lnTo>
                    <a:lnTo>
                      <a:pt x="537" y="1015"/>
                    </a:lnTo>
                    <a:lnTo>
                      <a:pt x="560" y="1053"/>
                    </a:lnTo>
                    <a:lnTo>
                      <a:pt x="587" y="1091"/>
                    </a:lnTo>
                    <a:lnTo>
                      <a:pt x="615" y="1131"/>
                    </a:lnTo>
                    <a:lnTo>
                      <a:pt x="641" y="1172"/>
                    </a:lnTo>
                    <a:lnTo>
                      <a:pt x="670" y="1217"/>
                    </a:lnTo>
                    <a:lnTo>
                      <a:pt x="686" y="1302"/>
                    </a:lnTo>
                    <a:lnTo>
                      <a:pt x="677" y="1331"/>
                    </a:lnTo>
                    <a:lnTo>
                      <a:pt x="648" y="1321"/>
                    </a:lnTo>
                    <a:lnTo>
                      <a:pt x="582" y="1267"/>
                    </a:lnTo>
                    <a:lnTo>
                      <a:pt x="527" y="1179"/>
                    </a:lnTo>
                    <a:lnTo>
                      <a:pt x="480" y="1096"/>
                    </a:lnTo>
                    <a:lnTo>
                      <a:pt x="434" y="1020"/>
                    </a:lnTo>
                    <a:lnTo>
                      <a:pt x="392" y="944"/>
                    </a:lnTo>
                    <a:lnTo>
                      <a:pt x="351" y="868"/>
                    </a:lnTo>
                    <a:lnTo>
                      <a:pt x="309" y="787"/>
                    </a:lnTo>
                    <a:lnTo>
                      <a:pt x="263" y="701"/>
                    </a:lnTo>
                    <a:lnTo>
                      <a:pt x="240" y="654"/>
                    </a:lnTo>
                    <a:lnTo>
                      <a:pt x="216" y="606"/>
                    </a:lnTo>
                    <a:lnTo>
                      <a:pt x="164" y="456"/>
                    </a:lnTo>
                    <a:lnTo>
                      <a:pt x="121" y="335"/>
                    </a:lnTo>
                    <a:lnTo>
                      <a:pt x="104" y="281"/>
                    </a:lnTo>
                    <a:lnTo>
                      <a:pt x="73" y="221"/>
                    </a:lnTo>
                    <a:lnTo>
                      <a:pt x="0" y="19"/>
                    </a:lnTo>
                    <a:lnTo>
                      <a:pt x="14" y="0"/>
                    </a:lnTo>
                    <a:lnTo>
                      <a:pt x="33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2" name="Freeform 499"/>
              <p:cNvSpPr>
                <a:spLocks/>
              </p:cNvSpPr>
              <p:nvPr/>
            </p:nvSpPr>
            <p:spPr bwMode="auto">
              <a:xfrm>
                <a:off x="4481" y="2985"/>
                <a:ext cx="1031" cy="1585"/>
              </a:xfrm>
              <a:custGeom>
                <a:avLst/>
                <a:gdLst>
                  <a:gd name="T0" fmla="*/ 1026 w 1031"/>
                  <a:gd name="T1" fmla="*/ 29 h 1585"/>
                  <a:gd name="T2" fmla="*/ 969 w 1031"/>
                  <a:gd name="T3" fmla="*/ 100 h 1585"/>
                  <a:gd name="T4" fmla="*/ 936 w 1031"/>
                  <a:gd name="T5" fmla="*/ 193 h 1585"/>
                  <a:gd name="T6" fmla="*/ 912 w 1031"/>
                  <a:gd name="T7" fmla="*/ 247 h 1585"/>
                  <a:gd name="T8" fmla="*/ 888 w 1031"/>
                  <a:gd name="T9" fmla="*/ 300 h 1585"/>
                  <a:gd name="T10" fmla="*/ 867 w 1031"/>
                  <a:gd name="T11" fmla="*/ 347 h 1585"/>
                  <a:gd name="T12" fmla="*/ 846 w 1031"/>
                  <a:gd name="T13" fmla="*/ 392 h 1585"/>
                  <a:gd name="T14" fmla="*/ 822 w 1031"/>
                  <a:gd name="T15" fmla="*/ 437 h 1585"/>
                  <a:gd name="T16" fmla="*/ 798 w 1031"/>
                  <a:gd name="T17" fmla="*/ 482 h 1585"/>
                  <a:gd name="T18" fmla="*/ 769 w 1031"/>
                  <a:gd name="T19" fmla="*/ 530 h 1585"/>
                  <a:gd name="T20" fmla="*/ 739 w 1031"/>
                  <a:gd name="T21" fmla="*/ 580 h 1585"/>
                  <a:gd name="T22" fmla="*/ 698 w 1031"/>
                  <a:gd name="T23" fmla="*/ 646 h 1585"/>
                  <a:gd name="T24" fmla="*/ 660 w 1031"/>
                  <a:gd name="T25" fmla="*/ 706 h 1585"/>
                  <a:gd name="T26" fmla="*/ 625 w 1031"/>
                  <a:gd name="T27" fmla="*/ 761 h 1585"/>
                  <a:gd name="T28" fmla="*/ 591 w 1031"/>
                  <a:gd name="T29" fmla="*/ 815 h 1585"/>
                  <a:gd name="T30" fmla="*/ 558 w 1031"/>
                  <a:gd name="T31" fmla="*/ 867 h 1585"/>
                  <a:gd name="T32" fmla="*/ 522 w 1031"/>
                  <a:gd name="T33" fmla="*/ 922 h 1585"/>
                  <a:gd name="T34" fmla="*/ 482 w 1031"/>
                  <a:gd name="T35" fmla="*/ 979 h 1585"/>
                  <a:gd name="T36" fmla="*/ 437 w 1031"/>
                  <a:gd name="T37" fmla="*/ 1041 h 1585"/>
                  <a:gd name="T38" fmla="*/ 404 w 1031"/>
                  <a:gd name="T39" fmla="*/ 1091 h 1585"/>
                  <a:gd name="T40" fmla="*/ 375 w 1031"/>
                  <a:gd name="T41" fmla="*/ 1136 h 1585"/>
                  <a:gd name="T42" fmla="*/ 347 w 1031"/>
                  <a:gd name="T43" fmla="*/ 1181 h 1585"/>
                  <a:gd name="T44" fmla="*/ 313 w 1031"/>
                  <a:gd name="T45" fmla="*/ 1233 h 1585"/>
                  <a:gd name="T46" fmla="*/ 273 w 1031"/>
                  <a:gd name="T47" fmla="*/ 1288 h 1585"/>
                  <a:gd name="T48" fmla="*/ 237 w 1031"/>
                  <a:gd name="T49" fmla="*/ 1338 h 1585"/>
                  <a:gd name="T50" fmla="*/ 171 w 1031"/>
                  <a:gd name="T51" fmla="*/ 1445 h 1585"/>
                  <a:gd name="T52" fmla="*/ 137 w 1031"/>
                  <a:gd name="T53" fmla="*/ 1483 h 1585"/>
                  <a:gd name="T54" fmla="*/ 99 w 1031"/>
                  <a:gd name="T55" fmla="*/ 1516 h 1585"/>
                  <a:gd name="T56" fmla="*/ 26 w 1031"/>
                  <a:gd name="T57" fmla="*/ 1583 h 1585"/>
                  <a:gd name="T58" fmla="*/ 0 w 1031"/>
                  <a:gd name="T59" fmla="*/ 1585 h 1585"/>
                  <a:gd name="T60" fmla="*/ 0 w 1031"/>
                  <a:gd name="T61" fmla="*/ 1561 h 1585"/>
                  <a:gd name="T62" fmla="*/ 45 w 1031"/>
                  <a:gd name="T63" fmla="*/ 1478 h 1585"/>
                  <a:gd name="T64" fmla="*/ 61 w 1031"/>
                  <a:gd name="T65" fmla="*/ 1435 h 1585"/>
                  <a:gd name="T66" fmla="*/ 85 w 1031"/>
                  <a:gd name="T67" fmla="*/ 1393 h 1585"/>
                  <a:gd name="T68" fmla="*/ 121 w 1031"/>
                  <a:gd name="T69" fmla="*/ 1333 h 1585"/>
                  <a:gd name="T70" fmla="*/ 156 w 1031"/>
                  <a:gd name="T71" fmla="*/ 1283 h 1585"/>
                  <a:gd name="T72" fmla="*/ 194 w 1031"/>
                  <a:gd name="T73" fmla="*/ 1236 h 1585"/>
                  <a:gd name="T74" fmla="*/ 237 w 1031"/>
                  <a:gd name="T75" fmla="*/ 1179 h 1585"/>
                  <a:gd name="T76" fmla="*/ 270 w 1031"/>
                  <a:gd name="T77" fmla="*/ 1126 h 1585"/>
                  <a:gd name="T78" fmla="*/ 299 w 1031"/>
                  <a:gd name="T79" fmla="*/ 1081 h 1585"/>
                  <a:gd name="T80" fmla="*/ 327 w 1031"/>
                  <a:gd name="T81" fmla="*/ 1036 h 1585"/>
                  <a:gd name="T82" fmla="*/ 361 w 1031"/>
                  <a:gd name="T83" fmla="*/ 986 h 1585"/>
                  <a:gd name="T84" fmla="*/ 406 w 1031"/>
                  <a:gd name="T85" fmla="*/ 924 h 1585"/>
                  <a:gd name="T86" fmla="*/ 449 w 1031"/>
                  <a:gd name="T87" fmla="*/ 870 h 1585"/>
                  <a:gd name="T88" fmla="*/ 487 w 1031"/>
                  <a:gd name="T89" fmla="*/ 820 h 1585"/>
                  <a:gd name="T90" fmla="*/ 525 w 1031"/>
                  <a:gd name="T91" fmla="*/ 770 h 1585"/>
                  <a:gd name="T92" fmla="*/ 563 w 1031"/>
                  <a:gd name="T93" fmla="*/ 720 h 1585"/>
                  <a:gd name="T94" fmla="*/ 603 w 1031"/>
                  <a:gd name="T95" fmla="*/ 668 h 1585"/>
                  <a:gd name="T96" fmla="*/ 641 w 1031"/>
                  <a:gd name="T97" fmla="*/ 611 h 1585"/>
                  <a:gd name="T98" fmla="*/ 684 w 1031"/>
                  <a:gd name="T99" fmla="*/ 547 h 1585"/>
                  <a:gd name="T100" fmla="*/ 715 w 1031"/>
                  <a:gd name="T101" fmla="*/ 497 h 1585"/>
                  <a:gd name="T102" fmla="*/ 746 w 1031"/>
                  <a:gd name="T103" fmla="*/ 452 h 1585"/>
                  <a:gd name="T104" fmla="*/ 774 w 1031"/>
                  <a:gd name="T105" fmla="*/ 409 h 1585"/>
                  <a:gd name="T106" fmla="*/ 800 w 1031"/>
                  <a:gd name="T107" fmla="*/ 368 h 1585"/>
                  <a:gd name="T108" fmla="*/ 853 w 1031"/>
                  <a:gd name="T109" fmla="*/ 283 h 1585"/>
                  <a:gd name="T110" fmla="*/ 903 w 1031"/>
                  <a:gd name="T111" fmla="*/ 178 h 1585"/>
                  <a:gd name="T112" fmla="*/ 941 w 1031"/>
                  <a:gd name="T113" fmla="*/ 76 h 1585"/>
                  <a:gd name="T114" fmla="*/ 967 w 1031"/>
                  <a:gd name="T115" fmla="*/ 36 h 1585"/>
                  <a:gd name="T116" fmla="*/ 1007 w 1031"/>
                  <a:gd name="T117" fmla="*/ 0 h 1585"/>
                  <a:gd name="T118" fmla="*/ 1031 w 1031"/>
                  <a:gd name="T119" fmla="*/ 5 h 1585"/>
                  <a:gd name="T120" fmla="*/ 1026 w 1031"/>
                  <a:gd name="T121" fmla="*/ 29 h 1585"/>
                  <a:gd name="T122" fmla="*/ 1026 w 1031"/>
                  <a:gd name="T123" fmla="*/ 29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1" h="1585">
                    <a:moveTo>
                      <a:pt x="1026" y="29"/>
                    </a:moveTo>
                    <a:lnTo>
                      <a:pt x="969" y="100"/>
                    </a:lnTo>
                    <a:lnTo>
                      <a:pt x="936" y="193"/>
                    </a:lnTo>
                    <a:lnTo>
                      <a:pt x="912" y="247"/>
                    </a:lnTo>
                    <a:lnTo>
                      <a:pt x="888" y="300"/>
                    </a:lnTo>
                    <a:lnTo>
                      <a:pt x="867" y="347"/>
                    </a:lnTo>
                    <a:lnTo>
                      <a:pt x="846" y="392"/>
                    </a:lnTo>
                    <a:lnTo>
                      <a:pt x="822" y="437"/>
                    </a:lnTo>
                    <a:lnTo>
                      <a:pt x="798" y="482"/>
                    </a:lnTo>
                    <a:lnTo>
                      <a:pt x="769" y="530"/>
                    </a:lnTo>
                    <a:lnTo>
                      <a:pt x="739" y="580"/>
                    </a:lnTo>
                    <a:lnTo>
                      <a:pt x="698" y="646"/>
                    </a:lnTo>
                    <a:lnTo>
                      <a:pt x="660" y="706"/>
                    </a:lnTo>
                    <a:lnTo>
                      <a:pt x="625" y="761"/>
                    </a:lnTo>
                    <a:lnTo>
                      <a:pt x="591" y="815"/>
                    </a:lnTo>
                    <a:lnTo>
                      <a:pt x="558" y="867"/>
                    </a:lnTo>
                    <a:lnTo>
                      <a:pt x="522" y="922"/>
                    </a:lnTo>
                    <a:lnTo>
                      <a:pt x="482" y="979"/>
                    </a:lnTo>
                    <a:lnTo>
                      <a:pt x="437" y="1041"/>
                    </a:lnTo>
                    <a:lnTo>
                      <a:pt x="404" y="1091"/>
                    </a:lnTo>
                    <a:lnTo>
                      <a:pt x="375" y="1136"/>
                    </a:lnTo>
                    <a:lnTo>
                      <a:pt x="347" y="1181"/>
                    </a:lnTo>
                    <a:lnTo>
                      <a:pt x="313" y="1233"/>
                    </a:lnTo>
                    <a:lnTo>
                      <a:pt x="273" y="1288"/>
                    </a:lnTo>
                    <a:lnTo>
                      <a:pt x="237" y="1338"/>
                    </a:lnTo>
                    <a:lnTo>
                      <a:pt x="171" y="1445"/>
                    </a:lnTo>
                    <a:lnTo>
                      <a:pt x="137" y="1483"/>
                    </a:lnTo>
                    <a:lnTo>
                      <a:pt x="99" y="1516"/>
                    </a:lnTo>
                    <a:lnTo>
                      <a:pt x="26" y="1583"/>
                    </a:lnTo>
                    <a:lnTo>
                      <a:pt x="0" y="1585"/>
                    </a:lnTo>
                    <a:lnTo>
                      <a:pt x="0" y="1561"/>
                    </a:lnTo>
                    <a:lnTo>
                      <a:pt x="45" y="1478"/>
                    </a:lnTo>
                    <a:lnTo>
                      <a:pt x="61" y="1435"/>
                    </a:lnTo>
                    <a:lnTo>
                      <a:pt x="85" y="1393"/>
                    </a:lnTo>
                    <a:lnTo>
                      <a:pt x="121" y="1333"/>
                    </a:lnTo>
                    <a:lnTo>
                      <a:pt x="156" y="1283"/>
                    </a:lnTo>
                    <a:lnTo>
                      <a:pt x="194" y="1236"/>
                    </a:lnTo>
                    <a:lnTo>
                      <a:pt x="237" y="1179"/>
                    </a:lnTo>
                    <a:lnTo>
                      <a:pt x="270" y="1126"/>
                    </a:lnTo>
                    <a:lnTo>
                      <a:pt x="299" y="1081"/>
                    </a:lnTo>
                    <a:lnTo>
                      <a:pt x="327" y="1036"/>
                    </a:lnTo>
                    <a:lnTo>
                      <a:pt x="361" y="986"/>
                    </a:lnTo>
                    <a:lnTo>
                      <a:pt x="406" y="924"/>
                    </a:lnTo>
                    <a:lnTo>
                      <a:pt x="449" y="870"/>
                    </a:lnTo>
                    <a:lnTo>
                      <a:pt x="487" y="820"/>
                    </a:lnTo>
                    <a:lnTo>
                      <a:pt x="525" y="770"/>
                    </a:lnTo>
                    <a:lnTo>
                      <a:pt x="563" y="720"/>
                    </a:lnTo>
                    <a:lnTo>
                      <a:pt x="603" y="668"/>
                    </a:lnTo>
                    <a:lnTo>
                      <a:pt x="641" y="611"/>
                    </a:lnTo>
                    <a:lnTo>
                      <a:pt x="684" y="547"/>
                    </a:lnTo>
                    <a:lnTo>
                      <a:pt x="715" y="497"/>
                    </a:lnTo>
                    <a:lnTo>
                      <a:pt x="746" y="452"/>
                    </a:lnTo>
                    <a:lnTo>
                      <a:pt x="774" y="409"/>
                    </a:lnTo>
                    <a:lnTo>
                      <a:pt x="800" y="368"/>
                    </a:lnTo>
                    <a:lnTo>
                      <a:pt x="853" y="283"/>
                    </a:lnTo>
                    <a:lnTo>
                      <a:pt x="903" y="178"/>
                    </a:lnTo>
                    <a:lnTo>
                      <a:pt x="941" y="76"/>
                    </a:lnTo>
                    <a:lnTo>
                      <a:pt x="967" y="36"/>
                    </a:lnTo>
                    <a:lnTo>
                      <a:pt x="1007" y="0"/>
                    </a:lnTo>
                    <a:lnTo>
                      <a:pt x="1031" y="5"/>
                    </a:lnTo>
                    <a:lnTo>
                      <a:pt x="1026" y="29"/>
                    </a:lnTo>
                    <a:lnTo>
                      <a:pt x="10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" name="Freeform 500"/>
              <p:cNvSpPr>
                <a:spLocks/>
              </p:cNvSpPr>
              <p:nvPr/>
            </p:nvSpPr>
            <p:spPr bwMode="auto">
              <a:xfrm>
                <a:off x="5476" y="2990"/>
                <a:ext cx="573" cy="1195"/>
              </a:xfrm>
              <a:custGeom>
                <a:avLst/>
                <a:gdLst>
                  <a:gd name="T0" fmla="*/ 36 w 573"/>
                  <a:gd name="T1" fmla="*/ 14 h 1195"/>
                  <a:gd name="T2" fmla="*/ 55 w 573"/>
                  <a:gd name="T3" fmla="*/ 74 h 1195"/>
                  <a:gd name="T4" fmla="*/ 76 w 573"/>
                  <a:gd name="T5" fmla="*/ 131 h 1195"/>
                  <a:gd name="T6" fmla="*/ 112 w 573"/>
                  <a:gd name="T7" fmla="*/ 249 h 1195"/>
                  <a:gd name="T8" fmla="*/ 150 w 573"/>
                  <a:gd name="T9" fmla="*/ 378 h 1195"/>
                  <a:gd name="T10" fmla="*/ 171 w 573"/>
                  <a:gd name="T11" fmla="*/ 432 h 1195"/>
                  <a:gd name="T12" fmla="*/ 202 w 573"/>
                  <a:gd name="T13" fmla="*/ 496 h 1195"/>
                  <a:gd name="T14" fmla="*/ 243 w 573"/>
                  <a:gd name="T15" fmla="*/ 582 h 1195"/>
                  <a:gd name="T16" fmla="*/ 281 w 573"/>
                  <a:gd name="T17" fmla="*/ 656 h 1195"/>
                  <a:gd name="T18" fmla="*/ 321 w 573"/>
                  <a:gd name="T19" fmla="*/ 729 h 1195"/>
                  <a:gd name="T20" fmla="*/ 371 w 573"/>
                  <a:gd name="T21" fmla="*/ 815 h 1195"/>
                  <a:gd name="T22" fmla="*/ 397 w 573"/>
                  <a:gd name="T23" fmla="*/ 855 h 1195"/>
                  <a:gd name="T24" fmla="*/ 421 w 573"/>
                  <a:gd name="T25" fmla="*/ 891 h 1195"/>
                  <a:gd name="T26" fmla="*/ 471 w 573"/>
                  <a:gd name="T27" fmla="*/ 969 h 1195"/>
                  <a:gd name="T28" fmla="*/ 516 w 573"/>
                  <a:gd name="T29" fmla="*/ 1050 h 1195"/>
                  <a:gd name="T30" fmla="*/ 563 w 573"/>
                  <a:gd name="T31" fmla="*/ 1131 h 1195"/>
                  <a:gd name="T32" fmla="*/ 573 w 573"/>
                  <a:gd name="T33" fmla="*/ 1171 h 1195"/>
                  <a:gd name="T34" fmla="*/ 566 w 573"/>
                  <a:gd name="T35" fmla="*/ 1195 h 1195"/>
                  <a:gd name="T36" fmla="*/ 542 w 573"/>
                  <a:gd name="T37" fmla="*/ 1190 h 1195"/>
                  <a:gd name="T38" fmla="*/ 509 w 573"/>
                  <a:gd name="T39" fmla="*/ 1164 h 1195"/>
                  <a:gd name="T40" fmla="*/ 461 w 573"/>
                  <a:gd name="T41" fmla="*/ 1083 h 1195"/>
                  <a:gd name="T42" fmla="*/ 414 w 573"/>
                  <a:gd name="T43" fmla="*/ 1000 h 1195"/>
                  <a:gd name="T44" fmla="*/ 371 w 573"/>
                  <a:gd name="T45" fmla="*/ 919 h 1195"/>
                  <a:gd name="T46" fmla="*/ 331 w 573"/>
                  <a:gd name="T47" fmla="*/ 839 h 1195"/>
                  <a:gd name="T48" fmla="*/ 283 w 573"/>
                  <a:gd name="T49" fmla="*/ 753 h 1195"/>
                  <a:gd name="T50" fmla="*/ 245 w 573"/>
                  <a:gd name="T51" fmla="*/ 675 h 1195"/>
                  <a:gd name="T52" fmla="*/ 209 w 573"/>
                  <a:gd name="T53" fmla="*/ 599 h 1195"/>
                  <a:gd name="T54" fmla="*/ 169 w 573"/>
                  <a:gd name="T55" fmla="*/ 511 h 1195"/>
                  <a:gd name="T56" fmla="*/ 133 w 573"/>
                  <a:gd name="T57" fmla="*/ 442 h 1195"/>
                  <a:gd name="T58" fmla="*/ 100 w 573"/>
                  <a:gd name="T59" fmla="*/ 378 h 1195"/>
                  <a:gd name="T60" fmla="*/ 48 w 573"/>
                  <a:gd name="T61" fmla="*/ 237 h 1195"/>
                  <a:gd name="T62" fmla="*/ 0 w 573"/>
                  <a:gd name="T63" fmla="*/ 21 h 1195"/>
                  <a:gd name="T64" fmla="*/ 12 w 573"/>
                  <a:gd name="T65" fmla="*/ 0 h 1195"/>
                  <a:gd name="T66" fmla="*/ 36 w 573"/>
                  <a:gd name="T67" fmla="*/ 14 h 1195"/>
                  <a:gd name="T68" fmla="*/ 36 w 573"/>
                  <a:gd name="T69" fmla="*/ 14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3" h="1195">
                    <a:moveTo>
                      <a:pt x="36" y="14"/>
                    </a:moveTo>
                    <a:lnTo>
                      <a:pt x="55" y="74"/>
                    </a:lnTo>
                    <a:lnTo>
                      <a:pt x="76" y="131"/>
                    </a:lnTo>
                    <a:lnTo>
                      <a:pt x="112" y="249"/>
                    </a:lnTo>
                    <a:lnTo>
                      <a:pt x="150" y="378"/>
                    </a:lnTo>
                    <a:lnTo>
                      <a:pt x="171" y="432"/>
                    </a:lnTo>
                    <a:lnTo>
                      <a:pt x="202" y="496"/>
                    </a:lnTo>
                    <a:lnTo>
                      <a:pt x="243" y="582"/>
                    </a:lnTo>
                    <a:lnTo>
                      <a:pt x="281" y="656"/>
                    </a:lnTo>
                    <a:lnTo>
                      <a:pt x="321" y="729"/>
                    </a:lnTo>
                    <a:lnTo>
                      <a:pt x="371" y="815"/>
                    </a:lnTo>
                    <a:lnTo>
                      <a:pt x="397" y="855"/>
                    </a:lnTo>
                    <a:lnTo>
                      <a:pt x="421" y="891"/>
                    </a:lnTo>
                    <a:lnTo>
                      <a:pt x="471" y="969"/>
                    </a:lnTo>
                    <a:lnTo>
                      <a:pt x="516" y="1050"/>
                    </a:lnTo>
                    <a:lnTo>
                      <a:pt x="563" y="1131"/>
                    </a:lnTo>
                    <a:lnTo>
                      <a:pt x="573" y="1171"/>
                    </a:lnTo>
                    <a:lnTo>
                      <a:pt x="566" y="1195"/>
                    </a:lnTo>
                    <a:lnTo>
                      <a:pt x="542" y="1190"/>
                    </a:lnTo>
                    <a:lnTo>
                      <a:pt x="509" y="1164"/>
                    </a:lnTo>
                    <a:lnTo>
                      <a:pt x="461" y="1083"/>
                    </a:lnTo>
                    <a:lnTo>
                      <a:pt x="414" y="1000"/>
                    </a:lnTo>
                    <a:lnTo>
                      <a:pt x="371" y="919"/>
                    </a:lnTo>
                    <a:lnTo>
                      <a:pt x="331" y="839"/>
                    </a:lnTo>
                    <a:lnTo>
                      <a:pt x="283" y="753"/>
                    </a:lnTo>
                    <a:lnTo>
                      <a:pt x="245" y="675"/>
                    </a:lnTo>
                    <a:lnTo>
                      <a:pt x="209" y="599"/>
                    </a:lnTo>
                    <a:lnTo>
                      <a:pt x="169" y="511"/>
                    </a:lnTo>
                    <a:lnTo>
                      <a:pt x="133" y="442"/>
                    </a:lnTo>
                    <a:lnTo>
                      <a:pt x="100" y="378"/>
                    </a:lnTo>
                    <a:lnTo>
                      <a:pt x="48" y="237"/>
                    </a:lnTo>
                    <a:lnTo>
                      <a:pt x="0" y="21"/>
                    </a:lnTo>
                    <a:lnTo>
                      <a:pt x="12" y="0"/>
                    </a:lnTo>
                    <a:lnTo>
                      <a:pt x="36" y="14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" name="Freeform 501"/>
              <p:cNvSpPr>
                <a:spLocks/>
              </p:cNvSpPr>
              <p:nvPr/>
            </p:nvSpPr>
            <p:spPr bwMode="auto">
              <a:xfrm>
                <a:off x="5384" y="3206"/>
                <a:ext cx="354" cy="977"/>
              </a:xfrm>
              <a:custGeom>
                <a:avLst/>
                <a:gdLst>
                  <a:gd name="T0" fmla="*/ 28 w 354"/>
                  <a:gd name="T1" fmla="*/ 5 h 977"/>
                  <a:gd name="T2" fmla="*/ 97 w 354"/>
                  <a:gd name="T3" fmla="*/ 114 h 977"/>
                  <a:gd name="T4" fmla="*/ 140 w 354"/>
                  <a:gd name="T5" fmla="*/ 219 h 977"/>
                  <a:gd name="T6" fmla="*/ 178 w 354"/>
                  <a:gd name="T7" fmla="*/ 330 h 977"/>
                  <a:gd name="T8" fmla="*/ 197 w 354"/>
                  <a:gd name="T9" fmla="*/ 392 h 977"/>
                  <a:gd name="T10" fmla="*/ 221 w 354"/>
                  <a:gd name="T11" fmla="*/ 461 h 977"/>
                  <a:gd name="T12" fmla="*/ 247 w 354"/>
                  <a:gd name="T13" fmla="*/ 575 h 977"/>
                  <a:gd name="T14" fmla="*/ 273 w 354"/>
                  <a:gd name="T15" fmla="*/ 673 h 977"/>
                  <a:gd name="T16" fmla="*/ 287 w 354"/>
                  <a:gd name="T17" fmla="*/ 720 h 977"/>
                  <a:gd name="T18" fmla="*/ 354 w 354"/>
                  <a:gd name="T19" fmla="*/ 953 h 977"/>
                  <a:gd name="T20" fmla="*/ 346 w 354"/>
                  <a:gd name="T21" fmla="*/ 977 h 977"/>
                  <a:gd name="T22" fmla="*/ 323 w 354"/>
                  <a:gd name="T23" fmla="*/ 970 h 977"/>
                  <a:gd name="T24" fmla="*/ 289 w 354"/>
                  <a:gd name="T25" fmla="*/ 910 h 977"/>
                  <a:gd name="T26" fmla="*/ 256 w 354"/>
                  <a:gd name="T27" fmla="*/ 860 h 977"/>
                  <a:gd name="T28" fmla="*/ 197 w 354"/>
                  <a:gd name="T29" fmla="*/ 746 h 977"/>
                  <a:gd name="T30" fmla="*/ 187 w 354"/>
                  <a:gd name="T31" fmla="*/ 696 h 977"/>
                  <a:gd name="T32" fmla="*/ 154 w 354"/>
                  <a:gd name="T33" fmla="*/ 592 h 977"/>
                  <a:gd name="T34" fmla="*/ 130 w 354"/>
                  <a:gd name="T35" fmla="*/ 482 h 977"/>
                  <a:gd name="T36" fmla="*/ 97 w 354"/>
                  <a:gd name="T37" fmla="*/ 354 h 977"/>
                  <a:gd name="T38" fmla="*/ 80 w 354"/>
                  <a:gd name="T39" fmla="*/ 240 h 977"/>
                  <a:gd name="T40" fmla="*/ 57 w 354"/>
                  <a:gd name="T41" fmla="*/ 133 h 977"/>
                  <a:gd name="T42" fmla="*/ 35 w 354"/>
                  <a:gd name="T43" fmla="*/ 81 h 977"/>
                  <a:gd name="T44" fmla="*/ 0 w 354"/>
                  <a:gd name="T45" fmla="*/ 24 h 977"/>
                  <a:gd name="T46" fmla="*/ 4 w 354"/>
                  <a:gd name="T47" fmla="*/ 0 h 977"/>
                  <a:gd name="T48" fmla="*/ 28 w 354"/>
                  <a:gd name="T49" fmla="*/ 5 h 977"/>
                  <a:gd name="T50" fmla="*/ 28 w 354"/>
                  <a:gd name="T51" fmla="*/ 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4" h="977">
                    <a:moveTo>
                      <a:pt x="28" y="5"/>
                    </a:moveTo>
                    <a:lnTo>
                      <a:pt x="97" y="114"/>
                    </a:lnTo>
                    <a:lnTo>
                      <a:pt x="140" y="219"/>
                    </a:lnTo>
                    <a:lnTo>
                      <a:pt x="178" y="330"/>
                    </a:lnTo>
                    <a:lnTo>
                      <a:pt x="197" y="392"/>
                    </a:lnTo>
                    <a:lnTo>
                      <a:pt x="221" y="461"/>
                    </a:lnTo>
                    <a:lnTo>
                      <a:pt x="247" y="575"/>
                    </a:lnTo>
                    <a:lnTo>
                      <a:pt x="273" y="673"/>
                    </a:lnTo>
                    <a:lnTo>
                      <a:pt x="287" y="720"/>
                    </a:lnTo>
                    <a:lnTo>
                      <a:pt x="354" y="953"/>
                    </a:lnTo>
                    <a:lnTo>
                      <a:pt x="346" y="977"/>
                    </a:lnTo>
                    <a:lnTo>
                      <a:pt x="323" y="970"/>
                    </a:lnTo>
                    <a:lnTo>
                      <a:pt x="289" y="910"/>
                    </a:lnTo>
                    <a:lnTo>
                      <a:pt x="256" y="860"/>
                    </a:lnTo>
                    <a:lnTo>
                      <a:pt x="197" y="746"/>
                    </a:lnTo>
                    <a:lnTo>
                      <a:pt x="187" y="696"/>
                    </a:lnTo>
                    <a:lnTo>
                      <a:pt x="154" y="592"/>
                    </a:lnTo>
                    <a:lnTo>
                      <a:pt x="130" y="482"/>
                    </a:lnTo>
                    <a:lnTo>
                      <a:pt x="97" y="354"/>
                    </a:lnTo>
                    <a:lnTo>
                      <a:pt x="80" y="240"/>
                    </a:lnTo>
                    <a:lnTo>
                      <a:pt x="57" y="133"/>
                    </a:lnTo>
                    <a:lnTo>
                      <a:pt x="35" y="81"/>
                    </a:lnTo>
                    <a:lnTo>
                      <a:pt x="0" y="24"/>
                    </a:lnTo>
                    <a:lnTo>
                      <a:pt x="4" y="0"/>
                    </a:lnTo>
                    <a:lnTo>
                      <a:pt x="28" y="5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" name="Freeform 502"/>
              <p:cNvSpPr>
                <a:spLocks/>
              </p:cNvSpPr>
              <p:nvPr/>
            </p:nvSpPr>
            <p:spPr bwMode="auto">
              <a:xfrm>
                <a:off x="5733" y="4223"/>
                <a:ext cx="302" cy="150"/>
              </a:xfrm>
              <a:custGeom>
                <a:avLst/>
                <a:gdLst>
                  <a:gd name="T0" fmla="*/ 33 w 302"/>
                  <a:gd name="T1" fmla="*/ 0 h 150"/>
                  <a:gd name="T2" fmla="*/ 133 w 302"/>
                  <a:gd name="T3" fmla="*/ 36 h 150"/>
                  <a:gd name="T4" fmla="*/ 211 w 302"/>
                  <a:gd name="T5" fmla="*/ 79 h 150"/>
                  <a:gd name="T6" fmla="*/ 247 w 302"/>
                  <a:gd name="T7" fmla="*/ 100 h 150"/>
                  <a:gd name="T8" fmla="*/ 290 w 302"/>
                  <a:gd name="T9" fmla="*/ 117 h 150"/>
                  <a:gd name="T10" fmla="*/ 302 w 302"/>
                  <a:gd name="T11" fmla="*/ 138 h 150"/>
                  <a:gd name="T12" fmla="*/ 294 w 302"/>
                  <a:gd name="T13" fmla="*/ 150 h 150"/>
                  <a:gd name="T14" fmla="*/ 280 w 302"/>
                  <a:gd name="T15" fmla="*/ 150 h 150"/>
                  <a:gd name="T16" fmla="*/ 104 w 302"/>
                  <a:gd name="T17" fmla="*/ 100 h 150"/>
                  <a:gd name="T18" fmla="*/ 12 w 302"/>
                  <a:gd name="T19" fmla="*/ 48 h 150"/>
                  <a:gd name="T20" fmla="*/ 0 w 302"/>
                  <a:gd name="T21" fmla="*/ 12 h 150"/>
                  <a:gd name="T22" fmla="*/ 12 w 302"/>
                  <a:gd name="T23" fmla="*/ 0 h 150"/>
                  <a:gd name="T24" fmla="*/ 33 w 302"/>
                  <a:gd name="T25" fmla="*/ 0 h 150"/>
                  <a:gd name="T26" fmla="*/ 33 w 302"/>
                  <a:gd name="T2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50">
                    <a:moveTo>
                      <a:pt x="33" y="0"/>
                    </a:moveTo>
                    <a:lnTo>
                      <a:pt x="133" y="36"/>
                    </a:lnTo>
                    <a:lnTo>
                      <a:pt x="211" y="79"/>
                    </a:lnTo>
                    <a:lnTo>
                      <a:pt x="247" y="100"/>
                    </a:lnTo>
                    <a:lnTo>
                      <a:pt x="290" y="117"/>
                    </a:lnTo>
                    <a:lnTo>
                      <a:pt x="302" y="138"/>
                    </a:lnTo>
                    <a:lnTo>
                      <a:pt x="294" y="150"/>
                    </a:lnTo>
                    <a:lnTo>
                      <a:pt x="280" y="150"/>
                    </a:lnTo>
                    <a:lnTo>
                      <a:pt x="104" y="100"/>
                    </a:lnTo>
                    <a:lnTo>
                      <a:pt x="12" y="4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" name="Freeform 503"/>
              <p:cNvSpPr>
                <a:spLocks/>
              </p:cNvSpPr>
              <p:nvPr/>
            </p:nvSpPr>
            <p:spPr bwMode="auto">
              <a:xfrm>
                <a:off x="6101" y="4161"/>
                <a:ext cx="128" cy="162"/>
              </a:xfrm>
              <a:custGeom>
                <a:avLst/>
                <a:gdLst>
                  <a:gd name="T0" fmla="*/ 128 w 128"/>
                  <a:gd name="T1" fmla="*/ 26 h 162"/>
                  <a:gd name="T2" fmla="*/ 71 w 128"/>
                  <a:gd name="T3" fmla="*/ 131 h 162"/>
                  <a:gd name="T4" fmla="*/ 29 w 128"/>
                  <a:gd name="T5" fmla="*/ 160 h 162"/>
                  <a:gd name="T6" fmla="*/ 5 w 128"/>
                  <a:gd name="T7" fmla="*/ 162 h 162"/>
                  <a:gd name="T8" fmla="*/ 0 w 128"/>
                  <a:gd name="T9" fmla="*/ 141 h 162"/>
                  <a:gd name="T10" fmla="*/ 12 w 128"/>
                  <a:gd name="T11" fmla="*/ 86 h 162"/>
                  <a:gd name="T12" fmla="*/ 95 w 128"/>
                  <a:gd name="T13" fmla="*/ 7 h 162"/>
                  <a:gd name="T14" fmla="*/ 121 w 128"/>
                  <a:gd name="T15" fmla="*/ 0 h 162"/>
                  <a:gd name="T16" fmla="*/ 128 w 128"/>
                  <a:gd name="T17" fmla="*/ 26 h 162"/>
                  <a:gd name="T18" fmla="*/ 128 w 128"/>
                  <a:gd name="T19" fmla="*/ 2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62">
                    <a:moveTo>
                      <a:pt x="128" y="26"/>
                    </a:moveTo>
                    <a:lnTo>
                      <a:pt x="71" y="131"/>
                    </a:lnTo>
                    <a:lnTo>
                      <a:pt x="29" y="160"/>
                    </a:lnTo>
                    <a:lnTo>
                      <a:pt x="5" y="162"/>
                    </a:lnTo>
                    <a:lnTo>
                      <a:pt x="0" y="141"/>
                    </a:lnTo>
                    <a:lnTo>
                      <a:pt x="12" y="86"/>
                    </a:lnTo>
                    <a:lnTo>
                      <a:pt x="95" y="7"/>
                    </a:lnTo>
                    <a:lnTo>
                      <a:pt x="121" y="0"/>
                    </a:lnTo>
                    <a:lnTo>
                      <a:pt x="128" y="26"/>
                    </a:lnTo>
                    <a:lnTo>
                      <a:pt x="12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" name="Freeform 504"/>
              <p:cNvSpPr>
                <a:spLocks/>
              </p:cNvSpPr>
              <p:nvPr/>
            </p:nvSpPr>
            <p:spPr bwMode="auto">
              <a:xfrm>
                <a:off x="5393" y="2320"/>
                <a:ext cx="573" cy="173"/>
              </a:xfrm>
              <a:custGeom>
                <a:avLst/>
                <a:gdLst>
                  <a:gd name="T0" fmla="*/ 14 w 573"/>
                  <a:gd name="T1" fmla="*/ 24 h 173"/>
                  <a:gd name="T2" fmla="*/ 174 w 573"/>
                  <a:gd name="T3" fmla="*/ 0 h 173"/>
                  <a:gd name="T4" fmla="*/ 328 w 573"/>
                  <a:gd name="T5" fmla="*/ 9 h 173"/>
                  <a:gd name="T6" fmla="*/ 544 w 573"/>
                  <a:gd name="T7" fmla="*/ 95 h 173"/>
                  <a:gd name="T8" fmla="*/ 568 w 573"/>
                  <a:gd name="T9" fmla="*/ 116 h 173"/>
                  <a:gd name="T10" fmla="*/ 573 w 573"/>
                  <a:gd name="T11" fmla="*/ 161 h 173"/>
                  <a:gd name="T12" fmla="*/ 554 w 573"/>
                  <a:gd name="T13" fmla="*/ 173 h 173"/>
                  <a:gd name="T14" fmla="*/ 528 w 573"/>
                  <a:gd name="T15" fmla="*/ 168 h 173"/>
                  <a:gd name="T16" fmla="*/ 504 w 573"/>
                  <a:gd name="T17" fmla="*/ 154 h 173"/>
                  <a:gd name="T18" fmla="*/ 459 w 573"/>
                  <a:gd name="T19" fmla="*/ 121 h 173"/>
                  <a:gd name="T20" fmla="*/ 416 w 573"/>
                  <a:gd name="T21" fmla="*/ 90 h 173"/>
                  <a:gd name="T22" fmla="*/ 373 w 573"/>
                  <a:gd name="T23" fmla="*/ 64 h 173"/>
                  <a:gd name="T24" fmla="*/ 321 w 573"/>
                  <a:gd name="T25" fmla="*/ 43 h 173"/>
                  <a:gd name="T26" fmla="*/ 171 w 573"/>
                  <a:gd name="T27" fmla="*/ 35 h 173"/>
                  <a:gd name="T28" fmla="*/ 19 w 573"/>
                  <a:gd name="T29" fmla="*/ 59 h 173"/>
                  <a:gd name="T30" fmla="*/ 0 w 573"/>
                  <a:gd name="T31" fmla="*/ 43 h 173"/>
                  <a:gd name="T32" fmla="*/ 14 w 573"/>
                  <a:gd name="T33" fmla="*/ 24 h 173"/>
                  <a:gd name="T34" fmla="*/ 14 w 573"/>
                  <a:gd name="T35" fmla="*/ 2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3" h="173">
                    <a:moveTo>
                      <a:pt x="14" y="24"/>
                    </a:moveTo>
                    <a:lnTo>
                      <a:pt x="174" y="0"/>
                    </a:lnTo>
                    <a:lnTo>
                      <a:pt x="328" y="9"/>
                    </a:lnTo>
                    <a:lnTo>
                      <a:pt x="544" y="95"/>
                    </a:lnTo>
                    <a:lnTo>
                      <a:pt x="568" y="116"/>
                    </a:lnTo>
                    <a:lnTo>
                      <a:pt x="573" y="161"/>
                    </a:lnTo>
                    <a:lnTo>
                      <a:pt x="554" y="173"/>
                    </a:lnTo>
                    <a:lnTo>
                      <a:pt x="528" y="168"/>
                    </a:lnTo>
                    <a:lnTo>
                      <a:pt x="504" y="154"/>
                    </a:lnTo>
                    <a:lnTo>
                      <a:pt x="459" y="121"/>
                    </a:lnTo>
                    <a:lnTo>
                      <a:pt x="416" y="90"/>
                    </a:lnTo>
                    <a:lnTo>
                      <a:pt x="373" y="64"/>
                    </a:lnTo>
                    <a:lnTo>
                      <a:pt x="321" y="43"/>
                    </a:lnTo>
                    <a:lnTo>
                      <a:pt x="171" y="35"/>
                    </a:lnTo>
                    <a:lnTo>
                      <a:pt x="19" y="59"/>
                    </a:lnTo>
                    <a:lnTo>
                      <a:pt x="0" y="43"/>
                    </a:lnTo>
                    <a:lnTo>
                      <a:pt x="14" y="24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" name="Freeform 505"/>
              <p:cNvSpPr>
                <a:spLocks/>
              </p:cNvSpPr>
              <p:nvPr/>
            </p:nvSpPr>
            <p:spPr bwMode="auto">
              <a:xfrm>
                <a:off x="5883" y="2460"/>
                <a:ext cx="83" cy="204"/>
              </a:xfrm>
              <a:custGeom>
                <a:avLst/>
                <a:gdLst>
                  <a:gd name="T0" fmla="*/ 83 w 83"/>
                  <a:gd name="T1" fmla="*/ 21 h 204"/>
                  <a:gd name="T2" fmla="*/ 76 w 83"/>
                  <a:gd name="T3" fmla="*/ 119 h 204"/>
                  <a:gd name="T4" fmla="*/ 40 w 83"/>
                  <a:gd name="T5" fmla="*/ 188 h 204"/>
                  <a:gd name="T6" fmla="*/ 30 w 83"/>
                  <a:gd name="T7" fmla="*/ 202 h 204"/>
                  <a:gd name="T8" fmla="*/ 16 w 83"/>
                  <a:gd name="T9" fmla="*/ 204 h 204"/>
                  <a:gd name="T10" fmla="*/ 0 w 83"/>
                  <a:gd name="T11" fmla="*/ 178 h 204"/>
                  <a:gd name="T12" fmla="*/ 7 w 83"/>
                  <a:gd name="T13" fmla="*/ 100 h 204"/>
                  <a:gd name="T14" fmla="*/ 28 w 83"/>
                  <a:gd name="T15" fmla="*/ 57 h 204"/>
                  <a:gd name="T16" fmla="*/ 47 w 83"/>
                  <a:gd name="T17" fmla="*/ 14 h 204"/>
                  <a:gd name="T18" fmla="*/ 57 w 83"/>
                  <a:gd name="T19" fmla="*/ 2 h 204"/>
                  <a:gd name="T20" fmla="*/ 68 w 83"/>
                  <a:gd name="T21" fmla="*/ 0 h 204"/>
                  <a:gd name="T22" fmla="*/ 83 w 83"/>
                  <a:gd name="T23" fmla="*/ 21 h 204"/>
                  <a:gd name="T24" fmla="*/ 83 w 83"/>
                  <a:gd name="T25" fmla="*/ 2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04">
                    <a:moveTo>
                      <a:pt x="83" y="21"/>
                    </a:moveTo>
                    <a:lnTo>
                      <a:pt x="76" y="119"/>
                    </a:lnTo>
                    <a:lnTo>
                      <a:pt x="40" y="188"/>
                    </a:lnTo>
                    <a:lnTo>
                      <a:pt x="30" y="202"/>
                    </a:lnTo>
                    <a:lnTo>
                      <a:pt x="16" y="204"/>
                    </a:lnTo>
                    <a:lnTo>
                      <a:pt x="0" y="178"/>
                    </a:lnTo>
                    <a:lnTo>
                      <a:pt x="7" y="100"/>
                    </a:lnTo>
                    <a:lnTo>
                      <a:pt x="28" y="57"/>
                    </a:lnTo>
                    <a:lnTo>
                      <a:pt x="47" y="14"/>
                    </a:lnTo>
                    <a:lnTo>
                      <a:pt x="57" y="2"/>
                    </a:lnTo>
                    <a:lnTo>
                      <a:pt x="68" y="0"/>
                    </a:lnTo>
                    <a:lnTo>
                      <a:pt x="83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" name="Freeform 506"/>
              <p:cNvSpPr>
                <a:spLocks/>
              </p:cNvSpPr>
              <p:nvPr/>
            </p:nvSpPr>
            <p:spPr bwMode="auto">
              <a:xfrm>
                <a:off x="5331" y="2536"/>
                <a:ext cx="587" cy="152"/>
              </a:xfrm>
              <a:custGeom>
                <a:avLst/>
                <a:gdLst>
                  <a:gd name="T0" fmla="*/ 15 w 587"/>
                  <a:gd name="T1" fmla="*/ 17 h 152"/>
                  <a:gd name="T2" fmla="*/ 176 w 587"/>
                  <a:gd name="T3" fmla="*/ 0 h 152"/>
                  <a:gd name="T4" fmla="*/ 338 w 587"/>
                  <a:gd name="T5" fmla="*/ 5 h 152"/>
                  <a:gd name="T6" fmla="*/ 554 w 587"/>
                  <a:gd name="T7" fmla="*/ 62 h 152"/>
                  <a:gd name="T8" fmla="*/ 585 w 587"/>
                  <a:gd name="T9" fmla="*/ 86 h 152"/>
                  <a:gd name="T10" fmla="*/ 587 w 587"/>
                  <a:gd name="T11" fmla="*/ 121 h 152"/>
                  <a:gd name="T12" fmla="*/ 568 w 587"/>
                  <a:gd name="T13" fmla="*/ 150 h 152"/>
                  <a:gd name="T14" fmla="*/ 530 w 587"/>
                  <a:gd name="T15" fmla="*/ 152 h 152"/>
                  <a:gd name="T16" fmla="*/ 428 w 587"/>
                  <a:gd name="T17" fmla="*/ 112 h 152"/>
                  <a:gd name="T18" fmla="*/ 383 w 587"/>
                  <a:gd name="T19" fmla="*/ 88 h 152"/>
                  <a:gd name="T20" fmla="*/ 326 w 587"/>
                  <a:gd name="T21" fmla="*/ 69 h 152"/>
                  <a:gd name="T22" fmla="*/ 171 w 587"/>
                  <a:gd name="T23" fmla="*/ 50 h 152"/>
                  <a:gd name="T24" fmla="*/ 19 w 587"/>
                  <a:gd name="T25" fmla="*/ 52 h 152"/>
                  <a:gd name="T26" fmla="*/ 0 w 587"/>
                  <a:gd name="T27" fmla="*/ 36 h 152"/>
                  <a:gd name="T28" fmla="*/ 15 w 587"/>
                  <a:gd name="T29" fmla="*/ 17 h 152"/>
                  <a:gd name="T30" fmla="*/ 15 w 587"/>
                  <a:gd name="T31" fmla="*/ 1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7" h="152">
                    <a:moveTo>
                      <a:pt x="15" y="17"/>
                    </a:moveTo>
                    <a:lnTo>
                      <a:pt x="176" y="0"/>
                    </a:lnTo>
                    <a:lnTo>
                      <a:pt x="338" y="5"/>
                    </a:lnTo>
                    <a:lnTo>
                      <a:pt x="554" y="62"/>
                    </a:lnTo>
                    <a:lnTo>
                      <a:pt x="585" y="86"/>
                    </a:lnTo>
                    <a:lnTo>
                      <a:pt x="587" y="121"/>
                    </a:lnTo>
                    <a:lnTo>
                      <a:pt x="568" y="150"/>
                    </a:lnTo>
                    <a:lnTo>
                      <a:pt x="530" y="152"/>
                    </a:lnTo>
                    <a:lnTo>
                      <a:pt x="428" y="112"/>
                    </a:lnTo>
                    <a:lnTo>
                      <a:pt x="383" y="88"/>
                    </a:lnTo>
                    <a:lnTo>
                      <a:pt x="326" y="69"/>
                    </a:lnTo>
                    <a:lnTo>
                      <a:pt x="171" y="50"/>
                    </a:lnTo>
                    <a:lnTo>
                      <a:pt x="19" y="52"/>
                    </a:lnTo>
                    <a:lnTo>
                      <a:pt x="0" y="36"/>
                    </a:lnTo>
                    <a:lnTo>
                      <a:pt x="15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0" name="Freeform 507"/>
              <p:cNvSpPr>
                <a:spLocks/>
              </p:cNvSpPr>
              <p:nvPr/>
            </p:nvSpPr>
            <p:spPr bwMode="auto">
              <a:xfrm>
                <a:off x="5329" y="2412"/>
                <a:ext cx="55" cy="167"/>
              </a:xfrm>
              <a:custGeom>
                <a:avLst/>
                <a:gdLst>
                  <a:gd name="T0" fmla="*/ 55 w 55"/>
                  <a:gd name="T1" fmla="*/ 27 h 167"/>
                  <a:gd name="T2" fmla="*/ 40 w 55"/>
                  <a:gd name="T3" fmla="*/ 114 h 167"/>
                  <a:gd name="T4" fmla="*/ 45 w 55"/>
                  <a:gd name="T5" fmla="*/ 141 h 167"/>
                  <a:gd name="T6" fmla="*/ 31 w 55"/>
                  <a:gd name="T7" fmla="*/ 167 h 167"/>
                  <a:gd name="T8" fmla="*/ 5 w 55"/>
                  <a:gd name="T9" fmla="*/ 150 h 167"/>
                  <a:gd name="T10" fmla="*/ 0 w 55"/>
                  <a:gd name="T11" fmla="*/ 117 h 167"/>
                  <a:gd name="T12" fmla="*/ 2 w 55"/>
                  <a:gd name="T13" fmla="*/ 60 h 167"/>
                  <a:gd name="T14" fmla="*/ 26 w 55"/>
                  <a:gd name="T15" fmla="*/ 8 h 167"/>
                  <a:gd name="T16" fmla="*/ 50 w 55"/>
                  <a:gd name="T17" fmla="*/ 0 h 167"/>
                  <a:gd name="T18" fmla="*/ 55 w 55"/>
                  <a:gd name="T19" fmla="*/ 27 h 167"/>
                  <a:gd name="T20" fmla="*/ 55 w 55"/>
                  <a:gd name="T2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67">
                    <a:moveTo>
                      <a:pt x="55" y="27"/>
                    </a:moveTo>
                    <a:lnTo>
                      <a:pt x="40" y="114"/>
                    </a:lnTo>
                    <a:lnTo>
                      <a:pt x="45" y="141"/>
                    </a:lnTo>
                    <a:lnTo>
                      <a:pt x="31" y="167"/>
                    </a:lnTo>
                    <a:lnTo>
                      <a:pt x="5" y="150"/>
                    </a:lnTo>
                    <a:lnTo>
                      <a:pt x="0" y="117"/>
                    </a:lnTo>
                    <a:lnTo>
                      <a:pt x="2" y="60"/>
                    </a:lnTo>
                    <a:lnTo>
                      <a:pt x="26" y="8"/>
                    </a:lnTo>
                    <a:lnTo>
                      <a:pt x="50" y="0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" name="Freeform 508"/>
              <p:cNvSpPr>
                <a:spLocks/>
              </p:cNvSpPr>
              <p:nvPr/>
            </p:nvSpPr>
            <p:spPr bwMode="auto">
              <a:xfrm>
                <a:off x="5635" y="2398"/>
                <a:ext cx="60" cy="176"/>
              </a:xfrm>
              <a:custGeom>
                <a:avLst/>
                <a:gdLst>
                  <a:gd name="T0" fmla="*/ 60 w 60"/>
                  <a:gd name="T1" fmla="*/ 19 h 176"/>
                  <a:gd name="T2" fmla="*/ 53 w 60"/>
                  <a:gd name="T3" fmla="*/ 150 h 176"/>
                  <a:gd name="T4" fmla="*/ 46 w 60"/>
                  <a:gd name="T5" fmla="*/ 171 h 176"/>
                  <a:gd name="T6" fmla="*/ 27 w 60"/>
                  <a:gd name="T7" fmla="*/ 176 h 176"/>
                  <a:gd name="T8" fmla="*/ 0 w 60"/>
                  <a:gd name="T9" fmla="*/ 150 h 176"/>
                  <a:gd name="T10" fmla="*/ 24 w 60"/>
                  <a:gd name="T11" fmla="*/ 17 h 176"/>
                  <a:gd name="T12" fmla="*/ 43 w 60"/>
                  <a:gd name="T13" fmla="*/ 0 h 176"/>
                  <a:gd name="T14" fmla="*/ 60 w 60"/>
                  <a:gd name="T15" fmla="*/ 19 h 176"/>
                  <a:gd name="T16" fmla="*/ 60 w 60"/>
                  <a:gd name="T1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76">
                    <a:moveTo>
                      <a:pt x="60" y="19"/>
                    </a:moveTo>
                    <a:lnTo>
                      <a:pt x="53" y="150"/>
                    </a:lnTo>
                    <a:lnTo>
                      <a:pt x="46" y="171"/>
                    </a:lnTo>
                    <a:lnTo>
                      <a:pt x="27" y="176"/>
                    </a:lnTo>
                    <a:lnTo>
                      <a:pt x="0" y="150"/>
                    </a:lnTo>
                    <a:lnTo>
                      <a:pt x="24" y="17"/>
                    </a:lnTo>
                    <a:lnTo>
                      <a:pt x="43" y="0"/>
                    </a:lnTo>
                    <a:lnTo>
                      <a:pt x="60" y="19"/>
                    </a:lnTo>
                    <a:lnTo>
                      <a:pt x="6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" name="Freeform 509"/>
              <p:cNvSpPr>
                <a:spLocks/>
              </p:cNvSpPr>
              <p:nvPr/>
            </p:nvSpPr>
            <p:spPr bwMode="auto">
              <a:xfrm>
                <a:off x="3466" y="4040"/>
                <a:ext cx="715" cy="209"/>
              </a:xfrm>
              <a:custGeom>
                <a:avLst/>
                <a:gdLst>
                  <a:gd name="T0" fmla="*/ 31 w 715"/>
                  <a:gd name="T1" fmla="*/ 0 h 209"/>
                  <a:gd name="T2" fmla="*/ 119 w 715"/>
                  <a:gd name="T3" fmla="*/ 31 h 209"/>
                  <a:gd name="T4" fmla="*/ 207 w 715"/>
                  <a:gd name="T5" fmla="*/ 62 h 209"/>
                  <a:gd name="T6" fmla="*/ 437 w 715"/>
                  <a:gd name="T7" fmla="*/ 119 h 209"/>
                  <a:gd name="T8" fmla="*/ 565 w 715"/>
                  <a:gd name="T9" fmla="*/ 138 h 209"/>
                  <a:gd name="T10" fmla="*/ 632 w 715"/>
                  <a:gd name="T11" fmla="*/ 157 h 209"/>
                  <a:gd name="T12" fmla="*/ 699 w 715"/>
                  <a:gd name="T13" fmla="*/ 174 h 209"/>
                  <a:gd name="T14" fmla="*/ 715 w 715"/>
                  <a:gd name="T15" fmla="*/ 193 h 209"/>
                  <a:gd name="T16" fmla="*/ 696 w 715"/>
                  <a:gd name="T17" fmla="*/ 209 h 209"/>
                  <a:gd name="T18" fmla="*/ 556 w 715"/>
                  <a:gd name="T19" fmla="*/ 202 h 209"/>
                  <a:gd name="T20" fmla="*/ 425 w 715"/>
                  <a:gd name="T21" fmla="*/ 183 h 209"/>
                  <a:gd name="T22" fmla="*/ 311 w 715"/>
                  <a:gd name="T23" fmla="*/ 143 h 209"/>
                  <a:gd name="T24" fmla="*/ 259 w 715"/>
                  <a:gd name="T25" fmla="*/ 119 h 209"/>
                  <a:gd name="T26" fmla="*/ 197 w 715"/>
                  <a:gd name="T27" fmla="*/ 95 h 209"/>
                  <a:gd name="T28" fmla="*/ 19 w 715"/>
                  <a:gd name="T29" fmla="*/ 52 h 209"/>
                  <a:gd name="T30" fmla="*/ 0 w 715"/>
                  <a:gd name="T31" fmla="*/ 19 h 209"/>
                  <a:gd name="T32" fmla="*/ 9 w 715"/>
                  <a:gd name="T33" fmla="*/ 5 h 209"/>
                  <a:gd name="T34" fmla="*/ 31 w 715"/>
                  <a:gd name="T35" fmla="*/ 0 h 209"/>
                  <a:gd name="T36" fmla="*/ 31 w 715"/>
                  <a:gd name="T3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5" h="209">
                    <a:moveTo>
                      <a:pt x="31" y="0"/>
                    </a:moveTo>
                    <a:lnTo>
                      <a:pt x="119" y="31"/>
                    </a:lnTo>
                    <a:lnTo>
                      <a:pt x="207" y="62"/>
                    </a:lnTo>
                    <a:lnTo>
                      <a:pt x="437" y="119"/>
                    </a:lnTo>
                    <a:lnTo>
                      <a:pt x="565" y="138"/>
                    </a:lnTo>
                    <a:lnTo>
                      <a:pt x="632" y="157"/>
                    </a:lnTo>
                    <a:lnTo>
                      <a:pt x="699" y="174"/>
                    </a:lnTo>
                    <a:lnTo>
                      <a:pt x="715" y="193"/>
                    </a:lnTo>
                    <a:lnTo>
                      <a:pt x="696" y="209"/>
                    </a:lnTo>
                    <a:lnTo>
                      <a:pt x="556" y="202"/>
                    </a:lnTo>
                    <a:lnTo>
                      <a:pt x="425" y="183"/>
                    </a:lnTo>
                    <a:lnTo>
                      <a:pt x="311" y="143"/>
                    </a:lnTo>
                    <a:lnTo>
                      <a:pt x="259" y="119"/>
                    </a:lnTo>
                    <a:lnTo>
                      <a:pt x="197" y="95"/>
                    </a:lnTo>
                    <a:lnTo>
                      <a:pt x="19" y="52"/>
                    </a:lnTo>
                    <a:lnTo>
                      <a:pt x="0" y="19"/>
                    </a:lnTo>
                    <a:lnTo>
                      <a:pt x="9" y="5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3" name="Freeform 510"/>
              <p:cNvSpPr>
                <a:spLocks/>
              </p:cNvSpPr>
              <p:nvPr/>
            </p:nvSpPr>
            <p:spPr bwMode="auto">
              <a:xfrm>
                <a:off x="3428" y="4033"/>
                <a:ext cx="166" cy="202"/>
              </a:xfrm>
              <a:custGeom>
                <a:avLst/>
                <a:gdLst>
                  <a:gd name="T0" fmla="*/ 55 w 166"/>
                  <a:gd name="T1" fmla="*/ 10 h 202"/>
                  <a:gd name="T2" fmla="*/ 116 w 166"/>
                  <a:gd name="T3" fmla="*/ 95 h 202"/>
                  <a:gd name="T4" fmla="*/ 161 w 166"/>
                  <a:gd name="T5" fmla="*/ 178 h 202"/>
                  <a:gd name="T6" fmla="*/ 166 w 166"/>
                  <a:gd name="T7" fmla="*/ 190 h 202"/>
                  <a:gd name="T8" fmla="*/ 161 w 166"/>
                  <a:gd name="T9" fmla="*/ 202 h 202"/>
                  <a:gd name="T10" fmla="*/ 135 w 166"/>
                  <a:gd name="T11" fmla="*/ 202 h 202"/>
                  <a:gd name="T12" fmla="*/ 47 w 166"/>
                  <a:gd name="T13" fmla="*/ 138 h 202"/>
                  <a:gd name="T14" fmla="*/ 5 w 166"/>
                  <a:gd name="T15" fmla="*/ 40 h 202"/>
                  <a:gd name="T16" fmla="*/ 0 w 166"/>
                  <a:gd name="T17" fmla="*/ 17 h 202"/>
                  <a:gd name="T18" fmla="*/ 14 w 166"/>
                  <a:gd name="T19" fmla="*/ 0 h 202"/>
                  <a:gd name="T20" fmla="*/ 55 w 166"/>
                  <a:gd name="T21" fmla="*/ 10 h 202"/>
                  <a:gd name="T22" fmla="*/ 55 w 166"/>
                  <a:gd name="T23" fmla="*/ 1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6" h="202">
                    <a:moveTo>
                      <a:pt x="55" y="10"/>
                    </a:moveTo>
                    <a:lnTo>
                      <a:pt x="116" y="95"/>
                    </a:lnTo>
                    <a:lnTo>
                      <a:pt x="161" y="178"/>
                    </a:lnTo>
                    <a:lnTo>
                      <a:pt x="166" y="190"/>
                    </a:lnTo>
                    <a:lnTo>
                      <a:pt x="161" y="202"/>
                    </a:lnTo>
                    <a:lnTo>
                      <a:pt x="135" y="202"/>
                    </a:lnTo>
                    <a:lnTo>
                      <a:pt x="47" y="138"/>
                    </a:lnTo>
                    <a:lnTo>
                      <a:pt x="5" y="40"/>
                    </a:lnTo>
                    <a:lnTo>
                      <a:pt x="0" y="17"/>
                    </a:lnTo>
                    <a:lnTo>
                      <a:pt x="14" y="0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4" name="Freeform 511"/>
              <p:cNvSpPr>
                <a:spLocks/>
              </p:cNvSpPr>
              <p:nvPr/>
            </p:nvSpPr>
            <p:spPr bwMode="auto">
              <a:xfrm>
                <a:off x="3561" y="4223"/>
                <a:ext cx="846" cy="352"/>
              </a:xfrm>
              <a:custGeom>
                <a:avLst/>
                <a:gdLst>
                  <a:gd name="T0" fmla="*/ 17 w 846"/>
                  <a:gd name="T1" fmla="*/ 0 h 352"/>
                  <a:gd name="T2" fmla="*/ 105 w 846"/>
                  <a:gd name="T3" fmla="*/ 24 h 352"/>
                  <a:gd name="T4" fmla="*/ 143 w 846"/>
                  <a:gd name="T5" fmla="*/ 45 h 352"/>
                  <a:gd name="T6" fmla="*/ 185 w 846"/>
                  <a:gd name="T7" fmla="*/ 67 h 352"/>
                  <a:gd name="T8" fmla="*/ 240 w 846"/>
                  <a:gd name="T9" fmla="*/ 88 h 352"/>
                  <a:gd name="T10" fmla="*/ 290 w 846"/>
                  <a:gd name="T11" fmla="*/ 105 h 352"/>
                  <a:gd name="T12" fmla="*/ 385 w 846"/>
                  <a:gd name="T13" fmla="*/ 136 h 352"/>
                  <a:gd name="T14" fmla="*/ 478 w 846"/>
                  <a:gd name="T15" fmla="*/ 166 h 352"/>
                  <a:gd name="T16" fmla="*/ 582 w 846"/>
                  <a:gd name="T17" fmla="*/ 209 h 352"/>
                  <a:gd name="T18" fmla="*/ 646 w 846"/>
                  <a:gd name="T19" fmla="*/ 233 h 352"/>
                  <a:gd name="T20" fmla="*/ 701 w 846"/>
                  <a:gd name="T21" fmla="*/ 252 h 352"/>
                  <a:gd name="T22" fmla="*/ 829 w 846"/>
                  <a:gd name="T23" fmla="*/ 281 h 352"/>
                  <a:gd name="T24" fmla="*/ 846 w 846"/>
                  <a:gd name="T25" fmla="*/ 319 h 352"/>
                  <a:gd name="T26" fmla="*/ 841 w 846"/>
                  <a:gd name="T27" fmla="*/ 342 h 352"/>
                  <a:gd name="T28" fmla="*/ 827 w 846"/>
                  <a:gd name="T29" fmla="*/ 352 h 352"/>
                  <a:gd name="T30" fmla="*/ 694 w 846"/>
                  <a:gd name="T31" fmla="*/ 304 h 352"/>
                  <a:gd name="T32" fmla="*/ 634 w 846"/>
                  <a:gd name="T33" fmla="*/ 273 h 352"/>
                  <a:gd name="T34" fmla="*/ 568 w 846"/>
                  <a:gd name="T35" fmla="*/ 240 h 352"/>
                  <a:gd name="T36" fmla="*/ 516 w 846"/>
                  <a:gd name="T37" fmla="*/ 219 h 352"/>
                  <a:gd name="T38" fmla="*/ 466 w 846"/>
                  <a:gd name="T39" fmla="*/ 200 h 352"/>
                  <a:gd name="T40" fmla="*/ 371 w 846"/>
                  <a:gd name="T41" fmla="*/ 169 h 352"/>
                  <a:gd name="T42" fmla="*/ 278 w 846"/>
                  <a:gd name="T43" fmla="*/ 138 h 352"/>
                  <a:gd name="T44" fmla="*/ 173 w 846"/>
                  <a:gd name="T45" fmla="*/ 100 h 352"/>
                  <a:gd name="T46" fmla="*/ 97 w 846"/>
                  <a:gd name="T47" fmla="*/ 60 h 352"/>
                  <a:gd name="T48" fmla="*/ 62 w 846"/>
                  <a:gd name="T49" fmla="*/ 43 h 352"/>
                  <a:gd name="T50" fmla="*/ 17 w 846"/>
                  <a:gd name="T51" fmla="*/ 36 h 352"/>
                  <a:gd name="T52" fmla="*/ 0 w 846"/>
                  <a:gd name="T53" fmla="*/ 19 h 352"/>
                  <a:gd name="T54" fmla="*/ 17 w 846"/>
                  <a:gd name="T55" fmla="*/ 0 h 352"/>
                  <a:gd name="T56" fmla="*/ 17 w 846"/>
                  <a:gd name="T5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46" h="352">
                    <a:moveTo>
                      <a:pt x="17" y="0"/>
                    </a:moveTo>
                    <a:lnTo>
                      <a:pt x="105" y="24"/>
                    </a:lnTo>
                    <a:lnTo>
                      <a:pt x="143" y="45"/>
                    </a:lnTo>
                    <a:lnTo>
                      <a:pt x="185" y="67"/>
                    </a:lnTo>
                    <a:lnTo>
                      <a:pt x="240" y="88"/>
                    </a:lnTo>
                    <a:lnTo>
                      <a:pt x="290" y="105"/>
                    </a:lnTo>
                    <a:lnTo>
                      <a:pt x="385" y="136"/>
                    </a:lnTo>
                    <a:lnTo>
                      <a:pt x="478" y="166"/>
                    </a:lnTo>
                    <a:lnTo>
                      <a:pt x="582" y="209"/>
                    </a:lnTo>
                    <a:lnTo>
                      <a:pt x="646" y="233"/>
                    </a:lnTo>
                    <a:lnTo>
                      <a:pt x="701" y="252"/>
                    </a:lnTo>
                    <a:lnTo>
                      <a:pt x="829" y="281"/>
                    </a:lnTo>
                    <a:lnTo>
                      <a:pt x="846" y="319"/>
                    </a:lnTo>
                    <a:lnTo>
                      <a:pt x="841" y="342"/>
                    </a:lnTo>
                    <a:lnTo>
                      <a:pt x="827" y="352"/>
                    </a:lnTo>
                    <a:lnTo>
                      <a:pt x="694" y="304"/>
                    </a:lnTo>
                    <a:lnTo>
                      <a:pt x="634" y="273"/>
                    </a:lnTo>
                    <a:lnTo>
                      <a:pt x="568" y="240"/>
                    </a:lnTo>
                    <a:lnTo>
                      <a:pt x="516" y="219"/>
                    </a:lnTo>
                    <a:lnTo>
                      <a:pt x="466" y="200"/>
                    </a:lnTo>
                    <a:lnTo>
                      <a:pt x="371" y="169"/>
                    </a:lnTo>
                    <a:lnTo>
                      <a:pt x="278" y="138"/>
                    </a:lnTo>
                    <a:lnTo>
                      <a:pt x="173" y="100"/>
                    </a:lnTo>
                    <a:lnTo>
                      <a:pt x="97" y="60"/>
                    </a:lnTo>
                    <a:lnTo>
                      <a:pt x="62" y="43"/>
                    </a:lnTo>
                    <a:lnTo>
                      <a:pt x="17" y="36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5" name="Freeform 512"/>
              <p:cNvSpPr>
                <a:spLocks/>
              </p:cNvSpPr>
              <p:nvPr/>
            </p:nvSpPr>
            <p:spPr bwMode="auto">
              <a:xfrm>
                <a:off x="3772" y="4318"/>
                <a:ext cx="138" cy="1462"/>
              </a:xfrm>
              <a:custGeom>
                <a:avLst/>
                <a:gdLst>
                  <a:gd name="T0" fmla="*/ 65 w 138"/>
                  <a:gd name="T1" fmla="*/ 24 h 1462"/>
                  <a:gd name="T2" fmla="*/ 84 w 138"/>
                  <a:gd name="T3" fmla="*/ 333 h 1462"/>
                  <a:gd name="T4" fmla="*/ 115 w 138"/>
                  <a:gd name="T5" fmla="*/ 644 h 1462"/>
                  <a:gd name="T6" fmla="*/ 131 w 138"/>
                  <a:gd name="T7" fmla="*/ 979 h 1462"/>
                  <a:gd name="T8" fmla="*/ 136 w 138"/>
                  <a:gd name="T9" fmla="*/ 1176 h 1462"/>
                  <a:gd name="T10" fmla="*/ 138 w 138"/>
                  <a:gd name="T11" fmla="*/ 1421 h 1462"/>
                  <a:gd name="T12" fmla="*/ 129 w 138"/>
                  <a:gd name="T13" fmla="*/ 1450 h 1462"/>
                  <a:gd name="T14" fmla="*/ 103 w 138"/>
                  <a:gd name="T15" fmla="*/ 1462 h 1462"/>
                  <a:gd name="T16" fmla="*/ 62 w 138"/>
                  <a:gd name="T17" fmla="*/ 1426 h 1462"/>
                  <a:gd name="T18" fmla="*/ 43 w 138"/>
                  <a:gd name="T19" fmla="*/ 1186 h 1462"/>
                  <a:gd name="T20" fmla="*/ 36 w 138"/>
                  <a:gd name="T21" fmla="*/ 982 h 1462"/>
                  <a:gd name="T22" fmla="*/ 22 w 138"/>
                  <a:gd name="T23" fmla="*/ 651 h 1462"/>
                  <a:gd name="T24" fmla="*/ 5 w 138"/>
                  <a:gd name="T25" fmla="*/ 330 h 1462"/>
                  <a:gd name="T26" fmla="*/ 0 w 138"/>
                  <a:gd name="T27" fmla="*/ 12 h 1462"/>
                  <a:gd name="T28" fmla="*/ 8 w 138"/>
                  <a:gd name="T29" fmla="*/ 0 h 1462"/>
                  <a:gd name="T30" fmla="*/ 31 w 138"/>
                  <a:gd name="T31" fmla="*/ 0 h 1462"/>
                  <a:gd name="T32" fmla="*/ 65 w 138"/>
                  <a:gd name="T33" fmla="*/ 24 h 1462"/>
                  <a:gd name="T34" fmla="*/ 65 w 138"/>
                  <a:gd name="T35" fmla="*/ 24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8" h="1462">
                    <a:moveTo>
                      <a:pt x="65" y="24"/>
                    </a:moveTo>
                    <a:lnTo>
                      <a:pt x="84" y="333"/>
                    </a:lnTo>
                    <a:lnTo>
                      <a:pt x="115" y="644"/>
                    </a:lnTo>
                    <a:lnTo>
                      <a:pt x="131" y="979"/>
                    </a:lnTo>
                    <a:lnTo>
                      <a:pt x="136" y="1176"/>
                    </a:lnTo>
                    <a:lnTo>
                      <a:pt x="138" y="1421"/>
                    </a:lnTo>
                    <a:lnTo>
                      <a:pt x="129" y="1450"/>
                    </a:lnTo>
                    <a:lnTo>
                      <a:pt x="103" y="1462"/>
                    </a:lnTo>
                    <a:lnTo>
                      <a:pt x="62" y="1426"/>
                    </a:lnTo>
                    <a:lnTo>
                      <a:pt x="43" y="1186"/>
                    </a:lnTo>
                    <a:lnTo>
                      <a:pt x="36" y="982"/>
                    </a:lnTo>
                    <a:lnTo>
                      <a:pt x="22" y="651"/>
                    </a:lnTo>
                    <a:lnTo>
                      <a:pt x="5" y="330"/>
                    </a:lnTo>
                    <a:lnTo>
                      <a:pt x="0" y="12"/>
                    </a:lnTo>
                    <a:lnTo>
                      <a:pt x="8" y="0"/>
                    </a:lnTo>
                    <a:lnTo>
                      <a:pt x="31" y="0"/>
                    </a:lnTo>
                    <a:lnTo>
                      <a:pt x="65" y="24"/>
                    </a:lnTo>
                    <a:lnTo>
                      <a:pt x="65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6" name="Freeform 513"/>
              <p:cNvSpPr>
                <a:spLocks/>
              </p:cNvSpPr>
              <p:nvPr/>
            </p:nvSpPr>
            <p:spPr bwMode="auto">
              <a:xfrm>
                <a:off x="4547" y="4399"/>
                <a:ext cx="102" cy="1195"/>
              </a:xfrm>
              <a:custGeom>
                <a:avLst/>
                <a:gdLst>
                  <a:gd name="T0" fmla="*/ 102 w 102"/>
                  <a:gd name="T1" fmla="*/ 17 h 1195"/>
                  <a:gd name="T2" fmla="*/ 93 w 102"/>
                  <a:gd name="T3" fmla="*/ 573 h 1195"/>
                  <a:gd name="T4" fmla="*/ 88 w 102"/>
                  <a:gd name="T5" fmla="*/ 841 h 1195"/>
                  <a:gd name="T6" fmla="*/ 100 w 102"/>
                  <a:gd name="T7" fmla="*/ 1157 h 1195"/>
                  <a:gd name="T8" fmla="*/ 88 w 102"/>
                  <a:gd name="T9" fmla="*/ 1186 h 1195"/>
                  <a:gd name="T10" fmla="*/ 62 w 102"/>
                  <a:gd name="T11" fmla="*/ 1195 h 1195"/>
                  <a:gd name="T12" fmla="*/ 24 w 102"/>
                  <a:gd name="T13" fmla="*/ 1157 h 1195"/>
                  <a:gd name="T14" fmla="*/ 17 w 102"/>
                  <a:gd name="T15" fmla="*/ 1000 h 1195"/>
                  <a:gd name="T16" fmla="*/ 0 w 102"/>
                  <a:gd name="T17" fmla="*/ 846 h 1195"/>
                  <a:gd name="T18" fmla="*/ 5 w 102"/>
                  <a:gd name="T19" fmla="*/ 570 h 1195"/>
                  <a:gd name="T20" fmla="*/ 19 w 102"/>
                  <a:gd name="T21" fmla="*/ 423 h 1195"/>
                  <a:gd name="T22" fmla="*/ 41 w 102"/>
                  <a:gd name="T23" fmla="*/ 295 h 1195"/>
                  <a:gd name="T24" fmla="*/ 67 w 102"/>
                  <a:gd name="T25" fmla="*/ 17 h 1195"/>
                  <a:gd name="T26" fmla="*/ 86 w 102"/>
                  <a:gd name="T27" fmla="*/ 0 h 1195"/>
                  <a:gd name="T28" fmla="*/ 102 w 102"/>
                  <a:gd name="T29" fmla="*/ 17 h 1195"/>
                  <a:gd name="T30" fmla="*/ 102 w 102"/>
                  <a:gd name="T31" fmla="*/ 17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195">
                    <a:moveTo>
                      <a:pt x="102" y="17"/>
                    </a:moveTo>
                    <a:lnTo>
                      <a:pt x="93" y="573"/>
                    </a:lnTo>
                    <a:lnTo>
                      <a:pt x="88" y="841"/>
                    </a:lnTo>
                    <a:lnTo>
                      <a:pt x="100" y="1157"/>
                    </a:lnTo>
                    <a:lnTo>
                      <a:pt x="88" y="1186"/>
                    </a:lnTo>
                    <a:lnTo>
                      <a:pt x="62" y="1195"/>
                    </a:lnTo>
                    <a:lnTo>
                      <a:pt x="24" y="1157"/>
                    </a:lnTo>
                    <a:lnTo>
                      <a:pt x="17" y="1000"/>
                    </a:lnTo>
                    <a:lnTo>
                      <a:pt x="0" y="846"/>
                    </a:lnTo>
                    <a:lnTo>
                      <a:pt x="5" y="570"/>
                    </a:lnTo>
                    <a:lnTo>
                      <a:pt x="19" y="423"/>
                    </a:lnTo>
                    <a:lnTo>
                      <a:pt x="41" y="295"/>
                    </a:lnTo>
                    <a:lnTo>
                      <a:pt x="67" y="17"/>
                    </a:lnTo>
                    <a:lnTo>
                      <a:pt x="86" y="0"/>
                    </a:lnTo>
                    <a:lnTo>
                      <a:pt x="102" y="17"/>
                    </a:ln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7" name="Freeform 514"/>
              <p:cNvSpPr>
                <a:spLocks/>
              </p:cNvSpPr>
              <p:nvPr/>
            </p:nvSpPr>
            <p:spPr bwMode="auto">
              <a:xfrm>
                <a:off x="5676" y="4221"/>
                <a:ext cx="109" cy="1573"/>
              </a:xfrm>
              <a:custGeom>
                <a:avLst/>
                <a:gdLst>
                  <a:gd name="T0" fmla="*/ 102 w 109"/>
                  <a:gd name="T1" fmla="*/ 33 h 1573"/>
                  <a:gd name="T2" fmla="*/ 102 w 109"/>
                  <a:gd name="T3" fmla="*/ 47 h 1573"/>
                  <a:gd name="T4" fmla="*/ 102 w 109"/>
                  <a:gd name="T5" fmla="*/ 64 h 1573"/>
                  <a:gd name="T6" fmla="*/ 102 w 109"/>
                  <a:gd name="T7" fmla="*/ 90 h 1573"/>
                  <a:gd name="T8" fmla="*/ 102 w 109"/>
                  <a:gd name="T9" fmla="*/ 104 h 1573"/>
                  <a:gd name="T10" fmla="*/ 102 w 109"/>
                  <a:gd name="T11" fmla="*/ 119 h 1573"/>
                  <a:gd name="T12" fmla="*/ 102 w 109"/>
                  <a:gd name="T13" fmla="*/ 123 h 1573"/>
                  <a:gd name="T14" fmla="*/ 102 w 109"/>
                  <a:gd name="T15" fmla="*/ 126 h 1573"/>
                  <a:gd name="T16" fmla="*/ 102 w 109"/>
                  <a:gd name="T17" fmla="*/ 128 h 1573"/>
                  <a:gd name="T18" fmla="*/ 102 w 109"/>
                  <a:gd name="T19" fmla="*/ 130 h 1573"/>
                  <a:gd name="T20" fmla="*/ 102 w 109"/>
                  <a:gd name="T21" fmla="*/ 142 h 1573"/>
                  <a:gd name="T22" fmla="*/ 104 w 109"/>
                  <a:gd name="T23" fmla="*/ 240 h 1573"/>
                  <a:gd name="T24" fmla="*/ 104 w 109"/>
                  <a:gd name="T25" fmla="*/ 335 h 1573"/>
                  <a:gd name="T26" fmla="*/ 104 w 109"/>
                  <a:gd name="T27" fmla="*/ 347 h 1573"/>
                  <a:gd name="T28" fmla="*/ 104 w 109"/>
                  <a:gd name="T29" fmla="*/ 354 h 1573"/>
                  <a:gd name="T30" fmla="*/ 104 w 109"/>
                  <a:gd name="T31" fmla="*/ 356 h 1573"/>
                  <a:gd name="T32" fmla="*/ 104 w 109"/>
                  <a:gd name="T33" fmla="*/ 359 h 1573"/>
                  <a:gd name="T34" fmla="*/ 104 w 109"/>
                  <a:gd name="T35" fmla="*/ 361 h 1573"/>
                  <a:gd name="T36" fmla="*/ 104 w 109"/>
                  <a:gd name="T37" fmla="*/ 373 h 1573"/>
                  <a:gd name="T38" fmla="*/ 104 w 109"/>
                  <a:gd name="T39" fmla="*/ 387 h 1573"/>
                  <a:gd name="T40" fmla="*/ 104 w 109"/>
                  <a:gd name="T41" fmla="*/ 416 h 1573"/>
                  <a:gd name="T42" fmla="*/ 104 w 109"/>
                  <a:gd name="T43" fmla="*/ 430 h 1573"/>
                  <a:gd name="T44" fmla="*/ 104 w 109"/>
                  <a:gd name="T45" fmla="*/ 432 h 1573"/>
                  <a:gd name="T46" fmla="*/ 104 w 109"/>
                  <a:gd name="T47" fmla="*/ 437 h 1573"/>
                  <a:gd name="T48" fmla="*/ 104 w 109"/>
                  <a:gd name="T49" fmla="*/ 442 h 1573"/>
                  <a:gd name="T50" fmla="*/ 104 w 109"/>
                  <a:gd name="T51" fmla="*/ 444 h 1573"/>
                  <a:gd name="T52" fmla="*/ 109 w 109"/>
                  <a:gd name="T53" fmla="*/ 629 h 1573"/>
                  <a:gd name="T54" fmla="*/ 107 w 109"/>
                  <a:gd name="T55" fmla="*/ 796 h 1573"/>
                  <a:gd name="T56" fmla="*/ 100 w 109"/>
                  <a:gd name="T57" fmla="*/ 1145 h 1573"/>
                  <a:gd name="T58" fmla="*/ 83 w 109"/>
                  <a:gd name="T59" fmla="*/ 1523 h 1573"/>
                  <a:gd name="T60" fmla="*/ 71 w 109"/>
                  <a:gd name="T61" fmla="*/ 1554 h 1573"/>
                  <a:gd name="T62" fmla="*/ 43 w 109"/>
                  <a:gd name="T63" fmla="*/ 1573 h 1573"/>
                  <a:gd name="T64" fmla="*/ 14 w 109"/>
                  <a:gd name="T65" fmla="*/ 1573 h 1573"/>
                  <a:gd name="T66" fmla="*/ 0 w 109"/>
                  <a:gd name="T67" fmla="*/ 1551 h 1573"/>
                  <a:gd name="T68" fmla="*/ 0 w 109"/>
                  <a:gd name="T69" fmla="*/ 1145 h 1573"/>
                  <a:gd name="T70" fmla="*/ 7 w 109"/>
                  <a:gd name="T71" fmla="*/ 796 h 1573"/>
                  <a:gd name="T72" fmla="*/ 9 w 109"/>
                  <a:gd name="T73" fmla="*/ 632 h 1573"/>
                  <a:gd name="T74" fmla="*/ 5 w 109"/>
                  <a:gd name="T75" fmla="*/ 446 h 1573"/>
                  <a:gd name="T76" fmla="*/ 21 w 109"/>
                  <a:gd name="T77" fmla="*/ 240 h 1573"/>
                  <a:gd name="T78" fmla="*/ 38 w 109"/>
                  <a:gd name="T79" fmla="*/ 33 h 1573"/>
                  <a:gd name="T80" fmla="*/ 47 w 109"/>
                  <a:gd name="T81" fmla="*/ 9 h 1573"/>
                  <a:gd name="T82" fmla="*/ 69 w 109"/>
                  <a:gd name="T83" fmla="*/ 0 h 1573"/>
                  <a:gd name="T84" fmla="*/ 102 w 109"/>
                  <a:gd name="T85" fmla="*/ 33 h 1573"/>
                  <a:gd name="T86" fmla="*/ 102 w 109"/>
                  <a:gd name="T87" fmla="*/ 3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573">
                    <a:moveTo>
                      <a:pt x="102" y="33"/>
                    </a:moveTo>
                    <a:lnTo>
                      <a:pt x="102" y="47"/>
                    </a:lnTo>
                    <a:lnTo>
                      <a:pt x="102" y="64"/>
                    </a:lnTo>
                    <a:lnTo>
                      <a:pt x="102" y="90"/>
                    </a:lnTo>
                    <a:lnTo>
                      <a:pt x="102" y="104"/>
                    </a:lnTo>
                    <a:lnTo>
                      <a:pt x="102" y="119"/>
                    </a:lnTo>
                    <a:lnTo>
                      <a:pt x="102" y="123"/>
                    </a:lnTo>
                    <a:lnTo>
                      <a:pt x="102" y="126"/>
                    </a:lnTo>
                    <a:lnTo>
                      <a:pt x="102" y="128"/>
                    </a:lnTo>
                    <a:lnTo>
                      <a:pt x="102" y="130"/>
                    </a:lnTo>
                    <a:lnTo>
                      <a:pt x="102" y="142"/>
                    </a:lnTo>
                    <a:lnTo>
                      <a:pt x="104" y="240"/>
                    </a:lnTo>
                    <a:lnTo>
                      <a:pt x="104" y="335"/>
                    </a:lnTo>
                    <a:lnTo>
                      <a:pt x="104" y="347"/>
                    </a:lnTo>
                    <a:lnTo>
                      <a:pt x="104" y="354"/>
                    </a:lnTo>
                    <a:lnTo>
                      <a:pt x="104" y="356"/>
                    </a:lnTo>
                    <a:lnTo>
                      <a:pt x="104" y="359"/>
                    </a:lnTo>
                    <a:lnTo>
                      <a:pt x="104" y="361"/>
                    </a:lnTo>
                    <a:lnTo>
                      <a:pt x="104" y="373"/>
                    </a:lnTo>
                    <a:lnTo>
                      <a:pt x="104" y="387"/>
                    </a:lnTo>
                    <a:lnTo>
                      <a:pt x="104" y="416"/>
                    </a:lnTo>
                    <a:lnTo>
                      <a:pt x="104" y="430"/>
                    </a:lnTo>
                    <a:lnTo>
                      <a:pt x="104" y="432"/>
                    </a:lnTo>
                    <a:lnTo>
                      <a:pt x="104" y="437"/>
                    </a:lnTo>
                    <a:lnTo>
                      <a:pt x="104" y="442"/>
                    </a:lnTo>
                    <a:lnTo>
                      <a:pt x="104" y="444"/>
                    </a:lnTo>
                    <a:lnTo>
                      <a:pt x="109" y="629"/>
                    </a:lnTo>
                    <a:lnTo>
                      <a:pt x="107" y="796"/>
                    </a:lnTo>
                    <a:lnTo>
                      <a:pt x="100" y="1145"/>
                    </a:lnTo>
                    <a:lnTo>
                      <a:pt x="83" y="1523"/>
                    </a:lnTo>
                    <a:lnTo>
                      <a:pt x="71" y="1554"/>
                    </a:lnTo>
                    <a:lnTo>
                      <a:pt x="43" y="1573"/>
                    </a:lnTo>
                    <a:lnTo>
                      <a:pt x="14" y="1573"/>
                    </a:lnTo>
                    <a:lnTo>
                      <a:pt x="0" y="1551"/>
                    </a:lnTo>
                    <a:lnTo>
                      <a:pt x="0" y="1145"/>
                    </a:lnTo>
                    <a:lnTo>
                      <a:pt x="7" y="796"/>
                    </a:lnTo>
                    <a:lnTo>
                      <a:pt x="9" y="632"/>
                    </a:lnTo>
                    <a:lnTo>
                      <a:pt x="5" y="446"/>
                    </a:lnTo>
                    <a:lnTo>
                      <a:pt x="21" y="240"/>
                    </a:lnTo>
                    <a:lnTo>
                      <a:pt x="38" y="33"/>
                    </a:lnTo>
                    <a:lnTo>
                      <a:pt x="47" y="9"/>
                    </a:lnTo>
                    <a:lnTo>
                      <a:pt x="69" y="0"/>
                    </a:lnTo>
                    <a:lnTo>
                      <a:pt x="102" y="33"/>
                    </a:lnTo>
                    <a:lnTo>
                      <a:pt x="102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8" name="Freeform 515"/>
              <p:cNvSpPr>
                <a:spLocks/>
              </p:cNvSpPr>
              <p:nvPr/>
            </p:nvSpPr>
            <p:spPr bwMode="auto">
              <a:xfrm>
                <a:off x="4012" y="5708"/>
                <a:ext cx="1711" cy="121"/>
              </a:xfrm>
              <a:custGeom>
                <a:avLst/>
                <a:gdLst>
                  <a:gd name="T0" fmla="*/ 27 w 1711"/>
                  <a:gd name="T1" fmla="*/ 29 h 121"/>
                  <a:gd name="T2" fmla="*/ 200 w 1711"/>
                  <a:gd name="T3" fmla="*/ 41 h 121"/>
                  <a:gd name="T4" fmla="*/ 625 w 1711"/>
                  <a:gd name="T5" fmla="*/ 48 h 121"/>
                  <a:gd name="T6" fmla="*/ 1048 w 1711"/>
                  <a:gd name="T7" fmla="*/ 31 h 121"/>
                  <a:gd name="T8" fmla="*/ 1248 w 1711"/>
                  <a:gd name="T9" fmla="*/ 19 h 121"/>
                  <a:gd name="T10" fmla="*/ 1298 w 1711"/>
                  <a:gd name="T11" fmla="*/ 24 h 121"/>
                  <a:gd name="T12" fmla="*/ 1642 w 1711"/>
                  <a:gd name="T13" fmla="*/ 3 h 121"/>
                  <a:gd name="T14" fmla="*/ 1664 w 1711"/>
                  <a:gd name="T15" fmla="*/ 0 h 121"/>
                  <a:gd name="T16" fmla="*/ 1699 w 1711"/>
                  <a:gd name="T17" fmla="*/ 12 h 121"/>
                  <a:gd name="T18" fmla="*/ 1711 w 1711"/>
                  <a:gd name="T19" fmla="*/ 48 h 121"/>
                  <a:gd name="T20" fmla="*/ 1699 w 1711"/>
                  <a:gd name="T21" fmla="*/ 81 h 121"/>
                  <a:gd name="T22" fmla="*/ 1664 w 1711"/>
                  <a:gd name="T23" fmla="*/ 93 h 121"/>
                  <a:gd name="T24" fmla="*/ 1642 w 1711"/>
                  <a:gd name="T25" fmla="*/ 91 h 121"/>
                  <a:gd name="T26" fmla="*/ 1298 w 1711"/>
                  <a:gd name="T27" fmla="*/ 112 h 121"/>
                  <a:gd name="T28" fmla="*/ 1250 w 1711"/>
                  <a:gd name="T29" fmla="*/ 114 h 121"/>
                  <a:gd name="T30" fmla="*/ 1048 w 1711"/>
                  <a:gd name="T31" fmla="*/ 121 h 121"/>
                  <a:gd name="T32" fmla="*/ 623 w 1711"/>
                  <a:gd name="T33" fmla="*/ 110 h 121"/>
                  <a:gd name="T34" fmla="*/ 198 w 1711"/>
                  <a:gd name="T35" fmla="*/ 76 h 121"/>
                  <a:gd name="T36" fmla="*/ 27 w 1711"/>
                  <a:gd name="T37" fmla="*/ 83 h 121"/>
                  <a:gd name="T38" fmla="*/ 0 w 1711"/>
                  <a:gd name="T39" fmla="*/ 55 h 121"/>
                  <a:gd name="T40" fmla="*/ 5 w 1711"/>
                  <a:gd name="T41" fmla="*/ 38 h 121"/>
                  <a:gd name="T42" fmla="*/ 27 w 1711"/>
                  <a:gd name="T43" fmla="*/ 29 h 121"/>
                  <a:gd name="T44" fmla="*/ 27 w 1711"/>
                  <a:gd name="T45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11" h="121">
                    <a:moveTo>
                      <a:pt x="27" y="29"/>
                    </a:moveTo>
                    <a:lnTo>
                      <a:pt x="200" y="41"/>
                    </a:lnTo>
                    <a:lnTo>
                      <a:pt x="625" y="48"/>
                    </a:lnTo>
                    <a:lnTo>
                      <a:pt x="1048" y="31"/>
                    </a:lnTo>
                    <a:lnTo>
                      <a:pt x="1248" y="19"/>
                    </a:lnTo>
                    <a:lnTo>
                      <a:pt x="1298" y="24"/>
                    </a:lnTo>
                    <a:lnTo>
                      <a:pt x="1642" y="3"/>
                    </a:lnTo>
                    <a:lnTo>
                      <a:pt x="1664" y="0"/>
                    </a:lnTo>
                    <a:lnTo>
                      <a:pt x="1699" y="12"/>
                    </a:lnTo>
                    <a:lnTo>
                      <a:pt x="1711" y="48"/>
                    </a:lnTo>
                    <a:lnTo>
                      <a:pt x="1699" y="81"/>
                    </a:lnTo>
                    <a:lnTo>
                      <a:pt x="1664" y="93"/>
                    </a:lnTo>
                    <a:lnTo>
                      <a:pt x="1642" y="91"/>
                    </a:lnTo>
                    <a:lnTo>
                      <a:pt x="1298" y="112"/>
                    </a:lnTo>
                    <a:lnTo>
                      <a:pt x="1250" y="114"/>
                    </a:lnTo>
                    <a:lnTo>
                      <a:pt x="1048" y="121"/>
                    </a:lnTo>
                    <a:lnTo>
                      <a:pt x="623" y="110"/>
                    </a:lnTo>
                    <a:lnTo>
                      <a:pt x="198" y="76"/>
                    </a:lnTo>
                    <a:lnTo>
                      <a:pt x="27" y="83"/>
                    </a:lnTo>
                    <a:lnTo>
                      <a:pt x="0" y="55"/>
                    </a:lnTo>
                    <a:lnTo>
                      <a:pt x="5" y="38"/>
                    </a:lnTo>
                    <a:lnTo>
                      <a:pt x="27" y="29"/>
                    </a:lnTo>
                    <a:lnTo>
                      <a:pt x="27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9" name="Freeform 516"/>
              <p:cNvSpPr>
                <a:spLocks/>
              </p:cNvSpPr>
              <p:nvPr/>
            </p:nvSpPr>
            <p:spPr bwMode="auto">
              <a:xfrm>
                <a:off x="4994" y="4824"/>
                <a:ext cx="508" cy="963"/>
              </a:xfrm>
              <a:custGeom>
                <a:avLst/>
                <a:gdLst>
                  <a:gd name="T0" fmla="*/ 45 w 508"/>
                  <a:gd name="T1" fmla="*/ 5 h 963"/>
                  <a:gd name="T2" fmla="*/ 256 w 508"/>
                  <a:gd name="T3" fmla="*/ 0 h 963"/>
                  <a:gd name="T4" fmla="*/ 466 w 508"/>
                  <a:gd name="T5" fmla="*/ 22 h 963"/>
                  <a:gd name="T6" fmla="*/ 499 w 508"/>
                  <a:gd name="T7" fmla="*/ 38 h 963"/>
                  <a:gd name="T8" fmla="*/ 508 w 508"/>
                  <a:gd name="T9" fmla="*/ 74 h 963"/>
                  <a:gd name="T10" fmla="*/ 487 w 508"/>
                  <a:gd name="T11" fmla="*/ 366 h 963"/>
                  <a:gd name="T12" fmla="*/ 470 w 508"/>
                  <a:gd name="T13" fmla="*/ 649 h 963"/>
                  <a:gd name="T14" fmla="*/ 447 w 508"/>
                  <a:gd name="T15" fmla="*/ 932 h 963"/>
                  <a:gd name="T16" fmla="*/ 435 w 508"/>
                  <a:gd name="T17" fmla="*/ 956 h 963"/>
                  <a:gd name="T18" fmla="*/ 411 w 508"/>
                  <a:gd name="T19" fmla="*/ 963 h 963"/>
                  <a:gd name="T20" fmla="*/ 380 w 508"/>
                  <a:gd name="T21" fmla="*/ 929 h 963"/>
                  <a:gd name="T22" fmla="*/ 387 w 508"/>
                  <a:gd name="T23" fmla="*/ 362 h 963"/>
                  <a:gd name="T24" fmla="*/ 404 w 508"/>
                  <a:gd name="T25" fmla="*/ 114 h 963"/>
                  <a:gd name="T26" fmla="*/ 230 w 508"/>
                  <a:gd name="T27" fmla="*/ 98 h 963"/>
                  <a:gd name="T28" fmla="*/ 50 w 508"/>
                  <a:gd name="T29" fmla="*/ 98 h 963"/>
                  <a:gd name="T30" fmla="*/ 14 w 508"/>
                  <a:gd name="T31" fmla="*/ 86 h 963"/>
                  <a:gd name="T32" fmla="*/ 0 w 508"/>
                  <a:gd name="T33" fmla="*/ 53 h 963"/>
                  <a:gd name="T34" fmla="*/ 12 w 508"/>
                  <a:gd name="T35" fmla="*/ 19 h 963"/>
                  <a:gd name="T36" fmla="*/ 45 w 508"/>
                  <a:gd name="T37" fmla="*/ 5 h 963"/>
                  <a:gd name="T38" fmla="*/ 45 w 508"/>
                  <a:gd name="T39" fmla="*/ 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8" h="963">
                    <a:moveTo>
                      <a:pt x="45" y="5"/>
                    </a:moveTo>
                    <a:lnTo>
                      <a:pt x="256" y="0"/>
                    </a:lnTo>
                    <a:lnTo>
                      <a:pt x="466" y="22"/>
                    </a:lnTo>
                    <a:lnTo>
                      <a:pt x="499" y="38"/>
                    </a:lnTo>
                    <a:lnTo>
                      <a:pt x="508" y="74"/>
                    </a:lnTo>
                    <a:lnTo>
                      <a:pt x="487" y="366"/>
                    </a:lnTo>
                    <a:lnTo>
                      <a:pt x="470" y="649"/>
                    </a:lnTo>
                    <a:lnTo>
                      <a:pt x="447" y="932"/>
                    </a:lnTo>
                    <a:lnTo>
                      <a:pt x="435" y="956"/>
                    </a:lnTo>
                    <a:lnTo>
                      <a:pt x="411" y="963"/>
                    </a:lnTo>
                    <a:lnTo>
                      <a:pt x="380" y="929"/>
                    </a:lnTo>
                    <a:lnTo>
                      <a:pt x="387" y="362"/>
                    </a:lnTo>
                    <a:lnTo>
                      <a:pt x="404" y="114"/>
                    </a:lnTo>
                    <a:lnTo>
                      <a:pt x="230" y="98"/>
                    </a:lnTo>
                    <a:lnTo>
                      <a:pt x="50" y="98"/>
                    </a:lnTo>
                    <a:lnTo>
                      <a:pt x="14" y="86"/>
                    </a:lnTo>
                    <a:lnTo>
                      <a:pt x="0" y="53"/>
                    </a:lnTo>
                    <a:lnTo>
                      <a:pt x="12" y="19"/>
                    </a:lnTo>
                    <a:lnTo>
                      <a:pt x="45" y="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0" name="Freeform 517"/>
              <p:cNvSpPr>
                <a:spLocks/>
              </p:cNvSpPr>
              <p:nvPr/>
            </p:nvSpPr>
            <p:spPr bwMode="auto">
              <a:xfrm>
                <a:off x="5084" y="3833"/>
                <a:ext cx="418" cy="568"/>
              </a:xfrm>
              <a:custGeom>
                <a:avLst/>
                <a:gdLst>
                  <a:gd name="T0" fmla="*/ 19 w 418"/>
                  <a:gd name="T1" fmla="*/ 24 h 568"/>
                  <a:gd name="T2" fmla="*/ 183 w 418"/>
                  <a:gd name="T3" fmla="*/ 19 h 568"/>
                  <a:gd name="T4" fmla="*/ 345 w 418"/>
                  <a:gd name="T5" fmla="*/ 8 h 568"/>
                  <a:gd name="T6" fmla="*/ 383 w 418"/>
                  <a:gd name="T7" fmla="*/ 0 h 568"/>
                  <a:gd name="T8" fmla="*/ 416 w 418"/>
                  <a:gd name="T9" fmla="*/ 12 h 568"/>
                  <a:gd name="T10" fmla="*/ 418 w 418"/>
                  <a:gd name="T11" fmla="*/ 53 h 568"/>
                  <a:gd name="T12" fmla="*/ 414 w 418"/>
                  <a:gd name="T13" fmla="*/ 138 h 568"/>
                  <a:gd name="T14" fmla="*/ 418 w 418"/>
                  <a:gd name="T15" fmla="*/ 224 h 568"/>
                  <a:gd name="T16" fmla="*/ 411 w 418"/>
                  <a:gd name="T17" fmla="*/ 480 h 568"/>
                  <a:gd name="T18" fmla="*/ 404 w 418"/>
                  <a:gd name="T19" fmla="*/ 523 h 568"/>
                  <a:gd name="T20" fmla="*/ 390 w 418"/>
                  <a:gd name="T21" fmla="*/ 554 h 568"/>
                  <a:gd name="T22" fmla="*/ 368 w 418"/>
                  <a:gd name="T23" fmla="*/ 568 h 568"/>
                  <a:gd name="T24" fmla="*/ 342 w 418"/>
                  <a:gd name="T25" fmla="*/ 561 h 568"/>
                  <a:gd name="T26" fmla="*/ 323 w 418"/>
                  <a:gd name="T27" fmla="*/ 535 h 568"/>
                  <a:gd name="T28" fmla="*/ 302 w 418"/>
                  <a:gd name="T29" fmla="*/ 488 h 568"/>
                  <a:gd name="T30" fmla="*/ 309 w 418"/>
                  <a:gd name="T31" fmla="*/ 224 h 568"/>
                  <a:gd name="T32" fmla="*/ 326 w 418"/>
                  <a:gd name="T33" fmla="*/ 72 h 568"/>
                  <a:gd name="T34" fmla="*/ 17 w 418"/>
                  <a:gd name="T35" fmla="*/ 60 h 568"/>
                  <a:gd name="T36" fmla="*/ 0 w 418"/>
                  <a:gd name="T37" fmla="*/ 41 h 568"/>
                  <a:gd name="T38" fmla="*/ 19 w 418"/>
                  <a:gd name="T39" fmla="*/ 24 h 568"/>
                  <a:gd name="T40" fmla="*/ 19 w 418"/>
                  <a:gd name="T41" fmla="*/ 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8" h="568">
                    <a:moveTo>
                      <a:pt x="19" y="24"/>
                    </a:moveTo>
                    <a:lnTo>
                      <a:pt x="183" y="19"/>
                    </a:lnTo>
                    <a:lnTo>
                      <a:pt x="345" y="8"/>
                    </a:lnTo>
                    <a:lnTo>
                      <a:pt x="383" y="0"/>
                    </a:lnTo>
                    <a:lnTo>
                      <a:pt x="416" y="12"/>
                    </a:lnTo>
                    <a:lnTo>
                      <a:pt x="418" y="53"/>
                    </a:lnTo>
                    <a:lnTo>
                      <a:pt x="414" y="138"/>
                    </a:lnTo>
                    <a:lnTo>
                      <a:pt x="418" y="224"/>
                    </a:lnTo>
                    <a:lnTo>
                      <a:pt x="411" y="480"/>
                    </a:lnTo>
                    <a:lnTo>
                      <a:pt x="404" y="523"/>
                    </a:lnTo>
                    <a:lnTo>
                      <a:pt x="390" y="554"/>
                    </a:lnTo>
                    <a:lnTo>
                      <a:pt x="368" y="568"/>
                    </a:lnTo>
                    <a:lnTo>
                      <a:pt x="342" y="561"/>
                    </a:lnTo>
                    <a:lnTo>
                      <a:pt x="323" y="535"/>
                    </a:lnTo>
                    <a:lnTo>
                      <a:pt x="302" y="488"/>
                    </a:lnTo>
                    <a:lnTo>
                      <a:pt x="309" y="224"/>
                    </a:lnTo>
                    <a:lnTo>
                      <a:pt x="326" y="72"/>
                    </a:lnTo>
                    <a:lnTo>
                      <a:pt x="17" y="60"/>
                    </a:lnTo>
                    <a:lnTo>
                      <a:pt x="0" y="41"/>
                    </a:lnTo>
                    <a:lnTo>
                      <a:pt x="19" y="24"/>
                    </a:lnTo>
                    <a:lnTo>
                      <a:pt x="19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1" name="Freeform 518"/>
              <p:cNvSpPr>
                <a:spLocks/>
              </p:cNvSpPr>
              <p:nvPr/>
            </p:nvSpPr>
            <p:spPr bwMode="auto">
              <a:xfrm>
                <a:off x="4999" y="5017"/>
                <a:ext cx="85" cy="784"/>
              </a:xfrm>
              <a:custGeom>
                <a:avLst/>
                <a:gdLst>
                  <a:gd name="T0" fmla="*/ 61 w 85"/>
                  <a:gd name="T1" fmla="*/ 16 h 784"/>
                  <a:gd name="T2" fmla="*/ 66 w 85"/>
                  <a:gd name="T3" fmla="*/ 335 h 784"/>
                  <a:gd name="T4" fmla="*/ 80 w 85"/>
                  <a:gd name="T5" fmla="*/ 653 h 784"/>
                  <a:gd name="T6" fmla="*/ 80 w 85"/>
                  <a:gd name="T7" fmla="*/ 701 h 784"/>
                  <a:gd name="T8" fmla="*/ 85 w 85"/>
                  <a:gd name="T9" fmla="*/ 741 h 784"/>
                  <a:gd name="T10" fmla="*/ 71 w 85"/>
                  <a:gd name="T11" fmla="*/ 774 h 784"/>
                  <a:gd name="T12" fmla="*/ 42 w 85"/>
                  <a:gd name="T13" fmla="*/ 784 h 784"/>
                  <a:gd name="T14" fmla="*/ 2 w 85"/>
                  <a:gd name="T15" fmla="*/ 741 h 784"/>
                  <a:gd name="T16" fmla="*/ 4 w 85"/>
                  <a:gd name="T17" fmla="*/ 701 h 784"/>
                  <a:gd name="T18" fmla="*/ 0 w 85"/>
                  <a:gd name="T19" fmla="*/ 653 h 784"/>
                  <a:gd name="T20" fmla="*/ 7 w 85"/>
                  <a:gd name="T21" fmla="*/ 335 h 784"/>
                  <a:gd name="T22" fmla="*/ 26 w 85"/>
                  <a:gd name="T23" fmla="*/ 16 h 784"/>
                  <a:gd name="T24" fmla="*/ 45 w 85"/>
                  <a:gd name="T25" fmla="*/ 0 h 784"/>
                  <a:gd name="T26" fmla="*/ 61 w 85"/>
                  <a:gd name="T27" fmla="*/ 16 h 784"/>
                  <a:gd name="T28" fmla="*/ 61 w 85"/>
                  <a:gd name="T29" fmla="*/ 1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784">
                    <a:moveTo>
                      <a:pt x="61" y="16"/>
                    </a:moveTo>
                    <a:lnTo>
                      <a:pt x="66" y="335"/>
                    </a:lnTo>
                    <a:lnTo>
                      <a:pt x="80" y="653"/>
                    </a:lnTo>
                    <a:lnTo>
                      <a:pt x="80" y="701"/>
                    </a:lnTo>
                    <a:lnTo>
                      <a:pt x="85" y="741"/>
                    </a:lnTo>
                    <a:lnTo>
                      <a:pt x="71" y="774"/>
                    </a:lnTo>
                    <a:lnTo>
                      <a:pt x="42" y="784"/>
                    </a:lnTo>
                    <a:lnTo>
                      <a:pt x="2" y="741"/>
                    </a:lnTo>
                    <a:lnTo>
                      <a:pt x="4" y="701"/>
                    </a:lnTo>
                    <a:lnTo>
                      <a:pt x="0" y="653"/>
                    </a:lnTo>
                    <a:lnTo>
                      <a:pt x="7" y="335"/>
                    </a:lnTo>
                    <a:lnTo>
                      <a:pt x="26" y="16"/>
                    </a:lnTo>
                    <a:lnTo>
                      <a:pt x="45" y="0"/>
                    </a:lnTo>
                    <a:lnTo>
                      <a:pt x="61" y="16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2" name="Freeform 519"/>
              <p:cNvSpPr>
                <a:spLocks/>
              </p:cNvSpPr>
              <p:nvPr/>
            </p:nvSpPr>
            <p:spPr bwMode="auto">
              <a:xfrm>
                <a:off x="3984" y="4646"/>
                <a:ext cx="409" cy="131"/>
              </a:xfrm>
              <a:custGeom>
                <a:avLst/>
                <a:gdLst>
                  <a:gd name="T0" fmla="*/ 21 w 409"/>
                  <a:gd name="T1" fmla="*/ 0 h 131"/>
                  <a:gd name="T2" fmla="*/ 135 w 409"/>
                  <a:gd name="T3" fmla="*/ 14 h 131"/>
                  <a:gd name="T4" fmla="*/ 347 w 409"/>
                  <a:gd name="T5" fmla="*/ 62 h 131"/>
                  <a:gd name="T6" fmla="*/ 394 w 409"/>
                  <a:gd name="T7" fmla="*/ 81 h 131"/>
                  <a:gd name="T8" fmla="*/ 409 w 409"/>
                  <a:gd name="T9" fmla="*/ 100 h 131"/>
                  <a:gd name="T10" fmla="*/ 392 w 409"/>
                  <a:gd name="T11" fmla="*/ 117 h 131"/>
                  <a:gd name="T12" fmla="*/ 337 w 409"/>
                  <a:gd name="T13" fmla="*/ 131 h 131"/>
                  <a:gd name="T14" fmla="*/ 119 w 409"/>
                  <a:gd name="T15" fmla="*/ 83 h 131"/>
                  <a:gd name="T16" fmla="*/ 9 w 409"/>
                  <a:gd name="T17" fmla="*/ 33 h 131"/>
                  <a:gd name="T18" fmla="*/ 0 w 409"/>
                  <a:gd name="T19" fmla="*/ 10 h 131"/>
                  <a:gd name="T20" fmla="*/ 21 w 409"/>
                  <a:gd name="T21" fmla="*/ 0 h 131"/>
                  <a:gd name="T22" fmla="*/ 21 w 4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9" h="131">
                    <a:moveTo>
                      <a:pt x="21" y="0"/>
                    </a:moveTo>
                    <a:lnTo>
                      <a:pt x="135" y="14"/>
                    </a:lnTo>
                    <a:lnTo>
                      <a:pt x="347" y="62"/>
                    </a:lnTo>
                    <a:lnTo>
                      <a:pt x="394" y="81"/>
                    </a:lnTo>
                    <a:lnTo>
                      <a:pt x="409" y="100"/>
                    </a:lnTo>
                    <a:lnTo>
                      <a:pt x="392" y="117"/>
                    </a:lnTo>
                    <a:lnTo>
                      <a:pt x="337" y="131"/>
                    </a:lnTo>
                    <a:lnTo>
                      <a:pt x="119" y="83"/>
                    </a:lnTo>
                    <a:lnTo>
                      <a:pt x="9" y="33"/>
                    </a:lnTo>
                    <a:lnTo>
                      <a:pt x="0" y="1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3" name="Freeform 520"/>
              <p:cNvSpPr>
                <a:spLocks/>
              </p:cNvSpPr>
              <p:nvPr/>
            </p:nvSpPr>
            <p:spPr bwMode="auto">
              <a:xfrm>
                <a:off x="3979" y="4658"/>
                <a:ext cx="107" cy="494"/>
              </a:xfrm>
              <a:custGeom>
                <a:avLst/>
                <a:gdLst>
                  <a:gd name="T0" fmla="*/ 50 w 107"/>
                  <a:gd name="T1" fmla="*/ 19 h 494"/>
                  <a:gd name="T2" fmla="*/ 107 w 107"/>
                  <a:gd name="T3" fmla="*/ 440 h 494"/>
                  <a:gd name="T4" fmla="*/ 100 w 107"/>
                  <a:gd name="T5" fmla="*/ 475 h 494"/>
                  <a:gd name="T6" fmla="*/ 71 w 107"/>
                  <a:gd name="T7" fmla="*/ 494 h 494"/>
                  <a:gd name="T8" fmla="*/ 38 w 107"/>
                  <a:gd name="T9" fmla="*/ 489 h 494"/>
                  <a:gd name="T10" fmla="*/ 14 w 107"/>
                  <a:gd name="T11" fmla="*/ 459 h 494"/>
                  <a:gd name="T12" fmla="*/ 0 w 107"/>
                  <a:gd name="T13" fmla="*/ 342 h 494"/>
                  <a:gd name="T14" fmla="*/ 5 w 107"/>
                  <a:gd name="T15" fmla="*/ 242 h 494"/>
                  <a:gd name="T16" fmla="*/ 7 w 107"/>
                  <a:gd name="T17" fmla="*/ 24 h 494"/>
                  <a:gd name="T18" fmla="*/ 12 w 107"/>
                  <a:gd name="T19" fmla="*/ 7 h 494"/>
                  <a:gd name="T20" fmla="*/ 26 w 107"/>
                  <a:gd name="T21" fmla="*/ 0 h 494"/>
                  <a:gd name="T22" fmla="*/ 50 w 107"/>
                  <a:gd name="T23" fmla="*/ 19 h 494"/>
                  <a:gd name="T24" fmla="*/ 50 w 107"/>
                  <a:gd name="T25" fmla="*/ 1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" h="494">
                    <a:moveTo>
                      <a:pt x="50" y="19"/>
                    </a:moveTo>
                    <a:lnTo>
                      <a:pt x="107" y="440"/>
                    </a:lnTo>
                    <a:lnTo>
                      <a:pt x="100" y="475"/>
                    </a:lnTo>
                    <a:lnTo>
                      <a:pt x="71" y="494"/>
                    </a:lnTo>
                    <a:lnTo>
                      <a:pt x="38" y="489"/>
                    </a:lnTo>
                    <a:lnTo>
                      <a:pt x="14" y="459"/>
                    </a:lnTo>
                    <a:lnTo>
                      <a:pt x="0" y="342"/>
                    </a:lnTo>
                    <a:lnTo>
                      <a:pt x="5" y="242"/>
                    </a:lnTo>
                    <a:lnTo>
                      <a:pt x="7" y="24"/>
                    </a:lnTo>
                    <a:lnTo>
                      <a:pt x="12" y="7"/>
                    </a:lnTo>
                    <a:lnTo>
                      <a:pt x="26" y="0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4" name="Freeform 521"/>
              <p:cNvSpPr>
                <a:spLocks/>
              </p:cNvSpPr>
              <p:nvPr/>
            </p:nvSpPr>
            <p:spPr bwMode="auto">
              <a:xfrm>
                <a:off x="4367" y="4292"/>
                <a:ext cx="149" cy="276"/>
              </a:xfrm>
              <a:custGeom>
                <a:avLst/>
                <a:gdLst>
                  <a:gd name="T0" fmla="*/ 28 w 149"/>
                  <a:gd name="T1" fmla="*/ 0 h 276"/>
                  <a:gd name="T2" fmla="*/ 106 w 149"/>
                  <a:gd name="T3" fmla="*/ 102 h 276"/>
                  <a:gd name="T4" fmla="*/ 149 w 149"/>
                  <a:gd name="T5" fmla="*/ 223 h 276"/>
                  <a:gd name="T6" fmla="*/ 142 w 149"/>
                  <a:gd name="T7" fmla="*/ 259 h 276"/>
                  <a:gd name="T8" fmla="*/ 116 w 149"/>
                  <a:gd name="T9" fmla="*/ 276 h 276"/>
                  <a:gd name="T10" fmla="*/ 85 w 149"/>
                  <a:gd name="T11" fmla="*/ 273 h 276"/>
                  <a:gd name="T12" fmla="*/ 61 w 149"/>
                  <a:gd name="T13" fmla="*/ 245 h 276"/>
                  <a:gd name="T14" fmla="*/ 49 w 149"/>
                  <a:gd name="T15" fmla="*/ 126 h 276"/>
                  <a:gd name="T16" fmla="*/ 38 w 149"/>
                  <a:gd name="T17" fmla="*/ 74 h 276"/>
                  <a:gd name="T18" fmla="*/ 23 w 149"/>
                  <a:gd name="T19" fmla="*/ 50 h 276"/>
                  <a:gd name="T20" fmla="*/ 4 w 149"/>
                  <a:gd name="T21" fmla="*/ 26 h 276"/>
                  <a:gd name="T22" fmla="*/ 0 w 149"/>
                  <a:gd name="T23" fmla="*/ 12 h 276"/>
                  <a:gd name="T24" fmla="*/ 4 w 149"/>
                  <a:gd name="T25" fmla="*/ 0 h 276"/>
                  <a:gd name="T26" fmla="*/ 28 w 149"/>
                  <a:gd name="T27" fmla="*/ 0 h 276"/>
                  <a:gd name="T28" fmla="*/ 28 w 149"/>
                  <a:gd name="T2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9" h="276">
                    <a:moveTo>
                      <a:pt x="28" y="0"/>
                    </a:moveTo>
                    <a:lnTo>
                      <a:pt x="106" y="102"/>
                    </a:lnTo>
                    <a:lnTo>
                      <a:pt x="149" y="223"/>
                    </a:lnTo>
                    <a:lnTo>
                      <a:pt x="142" y="259"/>
                    </a:lnTo>
                    <a:lnTo>
                      <a:pt x="116" y="276"/>
                    </a:lnTo>
                    <a:lnTo>
                      <a:pt x="85" y="273"/>
                    </a:lnTo>
                    <a:lnTo>
                      <a:pt x="61" y="245"/>
                    </a:lnTo>
                    <a:lnTo>
                      <a:pt x="49" y="126"/>
                    </a:lnTo>
                    <a:lnTo>
                      <a:pt x="38" y="74"/>
                    </a:lnTo>
                    <a:lnTo>
                      <a:pt x="23" y="50"/>
                    </a:lnTo>
                    <a:lnTo>
                      <a:pt x="4" y="26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5" name="Freeform 522"/>
              <p:cNvSpPr>
                <a:spLocks/>
              </p:cNvSpPr>
              <p:nvPr/>
            </p:nvSpPr>
            <p:spPr bwMode="auto">
              <a:xfrm>
                <a:off x="5091" y="3867"/>
                <a:ext cx="131" cy="252"/>
              </a:xfrm>
              <a:custGeom>
                <a:avLst/>
                <a:gdLst>
                  <a:gd name="T0" fmla="*/ 19 w 131"/>
                  <a:gd name="T1" fmla="*/ 45 h 252"/>
                  <a:gd name="T2" fmla="*/ 34 w 131"/>
                  <a:gd name="T3" fmla="*/ 218 h 252"/>
                  <a:gd name="T4" fmla="*/ 131 w 131"/>
                  <a:gd name="T5" fmla="*/ 206 h 252"/>
                  <a:gd name="T6" fmla="*/ 126 w 131"/>
                  <a:gd name="T7" fmla="*/ 233 h 252"/>
                  <a:gd name="T8" fmla="*/ 0 w 131"/>
                  <a:gd name="T9" fmla="*/ 252 h 252"/>
                  <a:gd name="T10" fmla="*/ 3 w 131"/>
                  <a:gd name="T11" fmla="*/ 7 h 252"/>
                  <a:gd name="T12" fmla="*/ 19 w 131"/>
                  <a:gd name="T13" fmla="*/ 0 h 252"/>
                  <a:gd name="T14" fmla="*/ 19 w 131"/>
                  <a:gd name="T15" fmla="*/ 45 h 252"/>
                  <a:gd name="T16" fmla="*/ 19 w 131"/>
                  <a:gd name="T17" fmla="*/ 4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52">
                    <a:moveTo>
                      <a:pt x="19" y="45"/>
                    </a:moveTo>
                    <a:lnTo>
                      <a:pt x="34" y="218"/>
                    </a:lnTo>
                    <a:lnTo>
                      <a:pt x="131" y="206"/>
                    </a:lnTo>
                    <a:lnTo>
                      <a:pt x="126" y="233"/>
                    </a:lnTo>
                    <a:lnTo>
                      <a:pt x="0" y="252"/>
                    </a:lnTo>
                    <a:lnTo>
                      <a:pt x="3" y="7"/>
                    </a:lnTo>
                    <a:lnTo>
                      <a:pt x="19" y="0"/>
                    </a:lnTo>
                    <a:lnTo>
                      <a:pt x="19" y="45"/>
                    </a:lnTo>
                    <a:lnTo>
                      <a:pt x="1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6" name="Freeform 523"/>
              <p:cNvSpPr>
                <a:spLocks/>
              </p:cNvSpPr>
              <p:nvPr/>
            </p:nvSpPr>
            <p:spPr bwMode="auto">
              <a:xfrm>
                <a:off x="5084" y="4166"/>
                <a:ext cx="178" cy="221"/>
              </a:xfrm>
              <a:custGeom>
                <a:avLst/>
                <a:gdLst>
                  <a:gd name="T0" fmla="*/ 26 w 178"/>
                  <a:gd name="T1" fmla="*/ 2 h 221"/>
                  <a:gd name="T2" fmla="*/ 41 w 178"/>
                  <a:gd name="T3" fmla="*/ 183 h 221"/>
                  <a:gd name="T4" fmla="*/ 126 w 178"/>
                  <a:gd name="T5" fmla="*/ 183 h 221"/>
                  <a:gd name="T6" fmla="*/ 171 w 178"/>
                  <a:gd name="T7" fmla="*/ 136 h 221"/>
                  <a:gd name="T8" fmla="*/ 178 w 178"/>
                  <a:gd name="T9" fmla="*/ 209 h 221"/>
                  <a:gd name="T10" fmla="*/ 22 w 178"/>
                  <a:gd name="T11" fmla="*/ 221 h 221"/>
                  <a:gd name="T12" fmla="*/ 0 w 178"/>
                  <a:gd name="T13" fmla="*/ 204 h 221"/>
                  <a:gd name="T14" fmla="*/ 5 w 178"/>
                  <a:gd name="T15" fmla="*/ 0 h 221"/>
                  <a:gd name="T16" fmla="*/ 26 w 178"/>
                  <a:gd name="T17" fmla="*/ 2 h 221"/>
                  <a:gd name="T18" fmla="*/ 26 w 178"/>
                  <a:gd name="T19" fmla="*/ 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221">
                    <a:moveTo>
                      <a:pt x="26" y="2"/>
                    </a:moveTo>
                    <a:lnTo>
                      <a:pt x="41" y="183"/>
                    </a:lnTo>
                    <a:lnTo>
                      <a:pt x="126" y="183"/>
                    </a:lnTo>
                    <a:lnTo>
                      <a:pt x="171" y="136"/>
                    </a:lnTo>
                    <a:lnTo>
                      <a:pt x="178" y="209"/>
                    </a:lnTo>
                    <a:lnTo>
                      <a:pt x="22" y="221"/>
                    </a:lnTo>
                    <a:lnTo>
                      <a:pt x="0" y="204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7" name="Freeform 524"/>
              <p:cNvSpPr>
                <a:spLocks/>
              </p:cNvSpPr>
              <p:nvPr/>
            </p:nvSpPr>
            <p:spPr bwMode="auto">
              <a:xfrm>
                <a:off x="5296" y="4128"/>
                <a:ext cx="192" cy="283"/>
              </a:xfrm>
              <a:custGeom>
                <a:avLst/>
                <a:gdLst>
                  <a:gd name="T0" fmla="*/ 38 w 192"/>
                  <a:gd name="T1" fmla="*/ 38 h 283"/>
                  <a:gd name="T2" fmla="*/ 28 w 192"/>
                  <a:gd name="T3" fmla="*/ 245 h 283"/>
                  <a:gd name="T4" fmla="*/ 192 w 192"/>
                  <a:gd name="T5" fmla="*/ 228 h 283"/>
                  <a:gd name="T6" fmla="*/ 183 w 192"/>
                  <a:gd name="T7" fmla="*/ 283 h 283"/>
                  <a:gd name="T8" fmla="*/ 54 w 192"/>
                  <a:gd name="T9" fmla="*/ 276 h 283"/>
                  <a:gd name="T10" fmla="*/ 4 w 192"/>
                  <a:gd name="T11" fmla="*/ 264 h 283"/>
                  <a:gd name="T12" fmla="*/ 0 w 192"/>
                  <a:gd name="T13" fmla="*/ 40 h 283"/>
                  <a:gd name="T14" fmla="*/ 14 w 192"/>
                  <a:gd name="T15" fmla="*/ 19 h 283"/>
                  <a:gd name="T16" fmla="*/ 130 w 192"/>
                  <a:gd name="T17" fmla="*/ 0 h 283"/>
                  <a:gd name="T18" fmla="*/ 118 w 192"/>
                  <a:gd name="T19" fmla="*/ 62 h 283"/>
                  <a:gd name="T20" fmla="*/ 38 w 192"/>
                  <a:gd name="T21" fmla="*/ 38 h 283"/>
                  <a:gd name="T22" fmla="*/ 38 w 192"/>
                  <a:gd name="T23" fmla="*/ 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283">
                    <a:moveTo>
                      <a:pt x="38" y="38"/>
                    </a:moveTo>
                    <a:lnTo>
                      <a:pt x="28" y="245"/>
                    </a:lnTo>
                    <a:lnTo>
                      <a:pt x="192" y="228"/>
                    </a:lnTo>
                    <a:lnTo>
                      <a:pt x="183" y="283"/>
                    </a:lnTo>
                    <a:lnTo>
                      <a:pt x="54" y="276"/>
                    </a:lnTo>
                    <a:lnTo>
                      <a:pt x="4" y="264"/>
                    </a:lnTo>
                    <a:lnTo>
                      <a:pt x="0" y="40"/>
                    </a:lnTo>
                    <a:lnTo>
                      <a:pt x="14" y="19"/>
                    </a:lnTo>
                    <a:lnTo>
                      <a:pt x="130" y="0"/>
                    </a:lnTo>
                    <a:lnTo>
                      <a:pt x="118" y="62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8" name="Freeform 525"/>
              <p:cNvSpPr>
                <a:spLocks/>
              </p:cNvSpPr>
              <p:nvPr/>
            </p:nvSpPr>
            <p:spPr bwMode="auto">
              <a:xfrm>
                <a:off x="5291" y="3876"/>
                <a:ext cx="138" cy="243"/>
              </a:xfrm>
              <a:custGeom>
                <a:avLst/>
                <a:gdLst>
                  <a:gd name="T0" fmla="*/ 0 w 138"/>
                  <a:gd name="T1" fmla="*/ 12 h 243"/>
                  <a:gd name="T2" fmla="*/ 12 w 138"/>
                  <a:gd name="T3" fmla="*/ 243 h 243"/>
                  <a:gd name="T4" fmla="*/ 135 w 138"/>
                  <a:gd name="T5" fmla="*/ 212 h 243"/>
                  <a:gd name="T6" fmla="*/ 138 w 138"/>
                  <a:gd name="T7" fmla="*/ 188 h 243"/>
                  <a:gd name="T8" fmla="*/ 40 w 138"/>
                  <a:gd name="T9" fmla="*/ 205 h 243"/>
                  <a:gd name="T10" fmla="*/ 38 w 138"/>
                  <a:gd name="T11" fmla="*/ 0 h 243"/>
                  <a:gd name="T12" fmla="*/ 0 w 138"/>
                  <a:gd name="T13" fmla="*/ 12 h 243"/>
                  <a:gd name="T14" fmla="*/ 0 w 138"/>
                  <a:gd name="T15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243">
                    <a:moveTo>
                      <a:pt x="0" y="12"/>
                    </a:moveTo>
                    <a:lnTo>
                      <a:pt x="12" y="243"/>
                    </a:lnTo>
                    <a:lnTo>
                      <a:pt x="135" y="212"/>
                    </a:lnTo>
                    <a:lnTo>
                      <a:pt x="138" y="188"/>
                    </a:lnTo>
                    <a:lnTo>
                      <a:pt x="40" y="205"/>
                    </a:lnTo>
                    <a:lnTo>
                      <a:pt x="3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9" name="Freeform 526"/>
              <p:cNvSpPr>
                <a:spLocks/>
              </p:cNvSpPr>
              <p:nvPr/>
            </p:nvSpPr>
            <p:spPr bwMode="auto">
              <a:xfrm>
                <a:off x="5196" y="3876"/>
                <a:ext cx="45" cy="214"/>
              </a:xfrm>
              <a:custGeom>
                <a:avLst/>
                <a:gdLst>
                  <a:gd name="T0" fmla="*/ 9 w 45"/>
                  <a:gd name="T1" fmla="*/ 10 h 214"/>
                  <a:gd name="T2" fmla="*/ 0 w 45"/>
                  <a:gd name="T3" fmla="*/ 212 h 214"/>
                  <a:gd name="T4" fmla="*/ 33 w 45"/>
                  <a:gd name="T5" fmla="*/ 214 h 214"/>
                  <a:gd name="T6" fmla="*/ 45 w 45"/>
                  <a:gd name="T7" fmla="*/ 0 h 214"/>
                  <a:gd name="T8" fmla="*/ 9 w 45"/>
                  <a:gd name="T9" fmla="*/ 10 h 214"/>
                  <a:gd name="T10" fmla="*/ 9 w 45"/>
                  <a:gd name="T11" fmla="*/ 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214">
                    <a:moveTo>
                      <a:pt x="9" y="10"/>
                    </a:moveTo>
                    <a:lnTo>
                      <a:pt x="0" y="212"/>
                    </a:lnTo>
                    <a:lnTo>
                      <a:pt x="33" y="214"/>
                    </a:lnTo>
                    <a:lnTo>
                      <a:pt x="45" y="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0" name="Freeform 527"/>
              <p:cNvSpPr>
                <a:spLocks/>
              </p:cNvSpPr>
              <p:nvPr/>
            </p:nvSpPr>
            <p:spPr bwMode="auto">
              <a:xfrm>
                <a:off x="5094" y="4145"/>
                <a:ext cx="164" cy="216"/>
              </a:xfrm>
              <a:custGeom>
                <a:avLst/>
                <a:gdLst>
                  <a:gd name="T0" fmla="*/ 0 w 164"/>
                  <a:gd name="T1" fmla="*/ 7 h 216"/>
                  <a:gd name="T2" fmla="*/ 142 w 164"/>
                  <a:gd name="T3" fmla="*/ 0 h 216"/>
                  <a:gd name="T4" fmla="*/ 164 w 164"/>
                  <a:gd name="T5" fmla="*/ 166 h 216"/>
                  <a:gd name="T6" fmla="*/ 154 w 164"/>
                  <a:gd name="T7" fmla="*/ 214 h 216"/>
                  <a:gd name="T8" fmla="*/ 121 w 164"/>
                  <a:gd name="T9" fmla="*/ 216 h 216"/>
                  <a:gd name="T10" fmla="*/ 116 w 164"/>
                  <a:gd name="T11" fmla="*/ 28 h 216"/>
                  <a:gd name="T12" fmla="*/ 2 w 164"/>
                  <a:gd name="T13" fmla="*/ 57 h 216"/>
                  <a:gd name="T14" fmla="*/ 0 w 164"/>
                  <a:gd name="T15" fmla="*/ 7 h 216"/>
                  <a:gd name="T16" fmla="*/ 0 w 164"/>
                  <a:gd name="T17" fmla="*/ 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216">
                    <a:moveTo>
                      <a:pt x="0" y="7"/>
                    </a:moveTo>
                    <a:lnTo>
                      <a:pt x="142" y="0"/>
                    </a:lnTo>
                    <a:lnTo>
                      <a:pt x="164" y="166"/>
                    </a:lnTo>
                    <a:lnTo>
                      <a:pt x="154" y="214"/>
                    </a:lnTo>
                    <a:lnTo>
                      <a:pt x="121" y="216"/>
                    </a:lnTo>
                    <a:lnTo>
                      <a:pt x="116" y="28"/>
                    </a:lnTo>
                    <a:lnTo>
                      <a:pt x="2" y="5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1" name="Freeform 528"/>
              <p:cNvSpPr>
                <a:spLocks/>
              </p:cNvSpPr>
              <p:nvPr/>
            </p:nvSpPr>
            <p:spPr bwMode="auto">
              <a:xfrm>
                <a:off x="4024" y="4729"/>
                <a:ext cx="290" cy="483"/>
              </a:xfrm>
              <a:custGeom>
                <a:avLst/>
                <a:gdLst>
                  <a:gd name="T0" fmla="*/ 152 w 290"/>
                  <a:gd name="T1" fmla="*/ 0 h 483"/>
                  <a:gd name="T2" fmla="*/ 150 w 290"/>
                  <a:gd name="T3" fmla="*/ 238 h 483"/>
                  <a:gd name="T4" fmla="*/ 0 w 290"/>
                  <a:gd name="T5" fmla="*/ 176 h 483"/>
                  <a:gd name="T6" fmla="*/ 15 w 290"/>
                  <a:gd name="T7" fmla="*/ 228 h 483"/>
                  <a:gd name="T8" fmla="*/ 150 w 290"/>
                  <a:gd name="T9" fmla="*/ 290 h 483"/>
                  <a:gd name="T10" fmla="*/ 138 w 290"/>
                  <a:gd name="T11" fmla="*/ 426 h 483"/>
                  <a:gd name="T12" fmla="*/ 7 w 290"/>
                  <a:gd name="T13" fmla="*/ 390 h 483"/>
                  <a:gd name="T14" fmla="*/ 3 w 290"/>
                  <a:gd name="T15" fmla="*/ 428 h 483"/>
                  <a:gd name="T16" fmla="*/ 276 w 290"/>
                  <a:gd name="T17" fmla="*/ 483 h 483"/>
                  <a:gd name="T18" fmla="*/ 281 w 290"/>
                  <a:gd name="T19" fmla="*/ 452 h 483"/>
                  <a:gd name="T20" fmla="*/ 176 w 290"/>
                  <a:gd name="T21" fmla="*/ 428 h 483"/>
                  <a:gd name="T22" fmla="*/ 179 w 290"/>
                  <a:gd name="T23" fmla="*/ 304 h 483"/>
                  <a:gd name="T24" fmla="*/ 290 w 290"/>
                  <a:gd name="T25" fmla="*/ 331 h 483"/>
                  <a:gd name="T26" fmla="*/ 290 w 290"/>
                  <a:gd name="T27" fmla="*/ 290 h 483"/>
                  <a:gd name="T28" fmla="*/ 183 w 290"/>
                  <a:gd name="T29" fmla="*/ 231 h 483"/>
                  <a:gd name="T30" fmla="*/ 179 w 290"/>
                  <a:gd name="T31" fmla="*/ 7 h 483"/>
                  <a:gd name="T32" fmla="*/ 152 w 290"/>
                  <a:gd name="T33" fmla="*/ 0 h 483"/>
                  <a:gd name="T34" fmla="*/ 152 w 290"/>
                  <a:gd name="T3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0" h="483">
                    <a:moveTo>
                      <a:pt x="152" y="0"/>
                    </a:moveTo>
                    <a:lnTo>
                      <a:pt x="150" y="238"/>
                    </a:lnTo>
                    <a:lnTo>
                      <a:pt x="0" y="176"/>
                    </a:lnTo>
                    <a:lnTo>
                      <a:pt x="15" y="228"/>
                    </a:lnTo>
                    <a:lnTo>
                      <a:pt x="150" y="290"/>
                    </a:lnTo>
                    <a:lnTo>
                      <a:pt x="138" y="426"/>
                    </a:lnTo>
                    <a:lnTo>
                      <a:pt x="7" y="390"/>
                    </a:lnTo>
                    <a:lnTo>
                      <a:pt x="3" y="428"/>
                    </a:lnTo>
                    <a:lnTo>
                      <a:pt x="276" y="483"/>
                    </a:lnTo>
                    <a:lnTo>
                      <a:pt x="281" y="452"/>
                    </a:lnTo>
                    <a:lnTo>
                      <a:pt x="176" y="428"/>
                    </a:lnTo>
                    <a:lnTo>
                      <a:pt x="179" y="304"/>
                    </a:lnTo>
                    <a:lnTo>
                      <a:pt x="290" y="331"/>
                    </a:lnTo>
                    <a:lnTo>
                      <a:pt x="290" y="290"/>
                    </a:lnTo>
                    <a:lnTo>
                      <a:pt x="183" y="231"/>
                    </a:lnTo>
                    <a:lnTo>
                      <a:pt x="179" y="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2" name="Freeform 529"/>
              <p:cNvSpPr>
                <a:spLocks/>
              </p:cNvSpPr>
              <p:nvPr/>
            </p:nvSpPr>
            <p:spPr bwMode="auto">
              <a:xfrm>
                <a:off x="5106" y="5290"/>
                <a:ext cx="92" cy="178"/>
              </a:xfrm>
              <a:custGeom>
                <a:avLst/>
                <a:gdLst>
                  <a:gd name="T0" fmla="*/ 0 w 92"/>
                  <a:gd name="T1" fmla="*/ 36 h 178"/>
                  <a:gd name="T2" fmla="*/ 16 w 92"/>
                  <a:gd name="T3" fmla="*/ 67 h 178"/>
                  <a:gd name="T4" fmla="*/ 52 w 92"/>
                  <a:gd name="T5" fmla="*/ 59 h 178"/>
                  <a:gd name="T6" fmla="*/ 61 w 92"/>
                  <a:gd name="T7" fmla="*/ 0 h 178"/>
                  <a:gd name="T8" fmla="*/ 92 w 92"/>
                  <a:gd name="T9" fmla="*/ 24 h 178"/>
                  <a:gd name="T10" fmla="*/ 83 w 92"/>
                  <a:gd name="T11" fmla="*/ 69 h 178"/>
                  <a:gd name="T12" fmla="*/ 52 w 92"/>
                  <a:gd name="T13" fmla="*/ 93 h 178"/>
                  <a:gd name="T14" fmla="*/ 33 w 92"/>
                  <a:gd name="T15" fmla="*/ 105 h 178"/>
                  <a:gd name="T16" fmla="*/ 33 w 92"/>
                  <a:gd name="T17" fmla="*/ 178 h 178"/>
                  <a:gd name="T18" fmla="*/ 0 w 92"/>
                  <a:gd name="T19" fmla="*/ 174 h 178"/>
                  <a:gd name="T20" fmla="*/ 0 w 92"/>
                  <a:gd name="T21" fmla="*/ 36 h 178"/>
                  <a:gd name="T22" fmla="*/ 0 w 92"/>
                  <a:gd name="T23" fmla="*/ 3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178">
                    <a:moveTo>
                      <a:pt x="0" y="36"/>
                    </a:moveTo>
                    <a:lnTo>
                      <a:pt x="16" y="67"/>
                    </a:lnTo>
                    <a:lnTo>
                      <a:pt x="52" y="59"/>
                    </a:lnTo>
                    <a:lnTo>
                      <a:pt x="61" y="0"/>
                    </a:lnTo>
                    <a:lnTo>
                      <a:pt x="92" y="24"/>
                    </a:lnTo>
                    <a:lnTo>
                      <a:pt x="83" y="69"/>
                    </a:lnTo>
                    <a:lnTo>
                      <a:pt x="52" y="93"/>
                    </a:lnTo>
                    <a:lnTo>
                      <a:pt x="33" y="105"/>
                    </a:lnTo>
                    <a:lnTo>
                      <a:pt x="33" y="178"/>
                    </a:lnTo>
                    <a:lnTo>
                      <a:pt x="0" y="17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3" name="Freeform 530"/>
              <p:cNvSpPr>
                <a:spLocks/>
              </p:cNvSpPr>
              <p:nvPr/>
            </p:nvSpPr>
            <p:spPr bwMode="auto">
              <a:xfrm>
                <a:off x="5101" y="4972"/>
                <a:ext cx="254" cy="689"/>
              </a:xfrm>
              <a:custGeom>
                <a:avLst/>
                <a:gdLst>
                  <a:gd name="T0" fmla="*/ 0 w 254"/>
                  <a:gd name="T1" fmla="*/ 273 h 689"/>
                  <a:gd name="T2" fmla="*/ 0 w 254"/>
                  <a:gd name="T3" fmla="*/ 0 h 689"/>
                  <a:gd name="T4" fmla="*/ 254 w 254"/>
                  <a:gd name="T5" fmla="*/ 0 h 689"/>
                  <a:gd name="T6" fmla="*/ 233 w 254"/>
                  <a:gd name="T7" fmla="*/ 689 h 689"/>
                  <a:gd name="T8" fmla="*/ 12 w 254"/>
                  <a:gd name="T9" fmla="*/ 689 h 689"/>
                  <a:gd name="T10" fmla="*/ 16 w 254"/>
                  <a:gd name="T11" fmla="*/ 527 h 689"/>
                  <a:gd name="T12" fmla="*/ 38 w 254"/>
                  <a:gd name="T13" fmla="*/ 648 h 689"/>
                  <a:gd name="T14" fmla="*/ 195 w 254"/>
                  <a:gd name="T15" fmla="*/ 655 h 689"/>
                  <a:gd name="T16" fmla="*/ 211 w 254"/>
                  <a:gd name="T17" fmla="*/ 47 h 689"/>
                  <a:gd name="T18" fmla="*/ 35 w 254"/>
                  <a:gd name="T19" fmla="*/ 38 h 689"/>
                  <a:gd name="T20" fmla="*/ 31 w 254"/>
                  <a:gd name="T21" fmla="*/ 271 h 689"/>
                  <a:gd name="T22" fmla="*/ 0 w 254"/>
                  <a:gd name="T23" fmla="*/ 273 h 689"/>
                  <a:gd name="T24" fmla="*/ 0 w 254"/>
                  <a:gd name="T25" fmla="*/ 27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" h="689">
                    <a:moveTo>
                      <a:pt x="0" y="273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33" y="689"/>
                    </a:lnTo>
                    <a:lnTo>
                      <a:pt x="12" y="689"/>
                    </a:lnTo>
                    <a:lnTo>
                      <a:pt x="16" y="527"/>
                    </a:lnTo>
                    <a:lnTo>
                      <a:pt x="38" y="648"/>
                    </a:lnTo>
                    <a:lnTo>
                      <a:pt x="195" y="655"/>
                    </a:lnTo>
                    <a:lnTo>
                      <a:pt x="211" y="47"/>
                    </a:lnTo>
                    <a:lnTo>
                      <a:pt x="35" y="38"/>
                    </a:lnTo>
                    <a:lnTo>
                      <a:pt x="31" y="271"/>
                    </a:lnTo>
                    <a:lnTo>
                      <a:pt x="0" y="273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44" name="Line 531"/>
            <p:cNvSpPr>
              <a:spLocks noChangeShapeType="1"/>
            </p:cNvSpPr>
            <p:nvPr/>
          </p:nvSpPr>
          <p:spPr bwMode="auto">
            <a:xfrm>
              <a:off x="6324600" y="4648200"/>
              <a:ext cx="0" cy="1447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545" name="Group 532"/>
            <p:cNvGrpSpPr>
              <a:grpSpLocks/>
            </p:cNvGrpSpPr>
            <p:nvPr/>
          </p:nvGrpSpPr>
          <p:grpSpPr bwMode="auto">
            <a:xfrm>
              <a:off x="2590800" y="152400"/>
              <a:ext cx="1371600" cy="304800"/>
              <a:chOff x="2784" y="2592"/>
              <a:chExt cx="1440" cy="336"/>
            </a:xfrm>
          </p:grpSpPr>
          <p:sp>
            <p:nvSpPr>
              <p:cNvPr id="546" name="AutoShape 533"/>
              <p:cNvSpPr>
                <a:spLocks noChangeArrowheads="1"/>
              </p:cNvSpPr>
              <p:nvPr/>
            </p:nvSpPr>
            <p:spPr bwMode="auto">
              <a:xfrm>
                <a:off x="2784" y="2592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ru-RU" altLang="ru-RU" sz="1600">
                    <a:latin typeface="Times New Roman" panose="02020603050405020304" pitchFamily="18" charset="0"/>
                  </a:rPr>
                  <a:t>ИНТЕРГРАД</a:t>
                </a:r>
              </a:p>
            </p:txBody>
          </p:sp>
          <p:sp>
            <p:nvSpPr>
              <p:cNvPr id="547" name="Line 534"/>
              <p:cNvSpPr>
                <a:spLocks noChangeShapeType="1"/>
              </p:cNvSpPr>
              <p:nvPr/>
            </p:nvSpPr>
            <p:spPr bwMode="auto">
              <a:xfrm flipV="1">
                <a:off x="2880" y="2592"/>
                <a:ext cx="129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48" name="Line 535"/>
            <p:cNvSpPr>
              <a:spLocks noChangeShapeType="1"/>
            </p:cNvSpPr>
            <p:nvPr/>
          </p:nvSpPr>
          <p:spPr bwMode="auto">
            <a:xfrm>
              <a:off x="3276600" y="4572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pic>
          <p:nvPicPr>
            <p:cNvPr id="549" name="Picture 536" descr="NA01441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667000"/>
              <a:ext cx="1493838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0" name="Picture 537" descr="NA01441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048000"/>
              <a:ext cx="1493838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1" name="AutoShape 538"/>
            <p:cNvSpPr>
              <a:spLocks noChangeArrowheads="1"/>
            </p:cNvSpPr>
            <p:nvPr/>
          </p:nvSpPr>
          <p:spPr bwMode="auto">
            <a:xfrm>
              <a:off x="5181600" y="4114800"/>
              <a:ext cx="22860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2400">
                  <a:latin typeface="Times New Roman" panose="02020603050405020304" pitchFamily="18" charset="0"/>
                </a:rPr>
                <a:t>ИНТЕРГРАД</a:t>
              </a:r>
            </a:p>
          </p:txBody>
        </p:sp>
        <p:sp>
          <p:nvSpPr>
            <p:cNvPr id="552" name="Line 539"/>
            <p:cNvSpPr>
              <a:spLocks noChangeShapeType="1"/>
            </p:cNvSpPr>
            <p:nvPr/>
          </p:nvSpPr>
          <p:spPr bwMode="auto">
            <a:xfrm flipH="1">
              <a:off x="6324600" y="6096000"/>
              <a:ext cx="28194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3" name="Line 540"/>
            <p:cNvSpPr>
              <a:spLocks noChangeShapeType="1"/>
            </p:cNvSpPr>
            <p:nvPr/>
          </p:nvSpPr>
          <p:spPr bwMode="auto">
            <a:xfrm flipH="1">
              <a:off x="3276600" y="1143000"/>
              <a:ext cx="58674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4" name="AutoShape 541"/>
            <p:cNvSpPr>
              <a:spLocks noChangeArrowheads="1"/>
            </p:cNvSpPr>
            <p:nvPr/>
          </p:nvSpPr>
          <p:spPr bwMode="auto">
            <a:xfrm flipV="1">
              <a:off x="2209800" y="1143000"/>
              <a:ext cx="4038600" cy="4953000"/>
            </a:xfrm>
            <a:custGeom>
              <a:avLst/>
              <a:gdLst>
                <a:gd name="G0" fmla="+- 6673 0 0"/>
                <a:gd name="G1" fmla="+- 21600 0 6673"/>
                <a:gd name="G2" fmla="*/ 6673 1 2"/>
                <a:gd name="G3" fmla="+- 21600 0 G2"/>
                <a:gd name="G4" fmla="+/ 6673 21600 2"/>
                <a:gd name="G5" fmla="+/ G1 0 2"/>
                <a:gd name="G6" fmla="*/ 21600 21600 6673"/>
                <a:gd name="G7" fmla="*/ G6 1 2"/>
                <a:gd name="G8" fmla="+- 21600 0 G7"/>
                <a:gd name="G9" fmla="*/ 21600 1 2"/>
                <a:gd name="G10" fmla="+- 6673 0 G9"/>
                <a:gd name="G11" fmla="?: G10 G8 0"/>
                <a:gd name="G12" fmla="?: G10 G7 21600"/>
                <a:gd name="T0" fmla="*/ 18263 w 21600"/>
                <a:gd name="T1" fmla="*/ 10800 h 21600"/>
                <a:gd name="T2" fmla="*/ 10800 w 21600"/>
                <a:gd name="T3" fmla="*/ 21600 h 21600"/>
                <a:gd name="T4" fmla="*/ 3337 w 21600"/>
                <a:gd name="T5" fmla="*/ 10800 h 21600"/>
                <a:gd name="T6" fmla="*/ 10800 w 21600"/>
                <a:gd name="T7" fmla="*/ 0 h 21600"/>
                <a:gd name="T8" fmla="*/ 5137 w 21600"/>
                <a:gd name="T9" fmla="*/ 5137 h 21600"/>
                <a:gd name="T10" fmla="*/ 16463 w 21600"/>
                <a:gd name="T11" fmla="*/ 1646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673" y="21600"/>
                  </a:lnTo>
                  <a:lnTo>
                    <a:pt x="149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40554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sz="4000" dirty="0"/>
              <a:t>Пример </a:t>
            </a:r>
            <a:r>
              <a:rPr lang="ru-RU" sz="4000" dirty="0" smtClean="0"/>
              <a:t>тега: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&lt;HTML&gt;       &lt;/HTML&gt;</a:t>
            </a:r>
            <a:endParaRPr lang="ru-RU" dirty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690688"/>
            <a:ext cx="8007350" cy="46085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z="3600" b="1" dirty="0"/>
              <a:t>Типы тегов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sz="3600" b="1" dirty="0"/>
          </a:p>
          <a:p>
            <a:pPr eaLnBrk="1" hangingPunct="1">
              <a:defRPr/>
            </a:pPr>
            <a:r>
              <a:rPr lang="ru-RU" dirty="0" smtClean="0"/>
              <a:t>Парные (влияет на текст с того места, где употреблён тег, до того места, где указан признак окончания его действия)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Непарные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562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93850" y="2061256"/>
            <a:ext cx="8007350" cy="4191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Структурные теги</a:t>
            </a:r>
          </a:p>
          <a:p>
            <a:pPr eaLnBrk="1" hangingPunct="1">
              <a:defRPr/>
            </a:pPr>
            <a:r>
              <a:rPr lang="ru-RU" dirty="0" smtClean="0"/>
              <a:t>Теги символов</a:t>
            </a:r>
          </a:p>
          <a:p>
            <a:pPr eaLnBrk="1" hangingPunct="1">
              <a:defRPr/>
            </a:pPr>
            <a:r>
              <a:rPr lang="ru-RU" dirty="0" smtClean="0"/>
              <a:t>Теги форматирования абзацев</a:t>
            </a:r>
          </a:p>
          <a:p>
            <a:pPr eaLnBrk="1" hangingPunct="1">
              <a:defRPr/>
            </a:pPr>
            <a:r>
              <a:rPr lang="ru-RU" dirty="0" smtClean="0"/>
              <a:t>Теги оформления списков данных</a:t>
            </a:r>
          </a:p>
          <a:p>
            <a:pPr eaLnBrk="1" hangingPunct="1">
              <a:defRPr/>
            </a:pPr>
            <a:r>
              <a:rPr lang="ru-RU" dirty="0" smtClean="0"/>
              <a:t>Теги логического форматирования текста</a:t>
            </a:r>
          </a:p>
          <a:p>
            <a:pPr eaLnBrk="1" hangingPunct="1">
              <a:defRPr/>
            </a:pPr>
            <a:r>
              <a:rPr lang="ru-RU" dirty="0" smtClean="0"/>
              <a:t>Теги физического  форматирования текста</a:t>
            </a:r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sz="4000" dirty="0"/>
              <a:t>Категории тегов</a:t>
            </a:r>
            <a:endParaRPr lang="ru-RU" dirty="0" smtClean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822450" y="126773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5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Rot="1" noChangeArrowheads="1"/>
          </p:cNvSpPr>
          <p:nvPr/>
        </p:nvSpPr>
        <p:spPr bwMode="auto">
          <a:xfrm>
            <a:off x="1903412" y="1783558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HTML </a:t>
            </a:r>
            <a:r>
              <a:rPr lang="ru-RU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- документ состоит из двух частей:</a:t>
            </a:r>
          </a:p>
        </p:txBody>
      </p:sp>
      <p:sp>
        <p:nvSpPr>
          <p:cNvPr id="6149" name="Rectangle 5"/>
          <p:cNvSpPr>
            <a:spLocks noRot="1" noChangeArrowheads="1"/>
          </p:cNvSpPr>
          <p:nvPr/>
        </p:nvSpPr>
        <p:spPr bwMode="auto">
          <a:xfrm>
            <a:off x="2351088" y="3992564"/>
            <a:ext cx="800735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Раздел заголовка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Содержательная часть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37457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Структура</a:t>
            </a:r>
            <a:r>
              <a:rPr lang="en-US" sz="3200" b="1" dirty="0" smtClean="0"/>
              <a:t> HTML</a:t>
            </a:r>
            <a:r>
              <a:rPr lang="ru-RU" sz="3200" b="1" dirty="0" smtClean="0"/>
              <a:t>-документа </a:t>
            </a:r>
            <a:endParaRPr lang="ru-RU" sz="3200" b="1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838200" y="1006476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Раздел заголовка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4" y="1905000"/>
            <a:ext cx="8377237" cy="4191000"/>
          </a:xfrm>
        </p:spPr>
        <p:txBody>
          <a:bodyPr/>
          <a:lstStyle/>
          <a:p>
            <a:pPr>
              <a:defRPr/>
            </a:pPr>
            <a:r>
              <a:rPr lang="ru-RU"/>
              <a:t>Начинается тегом </a:t>
            </a:r>
            <a:r>
              <a:rPr lang="en-US"/>
              <a:t>&lt;HEAD&gt;</a:t>
            </a:r>
          </a:p>
          <a:p>
            <a:pPr>
              <a:defRPr/>
            </a:pPr>
            <a:r>
              <a:rPr lang="ru-RU"/>
              <a:t>Заканчивается тегом</a:t>
            </a:r>
            <a:r>
              <a:rPr lang="en-US"/>
              <a:t>  &lt;/HEAD&gt;</a:t>
            </a:r>
          </a:p>
          <a:p>
            <a:pPr>
              <a:defRPr/>
            </a:pPr>
            <a:r>
              <a:rPr lang="en-US"/>
              <a:t>M</a:t>
            </a:r>
            <a:r>
              <a:rPr lang="ru-RU"/>
              <a:t>ежду данными тегами располагается тег </a:t>
            </a:r>
            <a:r>
              <a:rPr lang="en-US"/>
              <a:t>&lt;TITLE&gt;   &lt;/TITLE&gt; (</a:t>
            </a:r>
            <a:r>
              <a:rPr lang="ru-RU"/>
              <a:t>этот  тег используется для задания названия документа</a:t>
            </a:r>
            <a:r>
              <a:rPr lang="en-US"/>
              <a:t>) </a:t>
            </a:r>
            <a:endParaRPr lang="ru-RU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822450" y="126773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0" y="1983074"/>
            <a:ext cx="6821213" cy="491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683" name="Line 3"/>
          <p:cNvSpPr>
            <a:spLocks noChangeShapeType="1"/>
          </p:cNvSpPr>
          <p:nvPr/>
        </p:nvSpPr>
        <p:spPr bwMode="auto">
          <a:xfrm flipH="1">
            <a:off x="2443655" y="1754474"/>
            <a:ext cx="776288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219943" y="1462086"/>
            <a:ext cx="4584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Заголовок</a:t>
            </a:r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</a:t>
            </a:r>
            <a:r>
              <a:rPr lang="ru-RU" alt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-страницы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5214" y="300229"/>
            <a:ext cx="104367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 smtClean="0"/>
              <a:t>Пример: </a:t>
            </a:r>
          </a:p>
          <a:p>
            <a:pPr>
              <a:spcBef>
                <a:spcPct val="50000"/>
              </a:spcBef>
            </a:pPr>
            <a:r>
              <a:rPr lang="en-US" altLang="ru-RU" sz="2400" dirty="0" smtClean="0"/>
              <a:t>&lt;head</a:t>
            </a:r>
            <a:r>
              <a:rPr lang="en-US" altLang="ru-RU" sz="2400" dirty="0"/>
              <a:t>&gt;&lt;title&gt;</a:t>
            </a:r>
            <a:r>
              <a:rPr lang="ru-RU" altLang="ru-RU" sz="2400" dirty="0"/>
              <a:t>Республиканский центр </a:t>
            </a:r>
            <a:r>
              <a:rPr lang="ru-RU" altLang="ru-RU" sz="2400" dirty="0" smtClean="0"/>
              <a:t>Интернет Образования</a:t>
            </a:r>
            <a:r>
              <a:rPr lang="en-US" altLang="ru-RU" sz="2400" dirty="0"/>
              <a:t>&lt;/title&gt;&lt;/head&gt;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89951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nimBg="1"/>
      <p:bldP spid="199684" grpId="0" autoUpdateAnimBg="0"/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Элемент </a:t>
            </a:r>
            <a:r>
              <a:rPr lang="en-US" altLang="ru-RU"/>
              <a:t>title</a:t>
            </a:r>
          </a:p>
        </p:txBody>
      </p:sp>
      <p:sp>
        <p:nvSpPr>
          <p:cNvPr id="2007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Должен содержать несколько слов, наиболее полно и точно характеризующих содержимое страницы</a:t>
            </a:r>
            <a:endParaRPr lang="en-US" altLang="ru-RU"/>
          </a:p>
          <a:p>
            <a:endParaRPr lang="ru-RU" altLang="ru-RU"/>
          </a:p>
          <a:p>
            <a:r>
              <a:rPr lang="ru-RU" altLang="ru-RU"/>
              <a:t>Первым появляется при загрузке</a:t>
            </a:r>
          </a:p>
          <a:p>
            <a:r>
              <a:rPr lang="ru-RU" altLang="ru-RU"/>
              <a:t>Служит закладкой на страницу</a:t>
            </a:r>
          </a:p>
          <a:p>
            <a:r>
              <a:rPr lang="ru-RU" altLang="ru-RU"/>
              <a:t>Имеет больший вес при индексации в поисковых системах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38200" y="137659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4" y="476251"/>
            <a:ext cx="8385175" cy="1431925"/>
          </a:xfrm>
        </p:spPr>
        <p:txBody>
          <a:bodyPr/>
          <a:lstStyle/>
          <a:p>
            <a:pPr algn="ctr">
              <a:defRPr/>
            </a:pPr>
            <a:r>
              <a:rPr lang="ru-RU"/>
              <a:t>Раздел содержательной части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03388" y="2420938"/>
            <a:ext cx="8964612" cy="195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ru-RU"/>
              <a:t>Начинается тегом </a:t>
            </a:r>
            <a:r>
              <a:rPr lang="en-US"/>
              <a:t>&lt;BODY&gt;</a:t>
            </a:r>
          </a:p>
          <a:p>
            <a:pPr>
              <a:lnSpc>
                <a:spcPct val="90000"/>
              </a:lnSpc>
              <a:defRPr/>
            </a:pPr>
            <a:r>
              <a:rPr lang="ru-RU"/>
              <a:t>Заканчивается тегом </a:t>
            </a:r>
            <a:r>
              <a:rPr lang="en-US"/>
              <a:t>&lt;/BODY&gt;</a:t>
            </a:r>
            <a:endParaRPr lang="ru-RU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/>
              <a:t>(между которыми располагается содержимое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/>
              <a:t>HTML - </a:t>
            </a:r>
            <a:r>
              <a:rPr lang="ru-RU"/>
              <a:t>документа)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822450" y="156164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Синтаксис </a:t>
            </a:r>
            <a:r>
              <a:rPr lang="en-US" altLang="ru-RU"/>
              <a:t>HTML</a:t>
            </a:r>
            <a:endParaRPr lang="ru-RU" altLang="ru-RU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905000" y="3033713"/>
            <a:ext cx="3962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altLang="ru-RU" sz="3200"/>
              <a:t>Этот текст набран </a:t>
            </a:r>
            <a:r>
              <a:rPr lang="en-US" altLang="ru-RU" sz="3200"/>
              <a:t>&lt;b&gt;&lt;i&gt; </a:t>
            </a:r>
            <a:r>
              <a:rPr lang="ru-RU" altLang="ru-RU" sz="3200"/>
              <a:t>полужирным курсивом </a:t>
            </a:r>
            <a:r>
              <a:rPr lang="en-US" altLang="ru-RU" sz="3200"/>
              <a:t>&lt;/i&gt;&lt;/b&gt;</a:t>
            </a:r>
            <a:endParaRPr lang="ru-RU" altLang="ru-RU"/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524000" y="227171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800"/>
              <a:t>Код </a:t>
            </a:r>
            <a:r>
              <a:rPr lang="en-US" altLang="ru-RU" sz="2800"/>
              <a:t>HTML</a:t>
            </a:r>
            <a:endParaRPr lang="ru-RU" altLang="ru-RU" sz="2800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6400800" y="3033714"/>
            <a:ext cx="3962400" cy="156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altLang="ru-RU" sz="3200"/>
              <a:t>Этот текст набран </a:t>
            </a:r>
            <a:r>
              <a:rPr lang="ru-RU" altLang="ru-RU" sz="3200" b="1" i="1"/>
              <a:t>полужирным курсивом</a:t>
            </a:r>
            <a:endParaRPr lang="ru-RU" altLang="ru-RU" b="1" i="1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6400800" y="227171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800"/>
              <a:t>Отображение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279650" y="5445126"/>
            <a:ext cx="7924800" cy="74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ru-RU"/>
              <a:t>&lt;b&gt;&lt;i&gt;</a:t>
            </a:r>
            <a:r>
              <a:rPr lang="ru-RU" altLang="ru-RU"/>
              <a:t>полужирный курсив</a:t>
            </a:r>
            <a:r>
              <a:rPr lang="en-US" altLang="ru-RU"/>
              <a:t>&lt;/i&gt;&lt;/b&gt;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ru-RU"/>
              <a:t>&lt;b&gt;&lt;i&gt;</a:t>
            </a:r>
            <a:r>
              <a:rPr lang="ru-RU" altLang="ru-RU"/>
              <a:t>полужирный курсив</a:t>
            </a:r>
            <a:r>
              <a:rPr lang="en-US" altLang="ru-RU"/>
              <a:t>&lt;/b&gt;&lt;/i&gt;</a:t>
            </a:r>
            <a:r>
              <a:rPr lang="en-US" altLang="ru-RU" sz="2800"/>
              <a:t> </a:t>
            </a:r>
            <a:endParaRPr lang="ru-RU" altLang="ru-RU" sz="2800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1992313" y="6078538"/>
            <a:ext cx="61722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838200" y="1398361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1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 autoUpdateAnimBg="0"/>
      <p:bldP spid="150533" grpId="0" autoUpdateAnimBg="0"/>
      <p:bldP spid="150534" grpId="0" animBg="1" autoUpdateAnimBg="0"/>
      <p:bldP spid="150535" grpId="0" autoUpdateAnimBg="0"/>
      <p:bldP spid="150537" grpId="0" build="p" autoUpdateAnimBg="0"/>
      <p:bldP spid="1505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1593" y="1"/>
            <a:ext cx="7772400" cy="1436914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Теги символов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145" y="2309132"/>
            <a:ext cx="10526711" cy="216058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ru-RU" sz="4000" dirty="0" smtClean="0"/>
              <a:t>Теги логического форматирования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4000" dirty="0" smtClean="0"/>
              <a:t>  текста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4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ru-RU" sz="4000" dirty="0" smtClean="0"/>
              <a:t>Теги физического форматирования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4000" dirty="0" smtClean="0"/>
              <a:t>  текста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572079" y="1322161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8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0DD4E-83FD-4AFC-B508-8E49B734AFBA}" type="slidenum">
              <a:rPr lang="ru-RU" altLang="ru-RU" b="0"/>
              <a:pPr eaLnBrk="1" hangingPunct="1"/>
              <a:t>3</a:t>
            </a:fld>
            <a:endParaRPr lang="ru-RU" altLang="ru-RU" b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09057" y="8715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16429" y="377361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dirty="0" smtClean="0"/>
              <a:t>История языка </a:t>
            </a:r>
            <a:r>
              <a:rPr lang="en-US" altLang="ru-RU" sz="2400" b="1" dirty="0" smtClean="0"/>
              <a:t>HTML</a:t>
            </a:r>
            <a:r>
              <a:rPr lang="ru-RU" altLang="ru-RU" sz="2400" b="1" dirty="0" smtClean="0"/>
              <a:t> (</a:t>
            </a:r>
            <a:r>
              <a:rPr lang="en-US" sz="2400" b="1" dirty="0" smtClean="0"/>
              <a:t>Hyper </a:t>
            </a:r>
            <a:r>
              <a:rPr lang="en-US" sz="2400" b="1" dirty="0"/>
              <a:t>Text Markup Language </a:t>
            </a:r>
            <a:r>
              <a:rPr lang="ru-RU" sz="2400" b="1" dirty="0" smtClean="0"/>
              <a:t>- язык </a:t>
            </a:r>
            <a:r>
              <a:rPr lang="ru-RU" sz="2400" b="1" dirty="0"/>
              <a:t>разметки гипертекста)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4" y="1121229"/>
            <a:ext cx="114408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/>
              <a:t>Развитие </a:t>
            </a:r>
            <a:r>
              <a:rPr lang="en-US" altLang="ru-RU" dirty="0" smtClean="0"/>
              <a:t>WWW </a:t>
            </a:r>
            <a:r>
              <a:rPr lang="ru-RU" altLang="ru-RU" dirty="0" smtClean="0"/>
              <a:t>технологий (19</a:t>
            </a:r>
            <a:r>
              <a:rPr lang="en-US" altLang="ru-RU" dirty="0" smtClean="0"/>
              <a:t>8</a:t>
            </a:r>
            <a:r>
              <a:rPr lang="ru-RU" altLang="ru-RU" dirty="0" smtClean="0"/>
              <a:t>6 г.)</a:t>
            </a:r>
            <a:r>
              <a:rPr lang="en-US" altLang="ru-RU" dirty="0" smtClean="0"/>
              <a:t> </a:t>
            </a:r>
            <a:r>
              <a:rPr lang="ru-RU" dirty="0" smtClean="0"/>
              <a:t>структурное форматирование </a:t>
            </a:r>
            <a:r>
              <a:rPr lang="ru-RU" dirty="0"/>
              <a:t>без элементов описания цветовых схем, параметров шрифта и т.п. </a:t>
            </a:r>
            <a:endParaRPr lang="ru-RU" alt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dirty="0" smtClean="0"/>
              <a:t>HTML 2.0 (1994</a:t>
            </a:r>
            <a:r>
              <a:rPr lang="ru-RU" altLang="ru-RU" dirty="0" smtClean="0"/>
              <a:t> г.</a:t>
            </a:r>
            <a:r>
              <a:rPr lang="en-US" altLang="ru-RU" dirty="0" smtClean="0"/>
              <a:t>)</a:t>
            </a:r>
            <a:r>
              <a:rPr lang="ru-RU" altLang="ru-RU" dirty="0" smtClean="0"/>
              <a:t> </a:t>
            </a:r>
            <a:r>
              <a:rPr lang="ru-RU" dirty="0"/>
              <a:t>появление в составе языка форм с наборами пользовательских элементов управления, которые должны были использоваться для ввода пользователем параметров HTTP запросов</a:t>
            </a:r>
            <a:endParaRPr lang="en-US" alt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dirty="0" smtClean="0"/>
              <a:t>HTML 3.0 (1995</a:t>
            </a:r>
            <a:r>
              <a:rPr lang="ru-RU" altLang="ru-RU" dirty="0" smtClean="0"/>
              <a:t> г.</a:t>
            </a:r>
            <a:r>
              <a:rPr lang="en-US" altLang="ru-RU" dirty="0" smtClean="0"/>
              <a:t>)</a:t>
            </a:r>
            <a:r>
              <a:rPr lang="ru-RU" altLang="ru-RU" dirty="0" smtClean="0"/>
              <a:t> </a:t>
            </a:r>
            <a:r>
              <a:rPr lang="ru-RU" dirty="0" smtClean="0"/>
              <a:t>авторы </a:t>
            </a:r>
            <a:r>
              <a:rPr lang="ru-RU" dirty="0"/>
              <a:t>вернулись к проблеме визуализации разметки в браузере, вспомнили про то, что HTML должен размечать лишь структуру документа и не должен содержать непосредственно в себе параметры графических стилей отображения элементов в браузере</a:t>
            </a:r>
            <a:endParaRPr lang="ru-RU" alt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dirty="0" smtClean="0"/>
              <a:t>HTML 3.</a:t>
            </a:r>
            <a:r>
              <a:rPr lang="ru-RU" altLang="ru-RU" dirty="0" smtClean="0"/>
              <a:t>2</a:t>
            </a:r>
            <a:r>
              <a:rPr lang="en-US" altLang="ru-RU" dirty="0" smtClean="0"/>
              <a:t> (199</a:t>
            </a:r>
            <a:r>
              <a:rPr lang="ru-RU" altLang="ru-RU" dirty="0" smtClean="0"/>
              <a:t>6 г.</a:t>
            </a:r>
            <a:r>
              <a:rPr lang="en-US" altLang="ru-RU" dirty="0" smtClean="0"/>
              <a:t>)</a:t>
            </a:r>
            <a:r>
              <a:rPr lang="ru-RU" dirty="0"/>
              <a:t> дополнила язык разметки таблицами, фреймами, изображениями и некоторыми другими важными </a:t>
            </a:r>
            <a:r>
              <a:rPr lang="ru-RU" dirty="0" smtClean="0"/>
              <a:t>тегам, </a:t>
            </a:r>
            <a:r>
              <a:rPr lang="ru-RU" dirty="0"/>
              <a:t>появление самостоятельного языка CSS (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) – каскадных таблиц стилей</a:t>
            </a:r>
            <a:endParaRPr lang="ru-RU" alt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dirty="0" smtClean="0"/>
              <a:t>HTML 4.0 (1997</a:t>
            </a:r>
            <a:r>
              <a:rPr lang="ru-RU" altLang="ru-RU" dirty="0" smtClean="0"/>
              <a:t> г.</a:t>
            </a:r>
            <a:r>
              <a:rPr lang="en-US" altLang="ru-RU" dirty="0" smtClean="0"/>
              <a:t>)</a:t>
            </a:r>
            <a:r>
              <a:rPr lang="ru-RU" altLang="ru-RU" dirty="0" smtClean="0"/>
              <a:t> </a:t>
            </a:r>
            <a:r>
              <a:rPr lang="ru-RU" dirty="0"/>
              <a:t>появление объектной модели страницы 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DOM), элементами которой теперь можно было манипулировать посредствам скриптовых языков программирования, исполняемых браузерами</a:t>
            </a:r>
            <a:endParaRPr lang="en-US" alt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dirty="0" smtClean="0"/>
              <a:t>HTML 4.0</a:t>
            </a:r>
            <a:r>
              <a:rPr lang="ru-RU" altLang="ru-RU" dirty="0" smtClean="0"/>
              <a:t>1 (1999)</a:t>
            </a:r>
            <a:br>
              <a:rPr lang="ru-RU" altLang="ru-RU" dirty="0" smtClean="0"/>
            </a:br>
            <a:r>
              <a:rPr lang="ru-RU" dirty="0" smtClean="0"/>
              <a:t>HTML5 </a:t>
            </a:r>
            <a:r>
              <a:rPr lang="ru-RU" dirty="0"/>
              <a:t>до сих пор еще не получила статус официальных рекомендаций W3C, но уже сейчас понятно, что авторы HTML продолжают работать в направлении разработки требований к поддержке объектной модели документа и интерпретации </a:t>
            </a:r>
            <a:r>
              <a:rPr lang="ru-RU" dirty="0" err="1"/>
              <a:t>JavaScript</a:t>
            </a:r>
            <a:r>
              <a:rPr lang="ru-RU" dirty="0"/>
              <a:t>. Хотя HTML5 и получит ряд новых тегов, но большая часть рекомендаций все же касается поведения браузера в контексте работы </a:t>
            </a:r>
            <a:r>
              <a:rPr lang="ru-RU" dirty="0" smtClean="0"/>
              <a:t>DHTML</a:t>
            </a:r>
          </a:p>
          <a:p>
            <a:endParaRPr lang="ru-RU" dirty="0" smtClean="0"/>
          </a:p>
          <a:p>
            <a:r>
              <a:rPr lang="ru-RU" i="1" dirty="0" smtClean="0"/>
              <a:t>Источник: </a:t>
            </a:r>
            <a:r>
              <a:rPr lang="en-US" i="1" dirty="0" smtClean="0"/>
              <a:t>http://codingcraft.ru/html.php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901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0"/>
            <a:ext cx="8374062" cy="153828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600"/>
              <a:t>Теги логического форматирования текста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81250" y="1571625"/>
            <a:ext cx="800735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&lt;CITE&gt;     &lt;/CITE&gt;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&lt;CODE&gt; </a:t>
            </a:r>
            <a:r>
              <a:rPr lang="ru-RU" dirty="0"/>
              <a:t> </a:t>
            </a:r>
            <a:r>
              <a:rPr lang="en-US" dirty="0"/>
              <a:t> &lt;/CODE&gt;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&lt;DEL&gt;       &lt;/DEL&gt;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&lt;DFN&gt;       &lt;/DFN&gt;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&lt;INS&gt;          &lt;/INS&gt;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&lt;EM&gt;          &lt;/EM&gt;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&lt;KBD&gt;      &lt;/KBD&gt;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&lt;SAMP&gt;  </a:t>
            </a:r>
            <a:r>
              <a:rPr lang="ru-RU" dirty="0"/>
              <a:t> </a:t>
            </a:r>
            <a:r>
              <a:rPr lang="en-US" dirty="0"/>
              <a:t> &lt;/SAMP&gt;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&lt;STRONG&gt;</a:t>
            </a:r>
            <a:r>
              <a:rPr lang="ru-RU" dirty="0"/>
              <a:t>  </a:t>
            </a:r>
            <a:r>
              <a:rPr lang="en-US" dirty="0"/>
              <a:t>&lt;/STRONG&gt;</a:t>
            </a:r>
            <a:endParaRPr lang="ru-RU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&lt;VAR&gt;        &lt;/VAR&gt;</a:t>
            </a:r>
            <a:endParaRPr lang="ru-RU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1825" y="103913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4" y="1"/>
            <a:ext cx="8385175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600"/>
              <a:t>Теги физического форматирования текста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4" y="1268414"/>
            <a:ext cx="8377237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&lt;B&gt;      &lt;/B&gt;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&lt;I&gt;        &lt;/I&gt;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&lt;U&gt;       &lt;/U&gt;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&lt;TT&gt;         &lt;/TT&gt;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&lt;STRIKE&gt;   &lt;/STRIKE&gt;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&lt;S&gt;           &lt;/S&gt;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&lt;BIG&gt;       &lt;/BIG&gt;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&lt;SMALL&gt;   &lt;/SMALL&gt;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&lt;SUB&gt;     &lt;/SUB&gt;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&lt;SUP&gt;      &lt;/SUP&gt;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&lt;FONT&gt;    &lt;/FONT&gt;</a:t>
            </a:r>
            <a:endParaRPr lang="ru-RU"/>
          </a:p>
          <a:p>
            <a:pPr eaLnBrk="1" hangingPunct="1">
              <a:lnSpc>
                <a:spcPct val="80000"/>
              </a:lnSpc>
              <a:defRPr/>
            </a:pPr>
            <a:r>
              <a:rPr lang="ru-RU"/>
              <a:t>&lt;</a:t>
            </a:r>
            <a:r>
              <a:rPr lang="en-US"/>
              <a:t>BASEFONT</a:t>
            </a:r>
            <a:r>
              <a:rPr lang="ru-RU"/>
              <a:t>&gt;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92314" y="10064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>
                <a:solidFill>
                  <a:schemeClr val="folHlink"/>
                </a:solidFill>
              </a:rPr>
              <a:t>Пример:</a:t>
            </a:r>
            <a:endParaRPr lang="en-US" altLang="ru-RU" sz="3600" b="1">
              <a:solidFill>
                <a:schemeClr val="folHlink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53715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&lt;HTML&gt;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&lt;HEAD&gt;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&lt;/HEAD&gt;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Это &lt;B&gt;полужирный&lt;/B&gt; шрифт.&lt;BR&gt;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А это &lt;I&gt;курсив&lt;/I&gt;.&lt;BR&gt;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Этот текст будет написан &lt;B&gt;&lt;I&gt;полужирным и курсивным&lt;/I&gt;&lt;/B&gt; шрифтом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&lt;/BODY&gt;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&lt;/HTML&gt;</a:t>
            </a:r>
            <a:endParaRPr lang="en-US" altLang="ru-RU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38200" y="134393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0027" y="1944414"/>
            <a:ext cx="7371973" cy="491358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439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&lt;ACRONYM&gt;&lt;/ACRONYM&gt;</a:t>
            </a:r>
            <a:endParaRPr lang="ru-RU" smtClean="0"/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1" y="1905000"/>
            <a:ext cx="8640763" cy="4191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используется для отметки аббревиатур, акронимов  (акроним  –  произносимое слово,  состоящее  из  начальных  букв словосочетания); </a:t>
            </a:r>
          </a:p>
          <a:p>
            <a:pPr eaLnBrk="1" hangingPunct="1">
              <a:defRPr/>
            </a:pPr>
            <a:r>
              <a:rPr lang="ru-RU" dirty="0" smtClean="0"/>
              <a:t>используя тег </a:t>
            </a:r>
            <a:r>
              <a:rPr lang="en-US" dirty="0" smtClean="0"/>
              <a:t>&lt;TITLE&gt; </a:t>
            </a:r>
            <a:r>
              <a:rPr lang="ru-RU" dirty="0" smtClean="0"/>
              <a:t>- можно указать «расшифровку» акронима, которая  появляется   на   экране,   когда курсор располагается на акрониме.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38200" y="13874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1" y="1"/>
            <a:ext cx="8385175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2800" dirty="0"/>
              <a:t>Пример использования  тега </a:t>
            </a:r>
            <a:r>
              <a:rPr lang="en-US" sz="2800" dirty="0"/>
              <a:t>&lt;ACRONYM&gt;</a:t>
            </a:r>
            <a:r>
              <a:rPr lang="ru-RU" sz="2800" dirty="0"/>
              <a:t>: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"/>
          <a:stretch>
            <a:fillRect/>
          </a:stretch>
        </p:blipFill>
        <p:spPr bwMode="auto">
          <a:xfrm>
            <a:off x="546538" y="1108075"/>
            <a:ext cx="6998413" cy="407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" b="801"/>
          <a:stretch>
            <a:fillRect/>
          </a:stretch>
        </p:blipFill>
        <p:spPr bwMode="auto">
          <a:xfrm>
            <a:off x="5065986" y="2418002"/>
            <a:ext cx="6924295" cy="433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691822" y="95204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2927350" y="1196976"/>
            <a:ext cx="154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altLang="ru-RU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Атрибут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656139" y="1196976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altLang="ru-RU" sz="2400">
                <a:latin typeface="Times New Roman" panose="02020603050405020304" pitchFamily="18" charset="0"/>
              </a:rPr>
              <a:t>- </a:t>
            </a:r>
            <a:r>
              <a:rPr lang="ru-RU" altLang="ru-RU" sz="2800">
                <a:latin typeface="Times New Roman" panose="02020603050405020304" pitchFamily="18" charset="0"/>
              </a:rPr>
              <a:t>параметр или свойство элемента. 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063750" y="4412343"/>
            <a:ext cx="784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altLang="ru-RU" sz="2800" dirty="0">
                <a:latin typeface="Times New Roman" panose="02020603050405020304" pitchFamily="18" charset="0"/>
              </a:rPr>
              <a:t>Запись стартового тега с атрибутом в общем виде: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359150" y="5013325"/>
            <a:ext cx="560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ru-RU" sz="2400" b="1">
                <a:solidFill>
                  <a:srgbClr val="000066"/>
                </a:solidFill>
                <a:latin typeface="Arial Black" panose="020B0A04020102020204" pitchFamily="34" charset="0"/>
              </a:rPr>
              <a:t>&lt;</a:t>
            </a:r>
            <a:r>
              <a:rPr lang="ru-RU" altLang="ru-RU" sz="2400" b="1">
                <a:solidFill>
                  <a:srgbClr val="000066"/>
                </a:solidFill>
                <a:latin typeface="Arial Black" panose="020B0A04020102020204" pitchFamily="34" charset="0"/>
              </a:rPr>
              <a:t>тег имяАтрибута="значение"</a:t>
            </a:r>
            <a:r>
              <a:rPr lang="en-US" altLang="ru-RU" sz="2400" b="1">
                <a:solidFill>
                  <a:srgbClr val="000066"/>
                </a:solidFill>
                <a:latin typeface="Arial Black" panose="020B0A04020102020204" pitchFamily="34" charset="0"/>
              </a:rPr>
              <a:t>&gt;</a:t>
            </a:r>
            <a:endParaRPr lang="ru-RU" altLang="ru-RU" sz="2400" b="1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2063750" y="3644901"/>
            <a:ext cx="817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altLang="ru-RU" sz="2800">
                <a:latin typeface="Times New Roman" panose="02020603050405020304" pitchFamily="18" charset="0"/>
              </a:rPr>
              <a:t>Все атрибуты записываются внутри стартового тега.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3384550" y="2467657"/>
            <a:ext cx="4905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altLang="ru-RU" sz="2800" dirty="0">
                <a:latin typeface="Times New Roman" panose="02020603050405020304" pitchFamily="18" charset="0"/>
              </a:rPr>
              <a:t>Запись атрибута в общем виде: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3503613" y="3141663"/>
            <a:ext cx="466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altLang="ru-RU" sz="2400" b="1">
                <a:solidFill>
                  <a:srgbClr val="000066"/>
                </a:solidFill>
                <a:latin typeface="Arial Black" panose="020B0A04020102020204" pitchFamily="34" charset="0"/>
              </a:rPr>
              <a:t>имяАтрибута="значение"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1919288" y="5589588"/>
            <a:ext cx="9510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altLang="ru-RU" sz="2800" dirty="0">
                <a:latin typeface="Times New Roman" panose="02020603050405020304" pitchFamily="18" charset="0"/>
              </a:rPr>
              <a:t>Атрибуты внутри стартового тега разделяются пробелами.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9545" y="347663"/>
            <a:ext cx="865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Атрибуты</a:t>
            </a:r>
            <a:endParaRPr lang="ru-RU" sz="3200" b="1" dirty="0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1474107" y="101736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01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09" grpId="0" autoUpdateAnimBg="0"/>
      <p:bldP spid="123910" grpId="0" autoUpdateAnimBg="0"/>
      <p:bldP spid="123911" grpId="0" autoUpdateAnimBg="0"/>
      <p:bldP spid="123912" grpId="0" autoUpdateAnimBg="0"/>
      <p:bldP spid="12391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31" y="1102286"/>
            <a:ext cx="11098924" cy="54982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ru-RU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dirty="0">
                <a:latin typeface="Arial" panose="020B0604020202020204" pitchFamily="34" charset="0"/>
                <a:cs typeface="Times New Roman" panose="02020603050405020304" pitchFamily="18" charset="0"/>
              </a:rPr>
              <a:t>Каждый </a:t>
            </a:r>
            <a:r>
              <a:rPr lang="ru-RU" altLang="ru-RU" b="1" dirty="0">
                <a:latin typeface="Arial" panose="020B0604020202020204" pitchFamily="34" charset="0"/>
                <a:cs typeface="Times New Roman" panose="02020603050405020304" pitchFamily="18" charset="0"/>
              </a:rPr>
              <a:t>тэг разметки</a:t>
            </a:r>
            <a:r>
              <a:rPr lang="ru-RU" altLang="ru-RU" dirty="0">
                <a:latin typeface="Arial" panose="020B0604020202020204" pitchFamily="34" charset="0"/>
                <a:cs typeface="Times New Roman" panose="02020603050405020304" pitchFamily="18" charset="0"/>
              </a:rPr>
              <a:t> HTML имеет свой идентификатор и, возможно, несколько параметров (атрибутов). Название тэга вместе с его параметрами заключаются в скобки &lt;&gt;. В общем виде тэг выглядит следующим образом: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&lt;тэг параметр1=значение1 параметр2=значение2 ...&gt;Текст1&lt;/тэг&gt;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dirty="0">
                <a:latin typeface="Arial" panose="020B0604020202020204" pitchFamily="34" charset="0"/>
              </a:rPr>
              <a:t>	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ru-RU" dirty="0" smtClean="0">
                <a:latin typeface="Arial" panose="020B0604020202020204" pitchFamily="34" charset="0"/>
              </a:rPr>
              <a:t>Например: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dirty="0" smtClean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ru-R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ru-RU" altLang="ru-RU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 ALIGN</a:t>
            </a:r>
            <a:r>
              <a:rPr lang="ru-RU" altLang="ru-RU" dirty="0">
                <a:latin typeface="Arial" panose="020B0604020202020204" pitchFamily="34" charset="0"/>
                <a:cs typeface="Times New Roman" panose="02020603050405020304" pitchFamily="18" charset="0"/>
              </a:rPr>
              <a:t>=“</a:t>
            </a:r>
            <a:r>
              <a:rPr lang="ru-RU" altLang="ru-RU" dirty="0" err="1">
                <a:latin typeface="Arial" panose="020B0604020202020204" pitchFamily="34" charset="0"/>
                <a:cs typeface="Times New Roman" panose="02020603050405020304" pitchFamily="18" charset="0"/>
              </a:rPr>
              <a:t>left</a:t>
            </a:r>
            <a:r>
              <a:rPr lang="ru-RU" altLang="ru-R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”&gt;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dirty="0" smtClean="0">
                <a:latin typeface="Arial" panose="020B0604020202020204" pitchFamily="34" charset="0"/>
              </a:rPr>
              <a:t>Выравнивание </a:t>
            </a:r>
            <a:r>
              <a:rPr lang="ru-RU" altLang="ru-RU" dirty="0">
                <a:latin typeface="Arial" panose="020B0604020202020204" pitchFamily="34" charset="0"/>
              </a:rPr>
              <a:t>текста</a:t>
            </a:r>
            <a:r>
              <a:rPr lang="ru-RU" altLang="ru-RU" dirty="0">
                <a:latin typeface="Arial" panose="020B0604020202020204" pitchFamily="34" charset="0"/>
                <a:cs typeface="Times New Roman" panose="02020603050405020304" pitchFamily="18" charset="0"/>
              </a:rPr>
              <a:t>&lt;/</a:t>
            </a:r>
            <a:r>
              <a:rPr lang="en-US" altLang="ru-RU" b="1" dirty="0"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ru-RU" altLang="ru-RU" dirty="0">
                <a:latin typeface="Arial" panose="020B0604020202020204" pitchFamily="34" charset="0"/>
                <a:cs typeface="Times New Roman" panose="02020603050405020304" pitchFamily="18" charset="0"/>
              </a:rPr>
              <a:t>&gt;</a:t>
            </a:r>
            <a:endParaRPr lang="en-US" altLang="ru-RU" dirty="0">
              <a:latin typeface="Arial" panose="020B0604020202020204" pitchFamily="34" charset="0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5808664" y="6524625"/>
            <a:ext cx="36718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9545" y="347663"/>
            <a:ext cx="865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Атрибуты</a:t>
            </a:r>
            <a:endParaRPr lang="ru-RU" sz="3200" b="1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474107" y="101736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9487" y="3362763"/>
            <a:ext cx="6752513" cy="34952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0757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Атрибуты тега </a:t>
            </a:r>
            <a:r>
              <a:rPr lang="en-US" altLang="ru-RU"/>
              <a:t>&lt;body&gt;</a:t>
            </a:r>
            <a:endParaRPr lang="ru-RU" altLang="ru-RU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838200" y="2033587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800" dirty="0"/>
              <a:t>&lt;body </a:t>
            </a:r>
            <a:r>
              <a:rPr lang="en-US" altLang="ru-RU" sz="2800" dirty="0" err="1"/>
              <a:t>bgcolor</a:t>
            </a:r>
            <a:r>
              <a:rPr lang="en-US" altLang="ru-RU" sz="2800" dirty="0"/>
              <a:t>=</a:t>
            </a:r>
            <a:r>
              <a:rPr lang="en-US" altLang="ru-RU" dirty="0"/>
              <a:t>"</a:t>
            </a:r>
            <a:r>
              <a:rPr lang="en-US" altLang="ru-RU" sz="2800" dirty="0"/>
              <a:t>maroon</a:t>
            </a:r>
            <a:r>
              <a:rPr lang="en-US" altLang="ru-RU" dirty="0"/>
              <a:t>"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 </a:t>
            </a:r>
            <a:r>
              <a:rPr lang="en-US" altLang="ru-RU" sz="2800" dirty="0" smtClean="0"/>
              <a:t>text</a:t>
            </a:r>
            <a:r>
              <a:rPr lang="en-US" altLang="ru-RU" sz="2800" dirty="0"/>
              <a:t>=</a:t>
            </a:r>
            <a:r>
              <a:rPr lang="en-US" altLang="ru-RU" dirty="0"/>
              <a:t>"</a:t>
            </a:r>
            <a:r>
              <a:rPr lang="en-US" altLang="ru-RU" sz="2800" dirty="0"/>
              <a:t>#256AC1</a:t>
            </a:r>
            <a:r>
              <a:rPr lang="en-US" altLang="ru-RU" dirty="0"/>
              <a:t>"</a:t>
            </a:r>
            <a:r>
              <a:rPr lang="en-US" altLang="ru-RU" sz="2800" dirty="0"/>
              <a:t>&gt;</a:t>
            </a:r>
            <a:endParaRPr lang="ru-RU" altLang="ru-RU" sz="2800" dirty="0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49630"/>
              </p:ext>
            </p:extLst>
          </p:nvPr>
        </p:nvGraphicFramePr>
        <p:xfrm>
          <a:off x="2643025" y="3439840"/>
          <a:ext cx="60499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Точечный рисунок" r:id="rId4" imgW="3561905" imgH="619211" progId="Paint.Picture">
                  <p:embed/>
                </p:oleObj>
              </mc:Choice>
              <mc:Fallback>
                <p:oleObj name="Точечный рисунок" r:id="rId4" imgW="3561905" imgH="61921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025" y="3439840"/>
                        <a:ext cx="60499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838200" y="1431019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2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Разбиение текста на строки</a:t>
            </a:r>
          </a:p>
        </p:txBody>
      </p:sp>
      <p:sp>
        <p:nvSpPr>
          <p:cNvPr id="165898" name="Rectangle 1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32518"/>
            <a:ext cx="10515600" cy="4351338"/>
          </a:xfrm>
        </p:spPr>
        <p:txBody>
          <a:bodyPr/>
          <a:lstStyle/>
          <a:p>
            <a:r>
              <a:rPr lang="ru-RU" altLang="ru-RU" dirty="0"/>
              <a:t>Разрыв строки – тег </a:t>
            </a:r>
            <a:r>
              <a:rPr lang="en-US" altLang="ru-RU" dirty="0"/>
              <a:t>&lt;</a:t>
            </a:r>
            <a:r>
              <a:rPr lang="en-US" altLang="ru-RU" dirty="0" err="1"/>
              <a:t>br</a:t>
            </a:r>
            <a:r>
              <a:rPr lang="en-US" altLang="ru-RU" dirty="0"/>
              <a:t>&gt;</a:t>
            </a:r>
            <a:endParaRPr lang="ru-RU" altLang="ru-RU" dirty="0"/>
          </a:p>
          <a:p>
            <a:r>
              <a:rPr lang="ru-RU" altLang="ru-RU" dirty="0"/>
              <a:t>Тег </a:t>
            </a:r>
            <a:r>
              <a:rPr lang="en-US" altLang="ru-RU" dirty="0"/>
              <a:t>&lt;</a:t>
            </a:r>
            <a:r>
              <a:rPr lang="en-US" altLang="ru-RU" dirty="0" err="1"/>
              <a:t>br</a:t>
            </a:r>
            <a:r>
              <a:rPr lang="en-US" altLang="ru-RU" dirty="0"/>
              <a:t>&gt; </a:t>
            </a:r>
            <a:r>
              <a:rPr lang="ru-RU" altLang="ru-RU" dirty="0"/>
              <a:t>непарный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2703" y="2877684"/>
            <a:ext cx="8422174" cy="35966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3263" y="4038951"/>
            <a:ext cx="6408737" cy="26574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001486" y="1354819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 autoUpdateAnimBg="0"/>
      <p:bldP spid="16589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163" y="-96497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ru-RU" sz="5400" dirty="0"/>
              <a:t>Тег </a:t>
            </a:r>
            <a:r>
              <a:rPr lang="en-US" sz="5400" dirty="0"/>
              <a:t> &lt;FONT&gt;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288" y="982210"/>
            <a:ext cx="8007350" cy="41910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ru-RU" sz="3600" dirty="0"/>
              <a:t>позволяет изменить шрифт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"/>
          <a:stretch>
            <a:fillRect/>
          </a:stretch>
        </p:blipFill>
        <p:spPr bwMode="auto">
          <a:xfrm>
            <a:off x="850682" y="1705360"/>
            <a:ext cx="8812762" cy="49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" b="801"/>
          <a:stretch>
            <a:fillRect/>
          </a:stretch>
        </p:blipFill>
        <p:spPr bwMode="auto">
          <a:xfrm>
            <a:off x="7243763" y="3324172"/>
            <a:ext cx="4392612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952625" y="1539876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3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0DD4E-83FD-4AFC-B508-8E49B734AFBA}" type="slidenum">
              <a:rPr lang="ru-RU" altLang="ru-RU" b="0"/>
              <a:pPr eaLnBrk="1" hangingPunct="1"/>
              <a:t>4</a:t>
            </a:fld>
            <a:endParaRPr lang="ru-RU" altLang="ru-RU" b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09057" y="8715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46314" y="1121229"/>
            <a:ext cx="11440885" cy="571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sz="2400" b="1" dirty="0" smtClean="0"/>
              <a:t>World Wide Web - </a:t>
            </a:r>
            <a:r>
              <a:rPr lang="ru-RU" altLang="ru-RU" sz="2400" dirty="0" smtClean="0"/>
              <a:t>это часть </a:t>
            </a:r>
            <a:r>
              <a:rPr lang="en-US" altLang="ru-RU" sz="2400" dirty="0" smtClean="0"/>
              <a:t>Internet</a:t>
            </a:r>
            <a:r>
              <a:rPr lang="ru-RU" altLang="ru-RU" sz="2400" dirty="0" smtClean="0"/>
              <a:t>, представляющая собой гигантский набор документов, хранящихся на компьютерах по всему миру</a:t>
            </a:r>
            <a:r>
              <a:rPr lang="ru-RU" altLang="ru-RU" sz="24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ru-RU" sz="2400" b="1" dirty="0" smtClean="0"/>
              <a:t>Web-</a:t>
            </a:r>
            <a:r>
              <a:rPr lang="ru-RU" altLang="ru-RU" sz="2400" b="1" dirty="0" smtClean="0"/>
              <a:t>страница - </a:t>
            </a:r>
            <a:r>
              <a:rPr lang="ru-RU" altLang="ru-RU" sz="2400" dirty="0" smtClean="0"/>
              <a:t>это отдельный документ </a:t>
            </a:r>
            <a:r>
              <a:rPr lang="en-US" altLang="ru-RU" sz="2400" dirty="0" smtClean="0"/>
              <a:t>Web</a:t>
            </a:r>
            <a:r>
              <a:rPr lang="ru-RU" altLang="ru-RU" sz="2400" dirty="0" smtClean="0"/>
              <a:t>, который способен содержать информацию различного вида - текст, рисунки, фотографии, фрагменты аудио- и видеозаписей</a:t>
            </a:r>
            <a:r>
              <a:rPr lang="ru-RU" altLang="ru-RU" sz="24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ru-RU" sz="2400" b="1" dirty="0" smtClean="0"/>
              <a:t>Web-</a:t>
            </a:r>
            <a:r>
              <a:rPr lang="ru-RU" altLang="ru-RU" sz="2400" dirty="0" smtClean="0"/>
              <a:t>страницы хранятся на компьютерах, которые носят название</a:t>
            </a:r>
            <a:r>
              <a:rPr lang="ru-RU" altLang="ru-RU" sz="2400" b="1" dirty="0" smtClean="0"/>
              <a:t> </a:t>
            </a:r>
            <a:r>
              <a:rPr lang="en-US" altLang="ru-RU" sz="2400" b="1" dirty="0" smtClean="0"/>
              <a:t>Web-</a:t>
            </a:r>
            <a:r>
              <a:rPr lang="ru-RU" altLang="ru-RU" sz="2400" b="1" dirty="0" smtClean="0"/>
              <a:t>серверов.</a:t>
            </a:r>
          </a:p>
          <a:p>
            <a:pPr>
              <a:lnSpc>
                <a:spcPct val="80000"/>
              </a:lnSpc>
            </a:pPr>
            <a:r>
              <a:rPr lang="en-US" altLang="ru-RU" sz="2400" b="1" dirty="0" smtClean="0"/>
              <a:t>HTTP - Hyper Text Transfer Protocol - </a:t>
            </a:r>
            <a:r>
              <a:rPr lang="ru-RU" altLang="ru-RU" sz="2400" dirty="0" smtClean="0"/>
              <a:t>протокол передачи гипертекста, используется для передачи </a:t>
            </a:r>
            <a:r>
              <a:rPr lang="ru-RU" altLang="ru-RU" sz="2400" dirty="0" err="1" smtClean="0"/>
              <a:t>гипертестовых</a:t>
            </a:r>
            <a:r>
              <a:rPr lang="ru-RU" altLang="ru-RU" sz="2400" dirty="0" smtClean="0"/>
              <a:t> документов между сервером и клиентом в среде </a:t>
            </a:r>
            <a:r>
              <a:rPr lang="en-US" altLang="ru-RU" sz="2400" dirty="0" smtClean="0"/>
              <a:t>WWW</a:t>
            </a:r>
            <a:endParaRPr lang="ru-RU" altLang="ru-RU" sz="2400" dirty="0" smtClean="0"/>
          </a:p>
          <a:p>
            <a:pPr>
              <a:lnSpc>
                <a:spcPct val="80000"/>
              </a:lnSpc>
            </a:pPr>
            <a:r>
              <a:rPr lang="en-US" altLang="ru-RU" sz="2400" b="1" dirty="0" smtClean="0"/>
              <a:t>URL</a:t>
            </a:r>
            <a:r>
              <a:rPr lang="ru-RU" altLang="ru-RU" sz="2400" b="1" dirty="0" smtClean="0"/>
              <a:t> (</a:t>
            </a:r>
            <a:r>
              <a:rPr lang="en-US" altLang="ru-RU" sz="2400" b="1" dirty="0" smtClean="0"/>
              <a:t>Uniform Resource Locator) </a:t>
            </a:r>
            <a:r>
              <a:rPr lang="en-US" altLang="ru-RU" sz="2400" dirty="0" smtClean="0"/>
              <a:t>– </a:t>
            </a:r>
            <a:r>
              <a:rPr lang="ru-RU" altLang="ru-RU" sz="2400" dirty="0" smtClean="0"/>
              <a:t>уникальный адрес </a:t>
            </a:r>
            <a:r>
              <a:rPr lang="en-US" altLang="ru-RU" sz="2400" dirty="0" smtClean="0"/>
              <a:t>Web-</a:t>
            </a:r>
            <a:r>
              <a:rPr lang="ru-RU" altLang="ru-RU" sz="2400" dirty="0" smtClean="0"/>
              <a:t>страниц</a:t>
            </a:r>
            <a:r>
              <a:rPr lang="ru-RU" altLang="ru-RU" sz="2400" b="1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ru-RU" sz="2400" dirty="0" smtClean="0"/>
              <a:t>URL </a:t>
            </a:r>
            <a:r>
              <a:rPr lang="ru-RU" altLang="ru-RU" sz="2400" dirty="0" smtClean="0"/>
              <a:t>состоит из наименования используемого протокола, названия сервера и обозначения пути доступа к странице. Например:</a:t>
            </a:r>
          </a:p>
          <a:p>
            <a:pPr>
              <a:lnSpc>
                <a:spcPct val="80000"/>
              </a:lnSpc>
            </a:pPr>
            <a:r>
              <a:rPr lang="en-US" altLang="ru-RU" sz="2400" b="1" dirty="0" smtClean="0">
                <a:hlinkClick r:id="rId3"/>
              </a:rPr>
              <a:t>http://www.masu.ru/books/photo.html</a:t>
            </a:r>
            <a:endParaRPr lang="ru-RU" altLang="ru-RU" sz="2400" b="1" dirty="0" smtClean="0"/>
          </a:p>
          <a:p>
            <a:r>
              <a:rPr lang="en-US" altLang="ru-RU" sz="2400" b="1" dirty="0" smtClean="0"/>
              <a:t>Web</a:t>
            </a:r>
            <a:r>
              <a:rPr lang="ru-RU" altLang="ru-RU" sz="2400" b="1" dirty="0" smtClean="0"/>
              <a:t>-браузер – </a:t>
            </a:r>
            <a:r>
              <a:rPr lang="ru-RU" altLang="ru-RU" sz="2400" dirty="0" smtClean="0"/>
              <a:t>программа поиска и просмотра информации в </a:t>
            </a:r>
            <a:r>
              <a:rPr lang="en-US" altLang="ru-RU" sz="2400" dirty="0" smtClean="0"/>
              <a:t>Web</a:t>
            </a:r>
            <a:r>
              <a:rPr lang="en-US" altLang="ru-RU" sz="2400" b="1" dirty="0" smtClean="0"/>
              <a:t>.</a:t>
            </a:r>
            <a:endParaRPr lang="ru-RU" altLang="ru-RU" sz="2400" b="1" dirty="0" smtClean="0"/>
          </a:p>
          <a:p>
            <a:r>
              <a:rPr lang="ru-RU" altLang="ru-RU" sz="2400" b="1" dirty="0" smtClean="0"/>
              <a:t>Гиперссылки – </a:t>
            </a:r>
            <a:r>
              <a:rPr lang="ru-RU" altLang="ru-RU" sz="2400" dirty="0" smtClean="0"/>
              <a:t>подсвечиваемые фрагменты текста или графические изображения, расположенные на </a:t>
            </a:r>
            <a:r>
              <a:rPr lang="en-US" altLang="ru-RU" sz="2400" dirty="0" smtClean="0"/>
              <a:t>Web</a:t>
            </a:r>
            <a:r>
              <a:rPr lang="ru-RU" altLang="ru-RU" sz="2400" dirty="0" smtClean="0"/>
              <a:t>-страницах, позволяющие быстро переходить к другим страницам </a:t>
            </a:r>
            <a:r>
              <a:rPr lang="en-US" altLang="ru-RU" sz="2400" dirty="0" smtClean="0"/>
              <a:t>Web</a:t>
            </a:r>
            <a:r>
              <a:rPr lang="ru-RU" altLang="ru-RU" sz="2400" dirty="0" smtClean="0"/>
              <a:t>.</a:t>
            </a:r>
            <a:r>
              <a:rPr lang="ru-RU" altLang="ru-RU" sz="2400" b="1" dirty="0" smtClean="0"/>
              <a:t>  </a:t>
            </a:r>
            <a:endParaRPr lang="ru-RU" altLang="ru-RU" sz="2400" dirty="0" smtClean="0">
              <a:latin typeface="Arial" panose="020B0604020202020204" pitchFamily="34" charset="0"/>
            </a:endParaRPr>
          </a:p>
          <a:p>
            <a:r>
              <a:rPr lang="en-US" altLang="ru-RU" sz="2400" b="1" dirty="0" smtClean="0"/>
              <a:t>HTML </a:t>
            </a:r>
            <a:r>
              <a:rPr lang="en-US" altLang="ru-RU" sz="2400" dirty="0" smtClean="0"/>
              <a:t>– </a:t>
            </a:r>
            <a:r>
              <a:rPr lang="ru-RU" altLang="ru-RU" sz="2400" dirty="0" smtClean="0"/>
              <a:t>язык разметки гипертекста (</a:t>
            </a:r>
            <a:r>
              <a:rPr lang="en-US" altLang="ru-RU" sz="2400" dirty="0" smtClean="0"/>
              <a:t>Hypertext Markup Language)</a:t>
            </a:r>
          </a:p>
          <a:p>
            <a:pPr>
              <a:lnSpc>
                <a:spcPct val="80000"/>
              </a:lnSpc>
            </a:pPr>
            <a:endParaRPr lang="en-US" alt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9314" y="478971"/>
            <a:ext cx="820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Основные понятия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81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Параметры тега </a:t>
            </a:r>
            <a:r>
              <a:rPr lang="en-US" dirty="0" smtClean="0"/>
              <a:t> &lt;FONT&gt;</a:t>
            </a:r>
            <a:endParaRPr lang="ru-RU" dirty="0" smtClean="0"/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79835" y="1609890"/>
            <a:ext cx="7935310" cy="504031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FACE</a:t>
            </a:r>
            <a:r>
              <a:rPr lang="ru-RU" dirty="0" smtClean="0"/>
              <a:t> (задаёт  название  шрифта,  которым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dirty="0" smtClean="0"/>
              <a:t>               будет выводится текст)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SIZE</a:t>
            </a:r>
            <a:r>
              <a:rPr lang="ru-RU" b="1" dirty="0" smtClean="0"/>
              <a:t> </a:t>
            </a:r>
            <a:r>
              <a:rPr lang="ru-RU" dirty="0" smtClean="0"/>
              <a:t>(задаёт  размеры  шрифта  в  условных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dirty="0" smtClean="0"/>
              <a:t>              единицах от 1 до 7)</a:t>
            </a: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COLOR</a:t>
            </a:r>
            <a:r>
              <a:rPr lang="ru-RU" dirty="0" smtClean="0"/>
              <a:t> (устанавливает    цвет    шрифта,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dirty="0" smtClean="0"/>
              <a:t>                  который   может   задаваться   с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dirty="0" smtClean="0"/>
              <a:t>                  помощью стандартных имён или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dirty="0" smtClean="0"/>
              <a:t>                  набором шестнадцатеричных цифр)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38200" y="137659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75885" y="0"/>
            <a:ext cx="8385175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 smtClean="0"/>
              <a:t>Задание цвета на языке </a:t>
            </a:r>
            <a:r>
              <a:rPr lang="en-US" dirty="0" smtClean="0"/>
              <a:t>HTML</a:t>
            </a:r>
            <a:endParaRPr lang="ru-RU" dirty="0" smtClean="0"/>
          </a:p>
        </p:txBody>
      </p:sp>
      <p:sp>
        <p:nvSpPr>
          <p:cNvPr id="17412" name="Rectangle 4"/>
          <p:cNvSpPr>
            <a:spLocks noRot="1" noChangeArrowheads="1"/>
          </p:cNvSpPr>
          <p:nvPr/>
        </p:nvSpPr>
        <p:spPr bwMode="auto">
          <a:xfrm>
            <a:off x="1774826" y="1484314"/>
            <a:ext cx="8893175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Шестнадцатеричные значения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(цветовая система базируется на трёх основных цветах – красном, зеленом и синем – обозначается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RGB</a:t>
            </a: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Например: </a:t>
            </a:r>
            <a:r>
              <a:rPr 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#000000, #0000FF, #FF0000,</a:t>
            </a:r>
            <a:r>
              <a:rPr lang="ru-RU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        </a:t>
            </a:r>
            <a:r>
              <a:rPr 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#FFFFFF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Мнемонические обозначения</a:t>
            </a: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название цвета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  <a:endParaRPr lang="ru-RU" sz="3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Например: </a:t>
            </a:r>
            <a:r>
              <a:rPr 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Red, White, Blue, Green</a:t>
            </a:r>
            <a:endParaRPr lang="ru-RU" sz="32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774826" y="984704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sz="4000" dirty="0"/>
              <a:t>Пример использования </a:t>
            </a:r>
            <a:r>
              <a:rPr lang="ru-RU" sz="4000" dirty="0" smtClean="0"/>
              <a:t>параметра  </a:t>
            </a:r>
            <a:r>
              <a:rPr lang="en-US" sz="4000" dirty="0"/>
              <a:t>Color</a:t>
            </a:r>
            <a:r>
              <a:rPr lang="ru-RU" sz="4000" dirty="0"/>
              <a:t>: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0" y="1905000"/>
            <a:ext cx="91440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3600" b="1"/>
              <a:t>&lt;FONT</a:t>
            </a:r>
            <a:r>
              <a:rPr lang="ru-RU" sz="3600" b="1"/>
              <a:t> </a:t>
            </a:r>
            <a:r>
              <a:rPr lang="en-US" sz="3600" b="1"/>
              <a:t>COLOR=Green&gt;</a:t>
            </a:r>
            <a:r>
              <a:rPr lang="ru-RU" sz="3600" b="1"/>
              <a:t> Шрифт</a:t>
            </a:r>
            <a:r>
              <a:rPr lang="en-US" sz="3600" b="1"/>
              <a:t> </a:t>
            </a:r>
            <a:r>
              <a:rPr lang="ru-RU" sz="3600" b="1"/>
              <a:t>размера</a:t>
            </a:r>
            <a:r>
              <a:rPr lang="en-US" sz="3600" b="1"/>
              <a:t> 6</a:t>
            </a:r>
            <a:r>
              <a:rPr lang="ru-RU" sz="3600" b="1"/>
              <a:t>, цвет зелёный</a:t>
            </a:r>
            <a:r>
              <a:rPr lang="en-US" sz="3600" b="1"/>
              <a:t> &lt;/FONT&gt; &lt;BR&gt;</a:t>
            </a:r>
            <a:endParaRPr lang="ru-RU" sz="3600" b="1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200" b="1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ru-RU" b="1">
                <a:solidFill>
                  <a:schemeClr val="tx2"/>
                </a:solidFill>
              </a:rPr>
              <a:t>или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ru-RU" sz="1000" b="1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3600" b="1"/>
              <a:t>&lt;FONT</a:t>
            </a:r>
            <a:r>
              <a:rPr lang="ru-RU" sz="3600" b="1"/>
              <a:t> </a:t>
            </a:r>
            <a:r>
              <a:rPr lang="en-US" sz="3600" b="1"/>
              <a:t>COLOR=#008000&gt;</a:t>
            </a:r>
            <a:r>
              <a:rPr lang="ru-RU" sz="3600" b="1"/>
              <a:t> Шрифт размера</a:t>
            </a:r>
            <a:r>
              <a:rPr lang="en-US" sz="3600" b="1"/>
              <a:t> 6</a:t>
            </a:r>
            <a:r>
              <a:rPr lang="ru-RU" sz="3600" b="1"/>
              <a:t>, цвет зелёный</a:t>
            </a:r>
            <a:r>
              <a:rPr lang="en-US" sz="3600" b="1"/>
              <a:t> &lt;/FONT&gt; &lt;BR&gt;</a:t>
            </a:r>
            <a:endParaRPr lang="ru-RU" sz="3600" b="1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52625" y="1474562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72886" y="1"/>
            <a:ext cx="10918371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600" dirty="0"/>
              <a:t>Примеры использования </a:t>
            </a:r>
            <a:r>
              <a:rPr lang="ru-RU" sz="3600" dirty="0" smtClean="0"/>
              <a:t>параметров </a:t>
            </a:r>
            <a:r>
              <a:rPr lang="ru-RU" sz="3600" dirty="0"/>
              <a:t>тега </a:t>
            </a:r>
            <a:r>
              <a:rPr lang="en-US" sz="3600" dirty="0"/>
              <a:t>&lt;FONT&gt;</a:t>
            </a:r>
            <a:r>
              <a:rPr lang="ru-RU" sz="3600" dirty="0"/>
              <a:t> :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03388" y="2133600"/>
            <a:ext cx="8964612" cy="4248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&lt;FONT</a:t>
            </a:r>
            <a:r>
              <a:rPr lang="ru-RU" b="1" dirty="0" smtClean="0"/>
              <a:t> </a:t>
            </a:r>
            <a:r>
              <a:rPr lang="en-US" b="1" dirty="0" smtClean="0"/>
              <a:t>FACE=“ARIAL”&gt;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   Название шрифта</a:t>
            </a:r>
            <a:r>
              <a:rPr lang="en-US" b="1" dirty="0" smtClean="0"/>
              <a:t> &lt;/FONT&gt; 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&lt;FONT</a:t>
            </a:r>
            <a:r>
              <a:rPr lang="ru-RU" b="1" dirty="0" smtClean="0"/>
              <a:t> </a:t>
            </a:r>
            <a:r>
              <a:rPr lang="en-US" b="1" dirty="0" smtClean="0"/>
              <a:t>SIZE=5&gt;</a:t>
            </a:r>
            <a:r>
              <a:rPr lang="ru-RU" b="1" dirty="0" smtClean="0"/>
              <a:t> Шрифт размера</a:t>
            </a:r>
            <a:r>
              <a:rPr lang="en-US" b="1" dirty="0" smtClean="0"/>
              <a:t> 5 &lt;/FONT&gt; 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&lt;FONT</a:t>
            </a:r>
            <a:r>
              <a:rPr lang="ru-RU" b="1" dirty="0" smtClean="0"/>
              <a:t> </a:t>
            </a:r>
            <a:r>
              <a:rPr lang="en-US" b="1" dirty="0" smtClean="0"/>
              <a:t>FACE=“ARIAL” SIZE=+3 COLOR=Green&gt;</a:t>
            </a:r>
            <a:r>
              <a:rPr lang="ru-RU" b="1" dirty="0" smtClean="0"/>
              <a:t> Шрифт размера</a:t>
            </a:r>
            <a:r>
              <a:rPr lang="en-US" b="1" dirty="0" smtClean="0"/>
              <a:t> 6</a:t>
            </a:r>
            <a:r>
              <a:rPr lang="ru-RU" b="1" dirty="0" smtClean="0"/>
              <a:t>, цвет зелёный</a:t>
            </a:r>
            <a:r>
              <a:rPr lang="en-US" b="1" dirty="0" smtClean="0"/>
              <a:t> &lt;/FONT&gt; &lt;BR&gt;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   </a:t>
            </a:r>
            <a:endParaRPr lang="ru-RU" sz="20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821997" y="107179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289" y="1"/>
            <a:ext cx="8385175" cy="1431925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 Тег </a:t>
            </a:r>
            <a:r>
              <a:rPr lang="en-US" dirty="0" smtClean="0"/>
              <a:t>&lt;BASEFONT&gt;</a:t>
            </a:r>
            <a:endParaRPr lang="ru-RU" dirty="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063751" y="1196975"/>
            <a:ext cx="8074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>
                <a:cs typeface="Arial" panose="020B0604020202020204" pitchFamily="34" charset="0"/>
              </a:rPr>
              <a:t>используется для указания размера,</a:t>
            </a:r>
          </a:p>
          <a:p>
            <a:pPr eaLnBrk="1" hangingPunct="1"/>
            <a:r>
              <a:rPr lang="ru-RU" altLang="ru-RU" sz="3600">
                <a:cs typeface="Arial" panose="020B0604020202020204" pitchFamily="34" charset="0"/>
              </a:rPr>
              <a:t> типа и цвета шрифта по умолчанию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 r="539"/>
          <a:stretch>
            <a:fillRect/>
          </a:stretch>
        </p:blipFill>
        <p:spPr bwMode="auto">
          <a:xfrm>
            <a:off x="546538" y="2420939"/>
            <a:ext cx="5786000" cy="436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r="613"/>
          <a:stretch>
            <a:fillRect/>
          </a:stretch>
        </p:blipFill>
        <p:spPr bwMode="auto">
          <a:xfrm>
            <a:off x="5514976" y="3131700"/>
            <a:ext cx="46228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100263" y="95204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sz="3600" dirty="0"/>
              <a:t>Примеры </a:t>
            </a:r>
            <a:r>
              <a:rPr lang="ru-RU" sz="3600" dirty="0" smtClean="0"/>
              <a:t>использования  </a:t>
            </a:r>
            <a:r>
              <a:rPr lang="ru-RU" sz="3600" dirty="0"/>
              <a:t>тега </a:t>
            </a:r>
            <a:r>
              <a:rPr lang="en-US" sz="3600" dirty="0"/>
              <a:t>&lt;BASEFONT&gt;</a:t>
            </a:r>
            <a:r>
              <a:rPr lang="ru-RU" sz="3600" dirty="0"/>
              <a:t> :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0" y="2276475"/>
            <a:ext cx="950595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b="1" dirty="0"/>
              <a:t>&lt;BASEFONT</a:t>
            </a:r>
            <a:r>
              <a:rPr lang="ru-RU" sz="3000" b="1" dirty="0"/>
              <a:t> </a:t>
            </a:r>
            <a:r>
              <a:rPr lang="en-US" sz="3000" b="1" dirty="0"/>
              <a:t>FACE=“Courier” COLOR=#008080&gt;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   Шрифт по умолчанию  размера 3</a:t>
            </a:r>
            <a:r>
              <a:rPr lang="en-US" b="1" dirty="0" smtClean="0"/>
              <a:t>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&lt;BASEFONT</a:t>
            </a:r>
            <a:r>
              <a:rPr lang="ru-RU" b="1" dirty="0" smtClean="0"/>
              <a:t> </a:t>
            </a:r>
            <a:r>
              <a:rPr lang="en-US" b="1" dirty="0" smtClean="0"/>
              <a:t>SIZE=2&gt;</a:t>
            </a:r>
            <a:r>
              <a:rPr lang="ru-RU" b="1" dirty="0" smtClean="0"/>
              <a:t>Шрифт размера</a:t>
            </a:r>
            <a:r>
              <a:rPr lang="en-US" b="1" dirty="0" smtClean="0"/>
              <a:t> 2&lt;BR&gt;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/>
              <a:t>&lt;BASEFONT</a:t>
            </a:r>
            <a:r>
              <a:rPr lang="ru-RU" b="1" dirty="0" smtClean="0"/>
              <a:t> </a:t>
            </a:r>
            <a:r>
              <a:rPr lang="en-US" b="1" dirty="0" smtClean="0"/>
              <a:t>SIZE=4 COLOR=Olive&gt;</a:t>
            </a:r>
            <a:r>
              <a:rPr lang="ru-RU" b="1" dirty="0" smtClean="0"/>
              <a:t> Шрифт размера</a:t>
            </a:r>
            <a:r>
              <a:rPr lang="en-US" b="1" dirty="0" smtClean="0"/>
              <a:t> 4</a:t>
            </a:r>
            <a:r>
              <a:rPr lang="ru-RU" b="1" dirty="0" smtClean="0"/>
              <a:t>, цвет оливковый</a:t>
            </a:r>
            <a:r>
              <a:rPr lang="en-US" b="1" dirty="0" smtClean="0"/>
              <a:t> &lt;BR&gt;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dirty="0"/>
              <a:t>   </a:t>
            </a:r>
            <a:endParaRPr lang="ru-RU" sz="1600" dirty="0"/>
          </a:p>
          <a:p>
            <a:pPr eaLnBrk="1" hangingPunct="1">
              <a:lnSpc>
                <a:spcPct val="80000"/>
              </a:lnSpc>
              <a:defRPr/>
            </a:pPr>
            <a:endParaRPr lang="ru-RU" sz="16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52625" y="1539876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188914"/>
            <a:ext cx="8964612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200" dirty="0"/>
              <a:t>Пример использования параметра  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3200" dirty="0"/>
              <a:t>Color</a:t>
            </a:r>
            <a:r>
              <a:rPr lang="ru-RU" sz="3200" dirty="0"/>
              <a:t> </a:t>
            </a:r>
            <a:r>
              <a:rPr lang="en-US" sz="3200" dirty="0"/>
              <a:t>c </a:t>
            </a:r>
            <a:r>
              <a:rPr lang="ru-RU" sz="3200" dirty="0"/>
              <a:t> тегом </a:t>
            </a:r>
            <a:r>
              <a:rPr lang="en-US" sz="3200" dirty="0"/>
              <a:t>&lt;BODY&gt;</a:t>
            </a:r>
            <a:r>
              <a:rPr lang="ru-RU" sz="3200" dirty="0"/>
              <a:t>: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63750" y="1484313"/>
            <a:ext cx="8135938" cy="1223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&lt;BODY</a:t>
            </a:r>
            <a:r>
              <a:rPr lang="ru-RU" b="1" dirty="0"/>
              <a:t> </a:t>
            </a:r>
            <a:r>
              <a:rPr lang="en-US" b="1" dirty="0"/>
              <a:t> BGCOLOR=#008080&gt;</a:t>
            </a:r>
            <a:r>
              <a:rPr lang="ru-RU" b="1" dirty="0"/>
              <a:t>  Задание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b="1" dirty="0"/>
              <a:t>             цвета фона</a:t>
            </a:r>
            <a:r>
              <a:rPr lang="en-US" b="1" dirty="0"/>
              <a:t> &lt;BR&gt;</a:t>
            </a:r>
            <a:endParaRPr lang="ru-RU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" r="539"/>
          <a:stretch>
            <a:fillRect/>
          </a:stretch>
        </p:blipFill>
        <p:spPr bwMode="auto">
          <a:xfrm>
            <a:off x="346841" y="2587625"/>
            <a:ext cx="5530085" cy="417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t="803" r="620" b="803"/>
          <a:stretch>
            <a:fillRect/>
          </a:stretch>
        </p:blipFill>
        <p:spPr bwMode="auto">
          <a:xfrm>
            <a:off x="5621338" y="2954338"/>
            <a:ext cx="479425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063750" y="133304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>
                <a:solidFill>
                  <a:schemeClr val="folHlink"/>
                </a:solidFill>
              </a:rPr>
              <a:t>Пример использования цветового оформления</a:t>
            </a:r>
            <a:endParaRPr lang="en-US" altLang="ru-RU" sz="3600" b="1">
              <a:solidFill>
                <a:schemeClr val="folHlink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8218"/>
            <a:ext cx="5068614" cy="4351338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&lt;HTML&gt;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&lt;HEAD&gt;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&lt;/HEAD&gt;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&lt;BODY </a:t>
            </a:r>
            <a:r>
              <a:rPr lang="ru-RU" altLang="ru-RU" sz="2400" dirty="0" err="1"/>
              <a:t>bgcolor</a:t>
            </a:r>
            <a:r>
              <a:rPr lang="ru-RU" altLang="ru-RU" sz="2400" dirty="0"/>
              <a:t>="#RRGGBB"&gt;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&lt;FONT </a:t>
            </a:r>
            <a:r>
              <a:rPr lang="ru-RU" altLang="ru-RU" sz="2400" dirty="0" err="1"/>
              <a:t>size</a:t>
            </a:r>
            <a:r>
              <a:rPr lang="ru-RU" altLang="ru-RU" sz="2400" dirty="0"/>
              <a:t>="1"&gt;Шрифт размера 1&lt;/FONT&gt;&lt;BR&gt;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&lt;FONT </a:t>
            </a:r>
            <a:r>
              <a:rPr lang="ru-RU" altLang="ru-RU" sz="2400" dirty="0" err="1"/>
              <a:t>color</a:t>
            </a:r>
            <a:r>
              <a:rPr lang="ru-RU" altLang="ru-RU" sz="2400" dirty="0"/>
              <a:t>="#00FF00"&gt;Шрифт размера 3 зеленого цвета&lt;/FONT&gt;&lt;BR&gt;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&lt;FONT </a:t>
            </a:r>
            <a:r>
              <a:rPr lang="ru-RU" altLang="ru-RU" sz="2400" dirty="0" err="1"/>
              <a:t>size</a:t>
            </a:r>
            <a:r>
              <a:rPr lang="ru-RU" altLang="ru-RU" sz="2400" dirty="0"/>
              <a:t>="+4" </a:t>
            </a:r>
            <a:r>
              <a:rPr lang="ru-RU" altLang="ru-RU" sz="2400" dirty="0" err="1"/>
              <a:t>color</a:t>
            </a:r>
            <a:r>
              <a:rPr lang="ru-RU" altLang="ru-RU" sz="2400" dirty="0"/>
              <a:t>="</a:t>
            </a:r>
            <a:r>
              <a:rPr lang="ru-RU" altLang="ru-RU" sz="2400" dirty="0" err="1"/>
              <a:t>pink</a:t>
            </a:r>
            <a:r>
              <a:rPr lang="ru-RU" altLang="ru-RU" sz="2400" dirty="0"/>
              <a:t>"&gt;Шрифт размера 7 розового цвета&lt;/FONT&gt;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&lt;/BODY&gt;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&lt;/HTML&gt;</a:t>
            </a:r>
            <a:endParaRPr lang="en-US" altLang="ru-RU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18483" y="1387476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97" y="1447028"/>
            <a:ext cx="6505903" cy="528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2495550" y="981075"/>
            <a:ext cx="7219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>
                <a:cs typeface="Arial" panose="020B0604020202020204" pitchFamily="34" charset="0"/>
              </a:rPr>
              <a:t>тег «параграф», отделяет абзац </a:t>
            </a:r>
          </a:p>
          <a:p>
            <a:pPr eaLnBrk="1" hangingPunct="1"/>
            <a:r>
              <a:rPr lang="ru-RU" altLang="ru-RU" sz="3600">
                <a:cs typeface="Arial" panose="020B0604020202020204" pitchFamily="34" charset="0"/>
              </a:rPr>
              <a:t>друг от друга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919289" y="-171450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ru-RU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Тег </a:t>
            </a:r>
            <a:r>
              <a:rPr lang="en-US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&lt;</a:t>
            </a:r>
            <a:r>
              <a:rPr lang="ru-RU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Р</a:t>
            </a:r>
            <a:r>
              <a:rPr lang="en-US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endParaRPr lang="ru-RU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68" y="2137475"/>
            <a:ext cx="6032938" cy="457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" r="1163"/>
          <a:stretch>
            <a:fillRect/>
          </a:stretch>
        </p:blipFill>
        <p:spPr bwMode="auto">
          <a:xfrm>
            <a:off x="5879827" y="2406195"/>
            <a:ext cx="5465161" cy="430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086882" y="756104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7457" y="0"/>
            <a:ext cx="10515600" cy="1325563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600" dirty="0"/>
              <a:t>Примеры </a:t>
            </a:r>
            <a:r>
              <a:rPr lang="ru-RU" sz="3600" dirty="0" smtClean="0"/>
              <a:t>использования </a:t>
            </a:r>
            <a:r>
              <a:rPr lang="ru-RU" sz="3600" dirty="0"/>
              <a:t>тега </a:t>
            </a:r>
            <a:r>
              <a:rPr lang="en-US" sz="3600" dirty="0"/>
              <a:t>&lt;P&gt;</a:t>
            </a:r>
            <a:r>
              <a:rPr lang="ru-RU" sz="3600" dirty="0"/>
              <a:t> :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71588" y="1557339"/>
            <a:ext cx="9758363" cy="46942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b="1" dirty="0"/>
              <a:t>&lt;P ALIGN=LEFT&gt;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   Выравнивание по левой границе окна</a:t>
            </a:r>
            <a:r>
              <a:rPr lang="en-US" b="1" dirty="0" smtClean="0"/>
              <a:t>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b="1" dirty="0"/>
              <a:t>&lt;P ALIGN=CENTER&gt;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   Выравнивание по центру окна</a:t>
            </a:r>
            <a:r>
              <a:rPr lang="en-US" b="1" dirty="0" smtClean="0"/>
              <a:t>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b="1" dirty="0"/>
              <a:t>&lt;P ALIGN=RIGHT&gt;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   Выравнивание по правой границе окна</a:t>
            </a:r>
            <a:r>
              <a:rPr lang="en-US" b="1" dirty="0" smtClean="0"/>
              <a:t>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3000" b="1" dirty="0"/>
              <a:t>&lt;P ALIGN=JUSTIFY&gt;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b="1" dirty="0" smtClean="0"/>
              <a:t>   Выравнивание по ширине окна</a:t>
            </a:r>
            <a:r>
              <a:rPr lang="en-US" b="1" dirty="0" smtClean="0"/>
              <a:t>&lt;BR&gt;</a:t>
            </a: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dirty="0"/>
              <a:t>   </a:t>
            </a:r>
            <a:endParaRPr lang="ru-RU" sz="1600" dirty="0"/>
          </a:p>
          <a:p>
            <a:pPr eaLnBrk="1" hangingPunct="1">
              <a:lnSpc>
                <a:spcPct val="80000"/>
              </a:lnSpc>
              <a:defRPr/>
            </a:pPr>
            <a:endParaRPr lang="ru-RU" sz="16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517196" y="91939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0DD4E-83FD-4AFC-B508-8E49B734AFBA}" type="slidenum">
              <a:rPr lang="ru-RU" altLang="ru-RU" b="0"/>
              <a:pPr eaLnBrk="1" hangingPunct="1"/>
              <a:t>5</a:t>
            </a:fld>
            <a:endParaRPr lang="ru-RU" altLang="ru-RU" b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09057" y="8715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3400" y="285028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400" b="1" dirty="0" smtClean="0">
                <a:cs typeface="Times New Roman" panose="02020603050405020304" pitchFamily="18" charset="0"/>
              </a:rPr>
              <a:t>Средства создания сайтов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6314" y="1121229"/>
            <a:ext cx="11440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4800" b="1" dirty="0" smtClean="0"/>
              <a:t>Группы инструментов создания </a:t>
            </a:r>
            <a:r>
              <a:rPr lang="en-US" altLang="ru-RU" sz="4800" b="1" dirty="0" smtClean="0"/>
              <a:t>Web-</a:t>
            </a:r>
            <a:r>
              <a:rPr lang="ru-RU" altLang="ru-RU" sz="4800" b="1" dirty="0" smtClean="0"/>
              <a:t>страниц: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sz="4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ru-RU" sz="4800" b="1" dirty="0" smtClean="0"/>
              <a:t>1. </a:t>
            </a:r>
            <a:r>
              <a:rPr lang="ru-RU" altLang="ru-RU" sz="4800" b="1" dirty="0" smtClean="0"/>
              <a:t>Модули расширения</a:t>
            </a:r>
            <a:r>
              <a:rPr lang="ru-RU" altLang="ru-RU" sz="4800" dirty="0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4800" b="1" dirty="0" smtClean="0"/>
              <a:t>2. </a:t>
            </a:r>
            <a:r>
              <a:rPr lang="ru-RU" altLang="ru-RU" sz="4800" b="1" dirty="0" smtClean="0"/>
              <a:t>Автономные редакторы HTML</a:t>
            </a:r>
            <a:r>
              <a:rPr lang="ru-RU" altLang="ru-RU" sz="4800" dirty="0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4800" b="1" dirty="0" smtClean="0"/>
              <a:t>3. Специализированные средства</a:t>
            </a:r>
            <a:r>
              <a:rPr lang="ru-RU" altLang="ru-RU" sz="4800" dirty="0" smtClean="0"/>
              <a:t> </a:t>
            </a:r>
            <a:endParaRPr lang="ru-RU" altLang="ru-RU" sz="4800" dirty="0"/>
          </a:p>
        </p:txBody>
      </p:sp>
    </p:spTree>
    <p:extLst>
      <p:ext uri="{BB962C8B-B14F-4D97-AF65-F5344CB8AC3E}">
        <p14:creationId xmlns:p14="http://schemas.microsoft.com/office/powerpoint/2010/main" val="21061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Горизонтальная линия</a:t>
            </a:r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495551" y="1628776"/>
            <a:ext cx="8353425" cy="2879725"/>
          </a:xfrm>
        </p:spPr>
        <p:txBody>
          <a:bodyPr>
            <a:normAutofit lnSpcReduction="10000"/>
          </a:bodyPr>
          <a:lstStyle/>
          <a:p>
            <a:pPr indent="30163">
              <a:lnSpc>
                <a:spcPct val="80000"/>
              </a:lnSpc>
            </a:pPr>
            <a:r>
              <a:rPr lang="ru-RU" altLang="ru-RU" sz="2600"/>
              <a:t>Тег </a:t>
            </a:r>
            <a:r>
              <a:rPr lang="en-US" altLang="ru-RU" sz="2600"/>
              <a:t>&lt;hr&gt;</a:t>
            </a:r>
            <a:r>
              <a:rPr lang="ru-RU" altLang="ru-RU" sz="2600"/>
              <a:t> (непарный)</a:t>
            </a:r>
            <a:endParaRPr lang="en-US" altLang="ru-RU" sz="2600"/>
          </a:p>
          <a:p>
            <a:pPr indent="30163">
              <a:lnSpc>
                <a:spcPct val="80000"/>
              </a:lnSpc>
              <a:buNone/>
            </a:pPr>
            <a:r>
              <a:rPr lang="ru-RU" altLang="ru-RU" sz="2600"/>
              <a:t>Атрибуты:</a:t>
            </a:r>
          </a:p>
          <a:p>
            <a:pPr indent="30163">
              <a:lnSpc>
                <a:spcPct val="80000"/>
              </a:lnSpc>
              <a:buFontTx/>
              <a:buChar char="-"/>
            </a:pPr>
            <a:r>
              <a:rPr lang="en-US" altLang="ru-RU" sz="2600"/>
              <a:t>align</a:t>
            </a:r>
            <a:r>
              <a:rPr lang="ru-RU" altLang="ru-RU" sz="2600"/>
              <a:t> (выравнивание)</a:t>
            </a:r>
            <a:r>
              <a:rPr lang="en-US" altLang="ru-RU" sz="2600"/>
              <a:t>={left, right, center}</a:t>
            </a:r>
            <a:endParaRPr lang="ru-RU" altLang="ru-RU" sz="2600"/>
          </a:p>
          <a:p>
            <a:pPr indent="30163">
              <a:lnSpc>
                <a:spcPct val="80000"/>
              </a:lnSpc>
              <a:buFontTx/>
              <a:buChar char="-"/>
            </a:pPr>
            <a:r>
              <a:rPr lang="en-US" altLang="ru-RU" sz="2600"/>
              <a:t>width (</a:t>
            </a:r>
            <a:r>
              <a:rPr lang="ru-RU" altLang="ru-RU" sz="2600"/>
              <a:t>ширина в пикселах или %)</a:t>
            </a:r>
          </a:p>
          <a:p>
            <a:pPr indent="30163">
              <a:lnSpc>
                <a:spcPct val="80000"/>
              </a:lnSpc>
              <a:buFontTx/>
              <a:buChar char="-"/>
            </a:pPr>
            <a:r>
              <a:rPr lang="en-US" altLang="ru-RU" sz="2600"/>
              <a:t>size (</a:t>
            </a:r>
            <a:r>
              <a:rPr lang="ru-RU" altLang="ru-RU" sz="2600"/>
              <a:t>толщина в пикселах )</a:t>
            </a:r>
          </a:p>
          <a:p>
            <a:pPr indent="30163">
              <a:lnSpc>
                <a:spcPct val="80000"/>
              </a:lnSpc>
              <a:buFontTx/>
              <a:buChar char="-"/>
            </a:pPr>
            <a:r>
              <a:rPr lang="en-US" altLang="ru-RU" sz="2600"/>
              <a:t>noshade (</a:t>
            </a:r>
            <a:r>
              <a:rPr lang="ru-RU" altLang="ru-RU" sz="2600"/>
              <a:t>без тени)</a:t>
            </a:r>
          </a:p>
          <a:p>
            <a:pPr indent="30163">
              <a:lnSpc>
                <a:spcPct val="80000"/>
              </a:lnSpc>
              <a:buFontTx/>
              <a:buChar char="-"/>
            </a:pPr>
            <a:r>
              <a:rPr lang="en-US" altLang="ru-RU" sz="2600"/>
              <a:t>color (</a:t>
            </a:r>
            <a:r>
              <a:rPr lang="ru-RU" altLang="ru-RU" sz="2600"/>
              <a:t>цвет)</a:t>
            </a:r>
            <a:endParaRPr lang="en-US" altLang="ru-RU" sz="2600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1524000" y="4876800"/>
            <a:ext cx="9144000" cy="0"/>
          </a:xfrm>
          <a:prstGeom prst="line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524000" y="5257801"/>
            <a:ext cx="5181600" cy="10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ru-RU">
              <a:latin typeface="Ariag" pitchFamily="34" charset="0"/>
            </a:endParaRPr>
          </a:p>
          <a:p>
            <a:pPr>
              <a:lnSpc>
                <a:spcPct val="95000"/>
              </a:lnSpc>
            </a:pPr>
            <a:r>
              <a:rPr lang="en-US" altLang="ru-RU">
                <a:latin typeface="Ariag" pitchFamily="34" charset="0"/>
              </a:rPr>
              <a:t>Часть1</a:t>
            </a:r>
          </a:p>
          <a:p>
            <a:pPr>
              <a:lnSpc>
                <a:spcPct val="95000"/>
              </a:lnSpc>
            </a:pPr>
            <a:r>
              <a:rPr lang="en-US" altLang="ru-RU">
                <a:latin typeface="Ariag" pitchFamily="34" charset="0"/>
              </a:rPr>
              <a:t>&lt;hr color=red size=4&gt;</a:t>
            </a:r>
          </a:p>
          <a:p>
            <a:pPr>
              <a:lnSpc>
                <a:spcPct val="95000"/>
              </a:lnSpc>
            </a:pPr>
            <a:r>
              <a:rPr lang="en-US" altLang="ru-RU">
                <a:latin typeface="Ariag" pitchFamily="34" charset="0"/>
              </a:rPr>
              <a:t>Часть2</a:t>
            </a:r>
            <a:endParaRPr lang="ru-RU" altLang="ru-RU">
              <a:latin typeface="Ariag" pitchFamily="34" charset="0"/>
            </a:endParaRP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1295400" y="4953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800"/>
              <a:t>Код </a:t>
            </a:r>
            <a:r>
              <a:rPr lang="en-US" altLang="ru-RU" sz="2800"/>
              <a:t>HTML</a:t>
            </a:r>
            <a:endParaRPr lang="ru-RU" altLang="ru-RU" sz="2800"/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010400" y="4953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800"/>
              <a:t>Отображение</a:t>
            </a:r>
          </a:p>
        </p:txBody>
      </p:sp>
      <p:grpSp>
        <p:nvGrpSpPr>
          <p:cNvPr id="168968" name="Group 8"/>
          <p:cNvGrpSpPr>
            <a:grpSpLocks/>
          </p:cNvGrpSpPr>
          <p:nvPr/>
        </p:nvGrpSpPr>
        <p:grpSpPr bwMode="auto">
          <a:xfrm>
            <a:off x="5715000" y="5410200"/>
            <a:ext cx="4419600" cy="1219200"/>
            <a:chOff x="2640" y="3408"/>
            <a:chExt cx="2784" cy="768"/>
          </a:xfrm>
        </p:grpSpPr>
        <p:sp>
          <p:nvSpPr>
            <p:cNvPr id="168969" name="Rectangle 9"/>
            <p:cNvSpPr>
              <a:spLocks noChangeArrowheads="1"/>
            </p:cNvSpPr>
            <p:nvPr/>
          </p:nvSpPr>
          <p:spPr bwMode="auto">
            <a:xfrm>
              <a:off x="2640" y="3408"/>
              <a:ext cx="27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68970" name="Object 10"/>
            <p:cNvGraphicFramePr>
              <a:graphicFrameLocks noChangeAspect="1"/>
            </p:cNvGraphicFramePr>
            <p:nvPr/>
          </p:nvGraphicFramePr>
          <p:xfrm>
            <a:off x="2832" y="3504"/>
            <a:ext cx="247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Точечный рисунок" r:id="rId3" imgW="3400900" imgH="905001" progId="Paint.Picture">
                    <p:embed/>
                  </p:oleObj>
                </mc:Choice>
                <mc:Fallback>
                  <p:oleObj name="Точечный рисунок" r:id="rId3" imgW="3400900" imgH="9050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04"/>
                          <a:ext cx="247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71" name="Text Box 11"/>
          <p:cNvSpPr txBox="1">
            <a:spLocks noChangeArrowheads="1"/>
          </p:cNvSpPr>
          <p:nvPr/>
        </p:nvSpPr>
        <p:spPr bwMode="auto">
          <a:xfrm rot="16200000">
            <a:off x="1118773" y="3178939"/>
            <a:ext cx="2226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>
                <a:solidFill>
                  <a:srgbClr val="33CC33"/>
                </a:solidFill>
              </a:rPr>
              <a:t>не</a:t>
            </a:r>
            <a:r>
              <a:rPr lang="ru-RU" altLang="ru-RU" sz="2000"/>
              <a:t> </a:t>
            </a:r>
            <a:r>
              <a:rPr lang="ru-RU" altLang="ru-RU" sz="2000">
                <a:solidFill>
                  <a:srgbClr val="33CC33"/>
                </a:solidFill>
              </a:rPr>
              <a:t>рекомендуются</a:t>
            </a:r>
          </a:p>
        </p:txBody>
      </p:sp>
      <p:sp>
        <p:nvSpPr>
          <p:cNvPr id="168972" name="AutoShape 12"/>
          <p:cNvSpPr>
            <a:spLocks/>
          </p:cNvSpPr>
          <p:nvPr/>
        </p:nvSpPr>
        <p:spPr bwMode="auto">
          <a:xfrm rot="10800000">
            <a:off x="2495550" y="2420939"/>
            <a:ext cx="431800" cy="2016125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890392" y="133304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build="p" autoUpdateAnimBg="0"/>
      <p:bldP spid="168964" grpId="0" animBg="1"/>
      <p:bldP spid="168965" grpId="0" autoUpdateAnimBg="0"/>
      <p:bldP spid="168966" grpId="0" autoUpdateAnimBg="0"/>
      <p:bldP spid="16896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851" y="2"/>
            <a:ext cx="8385175" cy="893764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 Пример использования тега </a:t>
            </a:r>
            <a:r>
              <a:rPr lang="en-US" dirty="0" smtClean="0"/>
              <a:t>&lt;HR&gt;</a:t>
            </a:r>
            <a:endParaRPr lang="ru-RU" dirty="0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98" y="1503525"/>
            <a:ext cx="6675007" cy="50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1" y="2182211"/>
            <a:ext cx="4949825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774826" y="893766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1434307" y="1160462"/>
            <a:ext cx="9145587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000" b="1" dirty="0" smtClean="0"/>
              <a:t>&lt;HR ALIGN=LEFT</a:t>
            </a:r>
            <a:r>
              <a:rPr lang="ru-RU" sz="2000" b="1" dirty="0" smtClean="0"/>
              <a:t> </a:t>
            </a:r>
            <a:r>
              <a:rPr lang="en-US" sz="2000" b="1" dirty="0" smtClean="0"/>
              <a:t>WIDHT=20 SIZE=30 COLOR=#00FF00&gt;</a:t>
            </a:r>
            <a:endParaRPr lang="ru-RU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</a:t>
            </a:r>
            <a:endParaRPr lang="ru-RU" sz="2000" dirty="0" smtClean="0"/>
          </a:p>
          <a:p>
            <a:pPr>
              <a:lnSpc>
                <a:spcPct val="80000"/>
              </a:lnSpc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86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289" y="1"/>
            <a:ext cx="8385175" cy="1431925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 Тег </a:t>
            </a:r>
            <a:r>
              <a:rPr lang="en-US" dirty="0" smtClean="0"/>
              <a:t>&lt;H1&gt;</a:t>
            </a:r>
            <a:endParaRPr lang="ru-RU" dirty="0"/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1127579" y="853937"/>
            <a:ext cx="1094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dirty="0"/>
              <a:t>для разметки заголовков (</a:t>
            </a:r>
            <a:r>
              <a:rPr lang="en-US" altLang="ru-RU" sz="2800" dirty="0"/>
              <a:t>&lt;H1&gt;,&lt;H2</a:t>
            </a:r>
            <a:r>
              <a:rPr lang="en-US" altLang="ru-RU" sz="2800" dirty="0" smtClean="0"/>
              <a:t>&gt;,&lt;</a:t>
            </a:r>
            <a:r>
              <a:rPr lang="en-US" altLang="ru-RU" sz="2800" dirty="0"/>
              <a:t>H3&gt;, &lt;H4&gt;, &lt;H5&gt;, &lt;H6&gt;</a:t>
            </a:r>
            <a:r>
              <a:rPr lang="ru-RU" altLang="ru-RU" sz="2800" dirty="0"/>
              <a:t>)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920"/>
          <a:stretch>
            <a:fillRect/>
          </a:stretch>
        </p:blipFill>
        <p:spPr bwMode="auto">
          <a:xfrm>
            <a:off x="749206" y="1647827"/>
            <a:ext cx="6344139" cy="483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/>
          <a:stretch>
            <a:fillRect/>
          </a:stretch>
        </p:blipFill>
        <p:spPr bwMode="auto">
          <a:xfrm>
            <a:off x="5580062" y="2282005"/>
            <a:ext cx="5939276" cy="438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952625" y="1539876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Вставка пробелов и специальных символов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661729" y="1479631"/>
            <a:ext cx="2447925" cy="25923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&amp;</a:t>
            </a:r>
            <a:r>
              <a:rPr lang="en-US" dirty="0" err="1"/>
              <a:t>nbsp</a:t>
            </a: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&amp;#34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&amp;#1</a:t>
            </a:r>
            <a:r>
              <a:rPr lang="ru-RU" dirty="0"/>
              <a:t>7</a:t>
            </a:r>
            <a:r>
              <a:rPr lang="en-US" dirty="0"/>
              <a:t>7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&amp;#17</a:t>
            </a:r>
            <a:r>
              <a:rPr lang="ru-RU" dirty="0"/>
              <a:t>8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9" y="1511026"/>
            <a:ext cx="6599055" cy="494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29" y="3415861"/>
            <a:ext cx="6324910" cy="36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016001" y="140924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3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Специальные символы</a:t>
            </a:r>
          </a:p>
        </p:txBody>
      </p:sp>
      <p:graphicFrame>
        <p:nvGraphicFramePr>
          <p:cNvPr id="214069" name="Group 53"/>
          <p:cNvGraphicFramePr>
            <a:graphicFrameLocks noGrp="1"/>
          </p:cNvGraphicFramePr>
          <p:nvPr>
            <p:ph type="tbl" idx="1"/>
          </p:nvPr>
        </p:nvGraphicFramePr>
        <p:xfrm>
          <a:off x="2362200" y="1700214"/>
          <a:ext cx="7772400" cy="500538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Название символа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Вид символа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Обозначение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Неразрывный пробел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&amp;nbsp;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Длинное тире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&amp;mdash;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Знак авторского права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&amp;copy;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Зарегистрированная торговая марка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&amp;reg;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Знак меньше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&lt;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&amp;lt;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Знак больше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&gt;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&amp;gt;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12800" y="1213306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0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/>
              <a:t>Некоторые правила </a:t>
            </a:r>
            <a:r>
              <a:rPr lang="en-US" altLang="ru-RU" sz="3600"/>
              <a:t>HTML-</a:t>
            </a:r>
            <a:r>
              <a:rPr lang="ru-RU" altLang="ru-RU" sz="3600"/>
              <a:t>документа</a:t>
            </a:r>
            <a:endParaRPr lang="en-US" altLang="ru-RU" sz="36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4459" y="1484314"/>
            <a:ext cx="10421483" cy="484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 dirty="0"/>
              <a:t>Внутри одного тэга может находиться произвольное количество тэгов.</a:t>
            </a:r>
          </a:p>
          <a:p>
            <a:pPr>
              <a:lnSpc>
                <a:spcPct val="80000"/>
              </a:lnSpc>
            </a:pPr>
            <a:endParaRPr lang="ru-RU" altLang="ru-RU" sz="2400" dirty="0"/>
          </a:p>
          <a:p>
            <a:pPr>
              <a:lnSpc>
                <a:spcPct val="80000"/>
              </a:lnSpc>
            </a:pPr>
            <a:r>
              <a:rPr lang="ru-RU" altLang="ru-RU" sz="2400" dirty="0"/>
              <a:t>Интерпретация текста </a:t>
            </a:r>
            <a:r>
              <a:rPr lang="en-US" altLang="ru-RU" sz="2400" dirty="0"/>
              <a:t>HTML</a:t>
            </a:r>
            <a:r>
              <a:rPr lang="ru-RU" altLang="ru-RU" sz="2400" dirty="0"/>
              <a:t> документа производится сверху вниз. </a:t>
            </a:r>
          </a:p>
          <a:p>
            <a:pPr>
              <a:lnSpc>
                <a:spcPct val="80000"/>
              </a:lnSpc>
            </a:pPr>
            <a:endParaRPr lang="ru-RU" altLang="ru-RU" sz="2400" dirty="0"/>
          </a:p>
          <a:p>
            <a:pPr>
              <a:lnSpc>
                <a:spcPct val="80000"/>
              </a:lnSpc>
            </a:pPr>
            <a:r>
              <a:rPr lang="ru-RU" altLang="ru-RU" sz="2400" dirty="0"/>
              <a:t> Все символы управления текстом в HTML документе (несколько пробелов подряд, перевод строки и т.п.) заменяются одиночным символом пробела.</a:t>
            </a:r>
          </a:p>
          <a:p>
            <a:pPr>
              <a:lnSpc>
                <a:spcPct val="80000"/>
              </a:lnSpc>
            </a:pPr>
            <a:endParaRPr lang="ru-RU" altLang="ru-RU" sz="2400" dirty="0"/>
          </a:p>
          <a:p>
            <a:pPr>
              <a:lnSpc>
                <a:spcPct val="80000"/>
              </a:lnSpc>
            </a:pPr>
            <a:r>
              <a:rPr lang="ru-RU" altLang="ru-RU" sz="2400" dirty="0"/>
              <a:t>Строчные и прописные символы в именах (идентификаторах) тэгов и их атрибутов, как правило, не различаются.</a:t>
            </a:r>
            <a:endParaRPr lang="en-US" altLang="ru-RU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55197" y="1278619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4482"/>
            <a:ext cx="10899710" cy="60960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1031"/>
            <a:ext cx="10899710" cy="4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8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6" y="795240"/>
            <a:ext cx="11650823" cy="5838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6" y="317242"/>
            <a:ext cx="108997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4482"/>
            <a:ext cx="10899710" cy="60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3" y="1244082"/>
            <a:ext cx="11700588" cy="54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19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911225"/>
          </a:xfrm>
        </p:spPr>
        <p:txBody>
          <a:bodyPr/>
          <a:lstStyle/>
          <a:p>
            <a:r>
              <a:rPr lang="ru-RU" altLang="ru-RU" sz="3600"/>
              <a:t>Пример страницы </a:t>
            </a:r>
            <a:r>
              <a:rPr lang="en-US" altLang="ru-RU" sz="3600"/>
              <a:t>HTML-</a:t>
            </a:r>
            <a:r>
              <a:rPr lang="ru-RU" altLang="ru-RU" sz="3600"/>
              <a:t>документа</a:t>
            </a:r>
            <a:endParaRPr lang="en-US" altLang="ru-RU" sz="36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059" y="1125539"/>
            <a:ext cx="10356170" cy="5405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&lt;html&gt;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&lt;head&gt;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&lt;meta http-</a:t>
            </a:r>
            <a:r>
              <a:rPr lang="en-US" altLang="ru-RU" sz="2000" dirty="0" err="1"/>
              <a:t>equiv</a:t>
            </a:r>
            <a:r>
              <a:rPr lang="en-US" altLang="ru-RU" sz="2000" dirty="0"/>
              <a:t>="Content-Type" content="text/html; charset=windows-1251"&gt;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&lt;meta name="GENERATOR" content="Microsoft FrontPage 4.0"&gt;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&lt;meta name="</a:t>
            </a:r>
            <a:r>
              <a:rPr lang="en-US" altLang="ru-RU" sz="2000" dirty="0" err="1"/>
              <a:t>ProgId</a:t>
            </a:r>
            <a:r>
              <a:rPr lang="en-US" altLang="ru-RU" sz="2000" dirty="0"/>
              <a:t>" content="</a:t>
            </a:r>
            <a:r>
              <a:rPr lang="en-US" altLang="ru-RU" sz="2000" dirty="0" err="1"/>
              <a:t>FrontPage.Editor.Document</a:t>
            </a:r>
            <a:r>
              <a:rPr lang="en-US" altLang="ru-RU" sz="2000" dirty="0"/>
              <a:t>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&lt;title&gt;</a:t>
            </a:r>
            <a:r>
              <a:rPr lang="en-US" altLang="ru-RU" sz="2000" dirty="0" err="1"/>
              <a:t>Новая</a:t>
            </a:r>
            <a:r>
              <a:rPr lang="en-US" altLang="ru-RU" sz="2000" dirty="0"/>
              <a:t> </a:t>
            </a:r>
            <a:r>
              <a:rPr lang="en-US" altLang="ru-RU" sz="2000" dirty="0" err="1"/>
              <a:t>страница</a:t>
            </a:r>
            <a:r>
              <a:rPr lang="en-US" altLang="ru-RU" sz="2000" dirty="0"/>
              <a:t> 3&lt;/title&gt;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&lt;/head&gt;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&lt;body&gt;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000" b="1" dirty="0">
                <a:latin typeface="Arial" panose="020B0604020202020204" pitchFamily="34" charset="0"/>
              </a:rPr>
              <a:t>Здесь находится весь сайт!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&lt;/body&gt;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2000" dirty="0"/>
              <a:t>&lt;/html&gt;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014538" y="88673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0DD4E-83FD-4AFC-B508-8E49B734AFBA}" type="slidenum">
              <a:rPr lang="ru-RU" altLang="ru-RU" b="0"/>
              <a:pPr eaLnBrk="1" hangingPunct="1"/>
              <a:t>6</a:t>
            </a:fld>
            <a:endParaRPr lang="ru-RU" altLang="ru-RU" b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09057" y="8715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32" y="285028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 sz="2400" b="1" dirty="0" smtClean="0"/>
              <a:t>1. </a:t>
            </a:r>
            <a:r>
              <a:rPr lang="ru-RU" altLang="ru-RU" sz="2400" b="1" dirty="0" smtClean="0"/>
              <a:t>Модули расширения</a:t>
            </a:r>
            <a:r>
              <a:rPr lang="ru-RU" altLang="ru-RU" sz="24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4" y="1121229"/>
            <a:ext cx="11440885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800" dirty="0"/>
              <a:t>Это программные компоненты (</a:t>
            </a:r>
            <a:r>
              <a:rPr lang="ru-RU" altLang="ru-RU" sz="2800" dirty="0" err="1"/>
              <a:t>plug-ins</a:t>
            </a:r>
            <a:r>
              <a:rPr lang="ru-RU" altLang="ru-RU" sz="2800" dirty="0"/>
              <a:t>), которые встраиваются в распространенные программные продукты для конвертирования данных, созданных в этих продуктах, в HTML формат. Модули расширения возникли в 1995-1996 годах. Модули расширения представляют собой преобразователи форматов файлов из оригинального формата в HTML. 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dirty="0"/>
              <a:t>	</a:t>
            </a:r>
            <a:r>
              <a:rPr lang="ru-RU" altLang="ru-RU" dirty="0" smtClean="0"/>
              <a:t>Основные </a:t>
            </a:r>
            <a:r>
              <a:rPr lang="ru-RU" altLang="ru-RU" dirty="0"/>
              <a:t>примеры модулей расширения: 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b="1" dirty="0" err="1" smtClean="0"/>
              <a:t>Internet</a:t>
            </a:r>
            <a:r>
              <a:rPr lang="ru-RU" altLang="ru-RU" b="1" dirty="0" smtClean="0"/>
              <a:t> </a:t>
            </a:r>
            <a:r>
              <a:rPr lang="ru-RU" altLang="ru-RU" b="1" dirty="0" err="1"/>
              <a:t>Assistants</a:t>
            </a:r>
            <a:r>
              <a:rPr lang="ru-RU" altLang="ru-RU" b="1" dirty="0"/>
              <a:t> </a:t>
            </a:r>
            <a:r>
              <a:rPr lang="ru-RU" altLang="ru-RU" b="1" dirty="0" err="1"/>
              <a:t>for</a:t>
            </a:r>
            <a:r>
              <a:rPr lang="ru-RU" altLang="ru-RU" b="1" dirty="0"/>
              <a:t> </a:t>
            </a:r>
            <a:r>
              <a:rPr lang="ru-RU" altLang="ru-RU" b="1" dirty="0" err="1"/>
              <a:t>Microsoft</a:t>
            </a:r>
            <a:r>
              <a:rPr lang="ru-RU" altLang="ru-RU" b="1" dirty="0"/>
              <a:t> </a:t>
            </a:r>
            <a:r>
              <a:rPr lang="ru-RU" altLang="ru-RU" b="1" dirty="0" err="1"/>
              <a:t>Office</a:t>
            </a:r>
            <a:r>
              <a:rPr lang="ru-RU" altLang="ru-RU" b="1" dirty="0"/>
              <a:t> 95 - </a:t>
            </a:r>
            <a:r>
              <a:rPr lang="ru-RU" altLang="ru-RU" b="1" dirty="0" err="1"/>
              <a:t>Internet</a:t>
            </a:r>
            <a:r>
              <a:rPr lang="ru-RU" altLang="ru-RU" b="1" dirty="0"/>
              <a:t> </a:t>
            </a:r>
            <a:r>
              <a:rPr lang="ru-RU" altLang="ru-RU" b="1" dirty="0" err="1"/>
              <a:t>Assistant</a:t>
            </a:r>
            <a:r>
              <a:rPr lang="ru-RU" altLang="ru-RU" b="1" dirty="0"/>
              <a:t> </a:t>
            </a:r>
            <a:r>
              <a:rPr lang="ru-RU" altLang="ru-RU" b="1" dirty="0" err="1" smtClean="0"/>
              <a:t>for</a:t>
            </a:r>
            <a:r>
              <a:rPr lang="ru-RU" altLang="ru-RU" b="1" dirty="0" smtClean="0"/>
              <a:t> </a:t>
            </a:r>
            <a:r>
              <a:rPr lang="ru-RU" altLang="ru-RU" b="1" dirty="0" err="1" smtClean="0"/>
              <a:t>Microsoft</a:t>
            </a:r>
            <a:r>
              <a:rPr lang="ru-RU" altLang="ru-RU" b="1" dirty="0" smtClean="0"/>
              <a:t> </a:t>
            </a:r>
            <a:r>
              <a:rPr lang="ru-RU" altLang="ru-RU" b="1" dirty="0" err="1"/>
              <a:t>Word</a:t>
            </a:r>
            <a:r>
              <a:rPr lang="ru-RU" altLang="ru-RU" b="1" dirty="0"/>
              <a:t>, </a:t>
            </a:r>
            <a:r>
              <a:rPr lang="ru-RU" altLang="ru-RU" b="1" dirty="0" err="1"/>
              <a:t>Excel</a:t>
            </a:r>
            <a:r>
              <a:rPr lang="ru-RU" altLang="ru-RU" b="1" dirty="0"/>
              <a:t>, </a:t>
            </a:r>
            <a:r>
              <a:rPr lang="ru-RU" altLang="ru-RU" b="1" dirty="0" err="1"/>
              <a:t>Access</a:t>
            </a:r>
            <a:r>
              <a:rPr lang="ru-RU" altLang="ru-RU" b="1" dirty="0"/>
              <a:t>, </a:t>
            </a:r>
            <a:r>
              <a:rPr lang="ru-RU" altLang="ru-RU" b="1" dirty="0" err="1"/>
              <a:t>Shedule</a:t>
            </a:r>
            <a:r>
              <a:rPr lang="ru-RU" altLang="ru-RU" b="1" dirty="0"/>
              <a:t>+, </a:t>
            </a:r>
            <a:r>
              <a:rPr lang="ru-RU" altLang="ru-RU" b="1" dirty="0" err="1"/>
              <a:t>PowerPoint</a:t>
            </a:r>
            <a:r>
              <a:rPr lang="ru-RU" altLang="ru-RU" b="1" dirty="0"/>
              <a:t>.</a:t>
            </a:r>
            <a:r>
              <a:rPr lang="ru-RU" altLang="ru-RU" dirty="0">
                <a:solidFill>
                  <a:schemeClr val="hlin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7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0DD4E-83FD-4AFC-B508-8E49B734AFBA}" type="slidenum">
              <a:rPr lang="ru-RU" altLang="ru-RU" b="0"/>
              <a:pPr eaLnBrk="1" hangingPunct="1"/>
              <a:t>7</a:t>
            </a:fld>
            <a:endParaRPr lang="ru-RU" altLang="ru-RU" b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09057" y="8715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46314" y="285028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 sz="2400" b="1" dirty="0" smtClean="0"/>
              <a:t>2. </a:t>
            </a:r>
            <a:r>
              <a:rPr lang="ru-RU" altLang="ru-RU" sz="2400" b="1" dirty="0" smtClean="0"/>
              <a:t>Автономные редакторы HTML</a:t>
            </a:r>
            <a:r>
              <a:rPr lang="ru-RU" altLang="ru-RU" sz="24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4" y="1121229"/>
            <a:ext cx="11440885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b="1" dirty="0" smtClean="0"/>
              <a:t>Две крупные категории: </a:t>
            </a:r>
            <a:r>
              <a:rPr lang="ru-RU" altLang="ru-RU" b="1" i="1" dirty="0" smtClean="0">
                <a:solidFill>
                  <a:srgbClr val="990099"/>
                </a:solidFill>
              </a:rPr>
              <a:t>графические</a:t>
            </a:r>
            <a:r>
              <a:rPr lang="ru-RU" altLang="ru-RU" b="1" dirty="0" smtClean="0">
                <a:solidFill>
                  <a:srgbClr val="990099"/>
                </a:solidFill>
              </a:rPr>
              <a:t> и </a:t>
            </a:r>
            <a:r>
              <a:rPr lang="ru-RU" altLang="ru-RU" b="1" i="1" dirty="0" smtClean="0">
                <a:solidFill>
                  <a:srgbClr val="990099"/>
                </a:solidFill>
              </a:rPr>
              <a:t>программные</a:t>
            </a:r>
            <a:r>
              <a:rPr lang="ru-RU" altLang="ru-RU" b="1" dirty="0" smtClean="0">
                <a:solidFill>
                  <a:srgbClr val="990099"/>
                </a:solidFill>
              </a:rPr>
              <a:t> редакторы.</a:t>
            </a:r>
            <a:r>
              <a:rPr lang="ru-RU" altLang="ru-RU" b="1" dirty="0" smtClean="0"/>
              <a:t> </a:t>
            </a:r>
            <a:r>
              <a:rPr lang="ru-RU" altLang="ru-RU" dirty="0" smtClean="0"/>
              <a:t>Внешне редакторы обоих типов выглядят очень похоже, и те и другие напоминают современные графические текстовые процессоры. Различия заключены в методах визуального представления элементов, составляющих </a:t>
            </a:r>
            <a:r>
              <a:rPr lang="en-US" altLang="ru-RU" dirty="0" smtClean="0"/>
              <a:t>web-</a:t>
            </a:r>
            <a:r>
              <a:rPr lang="ru-RU" altLang="ru-RU" dirty="0" smtClean="0"/>
              <a:t>страницу.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b="1" dirty="0" smtClean="0"/>
              <a:t>Графические инструменты</a:t>
            </a:r>
            <a:r>
              <a:rPr lang="ru-RU" altLang="ru-RU" dirty="0" smtClean="0"/>
              <a:t> представляют страницу в режиме соответствия (WYSIWIG - </a:t>
            </a:r>
            <a:r>
              <a:rPr lang="ru-RU" altLang="ru-RU" dirty="0" err="1" smtClean="0"/>
              <a:t>What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You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See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Is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What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You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Get</a:t>
            </a:r>
            <a:r>
              <a:rPr lang="ru-RU" altLang="ru-RU" dirty="0" smtClean="0"/>
              <a:t>; </a:t>
            </a:r>
            <a:r>
              <a:rPr lang="ru-RU" altLang="ru-RU" dirty="0" smtClean="0">
                <a:solidFill>
                  <a:srgbClr val="990099"/>
                </a:solidFill>
              </a:rPr>
              <a:t>Что вы видите, то и получите</a:t>
            </a:r>
            <a:r>
              <a:rPr lang="ru-RU" altLang="ru-RU" dirty="0" smtClean="0"/>
              <a:t>) - она предстает такой, какой будет в окне браузера. Программа встроена в страницу, но скрыта от автора, который не работает с ней напрямую.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dirty="0" smtClean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b="1" dirty="0" smtClean="0"/>
              <a:t>Программные редакторы</a:t>
            </a:r>
            <a:r>
              <a:rPr lang="ru-RU" altLang="ru-RU" dirty="0" smtClean="0"/>
              <a:t> выводят на экран в качестве основного представления страницы </a:t>
            </a:r>
            <a:r>
              <a:rPr lang="ru-RU" altLang="ru-RU" dirty="0" smtClean="0">
                <a:solidFill>
                  <a:srgbClr val="990099"/>
                </a:solidFill>
              </a:rPr>
              <a:t>исходный текст на языке HTML</a:t>
            </a:r>
            <a:r>
              <a:rPr lang="ru-RU" altLang="ru-RU" dirty="0" smtClean="0"/>
              <a:t>, представляя при этом в распоряжении автора мощные средства генерации кода, избавляющие от необходимости писать его вручную.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b="1" dirty="0" smtClean="0">
                <a:solidFill>
                  <a:schemeClr val="folHlink"/>
                </a:solidFill>
              </a:rPr>
              <a:t>Примеры автономных редакторов HTML</a:t>
            </a:r>
          </a:p>
          <a:p>
            <a:r>
              <a:rPr lang="ru-RU" altLang="ru-RU" b="1" dirty="0" err="1" smtClean="0">
                <a:solidFill>
                  <a:schemeClr val="hlink"/>
                </a:solidFill>
              </a:rPr>
              <a:t>Microsoft</a:t>
            </a:r>
            <a:r>
              <a:rPr lang="ru-RU" altLang="ru-RU" b="1" dirty="0" smtClean="0">
                <a:solidFill>
                  <a:schemeClr val="hlink"/>
                </a:solidFill>
              </a:rPr>
              <a:t> </a:t>
            </a:r>
            <a:r>
              <a:rPr lang="ru-RU" altLang="ru-RU" b="1" dirty="0" err="1" smtClean="0">
                <a:solidFill>
                  <a:schemeClr val="hlink"/>
                </a:solidFill>
              </a:rPr>
              <a:t>FrontPage</a:t>
            </a:r>
            <a:r>
              <a:rPr lang="ru-RU" altLang="ru-RU" dirty="0" smtClean="0">
                <a:solidFill>
                  <a:schemeClr val="hlink"/>
                </a:solidFill>
              </a:rPr>
              <a:t> </a:t>
            </a:r>
          </a:p>
          <a:p>
            <a:r>
              <a:rPr lang="ru-RU" altLang="ru-RU" b="1" dirty="0" err="1" smtClean="0">
                <a:solidFill>
                  <a:schemeClr val="hlink"/>
                </a:solidFill>
              </a:rPr>
              <a:t>Netscape</a:t>
            </a:r>
            <a:r>
              <a:rPr lang="ru-RU" altLang="ru-RU" b="1" dirty="0" smtClean="0">
                <a:solidFill>
                  <a:schemeClr val="hlink"/>
                </a:solidFill>
              </a:rPr>
              <a:t> </a:t>
            </a:r>
            <a:r>
              <a:rPr lang="ru-RU" altLang="ru-RU" b="1" dirty="0" err="1" smtClean="0">
                <a:solidFill>
                  <a:schemeClr val="hlink"/>
                </a:solidFill>
              </a:rPr>
              <a:t>Navigator</a:t>
            </a:r>
            <a:r>
              <a:rPr lang="ru-RU" altLang="ru-RU" b="1" dirty="0" smtClean="0">
                <a:solidFill>
                  <a:schemeClr val="hlink"/>
                </a:solidFill>
              </a:rPr>
              <a:t> </a:t>
            </a:r>
            <a:r>
              <a:rPr lang="ru-RU" altLang="ru-RU" b="1" dirty="0" err="1" smtClean="0">
                <a:solidFill>
                  <a:schemeClr val="hlink"/>
                </a:solidFill>
              </a:rPr>
              <a:t>Gold</a:t>
            </a:r>
            <a:r>
              <a:rPr lang="ru-RU" altLang="ru-RU" b="1" dirty="0" smtClean="0">
                <a:solidFill>
                  <a:schemeClr val="hlink"/>
                </a:solidFill>
              </a:rPr>
              <a:t> 3.0</a:t>
            </a:r>
          </a:p>
          <a:p>
            <a:r>
              <a:rPr lang="ru-RU" altLang="ru-RU" b="1" dirty="0" err="1" smtClean="0">
                <a:solidFill>
                  <a:schemeClr val="hlink"/>
                </a:solidFill>
              </a:rPr>
              <a:t>Netscape</a:t>
            </a:r>
            <a:r>
              <a:rPr lang="ru-RU" altLang="ru-RU" b="1" dirty="0" smtClean="0">
                <a:solidFill>
                  <a:schemeClr val="hlink"/>
                </a:solidFill>
              </a:rPr>
              <a:t> </a:t>
            </a:r>
            <a:r>
              <a:rPr lang="ru-RU" altLang="ru-RU" b="1" dirty="0" err="1" smtClean="0">
                <a:solidFill>
                  <a:schemeClr val="hlink"/>
                </a:solidFill>
              </a:rPr>
              <a:t>Communicator</a:t>
            </a:r>
            <a:r>
              <a:rPr lang="ru-RU" altLang="ru-RU" b="1" dirty="0" smtClean="0">
                <a:solidFill>
                  <a:schemeClr val="hlink"/>
                </a:solidFill>
              </a:rPr>
              <a:t> 4.0</a:t>
            </a:r>
            <a:r>
              <a:rPr lang="ru-RU" altLang="ru-RU" dirty="0" smtClean="0">
                <a:solidFill>
                  <a:schemeClr val="hlink"/>
                </a:solidFill>
              </a:rPr>
              <a:t> </a:t>
            </a:r>
          </a:p>
          <a:p>
            <a:r>
              <a:rPr lang="ru-RU" altLang="ru-RU" b="1" dirty="0" err="1" smtClean="0">
                <a:solidFill>
                  <a:schemeClr val="hlink"/>
                </a:solidFill>
              </a:rPr>
              <a:t>HoTMetaL</a:t>
            </a:r>
            <a:r>
              <a:rPr lang="ru-RU" altLang="ru-RU" b="1" dirty="0" smtClean="0">
                <a:solidFill>
                  <a:schemeClr val="hlink"/>
                </a:solidFill>
              </a:rPr>
              <a:t> </a:t>
            </a:r>
            <a:r>
              <a:rPr lang="ru-RU" altLang="ru-RU" b="1" dirty="0" err="1" smtClean="0">
                <a:solidFill>
                  <a:schemeClr val="hlink"/>
                </a:solidFill>
              </a:rPr>
              <a:t>Pro</a:t>
            </a:r>
            <a:r>
              <a:rPr lang="ru-RU" altLang="ru-RU" b="1" dirty="0" smtClean="0">
                <a:solidFill>
                  <a:schemeClr val="hlink"/>
                </a:solidFill>
              </a:rPr>
              <a:t> 3.0</a:t>
            </a:r>
            <a:r>
              <a:rPr lang="ru-RU" altLang="ru-RU" dirty="0" smtClean="0">
                <a:solidFill>
                  <a:schemeClr val="hlink"/>
                </a:solidFill>
              </a:rPr>
              <a:t> </a:t>
            </a:r>
          </a:p>
          <a:p>
            <a:r>
              <a:rPr lang="ru-RU" altLang="ru-RU" b="1" dirty="0" err="1" smtClean="0">
                <a:solidFill>
                  <a:schemeClr val="hlink"/>
                </a:solidFill>
              </a:rPr>
              <a:t>WebEdit</a:t>
            </a:r>
            <a:r>
              <a:rPr lang="ru-RU" altLang="ru-RU" b="1" dirty="0" smtClean="0">
                <a:solidFill>
                  <a:schemeClr val="hlink"/>
                </a:solidFill>
              </a:rPr>
              <a:t> </a:t>
            </a:r>
            <a:r>
              <a:rPr lang="ru-RU" altLang="ru-RU" b="1" dirty="0" err="1" smtClean="0">
                <a:solidFill>
                  <a:schemeClr val="hlink"/>
                </a:solidFill>
              </a:rPr>
              <a:t>Professional</a:t>
            </a:r>
            <a:r>
              <a:rPr lang="ru-RU" altLang="ru-RU" b="1" dirty="0" smtClean="0">
                <a:solidFill>
                  <a:schemeClr val="hlink"/>
                </a:solidFill>
              </a:rPr>
              <a:t> </a:t>
            </a:r>
            <a:r>
              <a:rPr lang="ru-RU" altLang="ru-RU" b="1" dirty="0" err="1" smtClean="0">
                <a:solidFill>
                  <a:schemeClr val="hlink"/>
                </a:solidFill>
              </a:rPr>
              <a:t>Edition</a:t>
            </a:r>
            <a:r>
              <a:rPr lang="ru-RU" altLang="ru-RU" b="1" dirty="0" smtClean="0">
                <a:solidFill>
                  <a:schemeClr val="hlink"/>
                </a:solidFill>
              </a:rPr>
              <a:t> 2.0</a:t>
            </a:r>
          </a:p>
          <a:p>
            <a:r>
              <a:rPr lang="en-US" altLang="ru-RU" b="1" dirty="0" smtClean="0">
                <a:solidFill>
                  <a:schemeClr val="hlink"/>
                </a:solidFill>
              </a:rPr>
              <a:t>Notepad </a:t>
            </a:r>
            <a:r>
              <a:rPr lang="ru-RU" altLang="ru-RU" b="1" dirty="0" smtClean="0">
                <a:solidFill>
                  <a:schemeClr val="hlink"/>
                </a:solidFill>
              </a:rPr>
              <a:t>6.6.8</a:t>
            </a:r>
          </a:p>
          <a:p>
            <a:r>
              <a:rPr lang="ru-RU" altLang="ru-RU" b="1" dirty="0" smtClean="0">
                <a:solidFill>
                  <a:schemeClr val="hlink"/>
                </a:solidFill>
              </a:rPr>
              <a:t>Блокнот</a:t>
            </a:r>
            <a:endParaRPr lang="en-US" altLang="ru-RU" b="1" dirty="0" smtClean="0">
              <a:solidFill>
                <a:schemeClr val="hlink"/>
              </a:solidFill>
            </a:endParaRPr>
          </a:p>
          <a:p>
            <a:r>
              <a:rPr lang="ru-RU" altLang="ru-RU" b="1" dirty="0" smtClean="0">
                <a:solidFill>
                  <a:schemeClr val="hlink"/>
                </a:solidFill>
              </a:rPr>
              <a:t>…</a:t>
            </a:r>
            <a:endParaRPr lang="en-US" altLang="ru-RU" b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2532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0DD4E-83FD-4AFC-B508-8E49B734AFBA}" type="slidenum">
              <a:rPr lang="ru-RU" altLang="ru-RU" b="0"/>
              <a:pPr eaLnBrk="1" hangingPunct="1"/>
              <a:t>8</a:t>
            </a:fld>
            <a:endParaRPr lang="ru-RU" altLang="ru-RU" b="0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1709057" y="8715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3400" y="285028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 b="1" dirty="0" smtClean="0"/>
              <a:t>3. Специализированные средства</a:t>
            </a:r>
            <a:r>
              <a:rPr lang="ru-RU" altLang="ru-RU" sz="2400" dirty="0" smtClean="0"/>
              <a:t> </a:t>
            </a:r>
            <a:endParaRPr lang="ru-RU" alt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6314" y="1121229"/>
            <a:ext cx="11440885" cy="542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400" b="1" i="1" dirty="0" smtClean="0"/>
              <a:t>Современные требования, предъявляемые к средствам разработки </a:t>
            </a:r>
            <a:r>
              <a:rPr lang="ru-RU" altLang="ru-RU" sz="2400" b="1" i="1" dirty="0" err="1" smtClean="0"/>
              <a:t>Web</a:t>
            </a:r>
            <a:r>
              <a:rPr lang="ru-RU" altLang="ru-RU" sz="2400" b="1" i="1" dirty="0" smtClean="0"/>
              <a:t>-сайтов, включают в себя: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Полную визуальную разработку </a:t>
            </a:r>
            <a:r>
              <a:rPr lang="ru-RU" altLang="ru-RU" sz="2800" b="1" dirty="0" err="1"/>
              <a:t>Web</a:t>
            </a:r>
            <a:r>
              <a:rPr lang="ru-RU" altLang="ru-RU" sz="2800" b="1" dirty="0"/>
              <a:t>-страниц. </a:t>
            </a:r>
            <a:endParaRPr lang="ru-RU" alt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Поддержку каскадных таблиц стилей. </a:t>
            </a:r>
            <a:endParaRPr lang="ru-RU" alt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Использование современных скриптовых языков, таких как </a:t>
            </a:r>
            <a:r>
              <a:rPr lang="ru-RU" altLang="ru-RU" sz="2800" b="1" dirty="0" err="1"/>
              <a:t>JavaScript</a:t>
            </a:r>
            <a:r>
              <a:rPr lang="ru-RU" altLang="ru-RU" sz="2800" b="1" dirty="0"/>
              <a:t> и т.д. </a:t>
            </a:r>
            <a:endParaRPr lang="ru-RU" alt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Генерацию </a:t>
            </a:r>
            <a:r>
              <a:rPr lang="ru-RU" altLang="ru-RU" sz="2800" b="1" dirty="0" err="1"/>
              <a:t>Dynamic</a:t>
            </a:r>
            <a:r>
              <a:rPr lang="ru-RU" altLang="ru-RU" sz="2800" b="1" dirty="0"/>
              <a:t> HTML для различных браузеров. </a:t>
            </a:r>
            <a:endParaRPr lang="ru-RU" alt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Средства наглядного дизайна таблиц и фреймов. </a:t>
            </a:r>
            <a:endParaRPr lang="ru-RU" alt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Динамическое отображение создаваемой страницы в браузере. </a:t>
            </a:r>
            <a:endParaRPr lang="ru-RU" alt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Шаблоны WWW-страниц или специальные программы - "мастера" по их созданию. </a:t>
            </a:r>
            <a:endParaRPr lang="ru-RU" alt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2800" b="1" dirty="0"/>
              <a:t>Средства по управлению </a:t>
            </a:r>
            <a:r>
              <a:rPr lang="ru-RU" altLang="ru-RU" sz="2800" b="1" dirty="0" err="1"/>
              <a:t>Web</a:t>
            </a:r>
            <a:r>
              <a:rPr lang="ru-RU" altLang="ru-RU" sz="2800" b="1" dirty="0"/>
              <a:t>-сайтом (отслеживание связей и проверка ссылок между страницами).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782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D73322-7B62-40A1-AEA8-FA27B49C9443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Основные этапы разработки </a:t>
            </a:r>
            <a:r>
              <a:rPr lang="en-US" smtClean="0"/>
              <a:t>Web</a:t>
            </a:r>
            <a:r>
              <a:rPr lang="ru-RU" smtClean="0"/>
              <a:t>-сайта</a:t>
            </a:r>
            <a:endParaRPr lang="en-US" smtClean="0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1. Проектирование </a:t>
            </a:r>
            <a:r>
              <a:rPr lang="en-US" smtClean="0"/>
              <a:t>Web</a:t>
            </a:r>
            <a:r>
              <a:rPr lang="ru-RU" smtClean="0"/>
              <a:t>-сайта</a:t>
            </a:r>
          </a:p>
          <a:p>
            <a:pPr eaLnBrk="1" hangingPunct="1">
              <a:defRPr/>
            </a:pPr>
            <a:r>
              <a:rPr lang="ru-RU" smtClean="0"/>
              <a:t>Цель создания и задачи, решаемые посредством сайта</a:t>
            </a:r>
          </a:p>
          <a:p>
            <a:pPr eaLnBrk="1" hangingPunct="1">
              <a:defRPr/>
            </a:pPr>
            <a:r>
              <a:rPr lang="ru-RU" smtClean="0"/>
              <a:t>Потенциальная аудитория</a:t>
            </a:r>
          </a:p>
          <a:p>
            <a:pPr eaLnBrk="1" hangingPunct="1">
              <a:defRPr/>
            </a:pPr>
            <a:r>
              <a:rPr lang="ru-RU" smtClean="0"/>
              <a:t>Информация на сайте, ее организация (структура)</a:t>
            </a:r>
          </a:p>
          <a:p>
            <a:pPr eaLnBrk="1" hangingPunct="1">
              <a:defRPr/>
            </a:pPr>
            <a:r>
              <a:rPr lang="ru-RU" smtClean="0"/>
              <a:t>Дизайн сайта и его элементов</a:t>
            </a:r>
          </a:p>
          <a:p>
            <a:pPr eaLnBrk="1" hangingPunct="1">
              <a:defRPr/>
            </a:pPr>
            <a:endParaRPr lang="ru-RU" smtClean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979714" y="149202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 build="p" autoUpdateAnimBg="0" advAuto="100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2493</Words>
  <Application>Microsoft Office PowerPoint</Application>
  <PresentationFormat>Широкоэкранный</PresentationFormat>
  <Paragraphs>443</Paragraphs>
  <Slides>59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70" baseType="lpstr">
      <vt:lpstr>Ariag</vt:lpstr>
      <vt:lpstr>Arial</vt:lpstr>
      <vt:lpstr>Arial Black</vt:lpstr>
      <vt:lpstr>Calibri</vt:lpstr>
      <vt:lpstr>Calibri Light</vt:lpstr>
      <vt:lpstr>Symbol</vt:lpstr>
      <vt:lpstr>Tahoma</vt:lpstr>
      <vt:lpstr>Times New Roman</vt:lpstr>
      <vt:lpstr>Wingdings</vt:lpstr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этапы разработки Web-сайта</vt:lpstr>
      <vt:lpstr>Основные этапы разработки Web-сайта</vt:lpstr>
      <vt:lpstr>Логическая структура Web-сайта</vt:lpstr>
      <vt:lpstr>Графическое представление логической структуры Web-сайта</vt:lpstr>
      <vt:lpstr>Логическая структура Web-сайта</vt:lpstr>
      <vt:lpstr>Web-страница с точки зрения файловой структуры</vt:lpstr>
      <vt:lpstr>Физическая структура Web-сайта</vt:lpstr>
      <vt:lpstr>Физическая структура сайта</vt:lpstr>
      <vt:lpstr>Физическая  структура сайта</vt:lpstr>
      <vt:lpstr>Общий алгоритм создания Web-страниц</vt:lpstr>
      <vt:lpstr>Структура гипертекстового документа</vt:lpstr>
      <vt:lpstr>Общие идеи построения и интерпретации HTML документов</vt:lpstr>
      <vt:lpstr>Пример тега:   &lt;HTML&gt;       &lt;/HTML&gt;</vt:lpstr>
      <vt:lpstr>Категории тегов</vt:lpstr>
      <vt:lpstr>Презентация PowerPoint</vt:lpstr>
      <vt:lpstr>Раздел заголовка</vt:lpstr>
      <vt:lpstr>Презентация PowerPoint</vt:lpstr>
      <vt:lpstr>Элемент title</vt:lpstr>
      <vt:lpstr>Раздел содержательной части</vt:lpstr>
      <vt:lpstr>Синтаксис HTML</vt:lpstr>
      <vt:lpstr>Теги символов</vt:lpstr>
      <vt:lpstr>Теги логического форматирования текста</vt:lpstr>
      <vt:lpstr>Теги физического форматирования текста</vt:lpstr>
      <vt:lpstr>Пример:</vt:lpstr>
      <vt:lpstr>&lt;ACRONYM&gt;&lt;/ACRONYM&gt;</vt:lpstr>
      <vt:lpstr>Пример использования  тега &lt;ACRONYM&gt;:</vt:lpstr>
      <vt:lpstr>Презентация PowerPoint</vt:lpstr>
      <vt:lpstr>Презентация PowerPoint</vt:lpstr>
      <vt:lpstr>Атрибуты тега &lt;body&gt;</vt:lpstr>
      <vt:lpstr>Разбиение текста на строки</vt:lpstr>
      <vt:lpstr>Тег  &lt;FONT&gt;</vt:lpstr>
      <vt:lpstr>Параметры тега  &lt;FONT&gt;</vt:lpstr>
      <vt:lpstr>Задание цвета на языке HTML</vt:lpstr>
      <vt:lpstr>Пример использования параметра  Color:</vt:lpstr>
      <vt:lpstr>Примеры использования параметров тега &lt;FONT&gt; :</vt:lpstr>
      <vt:lpstr> Тег &lt;BASEFONT&gt;</vt:lpstr>
      <vt:lpstr>Примеры использования  тега &lt;BASEFONT&gt; :</vt:lpstr>
      <vt:lpstr>Пример использования параметра   Color c  тегом &lt;BODY&gt;:</vt:lpstr>
      <vt:lpstr>Пример использования цветового оформления</vt:lpstr>
      <vt:lpstr>Презентация PowerPoint</vt:lpstr>
      <vt:lpstr>Примеры использования тега &lt;P&gt; :</vt:lpstr>
      <vt:lpstr>Горизонтальная линия</vt:lpstr>
      <vt:lpstr> Пример использования тега &lt;HR&gt;</vt:lpstr>
      <vt:lpstr> Тег &lt;H1&gt;</vt:lpstr>
      <vt:lpstr>Вставка пробелов и специальных символов</vt:lpstr>
      <vt:lpstr>Специальные символы</vt:lpstr>
      <vt:lpstr>Некоторые правила HTML-документа</vt:lpstr>
      <vt:lpstr>Презентация PowerPoint</vt:lpstr>
      <vt:lpstr>Презентация PowerPoint</vt:lpstr>
      <vt:lpstr>Презентация PowerPoint</vt:lpstr>
      <vt:lpstr>Пример страницы HTML-документа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Блондинко</dc:creator>
  <cp:lastModifiedBy>Ната</cp:lastModifiedBy>
  <cp:revision>17</cp:revision>
  <dcterms:created xsi:type="dcterms:W3CDTF">2016-08-31T15:03:20Z</dcterms:created>
  <dcterms:modified xsi:type="dcterms:W3CDTF">2017-09-01T10:10:34Z</dcterms:modified>
</cp:coreProperties>
</file>