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6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4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5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03D6-1F0A-432D-A78E-9E7D8F16BC6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6E65-67E3-407F-99A7-9656BF21D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1470025"/>
          </a:xfrm>
        </p:spPr>
        <p:txBody>
          <a:bodyPr/>
          <a:lstStyle/>
          <a:p>
            <a:r>
              <a:rPr lang="ru-RU" dirty="0" smtClean="0"/>
              <a:t>Принципы создания </a:t>
            </a:r>
            <a:r>
              <a:rPr lang="en-US" dirty="0" smtClean="0"/>
              <a:t>XML-</a:t>
            </a:r>
            <a:r>
              <a:rPr lang="ru-RU" dirty="0" smtClean="0"/>
              <a:t>документов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ru-RU" altLang="ru-RU" dirty="0" smtClean="0"/>
              <a:t>Дисциплина «Программные средства Интернет-приложений»</a:t>
            </a:r>
          </a:p>
          <a:p>
            <a:pPr>
              <a:lnSpc>
                <a:spcPct val="130000"/>
              </a:lnSpc>
            </a:pPr>
            <a:r>
              <a:rPr lang="ru-RU" altLang="ru-RU" dirty="0" smtClean="0"/>
              <a:t>Специальность </a:t>
            </a:r>
            <a:r>
              <a:rPr lang="be-BY" altLang="ru-RU" dirty="0" smtClean="0"/>
              <a:t>2-40 01 01        </a:t>
            </a:r>
            <a:r>
              <a:rPr lang="ru-RU" altLang="ru-RU" dirty="0" smtClean="0"/>
              <a:t>ПОИТ</a:t>
            </a:r>
          </a:p>
          <a:p>
            <a:pPr>
              <a:lnSpc>
                <a:spcPct val="130000"/>
              </a:lnSpc>
            </a:pPr>
            <a:r>
              <a:rPr lang="ru-RU" altLang="ru-RU" dirty="0" smtClean="0"/>
              <a:t>ЧУО «Колледж бизнеса и права»</a:t>
            </a:r>
          </a:p>
          <a:p>
            <a:pPr>
              <a:lnSpc>
                <a:spcPct val="130000"/>
              </a:lnSpc>
            </a:pPr>
            <a:r>
              <a:rPr lang="ru-RU" altLang="ru-RU" dirty="0" smtClean="0"/>
              <a:t>Белугина Наталья Ивановна, преподаватель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85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Способы отображения XML-документа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i="1" dirty="0" smtClean="0"/>
              <a:t>Связывание данных.</a:t>
            </a:r>
          </a:p>
          <a:p>
            <a:pPr marL="0" lvl="0" indent="0" algn="just">
              <a:buNone/>
            </a:pPr>
            <a:r>
              <a:rPr lang="ru-RU" dirty="0" smtClean="0"/>
              <a:t> Этот метод требует создания HTML-страницы, связывания с ней XML-документа и установления взаимодействий стандартных HTML-элементов на странице, таких как SPAN или TABLE, с элементами XML. </a:t>
            </a:r>
          </a:p>
          <a:p>
            <a:pPr marL="0" lvl="0" indent="0" algn="just">
              <a:buNone/>
            </a:pPr>
            <a:r>
              <a:rPr lang="ru-RU" dirty="0" smtClean="0"/>
              <a:t>В дальнейшем HTML-элементы автоматически отображают информацию из связанных с ними XML-элементов.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68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Способы отображения XML-документа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ru-RU" i="1" dirty="0" smtClean="0"/>
              <a:t>Написание сценария.</a:t>
            </a:r>
            <a:r>
              <a:rPr lang="ru-RU" dirty="0" smtClean="0"/>
              <a:t> </a:t>
            </a:r>
          </a:p>
          <a:p>
            <a:pPr marL="0" lvl="0" indent="0" algn="just">
              <a:buNone/>
            </a:pPr>
            <a:r>
              <a:rPr lang="ru-RU" dirty="0" smtClean="0"/>
              <a:t>В этом методе вы создаете HTML-страницу, связываете ее с XML-документом и имеете доступ к отдельным XML-элементам с помощью специально написанного кода сценария (</a:t>
            </a:r>
            <a:r>
              <a:rPr lang="ru-RU" dirty="0" err="1" smtClean="0"/>
              <a:t>JavaScript</a:t>
            </a:r>
            <a:r>
              <a:rPr lang="ru-RU" dirty="0" smtClean="0"/>
              <a:t> или </a:t>
            </a:r>
            <a:r>
              <a:rPr lang="ru-RU" dirty="0" err="1" smtClean="0"/>
              <a:t>VBScript</a:t>
            </a:r>
            <a:r>
              <a:rPr lang="ru-RU" dirty="0" smtClean="0"/>
              <a:t>). Браузер воспринимает XML-документ как объектную модель документа (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 - DOM), состоящую из большого набора объектов, свойств и команд. </a:t>
            </a:r>
          </a:p>
          <a:p>
            <a:pPr marL="0" lvl="0" indent="0" algn="just">
              <a:buNone/>
            </a:pPr>
            <a:r>
              <a:rPr lang="ru-RU" dirty="0" smtClean="0"/>
              <a:t>Написанный код позволяет осуществлять доступ, отображение и манипулирование XML-элементами.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58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создания корректного документа: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b="1" dirty="0"/>
              <a:t>Документ должен иметь только один элемент верхнего уровня (элемент Документ или корневой элемент). </a:t>
            </a:r>
            <a:r>
              <a:rPr lang="ru-RU" dirty="0"/>
              <a:t>Все другие элементы должны быть вложены в элемент верхнего уровня. </a:t>
            </a:r>
          </a:p>
          <a:p>
            <a:pPr lvl="0"/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Элементы должны быть вложены упорядоченным образом. </a:t>
            </a:r>
            <a:r>
              <a:rPr lang="ru-RU" dirty="0"/>
              <a:t>То есть, если элемент начинается внутри другого элемента, он должен и заканчиваться внутри этого элемента. </a:t>
            </a:r>
          </a:p>
          <a:p>
            <a:pPr lvl="0"/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Каждый элемент должен иметь начальный и конечный тег. </a:t>
            </a:r>
            <a:r>
              <a:rPr lang="ru-RU" dirty="0"/>
              <a:t>В отличие от HTML, в XML не разрешается опускать конечный тег – даже в том случае, когда браузер в состоянии определить, где заканчивается элемент (за исключением пустых элементов – т.е. элементов, не имеющих содержимого) </a:t>
            </a:r>
          </a:p>
          <a:p>
            <a:pPr lvl="0"/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Имя типа элемента в начальном теге должно в точности соответствовать имени в соответствующем конечном теге.</a:t>
            </a:r>
            <a:r>
              <a:rPr lang="ru-RU" dirty="0"/>
              <a:t> </a:t>
            </a:r>
          </a:p>
          <a:p>
            <a:pPr lvl="0"/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Имена типов элементов чувствительны к регистру, в котором они набраны.</a:t>
            </a:r>
            <a:r>
              <a:rPr lang="ru-RU" dirty="0"/>
              <a:t> В действительности весь текст внутри XML-разметки является чувствительным к регистру.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96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История развития XML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Язык XML  </a:t>
            </a:r>
            <a:r>
              <a:rPr lang="ru-RU" dirty="0" smtClean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, расширяемый язык разметки)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был </a:t>
            </a:r>
            <a:r>
              <a:rPr lang="ru-RU" dirty="0"/>
              <a:t>разработан рабочей группой XML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консорциума W3C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Язык XML - это </a:t>
            </a:r>
            <a:r>
              <a:rPr lang="ru-RU" i="1" dirty="0"/>
              <a:t>метаязык</a:t>
            </a:r>
            <a:r>
              <a:rPr lang="ru-RU" dirty="0"/>
              <a:t> (язык разметки), являющийся подмножеством стандарта SGML (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Generalized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Стандартного обобщенного языка разметки [ISO 8879]). </a:t>
            </a:r>
          </a:p>
          <a:p>
            <a:r>
              <a:rPr lang="ru-RU" dirty="0"/>
              <a:t>Временем рождения XML можно считать 1996 год, в конце которого появился черновой вариант спецификации языка, или 1998, когда эта спецификация была утверждена.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4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 языков HTML и 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ба </a:t>
            </a:r>
            <a:r>
              <a:rPr lang="ru-RU" dirty="0"/>
              <a:t>языка произошли от SGML и являются </a:t>
            </a:r>
            <a:r>
              <a:rPr lang="ru-RU" dirty="0" smtClean="0"/>
              <a:t>мета-языками</a:t>
            </a:r>
          </a:p>
          <a:p>
            <a:r>
              <a:rPr lang="ru-RU" dirty="0"/>
              <a:t>В отличие от XML, язык HTML — </a:t>
            </a:r>
            <a:r>
              <a:rPr lang="ru-RU" i="1" dirty="0"/>
              <a:t>конкретный</a:t>
            </a:r>
            <a:r>
              <a:rPr lang="ru-RU" dirty="0"/>
              <a:t> (не расширяемый) язык. Функциональность тегов разметки в нем фиксирована. </a:t>
            </a:r>
          </a:p>
          <a:p>
            <a:r>
              <a:rPr lang="ru-RU" dirty="0"/>
              <a:t>Для совместимости этих языков был разработан язык XHTML (</a:t>
            </a:r>
            <a:r>
              <a:rPr lang="ru-RU" dirty="0" err="1"/>
              <a:t>extensible</a:t>
            </a:r>
            <a:r>
              <a:rPr lang="ru-RU" dirty="0"/>
              <a:t> HTML, расширяемый HTML), являющийся результатом применения правил синтаксиса XML к стандарту HTML.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7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языков HTML и 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68960"/>
            <a:ext cx="5122912" cy="345638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виртуального </a:t>
            </a:r>
            <a:r>
              <a:rPr lang="ru-RU" dirty="0"/>
              <a:t>представления документов любого типа; </a:t>
            </a:r>
          </a:p>
          <a:p>
            <a:pPr lvl="0"/>
            <a:r>
              <a:rPr lang="ru-RU" dirty="0"/>
              <a:t>сортировки, фильтрации, упорядочения, поиска и манипулирования информацией иными способами; </a:t>
            </a:r>
          </a:p>
          <a:p>
            <a:pPr lvl="0"/>
            <a:r>
              <a:rPr lang="ru-RU" dirty="0"/>
              <a:t>представления информации в структурированном виде.</a:t>
            </a:r>
          </a:p>
          <a:p>
            <a:endParaRPr lang="ru-RU" dirty="0"/>
          </a:p>
        </p:txBody>
      </p:sp>
      <p:pic>
        <p:nvPicPr>
          <p:cNvPr id="7" name="Рисунок 6" descr="http://zavantag.com/tw_files2/urls_24/332/d-331405/7z-docs/9_html_m52984261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81" y="3140968"/>
            <a:ext cx="3609017" cy="28591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1560" y="1484784"/>
            <a:ext cx="77768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 заменяя HTML, XML в настоящее время используется в сочетании с ним, расширяя возможности </a:t>
            </a:r>
            <a:r>
              <a:rPr lang="ru-RU" sz="3200" dirty="0" err="1" smtClean="0"/>
              <a:t>Web</a:t>
            </a:r>
            <a:r>
              <a:rPr lang="ru-RU" sz="3200" dirty="0" smtClean="0"/>
              <a:t>-страниц для: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59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Цели и задачи XML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sz="4400" dirty="0"/>
              <a:t>XML должен быть пригоден для непосредственного использования в Интернет.</a:t>
            </a:r>
          </a:p>
          <a:p>
            <a:pPr lvl="0"/>
            <a:r>
              <a:rPr lang="ru-RU" sz="4400" dirty="0"/>
              <a:t>XML должен иметь широкий круг применения.</a:t>
            </a:r>
          </a:p>
          <a:p>
            <a:pPr lvl="0"/>
            <a:r>
              <a:rPr lang="ru-RU" sz="4400" dirty="0"/>
              <a:t>XML должен быть совместим с SGML.</a:t>
            </a:r>
          </a:p>
          <a:p>
            <a:pPr lvl="0"/>
            <a:r>
              <a:rPr lang="ru-RU" sz="4400" dirty="0"/>
              <a:t>Обработчики документов XML должны быть просты в написании.</a:t>
            </a:r>
          </a:p>
          <a:p>
            <a:pPr lvl="0"/>
            <a:r>
              <a:rPr lang="ru-RU" sz="4400" dirty="0"/>
              <a:t>Количество необязательных свойств в XML должно быть сведено к минимуму.</a:t>
            </a:r>
          </a:p>
          <a:p>
            <a:r>
              <a:rPr lang="ru-RU" sz="4400" dirty="0"/>
              <a:t>XML документы должны быть удобны для чтения и достаточно понятны</a:t>
            </a:r>
            <a:r>
              <a:rPr lang="ru-RU" sz="4400" dirty="0" smtClean="0"/>
              <a:t>.</a:t>
            </a:r>
          </a:p>
          <a:p>
            <a:pPr lvl="0"/>
            <a:r>
              <a:rPr lang="ru-RU" sz="4400" dirty="0"/>
              <a:t>Подготовка XML документа должна осуществляться быстро.</a:t>
            </a:r>
          </a:p>
          <a:p>
            <a:pPr lvl="0"/>
            <a:r>
              <a:rPr lang="ru-RU" sz="4400" dirty="0"/>
              <a:t>Процедура построения XML документа должна быть формальной и точной.</a:t>
            </a:r>
          </a:p>
          <a:p>
            <a:pPr lvl="0"/>
            <a:r>
              <a:rPr lang="ru-RU" sz="4400" dirty="0"/>
              <a:t>Процедура создания XML документов должна быть проста.</a:t>
            </a:r>
          </a:p>
          <a:p>
            <a:pPr lvl="0"/>
            <a:r>
              <a:rPr lang="ru-RU" sz="4400" dirty="0"/>
              <a:t>Краткость при разметке XML документа имеет минимальное значение.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75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</a:t>
            </a:r>
            <a:r>
              <a:rPr lang="ru-RU" dirty="0" smtClean="0"/>
              <a:t> XML-документа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240160"/>
            <a:ext cx="8229600" cy="21168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XML-документ состоит из двух частей: </a:t>
            </a:r>
            <a:endParaRPr lang="ru-RU" dirty="0" smtClean="0"/>
          </a:p>
          <a:p>
            <a:r>
              <a:rPr lang="ru-RU" i="1" dirty="0" smtClean="0"/>
              <a:t>заголовок </a:t>
            </a:r>
            <a:r>
              <a:rPr lang="ru-RU" i="1" dirty="0"/>
              <a:t>(</a:t>
            </a:r>
            <a:r>
              <a:rPr lang="ru-RU" i="1" dirty="0" smtClean="0"/>
              <a:t>пролог)</a:t>
            </a:r>
            <a:r>
              <a:rPr lang="ru-RU" dirty="0"/>
              <a:t> (как тег HEAD в HTML</a:t>
            </a:r>
            <a:r>
              <a:rPr lang="ru-RU" dirty="0" smtClean="0"/>
              <a:t>)</a:t>
            </a:r>
          </a:p>
          <a:p>
            <a:r>
              <a:rPr lang="ru-RU" dirty="0" smtClean="0"/>
              <a:t>элемент </a:t>
            </a:r>
            <a:r>
              <a:rPr lang="ru-RU" dirty="0"/>
              <a:t>Документ (его также называют корневым элементом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http://zavantag.com/tw_files2/urls_24/332/d-331405/7z-docs/10_html_34eed9f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048672" cy="4365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42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ru-RU" b="1" dirty="0"/>
              <a:t>Заголовок XML-документа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Заголовок (пролог) согласно спецификации языка XML, подчиняется следующим правилам синтаксиса: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66" y="2852936"/>
            <a:ext cx="8447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1) заголовок должен начинаться с символов </a:t>
            </a:r>
            <a:r>
              <a:rPr lang="ru-RU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2) перед начальными символами заголовка не должно быть других символов</a:t>
            </a:r>
            <a:r>
              <a:rPr lang="ru-RU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3) заголовок должен заканчиваться символами ?&gt; </a:t>
            </a:r>
            <a:r>
              <a:rPr lang="ru-RU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4) после начальных символов должно стоять слово </a:t>
            </a:r>
            <a:r>
              <a:rPr lang="ru-RU" sz="2400" dirty="0" err="1"/>
              <a:t>xml</a:t>
            </a:r>
            <a:r>
              <a:rPr lang="ru-RU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5) указание версии с помощью конструкции </a:t>
            </a:r>
            <a:r>
              <a:rPr lang="ru-RU" sz="2400" dirty="0" err="1"/>
              <a:t>version</a:t>
            </a:r>
            <a:r>
              <a:rPr lang="ru-RU" sz="2400" dirty="0"/>
              <a:t> =" . . . " обязательно</a:t>
            </a:r>
            <a:r>
              <a:rPr lang="ru-RU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6) номер версии на данный момент </a:t>
            </a:r>
            <a:r>
              <a:rPr lang="ru-RU" sz="2400" i="1" dirty="0"/>
              <a:t>— 1.0</a:t>
            </a:r>
            <a:r>
              <a:rPr lang="ru-RU" sz="2400" i="1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7) номер версии должен быть заключен в кавычки.</a:t>
            </a:r>
          </a:p>
        </p:txBody>
      </p:sp>
    </p:spTree>
    <p:extLst>
      <p:ext uri="{BB962C8B-B14F-4D97-AF65-F5344CB8AC3E}">
        <p14:creationId xmlns:p14="http://schemas.microsoft.com/office/powerpoint/2010/main" val="94323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 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5100" dirty="0"/>
              <a:t>содержит дополнительные </a:t>
            </a:r>
            <a:r>
              <a:rPr lang="ru-RU" sz="5100" dirty="0" smtClean="0"/>
              <a:t>элементы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i="1" dirty="0"/>
              <a:t>Примечание.</a:t>
            </a:r>
            <a:r>
              <a:rPr lang="ru-RU" i="1" dirty="0"/>
              <a:t> Элемент Документ в XML-документе похож на элемент BODY на HTML-странице, за исключением того, что вы можете присвоить ему любое допустимое имя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Важно</a:t>
            </a:r>
            <a:r>
              <a:rPr lang="ru-RU" b="1" dirty="0"/>
              <a:t>!</a:t>
            </a:r>
            <a:r>
              <a:rPr lang="ru-RU" dirty="0"/>
              <a:t/>
            </a:r>
            <a:br>
              <a:rPr lang="ru-RU" dirty="0"/>
            </a:br>
            <a:r>
              <a:rPr lang="ru-RU" sz="4000" dirty="0" smtClean="0"/>
              <a:t>1</a:t>
            </a:r>
            <a:r>
              <a:rPr lang="ru-RU" sz="4000" dirty="0"/>
              <a:t>. Язык XML является чувствительным к регистру символов, поэтому как открывающий, так и закрывающий теги должны быть записаны символами в одном регистре.</a:t>
            </a:r>
            <a:br>
              <a:rPr lang="ru-RU" sz="4000" dirty="0"/>
            </a:br>
            <a:r>
              <a:rPr lang="ru-RU" sz="4000" dirty="0"/>
              <a:t>2. Не допускается один или несколько пробелов перед открывающей скобкой тега, хотя в любом другом месте пробелы допустимы, То же касается и символов концов строк. </a:t>
            </a:r>
            <a:br>
              <a:rPr lang="ru-RU" sz="4000" dirty="0"/>
            </a:br>
            <a:r>
              <a:rPr lang="ru-RU" sz="4000" dirty="0"/>
              <a:t>3. Применение закрывающего тега всегда обязательно!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Способы отображения XML-документа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i="1" dirty="0"/>
              <a:t>Таблица стилей</a:t>
            </a:r>
            <a:r>
              <a:rPr lang="ru-RU" dirty="0" smtClean="0"/>
              <a:t>.</a:t>
            </a:r>
          </a:p>
          <a:p>
            <a:pPr marL="0" lvl="0" indent="0" algn="just">
              <a:buNone/>
            </a:pPr>
            <a:r>
              <a:rPr lang="ru-RU" dirty="0" smtClean="0"/>
              <a:t>        С </a:t>
            </a:r>
            <a:r>
              <a:rPr lang="ru-RU" dirty="0"/>
              <a:t>помощью данного метода вы связываете таблицу стилей с XML-документом. </a:t>
            </a:r>
            <a:endParaRPr lang="ru-RU" dirty="0" smtClean="0"/>
          </a:p>
          <a:p>
            <a:pPr marL="0" lvl="0" indent="0" algn="just">
              <a:buNone/>
            </a:pPr>
            <a:r>
              <a:rPr lang="ru-RU" dirty="0" smtClean="0"/>
              <a:t>Таблица </a:t>
            </a:r>
            <a:r>
              <a:rPr lang="ru-RU" dirty="0"/>
              <a:t>стилей представляет собой отдельный файл, содержащий инструкции для форматирования индивидуальных XML-элементов. </a:t>
            </a:r>
            <a:endParaRPr lang="ru-RU" dirty="0" smtClean="0"/>
          </a:p>
          <a:p>
            <a:pPr marL="0" lvl="0" indent="0" algn="just">
              <a:buNone/>
            </a:pPr>
            <a:r>
              <a:rPr lang="ru-RU" dirty="0" smtClean="0"/>
              <a:t>Вы </a:t>
            </a:r>
            <a:r>
              <a:rPr lang="ru-RU" dirty="0"/>
              <a:t>можете использовать либо каскадную таблицу стилей 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</a:t>
            </a:r>
            <a:r>
              <a:rPr lang="ru-RU" dirty="0"/>
              <a:t> - CSS), которая также применяется для HTML-страниц, </a:t>
            </a:r>
            <a:endParaRPr lang="ru-RU" dirty="0" smtClean="0"/>
          </a:p>
          <a:p>
            <a:pPr marL="0" lvl="0" indent="0" algn="just">
              <a:buNone/>
            </a:pPr>
            <a:r>
              <a:rPr lang="ru-RU" dirty="0" smtClean="0"/>
              <a:t>либо </a:t>
            </a:r>
            <a:r>
              <a:rPr lang="ru-RU" dirty="0"/>
              <a:t>расширяемую таблицу в формате языка стилевых таблиц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Stylesheet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- XSL), обладающую более широкими возможностями, нежели CSS, и разработанную специально для XML-документов.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826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346</Words>
  <Application>Microsoft Office PowerPoint</Application>
  <PresentationFormat>Экран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Принципы создания XML-документов</vt:lpstr>
      <vt:lpstr>История развития XML </vt:lpstr>
      <vt:lpstr>Сравнение языков HTML и XML</vt:lpstr>
      <vt:lpstr>Сравнение языков HTML и XML</vt:lpstr>
      <vt:lpstr>Цели и задачи XML </vt:lpstr>
      <vt:lpstr>Структура XML-документа</vt:lpstr>
      <vt:lpstr>Заголовок XML-документа</vt:lpstr>
      <vt:lpstr>Элемент Документ</vt:lpstr>
      <vt:lpstr>Способы отображения XML-документа</vt:lpstr>
      <vt:lpstr>Способы отображения XML-документа</vt:lpstr>
      <vt:lpstr>Способы отображения XML-документа</vt:lpstr>
      <vt:lpstr>Правила создания корректного документа: </vt:lpstr>
    </vt:vector>
  </TitlesOfParts>
  <Company>kbp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создания XML-документов</dc:title>
  <dc:creator>kbp</dc:creator>
  <cp:lastModifiedBy>kbp</cp:lastModifiedBy>
  <cp:revision>3</cp:revision>
  <dcterms:created xsi:type="dcterms:W3CDTF">2016-09-20T07:16:21Z</dcterms:created>
  <dcterms:modified xsi:type="dcterms:W3CDTF">2016-09-20T07:44:29Z</dcterms:modified>
</cp:coreProperties>
</file>