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45"/>
  </p:notesMasterIdLst>
  <p:sldIdLst>
    <p:sldId id="439" r:id="rId5"/>
    <p:sldId id="442" r:id="rId6"/>
    <p:sldId id="428" r:id="rId7"/>
    <p:sldId id="443" r:id="rId8"/>
    <p:sldId id="423" r:id="rId9"/>
    <p:sldId id="385" r:id="rId10"/>
    <p:sldId id="386" r:id="rId11"/>
    <p:sldId id="388" r:id="rId12"/>
    <p:sldId id="427" r:id="rId13"/>
    <p:sldId id="389" r:id="rId14"/>
    <p:sldId id="390" r:id="rId15"/>
    <p:sldId id="430" r:id="rId16"/>
    <p:sldId id="431" r:id="rId17"/>
    <p:sldId id="437" r:id="rId18"/>
    <p:sldId id="438" r:id="rId19"/>
    <p:sldId id="394" r:id="rId20"/>
    <p:sldId id="396" r:id="rId21"/>
    <p:sldId id="397" r:id="rId22"/>
    <p:sldId id="398" r:id="rId23"/>
    <p:sldId id="399" r:id="rId24"/>
    <p:sldId id="321" r:id="rId25"/>
    <p:sldId id="342" r:id="rId26"/>
    <p:sldId id="343" r:id="rId27"/>
    <p:sldId id="344" r:id="rId28"/>
    <p:sldId id="345" r:id="rId29"/>
    <p:sldId id="416" r:id="rId30"/>
    <p:sldId id="417" r:id="rId31"/>
    <p:sldId id="418" r:id="rId32"/>
    <p:sldId id="419" r:id="rId33"/>
    <p:sldId id="420" r:id="rId34"/>
    <p:sldId id="421" r:id="rId35"/>
    <p:sldId id="357" r:id="rId36"/>
    <p:sldId id="358" r:id="rId37"/>
    <p:sldId id="426" r:id="rId38"/>
    <p:sldId id="444" r:id="rId39"/>
    <p:sldId id="354" r:id="rId40"/>
    <p:sldId id="361" r:id="rId41"/>
    <p:sldId id="370" r:id="rId42"/>
    <p:sldId id="445" r:id="rId43"/>
    <p:sldId id="44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0">
          <p15:clr>
            <a:srgbClr val="A4A3A4"/>
          </p15:clr>
        </p15:guide>
        <p15:guide id="2" pos="340">
          <p15:clr>
            <a:srgbClr val="A4A3A4"/>
          </p15:clr>
        </p15:guide>
        <p15:guide id="3" pos="19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78"/>
    <a:srgbClr val="BDFFF2"/>
    <a:srgbClr val="5BFFE0"/>
    <a:srgbClr val="21438F"/>
    <a:srgbClr val="27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343" autoAdjust="0"/>
  </p:normalViewPr>
  <p:slideViewPr>
    <p:cSldViewPr>
      <p:cViewPr varScale="1">
        <p:scale>
          <a:sx n="69" d="100"/>
          <a:sy n="69" d="100"/>
        </p:scale>
        <p:origin x="1356" y="60"/>
      </p:cViewPr>
      <p:guideLst>
        <p:guide orient="horz" pos="4270"/>
        <p:guide pos="340"/>
        <p:guide pos="1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05B674B-12CC-451C-AB26-4534792A9C31}" type="datetimeFigureOut">
              <a:rPr lang="en-US"/>
              <a:pPr>
                <a:defRPr/>
              </a:pPr>
              <a:t>2/21/2016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2A5AAF-689B-46C5-AEA8-B5E4FB60F7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707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415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61226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8302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5377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2245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9529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96604" algn="l" defTabSz="11741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</a:t>
            </a:r>
            <a:r>
              <a:rPr lang="ru-RU" baseline="0" dirty="0"/>
              <a:t> фундаментальная единица программирования .</a:t>
            </a:r>
            <a:r>
              <a:rPr lang="en-US" baseline="0" dirty="0"/>
              <a:t>NET</a:t>
            </a:r>
            <a:endParaRPr lang="en-US" dirty="0"/>
          </a:p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3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 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(контракт). </a:t>
            </a:r>
          </a:p>
          <a:p>
            <a:endParaRPr lang="ru-RU" dirty="0"/>
          </a:p>
          <a:p>
            <a:r>
              <a:rPr lang="ru-RU" dirty="0"/>
              <a:t>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</a:p>
          <a:p>
            <a:endParaRPr lang="ru-RU" dirty="0"/>
          </a:p>
          <a:p>
            <a:r>
              <a:rPr lang="ru-RU" dirty="0"/>
              <a:t>С точки зрения структуры программы, класс является сложным типом данных.</a:t>
            </a:r>
          </a:p>
          <a:p>
            <a:r>
              <a:rPr lang="ru-RU" dirty="0"/>
              <a:t>Объект (экземпляр) – это отдельный представитель класса, имеющий конкретное состояние и поведение, полностью определяемое классом.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Создание и инициализация объекта!!!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//1. EE(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 выделяет память под объект. В общем случае эта операция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//сводится к сдвигу указателя на начало свободной области в эфемерном сегменте.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//Если в свободной области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//недостаточно места для размещения нового объекта, инициируется сборка мусора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//(чаще всего нулевого поколения). Выделяемый участок памяти инициализирован нулями,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//так что все ссылочные поля автоматически получают значение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//2. EE инициализирует указатель на таблицу методов. Фактически после этого этапа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 является полноценным живым объектом. Однако на этом этапе на объект еще нет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//жестких ссылок, так что исключение внутри конструктора (если до этого не будет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//сделана жесткая ссылка) приведет к тому, что только что созданный объект автоматически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//будет считаться мусором. После этого действия у объекта уже можно вызвать виртуальные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//методы. Так что вызов виртуального метода в конструкторе некоторого базового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//класса может привести к вызову переопределенного в дочернем классе метода. Это поведение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//отличается от поведения, принятого в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++, так что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++-программистам стоит обратить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это особое внимание. Надо понимать, что вызов этот будет производиться еще до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//выполнения тела конструктора дочернего класса, так что, переопределяя методы,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//вызываемые из конструктора, нужно быть осторожным и не рассчитывать на инициализацию,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//производимую в конструкторе. Хорошей идеей будет также отказаться от дизайна,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//основанного на вызове виртуальных методов из конструктора. И вообще, лучше избегать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//всего, что может удивить пользователей ваших классов.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//3. EE закладывает указатель на объект в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 передает управление конструктору,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//указанному в инструкции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newobj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породившей генерацию кода создания объекта. Регистр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ecx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//используется по той причине, что по соглашению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fastcall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(используемому в .NET для вызова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по умолчанию) через него передается первый параметр функции. Для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экземплярных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//методов первым параметром всегда является ссылка на </a:t>
            </a:r>
            <a:r>
              <a:rPr lang="ru-RU" sz="15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bg-BG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//4. Если во время работы конструктора не произошло необработанных исключений, то ссылка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//на объект помещается в ту или иную переменную области видимости, из которой вызывался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//код создания объектов. Сама переменная при этом может быть как локальной, располагаясь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регистре процессора или стеке, так и полем (статическим или полем экземпляра).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//В общем-то, размещение ссылки в первой переменной не являются частью процесса создания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//объекта. С точки зрения MSIL, после создания объекта ссылка помещается на вершину 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//подразумеваемого стека виртуальной машины. Что дальше будет происходить со ссылкой,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//EE уже не интересует. Но фактически до размещения ссылки во внешней переменной процесс</a:t>
            </a:r>
          </a:p>
          <a:p>
            <a:r>
              <a:rPr lang="ru-RU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//создания объекта еще не является законченным.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</a:t>
            </a:r>
            <a:r>
              <a:rPr lang="ru-RU" baseline="0" dirty="0"/>
              <a:t> отсутствии реализации метода  </a:t>
            </a:r>
            <a:r>
              <a:rPr lang="en-US" baseline="0" dirty="0" err="1"/>
              <a:t>DoWork</a:t>
            </a:r>
            <a:r>
              <a:rPr lang="en-US" baseline="0" dirty="0"/>
              <a:t> </a:t>
            </a:r>
            <a:r>
              <a:rPr lang="ru-RU" baseline="0" dirty="0"/>
              <a:t>его вызов игнорится.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один из примеров,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 показывает, что язык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и базовая платформа могут использовать различные принципы. Если вы запросите у платформы .NET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торы типа-значения, обычно вы не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найдете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конструкторов без параметров. Вместо этого в .NET есть особая инструкция для инициализации типа-значения значением по умолчанию. Обычно это небольшое несоответствие не имеет особого значения для раз-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работчиков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полезно знать, что такое может быть и что это не является недостатком </a:t>
            </a:r>
            <a:r>
              <a:rPr lang="ru-RU" sz="15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какои</a:t>
            </a:r>
            <a:r>
              <a:rPr lang="ru-RU" sz="15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̆-либо из данных спецификаций </a:t>
            </a:r>
            <a:endParaRPr lang="ru-RU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7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Идентификаторы, описанные перечислимым типом, являются константами, то есть компилятор уже на этапе компиляции преобразуют ссылку на идентификатор перечислимого типа в числовое значение.</a:t>
            </a:r>
            <a:r>
              <a:rPr lang="en-US" dirty="0"/>
              <a:t> </a:t>
            </a:r>
            <a:r>
              <a:rPr lang="ru-RU" dirty="0"/>
              <a:t>А раз так, то метаданные не содержат ссылку на такой перечислимый тип,</a:t>
            </a:r>
            <a:r>
              <a:rPr lang="en-US" dirty="0"/>
              <a:t> </a:t>
            </a:r>
            <a:r>
              <a:rPr lang="ru-RU" dirty="0"/>
              <a:t>и сборка, описывающая перечислимый тип, становится не нужна в период</a:t>
            </a:r>
            <a:r>
              <a:rPr lang="en-US" dirty="0"/>
              <a:t> </a:t>
            </a:r>
            <a:r>
              <a:rPr lang="ru-RU" dirty="0"/>
              <a:t>выполнения. Если в коде есть ссылки на перечислимый тип, — а не просто</a:t>
            </a:r>
            <a:r>
              <a:rPr lang="en-US" dirty="0"/>
              <a:t> </a:t>
            </a:r>
            <a:r>
              <a:rPr lang="ru-RU" dirty="0"/>
              <a:t>ссылки на идентификаторы, описанные в этом типе, — сборка, где описан этот тип, будет затребована в период выполнения. Здесь возникают</a:t>
            </a:r>
            <a:r>
              <a:rPr lang="en-US" dirty="0"/>
              <a:t> </a:t>
            </a:r>
            <a:r>
              <a:rPr lang="ru-RU" dirty="0"/>
              <a:t>проблемы, связанные с управлением версиями, поскольку идентификаторы перечислимого типа — это не значения «только для чтения», а константы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2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2A5AAF-689B-46C5-AEA8-B5E4FB60F77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5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96214" y="1889830"/>
            <a:ext cx="8500056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96214" y="3561899"/>
            <a:ext cx="3688382" cy="370101"/>
          </a:xfrm>
          <a:prstGeom prst="rect">
            <a:avLst/>
          </a:prstGeom>
          <a:noFill/>
          <a:ln>
            <a:noFill/>
          </a:ln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20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892" indent="0">
              <a:buFontTx/>
              <a:buNone/>
              <a:defRPr/>
            </a:lvl2pPr>
            <a:lvl3pPr marL="685783" indent="0">
              <a:buFontTx/>
              <a:buNone/>
              <a:defRPr/>
            </a:lvl3pPr>
            <a:lvl4pPr marL="1028675" indent="0">
              <a:buFontTx/>
              <a:buNone/>
              <a:defRPr/>
            </a:lvl4pPr>
            <a:lvl5pPr marL="1371566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96214" y="5459487"/>
            <a:ext cx="3820664" cy="37306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Anzhelika</a:t>
            </a:r>
            <a:r>
              <a:rPr lang="en-US" dirty="0"/>
              <a:t> KRAVCHUK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3" y="496490"/>
            <a:ext cx="1725769" cy="7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02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2798884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14399"/>
            <a:ext cx="8726607" cy="53576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1680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26952" y="965915"/>
            <a:ext cx="432098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1" hasCustomPrompt="1"/>
          </p:nvPr>
        </p:nvSpPr>
        <p:spPr>
          <a:xfrm>
            <a:off x="4673683" y="965915"/>
            <a:ext cx="4279875" cy="52288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299" marR="0" indent="-130299" algn="l" defTabSz="34289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>
                  <a:lumMod val="50000"/>
                </a:schemeClr>
              </a:buClr>
              <a:buSzTx/>
              <a:buFont typeface="Arial"/>
              <a:buChar char="•"/>
              <a:tabLst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  <a:lvl2pPr marL="557199" indent="-214308">
              <a:lnSpc>
                <a:spcPct val="120000"/>
              </a:lnSpc>
              <a:buClr>
                <a:schemeClr val="accent2">
                  <a:lumMod val="50000"/>
                </a:schemeClr>
              </a:buClr>
              <a:buSzPct val="100000"/>
              <a:buFont typeface="Lucida Grande"/>
              <a:buChar char="–"/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2pPr>
            <a:lvl3pPr>
              <a:lnSpc>
                <a:spcPct val="120000"/>
              </a:lnSpc>
              <a:buClr>
                <a:schemeClr val="accent2">
                  <a:lumMod val="50000"/>
                </a:schemeClr>
              </a:buClr>
              <a:defRPr sz="1800" baseline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ru-RU">
                <a:solidFill>
                  <a:schemeClr val="accent2">
                    <a:lumMod val="50000"/>
                  </a:schemeClr>
                </a:solidFill>
              </a:rPr>
              <a:t>Образец заголовка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3834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86195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001" y="3398262"/>
            <a:ext cx="8538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8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Спасибо за внимание!</a:t>
            </a:r>
            <a:endParaRPr lang="en-US" sz="2800" b="0" i="0" u="none" strike="noStrike" kern="1200" baseline="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7087558"/>
      </p:ext>
    </p:extLst>
  </p:cSld>
  <p:clrMapOvr>
    <a:masterClrMapping/>
  </p:clrMapOvr>
  <p:transition spd="med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25001" y="3398262"/>
            <a:ext cx="85386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Надеюсь, что Вы найдете этот материал полезным.</a:t>
            </a:r>
          </a:p>
          <a:p>
            <a:pPr algn="ctr" rtl="0"/>
            <a:endParaRPr lang="ru-RU" sz="2000" b="0" i="0" u="none" strike="noStrike" kern="1200" baseline="0" dirty="0">
              <a:solidFill>
                <a:schemeClr val="bg1"/>
              </a:solidFill>
              <a:latin typeface="+mj-lt"/>
              <a:cs typeface="Narkisim" panose="020E0502050101010101" pitchFamily="34" charset="-79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Если Вы нашли ошибки или неточности в этом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 </a:t>
            </a: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материале или знаете, как его улучшить, пожалуйста, сообщите по</a:t>
            </a:r>
            <a:b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</a:br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электронному адресу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  <a:cs typeface="Narkisim" panose="020E0502050101010101" pitchFamily="34" charset="-79"/>
              </a:rPr>
              <a:t>: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b="0" i="0" u="sng" strike="noStrike" kern="1200" baseline="0" dirty="0">
                <a:solidFill>
                  <a:schemeClr val="bg1"/>
                </a:solidFill>
                <a:latin typeface="+mj-lt"/>
              </a:rPr>
              <a:t>anzhelika_kravchuk@epam.com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 пометкой 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[ASP.MVC Training Course Feedback]</a:t>
            </a:r>
          </a:p>
          <a:p>
            <a:pPr algn="ctr" rtl="0"/>
            <a:endParaRPr lang="en-US" sz="2000" b="0" i="0" u="none" strike="noStrike" kern="1200" baseline="0" dirty="0">
              <a:solidFill>
                <a:schemeClr val="bg1"/>
              </a:solidFill>
              <a:latin typeface="+mj-lt"/>
            </a:endParaRPr>
          </a:p>
          <a:p>
            <a:pPr algn="ctr" rtl="0"/>
            <a:r>
              <a:rPr lang="ru-RU" sz="2000" b="0" i="0" u="none" strike="noStrike" kern="1200" baseline="0" dirty="0">
                <a:solidFill>
                  <a:schemeClr val="bg1"/>
                </a:solidFill>
                <a:latin typeface="+mj-lt"/>
              </a:rPr>
              <a:t>Спасибо</a:t>
            </a:r>
            <a:r>
              <a:rPr lang="en-US" sz="2000" b="0" i="0" u="none" strike="noStrike" kern="1200" baseline="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299198"/>
      </p:ext>
    </p:extLst>
  </p:cSld>
  <p:clrMapOvr>
    <a:masterClrMapping/>
  </p:clrMapOvr>
  <p:transition spd="med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8825"/>
          </a:xfrm>
          <a:prstGeom prst="rect">
            <a:avLst/>
          </a:prstGeom>
        </p:spPr>
        <p:txBody>
          <a:bodyPr anchor="ctr" anchorCtr="0"/>
          <a:lstStyle>
            <a:lvl1pPr marL="231775" indent="0" algn="l" defTabSz="339725">
              <a:tabLst/>
              <a:defRPr sz="2000" b="1">
                <a:solidFill>
                  <a:schemeClr val="accent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1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10"/>
            <a:ext cx="9155206" cy="3976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pic>
        <p:nvPicPr>
          <p:cNvPr id="5" name="Picture 5" descr="logo_footer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06" y="6552459"/>
            <a:ext cx="635852" cy="3015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573" y="6572481"/>
            <a:ext cx="1493520" cy="25391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1200" b="1" i="0" smtClean="0">
                <a:solidFill>
                  <a:srgbClr val="CCCCCC"/>
                </a:solidFill>
                <a:latin typeface="Calibri" panose="020F0502020204030204" pitchFamily="34" charset="0"/>
                <a:cs typeface="Trebuchet MS"/>
              </a:rPr>
              <a:pPr algn="r"/>
              <a:t>‹#›</a:t>
            </a:fld>
            <a:endParaRPr lang="en-US" sz="1200" b="1" i="0" dirty="0">
              <a:solidFill>
                <a:srgbClr val="CCCCCC"/>
              </a:solidFill>
              <a:latin typeface="Calibri" panose="020F050202020403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2924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90" r:id="rId4"/>
    <p:sldLayoutId id="2147483692" r:id="rId5"/>
    <p:sldLayoutId id="2147483693" r:id="rId6"/>
    <p:sldLayoutId id="2147483694" r:id="rId7"/>
    <p:sldLayoutId id="2147483695" r:id="rId8"/>
  </p:sldLayoutIdLst>
  <p:hf hd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4400" dirty="0"/>
              <a:t>Классы, структуры и перечисления в </a:t>
            </a:r>
            <a:r>
              <a:rPr lang="en-US" sz="4400" dirty="0"/>
              <a:t>C</a:t>
            </a:r>
            <a:r>
              <a:rPr lang="ru-RU" sz="4400" dirty="0"/>
              <a:t>#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296214" y="4659099"/>
            <a:ext cx="2217595" cy="370101"/>
          </a:xfrm>
        </p:spPr>
        <p:txBody>
          <a:bodyPr/>
          <a:lstStyle/>
          <a:p>
            <a:r>
              <a:rPr lang="en-US" dirty="0"/>
              <a:t>.NET &amp; JS Lab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762000"/>
            <a:ext cx="8763000" cy="684158"/>
          </a:xfrm>
          <a:custGeom>
            <a:avLst/>
            <a:gdLst>
              <a:gd name="connsiteX0" fmla="*/ 0 w 8763000"/>
              <a:gd name="connsiteY0" fmla="*/ 114029 h 684158"/>
              <a:gd name="connsiteX1" fmla="*/ 114029 w 8763000"/>
              <a:gd name="connsiteY1" fmla="*/ 0 h 684158"/>
              <a:gd name="connsiteX2" fmla="*/ 8648971 w 8763000"/>
              <a:gd name="connsiteY2" fmla="*/ 0 h 684158"/>
              <a:gd name="connsiteX3" fmla="*/ 8763000 w 8763000"/>
              <a:gd name="connsiteY3" fmla="*/ 114029 h 684158"/>
              <a:gd name="connsiteX4" fmla="*/ 8763000 w 8763000"/>
              <a:gd name="connsiteY4" fmla="*/ 570129 h 684158"/>
              <a:gd name="connsiteX5" fmla="*/ 8648971 w 8763000"/>
              <a:gd name="connsiteY5" fmla="*/ 684158 h 684158"/>
              <a:gd name="connsiteX6" fmla="*/ 114029 w 8763000"/>
              <a:gd name="connsiteY6" fmla="*/ 684158 h 684158"/>
              <a:gd name="connsiteX7" fmla="*/ 0 w 8763000"/>
              <a:gd name="connsiteY7" fmla="*/ 570129 h 684158"/>
              <a:gd name="connsiteX8" fmla="*/ 0 w 8763000"/>
              <a:gd name="connsiteY8" fmla="*/ 114029 h 68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684158">
                <a:moveTo>
                  <a:pt x="0" y="114029"/>
                </a:moveTo>
                <a:cubicBezTo>
                  <a:pt x="0" y="51053"/>
                  <a:pt x="51053" y="0"/>
                  <a:pt x="114029" y="0"/>
                </a:cubicBezTo>
                <a:lnTo>
                  <a:pt x="8648971" y="0"/>
                </a:lnTo>
                <a:cubicBezTo>
                  <a:pt x="8711947" y="0"/>
                  <a:pt x="8763000" y="51053"/>
                  <a:pt x="8763000" y="114029"/>
                </a:cubicBezTo>
                <a:lnTo>
                  <a:pt x="8763000" y="570129"/>
                </a:lnTo>
                <a:cubicBezTo>
                  <a:pt x="8763000" y="633105"/>
                  <a:pt x="8711947" y="684158"/>
                  <a:pt x="8648971" y="684158"/>
                </a:cubicBezTo>
                <a:lnTo>
                  <a:pt x="114029" y="684158"/>
                </a:lnTo>
                <a:cubicBezTo>
                  <a:pt x="51053" y="684158"/>
                  <a:pt x="0" y="633105"/>
                  <a:pt x="0" y="570129"/>
                </a:cubicBezTo>
                <a:lnTo>
                  <a:pt x="0" y="11402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01978" tIns="101978" rIns="101978" bIns="101978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конструктора соблюдаются следующие правила и принципы: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1634214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имеют то же имя, что и класс, в котором они определены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28600" y="2777671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не имеют типа возвращаемого значения (даже void), но они могут принимать параметры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921128"/>
            <a:ext cx="8763000" cy="967777"/>
          </a:xfrm>
          <a:custGeom>
            <a:avLst/>
            <a:gdLst>
              <a:gd name="connsiteX0" fmla="*/ 0 w 8763000"/>
              <a:gd name="connsiteY0" fmla="*/ 161299 h 967777"/>
              <a:gd name="connsiteX1" fmla="*/ 161299 w 8763000"/>
              <a:gd name="connsiteY1" fmla="*/ 0 h 967777"/>
              <a:gd name="connsiteX2" fmla="*/ 8601701 w 8763000"/>
              <a:gd name="connsiteY2" fmla="*/ 0 h 967777"/>
              <a:gd name="connsiteX3" fmla="*/ 8763000 w 8763000"/>
              <a:gd name="connsiteY3" fmla="*/ 161299 h 967777"/>
              <a:gd name="connsiteX4" fmla="*/ 8763000 w 8763000"/>
              <a:gd name="connsiteY4" fmla="*/ 806478 h 967777"/>
              <a:gd name="connsiteX5" fmla="*/ 8601701 w 8763000"/>
              <a:gd name="connsiteY5" fmla="*/ 967777 h 967777"/>
              <a:gd name="connsiteX6" fmla="*/ 161299 w 8763000"/>
              <a:gd name="connsiteY6" fmla="*/ 967777 h 967777"/>
              <a:gd name="connsiteX7" fmla="*/ 0 w 8763000"/>
              <a:gd name="connsiteY7" fmla="*/ 806478 h 967777"/>
              <a:gd name="connsiteX8" fmla="*/ 0 w 8763000"/>
              <a:gd name="connsiteY8" fmla="*/ 161299 h 96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967777">
                <a:moveTo>
                  <a:pt x="0" y="161299"/>
                </a:moveTo>
                <a:cubicBezTo>
                  <a:pt x="0" y="72216"/>
                  <a:pt x="72216" y="0"/>
                  <a:pt x="161299" y="0"/>
                </a:cubicBezTo>
                <a:lnTo>
                  <a:pt x="8601701" y="0"/>
                </a:lnTo>
                <a:cubicBezTo>
                  <a:pt x="8690784" y="0"/>
                  <a:pt x="8763000" y="72216"/>
                  <a:pt x="8763000" y="161299"/>
                </a:cubicBezTo>
                <a:lnTo>
                  <a:pt x="8763000" y="806478"/>
                </a:lnTo>
                <a:cubicBezTo>
                  <a:pt x="8763000" y="895561"/>
                  <a:pt x="8690784" y="967777"/>
                  <a:pt x="8601701" y="967777"/>
                </a:cubicBezTo>
                <a:lnTo>
                  <a:pt x="161299" y="967777"/>
                </a:lnTo>
                <a:cubicBezTo>
                  <a:pt x="72216" y="967777"/>
                  <a:pt x="0" y="895561"/>
                  <a:pt x="0" y="806478"/>
                </a:cubicBezTo>
                <a:lnTo>
                  <a:pt x="0" y="161299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5823" tIns="115823" rIns="115823" bIns="115823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Конструкторы, как правило, объявляются с модификатором доступа public, чтобы любая часть приложения имела доступ к ним для создания и инициализации объектов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28600" y="5064586"/>
            <a:ext cx="8763000" cy="1019037"/>
          </a:xfrm>
          <a:custGeom>
            <a:avLst/>
            <a:gdLst>
              <a:gd name="connsiteX0" fmla="*/ 0 w 8763000"/>
              <a:gd name="connsiteY0" fmla="*/ 169843 h 1019037"/>
              <a:gd name="connsiteX1" fmla="*/ 169843 w 8763000"/>
              <a:gd name="connsiteY1" fmla="*/ 0 h 1019037"/>
              <a:gd name="connsiteX2" fmla="*/ 8593157 w 8763000"/>
              <a:gd name="connsiteY2" fmla="*/ 0 h 1019037"/>
              <a:gd name="connsiteX3" fmla="*/ 8763000 w 8763000"/>
              <a:gd name="connsiteY3" fmla="*/ 169843 h 1019037"/>
              <a:gd name="connsiteX4" fmla="*/ 8763000 w 8763000"/>
              <a:gd name="connsiteY4" fmla="*/ 849194 h 1019037"/>
              <a:gd name="connsiteX5" fmla="*/ 8593157 w 8763000"/>
              <a:gd name="connsiteY5" fmla="*/ 1019037 h 1019037"/>
              <a:gd name="connsiteX6" fmla="*/ 169843 w 8763000"/>
              <a:gd name="connsiteY6" fmla="*/ 1019037 h 1019037"/>
              <a:gd name="connsiteX7" fmla="*/ 0 w 8763000"/>
              <a:gd name="connsiteY7" fmla="*/ 849194 h 1019037"/>
              <a:gd name="connsiteX8" fmla="*/ 0 w 8763000"/>
              <a:gd name="connsiteY8" fmla="*/ 169843 h 101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63000" h="1019037">
                <a:moveTo>
                  <a:pt x="0" y="169843"/>
                </a:moveTo>
                <a:cubicBezTo>
                  <a:pt x="0" y="76041"/>
                  <a:pt x="76041" y="0"/>
                  <a:pt x="169843" y="0"/>
                </a:cubicBezTo>
                <a:lnTo>
                  <a:pt x="8593157" y="0"/>
                </a:lnTo>
                <a:cubicBezTo>
                  <a:pt x="8686959" y="0"/>
                  <a:pt x="8763000" y="76041"/>
                  <a:pt x="8763000" y="169843"/>
                </a:cubicBezTo>
                <a:lnTo>
                  <a:pt x="8763000" y="849194"/>
                </a:lnTo>
                <a:cubicBezTo>
                  <a:pt x="8763000" y="942996"/>
                  <a:pt x="8686959" y="1019037"/>
                  <a:pt x="8593157" y="1019037"/>
                </a:cubicBezTo>
                <a:lnTo>
                  <a:pt x="169843" y="1019037"/>
                </a:lnTo>
                <a:cubicBezTo>
                  <a:pt x="76041" y="1019037"/>
                  <a:pt x="0" y="942996"/>
                  <a:pt x="0" y="849194"/>
                </a:cubicBezTo>
                <a:lnTo>
                  <a:pt x="0" y="1698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8325" tIns="118325" rIns="118325" bIns="11832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Конструкторы обычно инициализируют некоторые или все поля объекта, а также могут выполнять любые дополнительные задачи инициализации, требуемые классу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762001"/>
            <a:ext cx="8686800" cy="4690332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   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this.type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type;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: </a:t>
            </a:r>
            <a:r>
              <a:rPr lang="ru-RU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this(</a:t>
            </a:r>
            <a:r>
              <a:rPr lang="ru-RU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ResidenceType.House</a:t>
            </a:r>
            <a:r>
              <a:rPr lang="ru-RU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3, true, </a:t>
            </a:r>
            <a:r>
              <a:rPr lang="ru-RU" sz="16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 }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5481180"/>
            <a:ext cx="8686800" cy="8386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Реализация конструктора по умолчанию, вызывающего параметризованный конструктор с множеством значений по умолчанию для каждого параметра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63444" cy="98592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использования переменной класса необходимо создать экземпляр соответствующего класса и присвоить его ссылочной переменной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90278" y="1900755"/>
            <a:ext cx="8724411" cy="1982685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f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lat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(ResidenceType.Flat, 2);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(ResidenceType.House, 3, true);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ungalow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(ResidenceType.Bungalow, 2, true, true);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0278" y="3963886"/>
            <a:ext cx="8763444" cy="68601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Если при вызове new не указать параметры, сработает конструктор по умолчанию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803995"/>
            <a:ext cx="8763444" cy="1295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Объект может иметь большое количество полей, и не всегда возможно или целесообразно предусматривать конструкторы, которые могут инициализировать их все возможные комбинации</a:t>
            </a:r>
          </a:p>
        </p:txBody>
      </p:sp>
    </p:spTree>
    <p:extLst>
      <p:ext uri="{BB962C8B-B14F-4D97-AF65-F5344CB8AC3E}">
        <p14:creationId xmlns:p14="http://schemas.microsoft.com/office/powerpoint/2010/main" val="324327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685800"/>
            <a:ext cx="8763000" cy="381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выделяет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память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под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инициализирует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таблицу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методо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-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ф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актически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после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этого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этапа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является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полноценным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живым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объектом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EE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закладывает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указатель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регистр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ecx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передает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управление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конструктору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указанному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инструкции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newobj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породившей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генерацию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кода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Если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время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работы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конструктора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не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произошло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необработанных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исключений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то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ссылка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на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помещается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ту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или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иную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переменную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области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видимости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из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которой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вызывался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код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создания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объектов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7092" y="647700"/>
            <a:ext cx="8451273" cy="5715000"/>
            <a:chOff x="304801" y="647700"/>
            <a:chExt cx="9296400" cy="5715000"/>
          </a:xfrm>
        </p:grpSpPr>
        <p:sp>
          <p:nvSpPr>
            <p:cNvPr id="5" name="Flowchart: Document 3"/>
            <p:cNvSpPr/>
            <p:nvPr/>
          </p:nvSpPr>
          <p:spPr bwMode="auto">
            <a:xfrm>
              <a:off x="304801" y="647700"/>
              <a:ext cx="9296400" cy="571500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accent2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ru-RU" sz="1600" dirty="0">
                <a:latin typeface="Consolas"/>
                <a:cs typeface="Consolas"/>
              </a:endParaRPr>
            </a:p>
            <a:p>
              <a:endParaRPr lang="en-US" sz="1600" dirty="0">
                <a:latin typeface="Consolas"/>
                <a:cs typeface="Consolas"/>
              </a:endParaRPr>
            </a:p>
            <a:p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>
                  <a:latin typeface="Consolas"/>
                  <a:cs typeface="Consolas"/>
                </a:rPr>
                <a:t>public class Employee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{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</a:t>
              </a:r>
              <a:r>
                <a:rPr lang="en-US" sz="1600" dirty="0" err="1">
                  <a:latin typeface="Consolas"/>
                  <a:cs typeface="Consolas"/>
                </a:rPr>
                <a:t>int</a:t>
              </a:r>
              <a:r>
                <a:rPr lang="en-US" sz="1600" dirty="0">
                  <a:latin typeface="Consolas"/>
                  <a:cs typeface="Consolas"/>
                </a:rPr>
                <a:t> id;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string name;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private static </a:t>
              </a:r>
              <a:r>
                <a:rPr lang="en-US" sz="1600" dirty="0" err="1">
                  <a:latin typeface="Consolas"/>
                  <a:cs typeface="Consolas"/>
                </a:rPr>
                <a:t>CompanyPolicy</a:t>
              </a:r>
              <a:r>
                <a:rPr lang="en-US" sz="1600" dirty="0">
                  <a:latin typeface="Consolas"/>
                  <a:cs typeface="Consolas"/>
                </a:rPr>
                <a:t> policy;</a:t>
              </a:r>
            </a:p>
            <a:p>
              <a:endParaRPr lang="en-US" sz="1600" dirty="0">
                <a:latin typeface="Consolas"/>
                <a:cs typeface="Consolas"/>
              </a:endParaRPr>
            </a:p>
            <a:p>
              <a:r>
                <a:rPr lang="en-US" sz="1600" dirty="0">
                  <a:latin typeface="Consolas"/>
                  <a:cs typeface="Consolas"/>
                </a:rPr>
                <a:t>    public virtual void Work()</a:t>
              </a:r>
            </a:p>
            <a:p>
              <a:r>
                <a:rPr lang="en-US" sz="1600" dirty="0">
                  <a:latin typeface="Consolas"/>
                  <a:cs typeface="Consolas"/>
                </a:rPr>
                <a:t>    {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    </a:t>
              </a:r>
              <a:r>
                <a:rPr lang="it-IT" sz="1600" dirty="0" err="1">
                  <a:latin typeface="Consolas"/>
                  <a:cs typeface="Consolas"/>
                </a:rPr>
                <a:t>Console.WriteLine</a:t>
              </a:r>
              <a:r>
                <a:rPr lang="it-IT" sz="1600" dirty="0">
                  <a:latin typeface="Consolas"/>
                  <a:cs typeface="Consolas"/>
                </a:rPr>
                <a:t>("</a:t>
              </a:r>
              <a:r>
                <a:rPr lang="it-IT" sz="1600" dirty="0" err="1">
                  <a:latin typeface="Consolas"/>
                  <a:cs typeface="Consolas"/>
                </a:rPr>
                <a:t>Zzzz</a:t>
              </a:r>
              <a:r>
                <a:rPr lang="it-IT" sz="1600" dirty="0">
                  <a:latin typeface="Consolas"/>
                  <a:cs typeface="Consolas"/>
                </a:rPr>
                <a:t>...");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}</a:t>
              </a:r>
            </a:p>
            <a:p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>
                  <a:latin typeface="Consolas"/>
                  <a:cs typeface="Consolas"/>
                </a:rPr>
                <a:t>    public </a:t>
              </a:r>
              <a:r>
                <a:rPr lang="it-IT" sz="1600" dirty="0" err="1">
                  <a:latin typeface="Consolas"/>
                  <a:cs typeface="Consolas"/>
                </a:rPr>
                <a:t>void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TakeVacation</a:t>
              </a:r>
              <a:r>
                <a:rPr lang="it-IT" sz="1600" dirty="0">
                  <a:latin typeface="Consolas"/>
                  <a:cs typeface="Consolas"/>
                </a:rPr>
                <a:t>(</a:t>
              </a:r>
              <a:r>
                <a:rPr lang="it-IT" sz="1600" dirty="0" err="1">
                  <a:latin typeface="Consolas"/>
                  <a:cs typeface="Consolas"/>
                </a:rPr>
                <a:t>int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days</a:t>
              </a:r>
              <a:r>
                <a:rPr lang="it-IT" sz="1600" dirty="0">
                  <a:latin typeface="Consolas"/>
                  <a:cs typeface="Consolas"/>
                </a:rPr>
                <a:t>)</a:t>
              </a:r>
            </a:p>
            <a:p>
              <a:r>
                <a:rPr lang="ru-RU" sz="1600" dirty="0">
                  <a:latin typeface="Consolas"/>
                  <a:cs typeface="Consolas"/>
                </a:rPr>
                <a:t> </a:t>
              </a:r>
              <a:r>
                <a:rPr lang="it-IT" sz="1600" dirty="0">
                  <a:latin typeface="Consolas"/>
                  <a:cs typeface="Consolas"/>
                </a:rPr>
                <a:t>   {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    </a:t>
              </a:r>
              <a:r>
                <a:rPr lang="it-IT" sz="1600" dirty="0" err="1">
                  <a:latin typeface="Consolas"/>
                  <a:cs typeface="Consolas"/>
                </a:rPr>
                <a:t>Console.WriteLine</a:t>
              </a:r>
              <a:r>
                <a:rPr lang="it-IT" sz="1600" dirty="0">
                  <a:latin typeface="Consolas"/>
                  <a:cs typeface="Consolas"/>
                </a:rPr>
                <a:t>("</a:t>
              </a:r>
              <a:r>
                <a:rPr lang="it-IT" sz="1600" dirty="0" err="1">
                  <a:latin typeface="Consolas"/>
                  <a:cs typeface="Consolas"/>
                </a:rPr>
                <a:t>Zzzz</a:t>
              </a:r>
              <a:r>
                <a:rPr lang="it-IT" sz="1600" dirty="0">
                  <a:latin typeface="Consolas"/>
                  <a:cs typeface="Consolas"/>
                </a:rPr>
                <a:t>...");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}</a:t>
              </a:r>
            </a:p>
            <a:p>
              <a:endParaRPr lang="it-IT" sz="1600" dirty="0">
                <a:latin typeface="Consolas"/>
                <a:cs typeface="Consolas"/>
              </a:endParaRPr>
            </a:p>
            <a:p>
              <a:r>
                <a:rPr lang="it-IT" sz="1600" dirty="0">
                  <a:latin typeface="Consolas"/>
                  <a:cs typeface="Consolas"/>
                </a:rPr>
                <a:t>    public </a:t>
              </a:r>
              <a:r>
                <a:rPr lang="it-IT" sz="1600" dirty="0" err="1">
                  <a:latin typeface="Consolas"/>
                  <a:cs typeface="Consolas"/>
                </a:rPr>
                <a:t>static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void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SetCompanyPolicy</a:t>
              </a:r>
              <a:r>
                <a:rPr lang="it-IT" sz="1600" dirty="0">
                  <a:latin typeface="Consolas"/>
                  <a:cs typeface="Consolas"/>
                </a:rPr>
                <a:t>(</a:t>
              </a:r>
              <a:r>
                <a:rPr lang="it-IT" sz="1600" dirty="0" err="1">
                  <a:latin typeface="Consolas"/>
                  <a:cs typeface="Consolas"/>
                </a:rPr>
                <a:t>CompanyPolicy</a:t>
              </a:r>
              <a:r>
                <a:rPr lang="it-IT" sz="1600" dirty="0">
                  <a:latin typeface="Consolas"/>
                  <a:cs typeface="Consolas"/>
                </a:rPr>
                <a:t> </a:t>
              </a:r>
              <a:r>
                <a:rPr lang="it-IT" sz="1600" dirty="0" err="1">
                  <a:latin typeface="Consolas"/>
                  <a:cs typeface="Consolas"/>
                </a:rPr>
                <a:t>plc</a:t>
              </a:r>
              <a:r>
                <a:rPr lang="it-IT" sz="1600" dirty="0">
                  <a:latin typeface="Consolas"/>
                  <a:cs typeface="Consolas"/>
                </a:rPr>
                <a:t>)</a:t>
              </a:r>
            </a:p>
            <a:p>
              <a:r>
                <a:rPr lang="it-IT" sz="1600" dirty="0">
                  <a:latin typeface="Consolas"/>
                  <a:cs typeface="Consolas"/>
                </a:rPr>
                <a:t>    {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        policy = </a:t>
              </a:r>
              <a:r>
                <a:rPr lang="pl-PL" sz="1600" dirty="0" err="1">
                  <a:latin typeface="Consolas"/>
                  <a:cs typeface="Consolas"/>
                </a:rPr>
                <a:t>plc</a:t>
              </a:r>
              <a:r>
                <a:rPr lang="pl-PL" sz="1600" dirty="0">
                  <a:latin typeface="Consolas"/>
                  <a:cs typeface="Consolas"/>
                </a:rPr>
                <a:t>;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    }</a:t>
              </a:r>
            </a:p>
            <a:p>
              <a:r>
                <a:rPr lang="pl-PL" sz="1600" dirty="0">
                  <a:latin typeface="Consolas"/>
                  <a:cs typeface="Consolas"/>
                </a:rPr>
                <a:t>}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1" y="1219200"/>
              <a:ext cx="1708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fields</a:t>
              </a: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2590802" y="1403866"/>
              <a:ext cx="3505198" cy="1963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62800" y="1828800"/>
              <a:ext cx="1312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Static field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953002" y="2013466"/>
              <a:ext cx="2209799" cy="439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1"/>
            </p:cNvCxnSpPr>
            <p:nvPr/>
          </p:nvCxnSpPr>
          <p:spPr>
            <a:xfrm flipH="1">
              <a:off x="3124201" y="1403866"/>
              <a:ext cx="2971800" cy="4249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943600" y="23622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 virtual  method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810000" y="2514605"/>
              <a:ext cx="2133600" cy="3226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96001" y="3505200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Instance  method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4724402" y="3689866"/>
              <a:ext cx="1371599" cy="12013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43800" y="4114800"/>
              <a:ext cx="1914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Static method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5181602" y="4299466"/>
              <a:ext cx="2362197" cy="484257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763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60162" y="1295400"/>
            <a:ext cx="8432192" cy="3978159"/>
            <a:chOff x="97188" y="609600"/>
            <a:chExt cx="9275412" cy="3439023"/>
          </a:xfrm>
        </p:grpSpPr>
        <p:grpSp>
          <p:nvGrpSpPr>
            <p:cNvPr id="32" name="Group 31"/>
            <p:cNvGrpSpPr/>
            <p:nvPr/>
          </p:nvGrpSpPr>
          <p:grpSpPr>
            <a:xfrm>
              <a:off x="717999" y="609600"/>
              <a:ext cx="8654601" cy="3276600"/>
              <a:chOff x="489399" y="381000"/>
              <a:chExt cx="8654601" cy="32766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3214236" y="762000"/>
                <a:ext cx="2590800" cy="28956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endParaRPr lang="en-US" b="1" dirty="0"/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3366636" y="16002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Type Handle 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366636" y="9144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Sync Block Index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349512" y="2127975"/>
                <a:ext cx="203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96697" y="381000"/>
                <a:ext cx="281204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Employee Class Instance 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7467600" y="2895600"/>
                <a:ext cx="1676400" cy="6858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19050" cmpd="sng">
                <a:solidFill>
                  <a:schemeClr val="accent2">
                    <a:lumMod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 Object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3366636" y="22860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Storage for</a:t>
                </a:r>
                <a:r>
                  <a:rPr lang="ru-RU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id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3366636" y="2971800"/>
                <a:ext cx="22860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Storage for</a:t>
                </a:r>
                <a:r>
                  <a:rPr lang="ru-RU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name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489399" y="1447800"/>
                <a:ext cx="183921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 cmpd="sng">
                <a:solidFill>
                  <a:schemeClr val="bg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OBJECTREF</a:t>
                </a:r>
              </a:p>
            </p:txBody>
          </p:sp>
          <p:cxnSp>
            <p:nvCxnSpPr>
              <p:cNvPr id="44" name="Straight Arrow Connector 43"/>
              <p:cNvCxnSpPr>
                <a:stCxn id="43" idx="3"/>
                <a:endCxn id="36" idx="1"/>
              </p:cNvCxnSpPr>
              <p:nvPr/>
            </p:nvCxnSpPr>
            <p:spPr>
              <a:xfrm>
                <a:off x="2328609" y="1714500"/>
                <a:ext cx="1038027" cy="15240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5810816" y="685800"/>
                <a:ext cx="1093953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-4 bytes 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67400" y="1371600"/>
                <a:ext cx="1016368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0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 bytes 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72344" y="2057400"/>
                <a:ext cx="114332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+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4 bytes 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772344" y="2590800"/>
                <a:ext cx="1143326" cy="319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+8</a:t>
                </a:r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 bytes </a:t>
                </a:r>
              </a:p>
            </p:txBody>
          </p:sp>
          <p:cxnSp>
            <p:nvCxnSpPr>
              <p:cNvPr id="49" name="Straight Arrow Connector 48"/>
              <p:cNvCxnSpPr>
                <a:stCxn id="42" idx="3"/>
                <a:endCxn id="40" idx="1"/>
              </p:cNvCxnSpPr>
              <p:nvPr/>
            </p:nvCxnSpPr>
            <p:spPr>
              <a:xfrm>
                <a:off x="5652636" y="3238500"/>
                <a:ext cx="1814964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6477000" y="990600"/>
                <a:ext cx="2415374" cy="319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Object Header Word </a:t>
                </a:r>
              </a:p>
            </p:txBody>
          </p:sp>
          <p:cxnSp>
            <p:nvCxnSpPr>
              <p:cNvPr id="51" name="Straight Arrow Connector 50"/>
              <p:cNvCxnSpPr>
                <a:stCxn id="50" idx="1"/>
                <a:endCxn id="37" idx="3"/>
              </p:cNvCxnSpPr>
              <p:nvPr/>
            </p:nvCxnSpPr>
            <p:spPr>
              <a:xfrm flipH="1">
                <a:off x="5652637" y="1150239"/>
                <a:ext cx="824363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/>
              <p:cNvSpPr/>
              <p:nvPr/>
            </p:nvSpPr>
            <p:spPr>
              <a:xfrm>
                <a:off x="6647423" y="1676400"/>
                <a:ext cx="2482590" cy="319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Method Table Pointer</a:t>
                </a:r>
              </a:p>
            </p:txBody>
          </p:sp>
          <p:cxnSp>
            <p:nvCxnSpPr>
              <p:cNvPr id="53" name="Straight Arrow Connector 52"/>
              <p:cNvCxnSpPr>
                <a:stCxn id="52" idx="1"/>
                <a:endCxn id="36" idx="3"/>
              </p:cNvCxnSpPr>
              <p:nvPr/>
            </p:nvCxnSpPr>
            <p:spPr>
              <a:xfrm flipH="1">
                <a:off x="5652637" y="1836039"/>
                <a:ext cx="994786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6477000" y="2362200"/>
                <a:ext cx="1291726" cy="319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cs typeface="Lucida Handwriting"/>
                  </a:rPr>
                  <a:t>An integer</a:t>
                </a:r>
              </a:p>
            </p:txBody>
          </p:sp>
          <p:cxnSp>
            <p:nvCxnSpPr>
              <p:cNvPr id="55" name="Straight Arrow Connector 54"/>
              <p:cNvCxnSpPr>
                <a:stCxn id="54" idx="1"/>
                <a:endCxn id="41" idx="3"/>
              </p:cNvCxnSpPr>
              <p:nvPr/>
            </p:nvCxnSpPr>
            <p:spPr>
              <a:xfrm flipH="1">
                <a:off x="5652636" y="2521839"/>
                <a:ext cx="824364" cy="3086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ash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/>
            <p:cNvSpPr/>
            <p:nvPr/>
          </p:nvSpPr>
          <p:spPr>
            <a:xfrm>
              <a:off x="97188" y="2819400"/>
              <a:ext cx="3080833" cy="1229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OBJECTREF does not point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to the  beginning of the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Object Instance  but at </a:t>
              </a:r>
            </a:p>
            <a:p>
              <a:pPr>
                <a:lnSpc>
                  <a:spcPct val="120000"/>
                </a:lnSpc>
              </a:pPr>
              <a:r>
                <a:rPr lang="en-US" b="1" dirty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  <a:cs typeface="Lucida Handwriting"/>
                </a:rPr>
                <a:t>a DWORD offset (4 bytes)</a:t>
              </a:r>
            </a:p>
          </p:txBody>
        </p:sp>
        <p:cxnSp>
          <p:nvCxnSpPr>
            <p:cNvPr id="34" name="Straight Arrow Connector 33"/>
            <p:cNvCxnSpPr>
              <a:stCxn id="33" idx="0"/>
              <a:endCxn id="43" idx="2"/>
            </p:cNvCxnSpPr>
            <p:nvPr/>
          </p:nvCxnSpPr>
          <p:spPr>
            <a:xfrm flipV="1">
              <a:off x="1637605" y="2209800"/>
              <a:ext cx="0" cy="6096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11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членам класса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190278" y="2051032"/>
            <a:ext cx="8801322" cy="461016"/>
          </a:xfrm>
          <a:custGeom>
            <a:avLst/>
            <a:gdLst>
              <a:gd name="connsiteX0" fmla="*/ 0 w 8705850"/>
              <a:gd name="connsiteY0" fmla="*/ 76838 h 461016"/>
              <a:gd name="connsiteX1" fmla="*/ 76838 w 8705850"/>
              <a:gd name="connsiteY1" fmla="*/ 0 h 461016"/>
              <a:gd name="connsiteX2" fmla="*/ 8629012 w 8705850"/>
              <a:gd name="connsiteY2" fmla="*/ 0 h 461016"/>
              <a:gd name="connsiteX3" fmla="*/ 8705850 w 8705850"/>
              <a:gd name="connsiteY3" fmla="*/ 76838 h 461016"/>
              <a:gd name="connsiteX4" fmla="*/ 8705850 w 8705850"/>
              <a:gd name="connsiteY4" fmla="*/ 384178 h 461016"/>
              <a:gd name="connsiteX5" fmla="*/ 8629012 w 8705850"/>
              <a:gd name="connsiteY5" fmla="*/ 461016 h 461016"/>
              <a:gd name="connsiteX6" fmla="*/ 76838 w 8705850"/>
              <a:gd name="connsiteY6" fmla="*/ 461016 h 461016"/>
              <a:gd name="connsiteX7" fmla="*/ 0 w 8705850"/>
              <a:gd name="connsiteY7" fmla="*/ 384178 h 461016"/>
              <a:gd name="connsiteX8" fmla="*/ 0 w 8705850"/>
              <a:gd name="connsiteY8" fmla="*/ 76838 h 46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461016">
                <a:moveTo>
                  <a:pt x="0" y="76838"/>
                </a:moveTo>
                <a:cubicBezTo>
                  <a:pt x="0" y="34402"/>
                  <a:pt x="34402" y="0"/>
                  <a:pt x="76838" y="0"/>
                </a:cubicBezTo>
                <a:lnTo>
                  <a:pt x="8629012" y="0"/>
                </a:lnTo>
                <a:cubicBezTo>
                  <a:pt x="8671448" y="0"/>
                  <a:pt x="8705850" y="34402"/>
                  <a:pt x="8705850" y="76838"/>
                </a:cubicBezTo>
                <a:lnTo>
                  <a:pt x="8705850" y="384178"/>
                </a:lnTo>
                <a:cubicBezTo>
                  <a:pt x="8705850" y="426614"/>
                  <a:pt x="8671448" y="461016"/>
                  <a:pt x="8629012" y="461016"/>
                </a:cubicBezTo>
                <a:lnTo>
                  <a:pt x="76838" y="461016"/>
                </a:lnTo>
                <a:cubicBezTo>
                  <a:pt x="34402" y="461016"/>
                  <a:pt x="0" y="426614"/>
                  <a:pt x="0" y="384178"/>
                </a:cubicBezTo>
                <a:lnTo>
                  <a:pt x="0" y="7683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91085" tIns="91085" rIns="91085" bIns="9108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доступе к членам экземпляра применяются следующие правила: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190278" y="2705945"/>
            <a:ext cx="8801322" cy="80496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получении доступа к методу используется имя метода с последующими круглыми скобками</a:t>
            </a:r>
          </a:p>
        </p:txBody>
      </p:sp>
      <p:sp>
        <p:nvSpPr>
          <p:cNvPr id="12" name="Полилиния 11"/>
          <p:cNvSpPr/>
          <p:nvPr/>
        </p:nvSpPr>
        <p:spPr>
          <a:xfrm>
            <a:off x="190278" y="3704803"/>
            <a:ext cx="8801322" cy="804960"/>
          </a:xfrm>
          <a:custGeom>
            <a:avLst/>
            <a:gdLst>
              <a:gd name="connsiteX0" fmla="*/ 0 w 8705850"/>
              <a:gd name="connsiteY0" fmla="*/ 134163 h 804960"/>
              <a:gd name="connsiteX1" fmla="*/ 134163 w 8705850"/>
              <a:gd name="connsiteY1" fmla="*/ 0 h 804960"/>
              <a:gd name="connsiteX2" fmla="*/ 8571687 w 8705850"/>
              <a:gd name="connsiteY2" fmla="*/ 0 h 804960"/>
              <a:gd name="connsiteX3" fmla="*/ 8705850 w 8705850"/>
              <a:gd name="connsiteY3" fmla="*/ 134163 h 804960"/>
              <a:gd name="connsiteX4" fmla="*/ 8705850 w 8705850"/>
              <a:gd name="connsiteY4" fmla="*/ 670797 h 804960"/>
              <a:gd name="connsiteX5" fmla="*/ 8571687 w 8705850"/>
              <a:gd name="connsiteY5" fmla="*/ 804960 h 804960"/>
              <a:gd name="connsiteX6" fmla="*/ 134163 w 8705850"/>
              <a:gd name="connsiteY6" fmla="*/ 804960 h 804960"/>
              <a:gd name="connsiteX7" fmla="*/ 0 w 8705850"/>
              <a:gd name="connsiteY7" fmla="*/ 670797 h 804960"/>
              <a:gd name="connsiteX8" fmla="*/ 0 w 870585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0585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571687" y="0"/>
                </a:lnTo>
                <a:cubicBezTo>
                  <a:pt x="8645783" y="0"/>
                  <a:pt x="8705850" y="60067"/>
                  <a:pt x="8705850" y="134163"/>
                </a:cubicBezTo>
                <a:lnTo>
                  <a:pt x="8705850" y="670797"/>
                </a:lnTo>
                <a:cubicBezTo>
                  <a:pt x="8705850" y="744893"/>
                  <a:pt x="8645783" y="804960"/>
                  <a:pt x="857168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получении доступа к public полю используется имя поля - таким образом можно получить значение поля или установить его новое значение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152400" y="762000"/>
            <a:ext cx="8839200" cy="909943"/>
            <a:chOff x="0" y="34619"/>
            <a:chExt cx="7843058" cy="992160"/>
          </a:xfrm>
          <a:solidFill>
            <a:schemeClr val="accent2">
              <a:lumMod val="5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7" name="Rounded Rectangle 6"/>
            <p:cNvSpPr/>
            <p:nvPr/>
          </p:nvSpPr>
          <p:spPr>
            <a:xfrm>
              <a:off x="0" y="34619"/>
              <a:ext cx="7843058" cy="99216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8433" y="83052"/>
              <a:ext cx="7675534" cy="895294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just" defTabSz="1027382">
                <a:lnSpc>
                  <a:spcPct val="90000"/>
                </a:lnSpc>
                <a:spcAft>
                  <a:spcPct val="35000"/>
                </a:spcAft>
              </a:pPr>
              <a:r>
                <a:rPr lang="ru-RU" dirty="0">
                  <a:latin typeface="Calibri" panose="020F0502020204030204" pitchFamily="34" charset="0"/>
                </a:rPr>
                <a:t>Для доступа к членам экземпляра используется имя экземпляра с последующей точкой, за которой следует имя члена класса</a:t>
              </a:r>
            </a:p>
          </p:txBody>
        </p:sp>
      </p:grpSp>
      <p:sp>
        <p:nvSpPr>
          <p:cNvPr id="9" name="Flowchart: Document 8"/>
          <p:cNvSpPr/>
          <p:nvPr/>
        </p:nvSpPr>
        <p:spPr>
          <a:xfrm>
            <a:off x="190278" y="4800600"/>
            <a:ext cx="8725122" cy="150452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Residence(ResidenceType.House, 3);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salePrice =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ouse.CalculateSalePrice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()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rebuildCost =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ouse.CalculateRebuildingCost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62600" y="1292853"/>
            <a:ext cx="3429000" cy="75817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>
              <a:defRPr/>
            </a:pPr>
            <a:r>
              <a:rPr lang="ru-RU" dirty="0">
                <a:solidFill>
                  <a:schemeClr val="bg1"/>
                </a:solidFill>
                <a:latin typeface="Consolas"/>
                <a:cs typeface="Consolas"/>
              </a:rPr>
              <a:t>InstanceName.MemberName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Определение класса в качестве разделяемого позволяет разделить класс на несколько файлов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278" y="1676400"/>
            <a:ext cx="8725122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определения разделяемого класса используется ключевое слово </a:t>
            </a:r>
            <a:r>
              <a:rPr lang="ru-RU" b="1" dirty="0" err="1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304800" y="2514600"/>
            <a:ext cx="5334000" cy="2133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namespace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HouseSystem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partial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class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810000" y="3505201"/>
            <a:ext cx="4953000" cy="2362200"/>
            <a:chOff x="4572000" y="4038600"/>
            <a:chExt cx="4572000" cy="2362200"/>
          </a:xfrm>
          <a:effectLst/>
        </p:grpSpPr>
        <p:sp>
          <p:nvSpPr>
            <p:cNvPr id="8" name="Flowchart: Document 7"/>
            <p:cNvSpPr/>
            <p:nvPr/>
          </p:nvSpPr>
          <p:spPr>
            <a:xfrm>
              <a:off x="4572000" y="4343400"/>
              <a:ext cx="4572000" cy="20574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6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ru-RU" sz="1600" dirty="0" err="1">
                  <a:latin typeface="Consolas" pitchFamily="49" charset="0"/>
                  <a:cs typeface="Consolas" pitchFamily="49" charset="0"/>
                </a:rPr>
                <a:t>namespace</a:t>
              </a:r>
              <a:r>
                <a:rPr lang="ru-RU" sz="1600" dirty="0">
                  <a:latin typeface="Consolas" pitchFamily="49" charset="0"/>
                  <a:cs typeface="Consolas" pitchFamily="49" charset="0"/>
                </a:rPr>
                <a:t> HouseSystem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public </a:t>
              </a:r>
              <a:r>
                <a:rPr lang="ru-RU" sz="1600" b="1" dirty="0">
                  <a:latin typeface="Consolas" pitchFamily="49" charset="0"/>
                  <a:cs typeface="Consolas" pitchFamily="49" charset="0"/>
                </a:rPr>
                <a:t>partial</a:t>
              </a:r>
              <a:r>
                <a:rPr lang="ru-RU" sz="1600" dirty="0">
                  <a:latin typeface="Consolas" pitchFamily="49" charset="0"/>
                  <a:cs typeface="Consolas" pitchFamily="49" charset="0"/>
                </a:rPr>
                <a:t> class Residence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{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    }</a:t>
              </a:r>
            </a:p>
            <a:p>
              <a:r>
                <a:rPr lang="ru-RU" sz="1600" dirty="0"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43800" y="4038600"/>
              <a:ext cx="1371600" cy="4572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latin typeface="Consolas" pitchFamily="49" charset="0"/>
                  <a:cs typeface="Consolas" pitchFamily="49" charset="0"/>
                </a:rPr>
                <a:t>File2.cs</a:t>
              </a:r>
              <a:endParaRPr lang="ru-RU" dirty="0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810000" y="2438400"/>
            <a:ext cx="1524000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latin typeface="Consolas" pitchFamily="49" charset="0"/>
                <a:cs typeface="Consolas" pitchFamily="49" charset="0"/>
              </a:rPr>
              <a:t>File1.cs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разделяемых классов и разделяемых методов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975537"/>
            <a:ext cx="8686800" cy="740048"/>
          </a:xfrm>
          <a:custGeom>
            <a:avLst/>
            <a:gdLst>
              <a:gd name="connsiteX0" fmla="*/ 0 w 8610600"/>
              <a:gd name="connsiteY0" fmla="*/ 123344 h 740048"/>
              <a:gd name="connsiteX1" fmla="*/ 123344 w 8610600"/>
              <a:gd name="connsiteY1" fmla="*/ 0 h 740048"/>
              <a:gd name="connsiteX2" fmla="*/ 8487256 w 8610600"/>
              <a:gd name="connsiteY2" fmla="*/ 0 h 740048"/>
              <a:gd name="connsiteX3" fmla="*/ 8610600 w 8610600"/>
              <a:gd name="connsiteY3" fmla="*/ 123344 h 740048"/>
              <a:gd name="connsiteX4" fmla="*/ 8610600 w 8610600"/>
              <a:gd name="connsiteY4" fmla="*/ 616704 h 740048"/>
              <a:gd name="connsiteX5" fmla="*/ 8487256 w 8610600"/>
              <a:gd name="connsiteY5" fmla="*/ 740048 h 740048"/>
              <a:gd name="connsiteX6" fmla="*/ 123344 w 8610600"/>
              <a:gd name="connsiteY6" fmla="*/ 740048 h 740048"/>
              <a:gd name="connsiteX7" fmla="*/ 0 w 8610600"/>
              <a:gd name="connsiteY7" fmla="*/ 616704 h 740048"/>
              <a:gd name="connsiteX8" fmla="*/ 0 w 8610600"/>
              <a:gd name="connsiteY8" fmla="*/ 123344 h 74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40048">
                <a:moveTo>
                  <a:pt x="0" y="123344"/>
                </a:moveTo>
                <a:cubicBezTo>
                  <a:pt x="0" y="55223"/>
                  <a:pt x="55223" y="0"/>
                  <a:pt x="123344" y="0"/>
                </a:cubicBezTo>
                <a:lnTo>
                  <a:pt x="8487256" y="0"/>
                </a:lnTo>
                <a:cubicBezTo>
                  <a:pt x="8555377" y="0"/>
                  <a:pt x="8610600" y="55223"/>
                  <a:pt x="8610600" y="123344"/>
                </a:cubicBezTo>
                <a:lnTo>
                  <a:pt x="8610600" y="616704"/>
                </a:lnTo>
                <a:cubicBezTo>
                  <a:pt x="8610600" y="684825"/>
                  <a:pt x="8555377" y="740048"/>
                  <a:pt x="8487256" y="740048"/>
                </a:cubicBezTo>
                <a:lnTo>
                  <a:pt x="123344" y="740048"/>
                </a:lnTo>
                <a:cubicBezTo>
                  <a:pt x="55223" y="740048"/>
                  <a:pt x="0" y="684825"/>
                  <a:pt x="0" y="616704"/>
                </a:cubicBezTo>
                <a:lnTo>
                  <a:pt x="0" y="12334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12326" tIns="112326" rIns="112326" bIns="112326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разделяемого класса применяются следующие правила: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28600" y="1925981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Каждая часть класса должны быть доступна при компиляции приложения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2907822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Каждая часть класса должна начинаться с ключевого слова </a:t>
            </a:r>
            <a:r>
              <a:rPr lang="ru-RU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28600" y="3894038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Разделяемый класс не может быть разбит на несколько сборок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28600" y="4880254"/>
            <a:ext cx="8686800" cy="771445"/>
          </a:xfrm>
          <a:custGeom>
            <a:avLst/>
            <a:gdLst>
              <a:gd name="connsiteX0" fmla="*/ 0 w 8610600"/>
              <a:gd name="connsiteY0" fmla="*/ 128577 h 771445"/>
              <a:gd name="connsiteX1" fmla="*/ 128577 w 8610600"/>
              <a:gd name="connsiteY1" fmla="*/ 0 h 771445"/>
              <a:gd name="connsiteX2" fmla="*/ 8482023 w 8610600"/>
              <a:gd name="connsiteY2" fmla="*/ 0 h 771445"/>
              <a:gd name="connsiteX3" fmla="*/ 8610600 w 8610600"/>
              <a:gd name="connsiteY3" fmla="*/ 128577 h 771445"/>
              <a:gd name="connsiteX4" fmla="*/ 8610600 w 8610600"/>
              <a:gd name="connsiteY4" fmla="*/ 642868 h 771445"/>
              <a:gd name="connsiteX5" fmla="*/ 8482023 w 8610600"/>
              <a:gd name="connsiteY5" fmla="*/ 771445 h 771445"/>
              <a:gd name="connsiteX6" fmla="*/ 128577 w 8610600"/>
              <a:gd name="connsiteY6" fmla="*/ 771445 h 771445"/>
              <a:gd name="connsiteX7" fmla="*/ 0 w 8610600"/>
              <a:gd name="connsiteY7" fmla="*/ 642868 h 771445"/>
              <a:gd name="connsiteX8" fmla="*/ 0 w 8610600"/>
              <a:gd name="connsiteY8" fmla="*/ 128577 h 77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10600" h="771445">
                <a:moveTo>
                  <a:pt x="0" y="128577"/>
                </a:moveTo>
                <a:cubicBezTo>
                  <a:pt x="0" y="57566"/>
                  <a:pt x="57566" y="0"/>
                  <a:pt x="128577" y="0"/>
                </a:cubicBezTo>
                <a:lnTo>
                  <a:pt x="8482023" y="0"/>
                </a:lnTo>
                <a:cubicBezTo>
                  <a:pt x="8553034" y="0"/>
                  <a:pt x="8610600" y="57566"/>
                  <a:pt x="8610600" y="128577"/>
                </a:cubicBezTo>
                <a:lnTo>
                  <a:pt x="8610600" y="642868"/>
                </a:lnTo>
                <a:cubicBezTo>
                  <a:pt x="8610600" y="713879"/>
                  <a:pt x="8553034" y="771445"/>
                  <a:pt x="8482023" y="771445"/>
                </a:cubicBezTo>
                <a:lnTo>
                  <a:pt x="128577" y="771445"/>
                </a:lnTo>
                <a:cubicBezTo>
                  <a:pt x="57566" y="771445"/>
                  <a:pt x="0" y="713879"/>
                  <a:pt x="0" y="642868"/>
                </a:cubicBezTo>
                <a:lnTo>
                  <a:pt x="0" y="12857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3859" tIns="113859" rIns="113859" bIns="113859" numCol="1" spcCol="1270" anchor="ctr" anchorCtr="0">
            <a:noAutofit/>
          </a:bodyPr>
          <a:lstStyle/>
          <a:p>
            <a:pPr lvl="0" algn="just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Ключевое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слово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должно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быть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префиксом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ключевого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Calibri" panose="020F0502020204030204" pitchFamily="34" charset="0"/>
              </a:rPr>
              <a:t>слова</a:t>
            </a:r>
            <a:r>
              <a:rPr lang="en-US" kern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class</a:t>
            </a:r>
            <a:endParaRPr lang="ru-RU" b="1" kern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разделяемых классов и разделяемых методов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52400" y="762002"/>
            <a:ext cx="87630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4763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разделяемого класса  в нем можно определить один или несколько разделяемых методов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152400" y="1600201"/>
            <a:ext cx="5181600" cy="3352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partial void DoWork(int data);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public void FrameworkMethod()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     DoWork(99);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2438400" y="4191001"/>
            <a:ext cx="6477000" cy="216778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public partial class FrameworkClass</a:t>
            </a: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partial void DoWork(int data)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. . .</a:t>
            </a:r>
            <a:endParaRPr lang="arn-CL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89004" y="2640129"/>
            <a:ext cx="3826396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Вызов разделяемого метода</a:t>
            </a:r>
          </a:p>
        </p:txBody>
      </p:sp>
      <p:sp>
        <p:nvSpPr>
          <p:cNvPr id="9" name="Rounded Rectangle 6"/>
          <p:cNvSpPr/>
          <p:nvPr/>
        </p:nvSpPr>
        <p:spPr>
          <a:xfrm>
            <a:off x="5089004" y="1725740"/>
            <a:ext cx="3807812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Определение разделяемого метода</a:t>
            </a:r>
          </a:p>
        </p:txBody>
      </p:sp>
      <p:sp>
        <p:nvSpPr>
          <p:cNvPr id="11" name="Rounded Rectangle 6"/>
          <p:cNvSpPr/>
          <p:nvPr/>
        </p:nvSpPr>
        <p:spPr>
          <a:xfrm>
            <a:off x="5084149" y="3527408"/>
            <a:ext cx="3812667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Реализация разделяемого метода</a:t>
            </a:r>
          </a:p>
        </p:txBody>
      </p:sp>
      <p:cxnSp>
        <p:nvCxnSpPr>
          <p:cNvPr id="4" name="Прямая со стрелкой 3"/>
          <p:cNvCxnSpPr>
            <a:stCxn id="9" idx="1"/>
          </p:cNvCxnSpPr>
          <p:nvPr/>
        </p:nvCxnSpPr>
        <p:spPr>
          <a:xfrm flipH="1">
            <a:off x="4191001" y="1992440"/>
            <a:ext cx="898003" cy="52216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</p:cNvCxnSpPr>
          <p:nvPr/>
        </p:nvCxnSpPr>
        <p:spPr>
          <a:xfrm flipH="1">
            <a:off x="3962400" y="2906829"/>
            <a:ext cx="1126604" cy="141171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2"/>
          </p:cNvCxnSpPr>
          <p:nvPr/>
        </p:nvCxnSpPr>
        <p:spPr>
          <a:xfrm flipH="1">
            <a:off x="4419601" y="4060808"/>
            <a:ext cx="2570882" cy="73979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/>
          <p:cNvGrpSpPr/>
          <p:nvPr/>
        </p:nvGrpSpPr>
        <p:grpSpPr>
          <a:xfrm>
            <a:off x="220152" y="762000"/>
            <a:ext cx="8695248" cy="5486400"/>
            <a:chOff x="79626" y="609600"/>
            <a:chExt cx="9014340" cy="5715000"/>
          </a:xfrm>
        </p:grpSpPr>
        <p:sp>
          <p:nvSpPr>
            <p:cNvPr id="5" name="Rounded Rectangle 4"/>
            <p:cNvSpPr/>
            <p:nvPr/>
          </p:nvSpPr>
          <p:spPr>
            <a:xfrm>
              <a:off x="4765618" y="1371600"/>
              <a:ext cx="4328348" cy="4953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Reference Types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8384" y="1371600"/>
              <a:ext cx="4398289" cy="4953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n-US" sz="1600" b="1" dirty="0">
                  <a:solidFill>
                    <a:schemeClr val="accent2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Value Types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91372" y="609600"/>
              <a:ext cx="1237455" cy="38100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Object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626" y="1106394"/>
              <a:ext cx="1587500" cy="379373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Value Type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1606392"/>
              <a:ext cx="1237455" cy="379373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String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4020" y="179445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>
                  <a:latin typeface="Consolas" charset="0"/>
                  <a:ea typeface="Consolas" charset="0"/>
                  <a:cs typeface="Consolas" charset="0"/>
                </a:rPr>
                <a:t>SByte</a:t>
              </a:r>
              <a:endParaRPr lang="en-US" sz="15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94020" y="2224306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Int16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4019" y="26134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Int32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294018" y="3036680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Int64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94018" y="42898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Decimal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361455" y="4747607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Struct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352325" y="5248320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Enum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52325" y="5761414"/>
              <a:ext cx="1981200" cy="433993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atin typeface="Consolas" charset="0"/>
                  <a:ea typeface="Consolas" charset="0"/>
                  <a:cs typeface="Consolas" charset="0"/>
                </a:rPr>
                <a:t>Nullable</a:t>
              </a:r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 Types</a:t>
              </a:r>
            </a:p>
          </p:txBody>
        </p:sp>
        <p:cxnSp>
          <p:nvCxnSpPr>
            <p:cNvPr id="38" name="Straight Connector 37"/>
            <p:cNvCxnSpPr>
              <a:endCxn id="9" idx="0"/>
            </p:cNvCxnSpPr>
            <p:nvPr/>
          </p:nvCxnSpPr>
          <p:spPr>
            <a:xfrm>
              <a:off x="5715000" y="1293773"/>
              <a:ext cx="9128" cy="31261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3"/>
            </p:cNvCxnSpPr>
            <p:nvPr/>
          </p:nvCxnSpPr>
          <p:spPr>
            <a:xfrm flipV="1">
              <a:off x="1667126" y="1295400"/>
              <a:ext cx="4047874" cy="68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72000" y="990603"/>
              <a:ext cx="0" cy="303170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" idx="2"/>
            </p:cNvCxnSpPr>
            <p:nvPr/>
          </p:nvCxnSpPr>
          <p:spPr>
            <a:xfrm flipV="1">
              <a:off x="841625" y="1485767"/>
              <a:ext cx="31751" cy="4536374"/>
            </a:xfrm>
            <a:prstGeom prst="straightConnector1">
              <a:avLst/>
            </a:prstGeom>
            <a:ln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81654" y="6018704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81654" y="5465316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881654" y="4964603"/>
              <a:ext cx="466327" cy="1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907850" y="443092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897529" y="4024309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895943" y="359272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95943" y="318480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921342" y="2767381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07850" y="2372000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907055" y="1931693"/>
              <a:ext cx="457198" cy="109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81654" y="4239306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3090245" y="4088603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Double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294018" y="3886201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Single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907055" y="3809452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3109692" y="3631933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Char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294018" y="3451642"/>
              <a:ext cx="1085257" cy="269921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Boolean</a:t>
              </a: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881654" y="3378614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921342" y="2960613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907055" y="2564241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907055" y="2158311"/>
              <a:ext cx="2247899" cy="54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3102945" y="1993964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Byte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102945" y="2424035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UInt16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90245" y="2823918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UInt32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90245" y="3228577"/>
              <a:ext cx="964405" cy="282159"/>
            </a:xfrm>
            <a:prstGeom prst="rect">
              <a:avLst/>
            </a:prstGeom>
            <a:solidFill>
              <a:schemeClr val="accent1">
                <a:lumMod val="2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latin typeface="Consolas" charset="0"/>
                  <a:ea typeface="Consolas" charset="0"/>
                  <a:cs typeface="Consolas" charset="0"/>
                </a:rPr>
                <a:t>UInt64</a:t>
              </a:r>
            </a:p>
          </p:txBody>
        </p:sp>
        <p:cxnSp>
          <p:nvCxnSpPr>
            <p:cNvPr id="119" name="Straight Connector 118"/>
            <p:cNvCxnSpPr>
              <a:stCxn id="9" idx="2"/>
            </p:cNvCxnSpPr>
            <p:nvPr/>
          </p:nvCxnSpPr>
          <p:spPr>
            <a:xfrm>
              <a:off x="5724128" y="1985765"/>
              <a:ext cx="0" cy="3576835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ounded Rectangle 119"/>
            <p:cNvSpPr/>
            <p:nvPr/>
          </p:nvSpPr>
          <p:spPr>
            <a:xfrm>
              <a:off x="6477000" y="5181600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Array Types</a:t>
              </a:r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6477000" y="4246894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Consolas" charset="0"/>
                  <a:ea typeface="Consolas" charset="0"/>
                  <a:cs typeface="Consolas" charset="0"/>
                </a:rPr>
                <a:t>Class Types</a:t>
              </a:r>
              <a:endParaRPr lang="en-US" sz="16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6477000" y="3306600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Delegate Types</a:t>
              </a:r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6477000" y="2366306"/>
              <a:ext cx="2142988" cy="71770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onsolas" charset="0"/>
                  <a:ea typeface="Consolas" charset="0"/>
                  <a:cs typeface="Consolas" charset="0"/>
                </a:rPr>
                <a:t>Interface Types</a:t>
              </a:r>
            </a:p>
          </p:txBody>
        </p:sp>
        <p:cxnSp>
          <p:nvCxnSpPr>
            <p:cNvPr id="126" name="Straight Connector 125"/>
            <p:cNvCxnSpPr>
              <a:endCxn id="120" idx="1"/>
            </p:cNvCxnSpPr>
            <p:nvPr/>
          </p:nvCxnSpPr>
          <p:spPr>
            <a:xfrm flipV="1">
              <a:off x="5715000" y="5540455"/>
              <a:ext cx="761999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733257" y="4611731"/>
              <a:ext cx="743743" cy="808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5724128" y="3688327"/>
              <a:ext cx="762000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5715000" y="2747233"/>
              <a:ext cx="762000" cy="11569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типов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7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разделяемых классов и разделяемых методов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47184" y="106022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При определении разделяемых методов необходимо соблюдать следующие правила: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47184" y="20078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не могут возвращать значение</a:t>
            </a:r>
          </a:p>
        </p:txBody>
      </p:sp>
      <p:sp>
        <p:nvSpPr>
          <p:cNvPr id="6" name="Полилиния 5"/>
          <p:cNvSpPr/>
          <p:nvPr/>
        </p:nvSpPr>
        <p:spPr>
          <a:xfrm>
            <a:off x="247184" y="29150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неявно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private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47184" y="38222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Объявления разделяемых методов должны начинаться с ключевого слова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partial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247184" y="4729400"/>
            <a:ext cx="8649633" cy="786240"/>
          </a:xfrm>
          <a:custGeom>
            <a:avLst/>
            <a:gdLst>
              <a:gd name="connsiteX0" fmla="*/ 0 w 8649633"/>
              <a:gd name="connsiteY0" fmla="*/ 131043 h 786240"/>
              <a:gd name="connsiteX1" fmla="*/ 131043 w 8649633"/>
              <a:gd name="connsiteY1" fmla="*/ 0 h 786240"/>
              <a:gd name="connsiteX2" fmla="*/ 8518590 w 8649633"/>
              <a:gd name="connsiteY2" fmla="*/ 0 h 786240"/>
              <a:gd name="connsiteX3" fmla="*/ 8649633 w 8649633"/>
              <a:gd name="connsiteY3" fmla="*/ 131043 h 786240"/>
              <a:gd name="connsiteX4" fmla="*/ 8649633 w 8649633"/>
              <a:gd name="connsiteY4" fmla="*/ 655197 h 786240"/>
              <a:gd name="connsiteX5" fmla="*/ 8518590 w 8649633"/>
              <a:gd name="connsiteY5" fmla="*/ 786240 h 786240"/>
              <a:gd name="connsiteX6" fmla="*/ 131043 w 8649633"/>
              <a:gd name="connsiteY6" fmla="*/ 786240 h 786240"/>
              <a:gd name="connsiteX7" fmla="*/ 0 w 8649633"/>
              <a:gd name="connsiteY7" fmla="*/ 655197 h 786240"/>
              <a:gd name="connsiteX8" fmla="*/ 0 w 8649633"/>
              <a:gd name="connsiteY8" fmla="*/ 131043 h 78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49633" h="786240">
                <a:moveTo>
                  <a:pt x="0" y="131043"/>
                </a:moveTo>
                <a:cubicBezTo>
                  <a:pt x="0" y="58670"/>
                  <a:pt x="58670" y="0"/>
                  <a:pt x="131043" y="0"/>
                </a:cubicBezTo>
                <a:lnTo>
                  <a:pt x="8518590" y="0"/>
                </a:lnTo>
                <a:cubicBezTo>
                  <a:pt x="8590963" y="0"/>
                  <a:pt x="8649633" y="58670"/>
                  <a:pt x="8649633" y="131043"/>
                </a:cubicBezTo>
                <a:lnTo>
                  <a:pt x="8649633" y="655197"/>
                </a:lnTo>
                <a:cubicBezTo>
                  <a:pt x="8649633" y="727570"/>
                  <a:pt x="8590963" y="786240"/>
                  <a:pt x="8518590" y="786240"/>
                </a:cubicBezTo>
                <a:lnTo>
                  <a:pt x="131043" y="786240"/>
                </a:lnTo>
                <a:cubicBezTo>
                  <a:pt x="58670" y="786240"/>
                  <a:pt x="0" y="727570"/>
                  <a:pt x="0" y="655197"/>
                </a:cubicBezTo>
                <a:lnTo>
                  <a:pt x="0" y="13104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6961" tIns="106961" rIns="106961" bIns="106961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Разделяемые методы могут иметь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ref</a:t>
            </a: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 параметры, но не могут </a:t>
            </a:r>
            <a:r>
              <a:rPr lang="ru-RU" sz="1800" b="1" kern="1200" dirty="0">
                <a:solidFill>
                  <a:schemeClr val="bg1"/>
                </a:solidFill>
                <a:latin typeface="Calibri" panose="020F0502020204030204" pitchFamily="34" charset="0"/>
              </a:rPr>
              <a:t>out</a:t>
            </a: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 параметры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</a:t>
            </a:r>
            <a:r>
              <a:rPr lang="ru-RU"/>
              <a:t>такое структура?</a:t>
            </a:r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247184" y="1600200"/>
            <a:ext cx="8668216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Структуры используются для моделирования элементов, которые содержат относительно небольшое количество данных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184" y="762000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Данные в переменных структурного типа хранятся своим значением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7" name="Rounded Rectangle 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System.Byte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byte</a:t>
              </a:r>
            </a:p>
          </p:txBody>
        </p:sp>
        <p:cxnSp>
          <p:nvCxnSpPr>
            <p:cNvPr id="9" name="Straight Connector 8"/>
            <p:cNvCxnSpPr>
              <a:stCxn id="7" idx="1"/>
              <a:endCxn id="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956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17" name="Rounded Rectangle 16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System.Int16</a:t>
              </a:r>
            </a:p>
            <a:p>
              <a:pPr algn="ctr"/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short</a:t>
              </a:r>
              <a:endParaRPr lang="ru-RU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1"/>
              <a:endCxn id="17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7244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3" name="Rounded Rectangle 22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System.Int32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int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53200" y="2743200"/>
            <a:ext cx="16002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6" name="Rounded Rectangle 25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System.Int64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long</a:t>
              </a:r>
            </a:p>
          </p:txBody>
        </p:sp>
        <p:cxnSp>
          <p:nvCxnSpPr>
            <p:cNvPr id="27" name="Straight Connector 26"/>
            <p:cNvCxnSpPr>
              <a:stCxn id="26" idx="1"/>
              <a:endCxn id="26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4478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29" name="Rounded Rectangle 28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System.Single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float</a:t>
              </a:r>
            </a:p>
          </p:txBody>
        </p:sp>
        <p:cxnSp>
          <p:nvCxnSpPr>
            <p:cNvPr id="30" name="Straight Connector 29"/>
            <p:cNvCxnSpPr>
              <a:stCxn id="29" idx="1"/>
              <a:endCxn id="29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38" name="Rounded Rectangle 3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System.Double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double</a:t>
              </a:r>
            </a:p>
          </p:txBody>
        </p:sp>
        <p:cxnSp>
          <p:nvCxnSpPr>
            <p:cNvPr id="39" name="Straight Connector 38"/>
            <p:cNvCxnSpPr>
              <a:stCxn id="38" idx="1"/>
              <a:endCxn id="3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562600" y="3886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1" name="Rounded Rectangle 40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Decimal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decimal</a:t>
              </a:r>
            </a:p>
          </p:txBody>
        </p:sp>
        <p:cxnSp>
          <p:nvCxnSpPr>
            <p:cNvPr id="42" name="Straight Connector 41"/>
            <p:cNvCxnSpPr>
              <a:stCxn id="41" idx="1"/>
              <a:endCxn id="41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670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5" name="Rounded Rectangle 44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System.Boolean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bool</a:t>
              </a: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724400" y="5029200"/>
            <a:ext cx="1828800" cy="990600"/>
            <a:chOff x="685800" y="2438400"/>
            <a:chExt cx="1600200" cy="990600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48" name="Rounded Rectangle 47"/>
            <p:cNvSpPr/>
            <p:nvPr/>
          </p:nvSpPr>
          <p:spPr>
            <a:xfrm>
              <a:off x="685800" y="2438400"/>
              <a:ext cx="1600200" cy="990600"/>
            </a:xfrm>
            <a:prstGeom prst="round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System. Char</a:t>
              </a:r>
            </a:p>
            <a:p>
              <a:pPr algn="ctr"/>
              <a:endParaRPr lang="ru-RU">
                <a:solidFill>
                  <a:schemeClr val="bg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char</a:t>
              </a:r>
            </a:p>
          </p:txBody>
        </p:sp>
        <p:cxnSp>
          <p:nvCxnSpPr>
            <p:cNvPr id="49" name="Straight Connector 48"/>
            <p:cNvCxnSpPr>
              <a:stCxn id="48" idx="1"/>
              <a:endCxn id="48" idx="3"/>
            </p:cNvCxnSpPr>
            <p:nvPr/>
          </p:nvCxnSpPr>
          <p:spPr>
            <a:xfrm rot="10800000" flipH="1">
              <a:off x="685800" y="2933700"/>
              <a:ext cx="1600200" cy="0"/>
            </a:xfrm>
            <a:prstGeom prst="line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структуры?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3124201"/>
            <a:ext cx="8763000" cy="1143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структурных типов нельзя использовать по умолчанию многие из общих операций, таких как == и !=, если для них не предоставлены определения этих операций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" y="762001"/>
            <a:ext cx="86868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Cтруктура может содержать поля и методы реализации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228600" y="1524001"/>
            <a:ext cx="4648200" cy="1447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>
                <a:latin typeface="Consolas" pitchFamily="49" charset="0"/>
                <a:cs typeface="Consolas" pitchFamily="49" charset="0"/>
              </a:rPr>
              <a:t>int x = 99;</a:t>
            </a:r>
          </a:p>
          <a:p>
            <a:r>
              <a:rPr lang="ru-RU" sz="1600">
                <a:latin typeface="Consolas" pitchFamily="49" charset="0"/>
                <a:cs typeface="Consolas" pitchFamily="49" charset="0"/>
              </a:rPr>
              <a:t>string xAsString = x.ToString();</a:t>
            </a:r>
          </a:p>
        </p:txBody>
      </p:sp>
      <p:pic>
        <p:nvPicPr>
          <p:cNvPr id="7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29544" y="3889376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использование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объявления структуры используется ключевое слово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28600" y="1595106"/>
            <a:ext cx="8686800" cy="21386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657600" y="4114800"/>
            <a:ext cx="5257800" cy="1752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>
                <a:latin typeface="Consolas" pitchFamily="49" charset="0"/>
                <a:cs typeface="Consolas" pitchFamily="49" charset="0"/>
              </a:rPr>
              <a:t>Currency unitedStatesCurrency;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unitedStatesCurrency.currencyCode = "USD";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unitedStatesCurrency.currencySymbol = "$";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unitedStatesCurrency.fractionDigits = 2;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7818" y="3881104"/>
            <a:ext cx="3352800" cy="2286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создания экземпляра типа структура необязательно использовать оператор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new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, однако структура в этом случае считается неинициализированной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581400" y="3200400"/>
            <a:ext cx="5334000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Синтаксис при определении членов в структурах аналогичен синтаксису в классах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0891" y="762000"/>
            <a:ext cx="8839200" cy="914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необходимо инициализировать поля структуры, можно определить один или несколько конструкторов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859575"/>
            <a:ext cx="8686800" cy="4119256"/>
          </a:xfrm>
          <a:prstGeom prst="flowChartDocumen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ISO 4217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($,£,...).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   //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decimal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places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this.currencySymbol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symbol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this.fractionDigits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unitedKingdomCurrency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("GBP", "£");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0" y="5655665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Сколько значимых типов из .NET </a:t>
            </a:r>
            <a:r>
              <a:rPr lang="ru-RU" i="1" dirty="0" err="1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Framework</a:t>
            </a:r>
            <a:r>
              <a:rPr lang="ru-RU" i="1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 содержит конструкторы по умолчанию?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Georgia" charset="0"/>
              </a:rPr>
              <a:t> 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структуры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" y="762000"/>
            <a:ext cx="87630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Существуют следующие различия между конструкторами структур и классов: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4876801"/>
            <a:ext cx="87630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Если при создании экземпляра структуры не используется конструктор (либо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default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), структура считается неинициализированной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228600" y="18310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Для структуры нельзя определить конструктор по умолчанию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28600" y="27598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Все конструкторы структуры должны явно инициализацировать каждое поле в структуре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28600" y="3688620"/>
            <a:ext cx="8763000" cy="804960"/>
          </a:xfrm>
          <a:custGeom>
            <a:avLst/>
            <a:gdLst>
              <a:gd name="connsiteX0" fmla="*/ 0 w 8839200"/>
              <a:gd name="connsiteY0" fmla="*/ 134163 h 804960"/>
              <a:gd name="connsiteX1" fmla="*/ 134163 w 8839200"/>
              <a:gd name="connsiteY1" fmla="*/ 0 h 804960"/>
              <a:gd name="connsiteX2" fmla="*/ 8705037 w 8839200"/>
              <a:gd name="connsiteY2" fmla="*/ 0 h 804960"/>
              <a:gd name="connsiteX3" fmla="*/ 8839200 w 8839200"/>
              <a:gd name="connsiteY3" fmla="*/ 134163 h 804960"/>
              <a:gd name="connsiteX4" fmla="*/ 8839200 w 8839200"/>
              <a:gd name="connsiteY4" fmla="*/ 670797 h 804960"/>
              <a:gd name="connsiteX5" fmla="*/ 8705037 w 8839200"/>
              <a:gd name="connsiteY5" fmla="*/ 804960 h 804960"/>
              <a:gd name="connsiteX6" fmla="*/ 134163 w 8839200"/>
              <a:gd name="connsiteY6" fmla="*/ 804960 h 804960"/>
              <a:gd name="connsiteX7" fmla="*/ 0 w 8839200"/>
              <a:gd name="connsiteY7" fmla="*/ 670797 h 804960"/>
              <a:gd name="connsiteX8" fmla="*/ 0 w 8839200"/>
              <a:gd name="connsiteY8" fmla="*/ 134163 h 80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39200" h="804960">
                <a:moveTo>
                  <a:pt x="0" y="134163"/>
                </a:moveTo>
                <a:cubicBezTo>
                  <a:pt x="0" y="60067"/>
                  <a:pt x="60067" y="0"/>
                  <a:pt x="134163" y="0"/>
                </a:cubicBezTo>
                <a:lnTo>
                  <a:pt x="8705037" y="0"/>
                </a:lnTo>
                <a:cubicBezTo>
                  <a:pt x="8779133" y="0"/>
                  <a:pt x="8839200" y="60067"/>
                  <a:pt x="8839200" y="134163"/>
                </a:cubicBezTo>
                <a:lnTo>
                  <a:pt x="8839200" y="670797"/>
                </a:lnTo>
                <a:cubicBezTo>
                  <a:pt x="8839200" y="744893"/>
                  <a:pt x="8779133" y="804960"/>
                  <a:pt x="8705037" y="804960"/>
                </a:cubicBezTo>
                <a:lnTo>
                  <a:pt x="134163" y="804960"/>
                </a:lnTo>
                <a:cubicBezTo>
                  <a:pt x="60067" y="804960"/>
                  <a:pt x="0" y="744893"/>
                  <a:pt x="0" y="670797"/>
                </a:cubicBezTo>
                <a:lnTo>
                  <a:pt x="0" y="1341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07875" tIns="107875" rIns="107875" bIns="107875" numCol="1" spcCol="1270" anchor="ctr" anchorCtr="0">
            <a:noAutofit/>
          </a:bodyPr>
          <a:lstStyle/>
          <a:p>
            <a:pPr lvl="0" algn="just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800" kern="1200" dirty="0">
                <a:solidFill>
                  <a:schemeClr val="bg1"/>
                </a:solidFill>
                <a:latin typeface="Calibri" panose="020F0502020204030204" pitchFamily="34" charset="0"/>
              </a:rPr>
              <a:t>Конструктор в структуре не может вызывать другие методы до присваивания значений всем ее полям</a:t>
            </a:r>
          </a:p>
        </p:txBody>
      </p:sp>
      <p:pic>
        <p:nvPicPr>
          <p:cNvPr id="6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56678" y="5489576"/>
            <a:ext cx="983568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28600" y="807388"/>
            <a:ext cx="1295400" cy="685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5;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543527" y="1500038"/>
            <a:ext cx="3276600" cy="914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d =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.Friday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06000" algn="just"/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561679"/>
            <a:ext cx="3962400" cy="2819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ctr"/>
            <a:r>
              <a:rPr lang="ru-RU" dirty="0" err="1">
                <a:latin typeface="Consolas" panose="020B0609020204030204" pitchFamily="49" charset="0"/>
                <a:cs typeface="Consolas" panose="020B0609020204030204" pitchFamily="49" charset="0"/>
              </a:rPr>
              <a:t>Day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281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3281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3281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80777" y="10895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80777" y="16229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0777" y="21563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80777" y="2689712"/>
            <a:ext cx="1524000" cy="4572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1358" y="2643855"/>
            <a:ext cx="4730469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Использование перечислений дает следующие преимущества: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28600" y="3637958"/>
            <a:ext cx="87630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поддерживать, поскольку определяются только ожидаемые значения переменных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4323757"/>
            <a:ext cx="8763000" cy="533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код легче читать, потому что присваиваются легко идентифицированные имена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" y="4933357"/>
            <a:ext cx="8763000" cy="6925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код легче в наборе, поскольку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IntelliSense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выводит список возможных значений, которые можно использовать</a:t>
            </a:r>
          </a:p>
        </p:txBody>
      </p:sp>
      <p:pic>
        <p:nvPicPr>
          <p:cNvPr id="21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05791" y="806475"/>
            <a:ext cx="509588" cy="61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4414097" y="1611512"/>
            <a:ext cx="506161" cy="4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ounded Rectangle 19"/>
          <p:cNvSpPr/>
          <p:nvPr/>
        </p:nvSpPr>
        <p:spPr>
          <a:xfrm>
            <a:off x="227889" y="5702361"/>
            <a:ext cx="8763000" cy="60981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подвергаются строгой проверке типов</a:t>
            </a:r>
            <a:endParaRPr lang="ru-RU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0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47184" y="685801"/>
            <a:ext cx="8668216" cy="1524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Каждый перечислимый тип прямо наследует System.Enum, производному от System.ValueType, а тот в свою очередь — System.Object</a:t>
            </a:r>
          </a:p>
          <a:p>
            <a:pPr marL="366923" indent="-366923" algn="just">
              <a:buFont typeface="Wingdings" pitchFamily="2" charset="2"/>
              <a:buChar char="ü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Перечислимые типы относятся к значимым типам и могут выступать как в неупакованной, так и в упакованной формах</a:t>
            </a:r>
          </a:p>
        </p:txBody>
      </p:sp>
      <p:sp>
        <p:nvSpPr>
          <p:cNvPr id="3" name="Блок-схема: документ 2"/>
          <p:cNvSpPr/>
          <p:nvPr/>
        </p:nvSpPr>
        <p:spPr bwMode="auto">
          <a:xfrm>
            <a:off x="247184" y="3046939"/>
            <a:ext cx="2648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Color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White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Red,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Green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Orange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4" name="Блок-схема: документ 23"/>
          <p:cNvSpPr/>
          <p:nvPr/>
        </p:nvSpPr>
        <p:spPr bwMode="auto">
          <a:xfrm>
            <a:off x="3200400" y="3046939"/>
            <a:ext cx="5696416" cy="3048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1600" b="1" dirty="0"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psevdocode</a:t>
            </a:r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en-US" sz="1600" dirty="0">
                <a:latin typeface="Consolas" pitchFamily="49" charset="0"/>
                <a:cs typeface="Consolas" pitchFamily="49" charset="0"/>
              </a:rPr>
              <a:t>public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struct Color : </a:t>
            </a:r>
            <a:r>
              <a:rPr lang="arn-CL" sz="1600" b="1" dirty="0">
                <a:latin typeface="Consolas" pitchFamily="49" charset="0"/>
                <a:cs typeface="Consolas" pitchFamily="49" charset="0"/>
              </a:rPr>
              <a:t>System.Enum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 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White = (Color) 0;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Red = (Color) 1;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Green = (Color) 2;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Blue= (Color) 3;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const Color Orange = (Color) 4;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just"/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arn-CL" sz="1600" dirty="0">
                <a:latin typeface="Consolas" pitchFamily="49" charset="0"/>
                <a:cs typeface="Consolas" pitchFamily="49" charset="0"/>
              </a:rPr>
              <a:t>public Int32 value__;</a:t>
            </a:r>
          </a:p>
          <a:p>
            <a:pPr algn="just"/>
            <a:r>
              <a:rPr lang="arn-CL" sz="1600" dirty="0">
                <a:latin typeface="Consolas" pitchFamily="49" charset="0"/>
                <a:cs typeface="Consolas" pitchFamily="49" charset="0"/>
              </a:rPr>
              <a:t>}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247184" y="2286001"/>
            <a:ext cx="8668216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cоздаются с помощью ключевого слова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07708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9" y="838200"/>
            <a:ext cx="5201297" cy="25146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2175"/>
            <a:ext cx="6803752" cy="19050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392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новых типов перечисления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2" y="1164104"/>
            <a:ext cx="1981200" cy="259653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69254" y="686180"/>
            <a:ext cx="5257800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Перечисления можно объявить в классе или пространстве имен, но нельзя в методе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1832786" y="1842790"/>
            <a:ext cx="2286000" cy="2517572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733801" y="2817702"/>
            <a:ext cx="2286000" cy="3049699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         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Fall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Flowchart: Document 10"/>
          <p:cNvSpPr/>
          <p:nvPr/>
        </p:nvSpPr>
        <p:spPr>
          <a:xfrm>
            <a:off x="5867400" y="3352588"/>
            <a:ext cx="2667000" cy="251481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Season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short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Spring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Summer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Autumn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Winter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57400" y="5943600"/>
            <a:ext cx="6898545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byte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sbyte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ushort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int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uint</a:t>
            </a:r>
            <a:r>
              <a:rPr lang="ru-RU" sz="1600" dirty="0">
                <a:solidFill>
                  <a:schemeClr val="bg1"/>
                </a:solidFill>
                <a:latin typeface="Consolas"/>
                <a:cs typeface="Consolas"/>
              </a:rPr>
              <a:t>  long  </a:t>
            </a:r>
            <a:r>
              <a:rPr lang="ru-RU" sz="1600" dirty="0" err="1">
                <a:solidFill>
                  <a:schemeClr val="bg1"/>
                </a:solidFill>
                <a:latin typeface="Consolas"/>
                <a:cs typeface="Consolas"/>
              </a:rPr>
              <a:t>ulong</a:t>
            </a:r>
            <a:endParaRPr lang="ru-RU" sz="16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 bwMode="auto">
          <a:xfrm>
            <a:off x="6107654" y="1805724"/>
            <a:ext cx="2819400" cy="6877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17416" tIns="58707" rIns="117416" bIns="58707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базовый класс 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FCL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(</a:t>
            </a:r>
            <a:r>
              <a:rPr lang="arn-CL" dirty="0">
                <a:solidFill>
                  <a:schemeClr val="bg1"/>
                </a:solidFill>
                <a:latin typeface="Calibri" panose="020F0502020204030204" pitchFamily="34" charset="0"/>
              </a:rPr>
              <a:t>Int32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  <p:pic>
        <p:nvPicPr>
          <p:cNvPr id="16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82684" y="1887838"/>
            <a:ext cx="474233" cy="57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>
            <a:stCxn id="3" idx="2"/>
          </p:cNvCxnSpPr>
          <p:nvPr/>
        </p:nvCxnSpPr>
        <p:spPr>
          <a:xfrm>
            <a:off x="7517354" y="2493434"/>
            <a:ext cx="251061" cy="99731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класс?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0278" y="762001"/>
            <a:ext cx="8752831" cy="990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Класс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 – это способ описания сущности, определяющий состояние и поведение, зависящее от этого состояния, а также правила для взаимодействия с данной сущностью (контракт)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1900755"/>
            <a:ext cx="4154100" cy="1528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endParaRPr lang="ru-RU"/>
          </a:p>
        </p:txBody>
      </p:sp>
      <p:sp>
        <p:nvSpPr>
          <p:cNvPr id="13" name="Flowchart: Document 12"/>
          <p:cNvSpPr/>
          <p:nvPr/>
        </p:nvSpPr>
        <p:spPr>
          <a:xfrm>
            <a:off x="360994" y="1977167"/>
            <a:ext cx="2438400" cy="1528245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r>
              <a:rPr lang="ru-RU" b="1" dirty="0">
                <a:latin typeface="Consolas" pitchFamily="49" charset="0"/>
                <a:cs typeface="Consolas" pitchFamily="49" charset="0"/>
              </a:rPr>
              <a:t>class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b="1" dirty="0">
                <a:latin typeface="Consolas" pitchFamily="49" charset="0"/>
                <a:cs typeface="Consolas" pitchFamily="49" charset="0"/>
              </a:rPr>
              <a:t>House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>
              <a:defRPr/>
            </a:pPr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90278" y="3276175"/>
            <a:ext cx="19812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one</a:t>
            </a:r>
            <a:r>
              <a:rPr lang="ru-RU" dirty="0" err="1">
                <a:solidFill>
                  <a:schemeClr val="tx1"/>
                </a:solidFill>
                <a:latin typeface="Consolas"/>
                <a:cs typeface="Consolas"/>
              </a:rPr>
              <a:t>House</a:t>
            </a:r>
            <a:endParaRPr lang="ru-RU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95781" y="3276175"/>
            <a:ext cx="1981200" cy="9906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en-US" dirty="0">
                <a:latin typeface="Consolas"/>
                <a:cs typeface="Consolas"/>
              </a:rPr>
              <a:t>two</a:t>
            </a:r>
            <a:r>
              <a:rPr lang="ru-RU" dirty="0" err="1">
                <a:latin typeface="Consolas"/>
                <a:cs typeface="Consolas"/>
              </a:rPr>
              <a:t>House</a:t>
            </a:r>
            <a:endParaRPr lang="ru-RU" dirty="0">
              <a:latin typeface="Consolas"/>
              <a:cs typeface="Consola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58189" y="1900755"/>
            <a:ext cx="4495533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Класс определяется с ключевым словом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class</a:t>
            </a:r>
          </a:p>
        </p:txBody>
      </p:sp>
      <p:sp>
        <p:nvSpPr>
          <p:cNvPr id="21" name="Rounded Rectangle 8"/>
          <p:cNvSpPr/>
          <p:nvPr/>
        </p:nvSpPr>
        <p:spPr>
          <a:xfrm>
            <a:off x="4458189" y="2741290"/>
            <a:ext cx="4495533" cy="1528245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Объект (экземпляр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класса) 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– это отдельный представитель класса, имеющий конкретное состояние и поведение, полностью определяемое классом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278" y="4456789"/>
            <a:ext cx="8763444" cy="729693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точки зрения программирования класс можно рассматривать как набор данных и функций для работы с ними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90278" y="5339307"/>
            <a:ext cx="8763444" cy="764124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точки зрения структуры программы, класс является сложным типом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47431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762002"/>
            <a:ext cx="86106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latin typeface="Calibri" panose="020F0502020204030204" pitchFamily="34" charset="0"/>
              </a:rPr>
              <a:t>Объявление переменных перечисления и присваивание им значений выполняется аналогично другим типам в C#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304800" y="1595106"/>
            <a:ext cx="4722444" cy="427229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1,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Tuesday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2,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Wednesday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3,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Thursday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4,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Friday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5,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Saturday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6,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7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ayOff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599" y="1703322"/>
            <a:ext cx="5257801" cy="6858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sz="1600" dirty="0">
                <a:latin typeface="Consolas" pitchFamily="49" charset="0"/>
                <a:cs typeface="Consolas" pitchFamily="49" charset="0"/>
              </a:rPr>
              <a:t>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variableName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EnumValue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7650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Инициализация и присваивание переменных перечисления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863519"/>
            <a:ext cx="8725122" cy="90951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 переменными типа перечисления можно выполнять простые операции во многом таким же образом, как и с переменными целого типа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0278" y="1965502"/>
            <a:ext cx="8420322" cy="144504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dayOfWeek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Day.Monday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dayOfWeek &lt;=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Day.Sunday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dayOfWeek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Console.WriteLine(dayOfWeek);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0278" y="3743168"/>
            <a:ext cx="6210522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Переменные перечисления можно сравнивать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0278" y="4531209"/>
            <a:ext cx="87251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переменных перечисления можно выполнять целочисленные операции, такие как инкримент и декримент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91000" y="5457778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Day.Monday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 +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</a:rPr>
              <a:t>Day.Wednesday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Picture 3" descr="C:\Users\mike\Pictures\MSL PNG Library\Question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75214" y="5353315"/>
            <a:ext cx="623415" cy="74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ounded Rectangle 13"/>
          <p:cNvSpPr/>
          <p:nvPr/>
        </p:nvSpPr>
        <p:spPr>
          <a:xfrm>
            <a:off x="190278" y="5457779"/>
            <a:ext cx="3695922" cy="60502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</a:rPr>
              <a:t>«==», «!=», «&lt;», «&gt;», «&lt;=», «&gt;=»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781800" y="2387928"/>
            <a:ext cx="18288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Tuesday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Wednesday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Thursday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Friday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Saturday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6688"/>
            <a:r>
              <a:rPr lang="ru-RU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Sunday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Прямая со стрелкой 3"/>
          <p:cNvCxnSpPr>
            <a:endCxn id="15" idx="1"/>
          </p:cNvCxnSpPr>
          <p:nvPr/>
        </p:nvCxnSpPr>
        <p:spPr>
          <a:xfrm>
            <a:off x="4038600" y="2667000"/>
            <a:ext cx="2743200" cy="825828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8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Упаковка и распаковка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193964" y="804649"/>
            <a:ext cx="8797636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193964" y="1798025"/>
            <a:ext cx="8797636" cy="1066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(...);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3964" y="3352800"/>
            <a:ext cx="8797636" cy="2362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t" anchorCtr="0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Упаковка (</a:t>
            </a:r>
            <a:r>
              <a:rPr lang="ru-RU" dirty="0" err="1">
                <a:latin typeface="Calibri" panose="020F0502020204030204" pitchFamily="34" charset="0"/>
              </a:rPr>
              <a:t>boxing</a:t>
            </a:r>
            <a:r>
              <a:rPr lang="ru-RU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5636" y="48006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Копирует значение переменной в эту часть памяти, а затем связывает объект  с копией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5636" y="3962400"/>
            <a:ext cx="8305800" cy="6096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CLR выделяет кусок памяти в куче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10400" y="1874699"/>
            <a:ext cx="1524000" cy="74904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Структура</a:t>
            </a:r>
          </a:p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Упаковка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2819400" y="2389260"/>
            <a:ext cx="4343400" cy="7926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9"/>
          <p:cNvSpPr/>
          <p:nvPr/>
        </p:nvSpPr>
        <p:spPr>
          <a:xfrm>
            <a:off x="7162800" y="867102"/>
            <a:ext cx="1524000" cy="5174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Класс</a:t>
            </a:r>
          </a:p>
        </p:txBody>
      </p:sp>
      <p:cxnSp>
        <p:nvCxnSpPr>
          <p:cNvPr id="12" name="Прямая со стрелкой 11"/>
          <p:cNvCxnSpPr>
            <a:stCxn id="11" idx="1"/>
          </p:cNvCxnSpPr>
          <p:nvPr/>
        </p:nvCxnSpPr>
        <p:spPr>
          <a:xfrm flipH="1" flipV="1">
            <a:off x="4610100" y="1011925"/>
            <a:ext cx="2552700" cy="11390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800600" y="2130824"/>
            <a:ext cx="2362200" cy="2983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9327" y="3334516"/>
            <a:ext cx="8839200" cy="2532883"/>
            <a:chOff x="685800" y="3429000"/>
            <a:chExt cx="7391400" cy="2362200"/>
          </a:xfrm>
          <a:effectLst/>
        </p:grpSpPr>
        <p:sp>
          <p:nvSpPr>
            <p:cNvPr id="13" name="Rounded Rectangle 12"/>
            <p:cNvSpPr/>
            <p:nvPr/>
          </p:nvSpPr>
          <p:spPr>
            <a:xfrm>
              <a:off x="685800" y="3429000"/>
              <a:ext cx="7391400" cy="2362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106000" algn="just"/>
              <a:r>
                <a:rPr lang="ru-RU" dirty="0">
                  <a:latin typeface="Calibri" panose="020F0502020204030204" pitchFamily="34" charset="0"/>
                </a:rPr>
                <a:t>Распаковка (</a:t>
              </a:r>
              <a:r>
                <a:rPr lang="ru-RU" dirty="0" err="1">
                  <a:latin typeface="Calibri" panose="020F0502020204030204" pitchFamily="34" charset="0"/>
                </a:rPr>
                <a:t>unboxing</a:t>
              </a:r>
              <a:r>
                <a:rPr lang="ru-RU" dirty="0">
                  <a:latin typeface="Calibri" panose="020F0502020204030204" pitchFamily="34" charset="0"/>
                </a:rPr>
                <a:t>)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38200" y="4876800"/>
              <a:ext cx="7086600" cy="6858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 dirty="0">
                  <a:solidFill>
                    <a:schemeClr val="bg1"/>
                  </a:solidFill>
                  <a:latin typeface="Calibri" panose="020F0502020204030204" pitchFamily="34" charset="0"/>
                </a:rPr>
                <a:t>Если типы совпадают, извлекает значение из упакованного объекта в куче и копирует его в переменную в стеке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4114800"/>
              <a:ext cx="7086600" cy="6096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06000" algn="just"/>
              <a:r>
                <a:rPr lang="ru-RU">
                  <a:solidFill>
                    <a:schemeClr val="bg1"/>
                  </a:solidFill>
                  <a:latin typeface="Calibri" panose="020F0502020204030204" pitchFamily="34" charset="0"/>
                </a:rPr>
                <a:t> CLR проверяет тип объекта </a:t>
              </a:r>
            </a:p>
          </p:txBody>
        </p:sp>
      </p:grpSp>
      <p:sp>
        <p:nvSpPr>
          <p:cNvPr id="12" name="Flowchart: Document 11"/>
          <p:cNvSpPr/>
          <p:nvPr/>
        </p:nvSpPr>
        <p:spPr>
          <a:xfrm>
            <a:off x="152400" y="800099"/>
            <a:ext cx="8839200" cy="1676401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object o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Currency anotherCurrency = (Currency)o;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257800" y="1501686"/>
            <a:ext cx="3733800" cy="122919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получения значения упакованной копии необходимо использовать приведение типов</a:t>
            </a:r>
          </a:p>
        </p:txBody>
      </p:sp>
      <p:cxnSp>
        <p:nvCxnSpPr>
          <p:cNvPr id="4" name="Прямая со стрелкой 3"/>
          <p:cNvCxnSpPr>
            <a:stCxn id="17" idx="1"/>
          </p:cNvCxnSpPr>
          <p:nvPr/>
        </p:nvCxnSpPr>
        <p:spPr>
          <a:xfrm flipH="1" flipV="1">
            <a:off x="4060682" y="1983698"/>
            <a:ext cx="1197118" cy="13258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sp>
        <p:nvSpPr>
          <p:cNvPr id="4" name="Flowchart: Document 8"/>
          <p:cNvSpPr/>
          <p:nvPr/>
        </p:nvSpPr>
        <p:spPr>
          <a:xfrm>
            <a:off x="228600" y="914400"/>
            <a:ext cx="5105400" cy="2362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static void Main()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b="1" dirty="0">
                <a:latin typeface="Consolas"/>
                <a:cs typeface="Consolas"/>
              </a:rPr>
              <a:t>Bar(42)</a:t>
            </a:r>
            <a:r>
              <a:rPr lang="en-US" sz="1600" dirty="0">
                <a:latin typeface="Consolas"/>
                <a:cs typeface="Consolas"/>
              </a:rPr>
              <a:t>; 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r>
              <a:rPr lang="en-US" sz="1600" dirty="0">
                <a:latin typeface="Consolas"/>
                <a:cs typeface="Consolas"/>
              </a:rPr>
              <a:t>static void Bar(object value) </a:t>
            </a:r>
          </a:p>
          <a:p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a = </a:t>
            </a:r>
            <a:r>
              <a:rPr lang="en-US" sz="1600" b="1" dirty="0">
                <a:latin typeface="Consolas"/>
                <a:cs typeface="Consolas"/>
              </a:rPr>
              <a:t>(</a:t>
            </a:r>
            <a:r>
              <a:rPr lang="en-US" sz="1600" b="1" dirty="0" err="1">
                <a:latin typeface="Consolas"/>
                <a:cs typeface="Consolas"/>
              </a:rPr>
              <a:t>int</a:t>
            </a:r>
            <a:r>
              <a:rPr lang="en-US" sz="1600" b="1" dirty="0">
                <a:latin typeface="Consolas"/>
                <a:cs typeface="Consolas"/>
              </a:rPr>
              <a:t>)value</a:t>
            </a:r>
            <a:r>
              <a:rPr lang="en-US" sz="1600" dirty="0">
                <a:latin typeface="Consolas"/>
                <a:cs typeface="Consolas"/>
              </a:rPr>
              <a:t>;</a:t>
            </a:r>
          </a:p>
          <a:p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Flowchart: Document 8"/>
          <p:cNvSpPr/>
          <p:nvPr/>
        </p:nvSpPr>
        <p:spPr>
          <a:xfrm>
            <a:off x="4419600" y="2362200"/>
            <a:ext cx="4267200" cy="3886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fi-FI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ldc.i4.s    2A </a:t>
            </a:r>
          </a:p>
          <a:p>
            <a:r>
              <a:rPr lang="fr-F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IL_0003:  box      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call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UserQuery.Bar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IL_000D: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IL_000E:  ret         </a:t>
            </a:r>
          </a:p>
          <a:p>
            <a:endParaRPr lang="da-DK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Bar:</a:t>
            </a:r>
          </a:p>
          <a:p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IL_0000:  </a:t>
            </a:r>
            <a:r>
              <a:rPr lang="fi-FI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nop</a:t>
            </a:r>
            <a:r>
              <a:rPr lang="fi-FI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</a:p>
          <a:p>
            <a:r>
              <a:rPr lang="is-I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IL_0001:  ldarg.0     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IL_0002: 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unbox.any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System.Int32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IL_0007:  stloc.0     // a</a:t>
            </a:r>
          </a:p>
          <a:p>
            <a:r>
              <a:rPr lang="da-DK" sz="1600" dirty="0">
                <a:latin typeface="Consolas" panose="020B0609020204030204" pitchFamily="49" charset="0"/>
                <a:cs typeface="Consolas" panose="020B0609020204030204" pitchFamily="49" charset="0"/>
              </a:rPr>
              <a:t>IL_0008:  ret 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4267200" y="1752600"/>
            <a:ext cx="2286000" cy="83820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32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Упаковка и распаковка</a:t>
            </a:r>
            <a:endParaRPr lang="en-US" dirty="0"/>
          </a:p>
        </p:txBody>
      </p:sp>
      <p:grpSp>
        <p:nvGrpSpPr>
          <p:cNvPr id="79" name="Группа 78"/>
          <p:cNvGrpSpPr/>
          <p:nvPr/>
        </p:nvGrpSpPr>
        <p:grpSpPr>
          <a:xfrm>
            <a:off x="147539" y="762000"/>
            <a:ext cx="8868180" cy="5257800"/>
            <a:chOff x="147539" y="762000"/>
            <a:chExt cx="8868180" cy="5257800"/>
          </a:xfrm>
        </p:grpSpPr>
        <p:grpSp>
          <p:nvGrpSpPr>
            <p:cNvPr id="66" name="Группа 65"/>
            <p:cNvGrpSpPr/>
            <p:nvPr/>
          </p:nvGrpSpPr>
          <p:grpSpPr>
            <a:xfrm>
              <a:off x="4038601" y="762000"/>
              <a:ext cx="4977118" cy="5257800"/>
              <a:chOff x="990600" y="789709"/>
              <a:chExt cx="4800601" cy="5101893"/>
            </a:xfrm>
          </p:grpSpPr>
          <p:grpSp>
            <p:nvGrpSpPr>
              <p:cNvPr id="20" name="Группа 19"/>
              <p:cNvGrpSpPr/>
              <p:nvPr/>
            </p:nvGrpSpPr>
            <p:grpSpPr>
              <a:xfrm>
                <a:off x="990600" y="810491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6" name="Прямая соединительная линия 5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Прямая соединительная линия 7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единительная линия 13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Облако 20"/>
              <p:cNvSpPr/>
              <p:nvPr/>
            </p:nvSpPr>
            <p:spPr>
              <a:xfrm>
                <a:off x="2721446" y="789709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Группа 23"/>
              <p:cNvGrpSpPr/>
              <p:nvPr/>
            </p:nvGrpSpPr>
            <p:grpSpPr>
              <a:xfrm>
                <a:off x="990600" y="2477526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Облако 29"/>
              <p:cNvSpPr/>
              <p:nvPr/>
            </p:nvSpPr>
            <p:spPr>
              <a:xfrm>
                <a:off x="2721446" y="2456744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990600" y="4724400"/>
                <a:ext cx="1066800" cy="1167202"/>
                <a:chOff x="1143000" y="1752600"/>
                <a:chExt cx="1295400" cy="1371600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11430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2438400" y="1752600"/>
                  <a:ext cx="0" cy="13716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1143000" y="3103418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1143000" y="25908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1143000" y="2057400"/>
                  <a:ext cx="1295400" cy="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Облако 38"/>
              <p:cNvSpPr/>
              <p:nvPr/>
            </p:nvSpPr>
            <p:spPr>
              <a:xfrm>
                <a:off x="2721445" y="4647966"/>
                <a:ext cx="1981200" cy="112910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332281" y="1580765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1133508" y="3267833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3286242" y="2867406"/>
                <a:ext cx="851607" cy="307777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46" name="Скругленная соединительная линия 45"/>
              <p:cNvCxnSpPr>
                <a:stCxn id="42" idx="3"/>
                <a:endCxn id="44" idx="1"/>
              </p:cNvCxnSpPr>
              <p:nvPr/>
            </p:nvCxnSpPr>
            <p:spPr>
              <a:xfrm flipV="1">
                <a:off x="1914492" y="3021295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Выноска 1 46"/>
              <p:cNvSpPr/>
              <p:nvPr/>
            </p:nvSpPr>
            <p:spPr>
              <a:xfrm>
                <a:off x="4343401" y="1981200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4350328" y="2019359"/>
                <a:ext cx="13773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1332279" y="5058629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1133508" y="5484630"/>
                <a:ext cx="7809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0x1234</a:t>
                </a:r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3243030" y="5060959"/>
                <a:ext cx="851607" cy="307777"/>
              </a:xfrm>
              <a:prstGeom prst="rect">
                <a:avLst/>
              </a:prstGeom>
              <a:ln w="38100">
                <a:solidFill>
                  <a:schemeClr val="accent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42</a:t>
                </a:r>
              </a:p>
            </p:txBody>
          </p:sp>
          <p:cxnSp>
            <p:nvCxnSpPr>
              <p:cNvPr id="54" name="Скругленная соединительная линия 53"/>
              <p:cNvCxnSpPr>
                <a:endCxn id="53" idx="1"/>
              </p:cNvCxnSpPr>
              <p:nvPr/>
            </p:nvCxnSpPr>
            <p:spPr>
              <a:xfrm flipV="1">
                <a:off x="1871280" y="5214848"/>
                <a:ext cx="1371750" cy="400427"/>
              </a:xfrm>
              <a:prstGeom prst="curvedConnector3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Выноска 1 54"/>
              <p:cNvSpPr/>
              <p:nvPr/>
            </p:nvSpPr>
            <p:spPr>
              <a:xfrm>
                <a:off x="4300189" y="4174753"/>
                <a:ext cx="1447800" cy="372665"/>
              </a:xfrm>
              <a:prstGeom prst="borderCallout1">
                <a:avLst>
                  <a:gd name="adj1" fmla="val 55927"/>
                  <a:gd name="adj2" fmla="val 59"/>
                  <a:gd name="adj3" fmla="val 238901"/>
                  <a:gd name="adj4" fmla="val -5320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4335439" y="4207198"/>
                <a:ext cx="1377301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System.Int32</a:t>
                </a:r>
                <a:endParaRPr lang="en-US" sz="1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8" name="Прямая со стрелкой 57"/>
              <p:cNvCxnSpPr/>
              <p:nvPr/>
            </p:nvCxnSpPr>
            <p:spPr>
              <a:xfrm flipH="1">
                <a:off x="1537821" y="3823284"/>
                <a:ext cx="1" cy="77642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prstDash val="sysDot"/>
                <a:headEnd type="none" w="med" len="me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Прямоугольник 62"/>
              <p:cNvSpPr/>
              <p:nvPr/>
            </p:nvSpPr>
            <p:spPr>
              <a:xfrm>
                <a:off x="1597165" y="3990109"/>
                <a:ext cx="9797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Call Bar</a:t>
                </a:r>
              </a:p>
            </p:txBody>
          </p:sp>
        </p:grpSp>
        <p:sp>
          <p:nvSpPr>
            <p:cNvPr id="67" name="Flowchart: Document 8"/>
            <p:cNvSpPr/>
            <p:nvPr/>
          </p:nvSpPr>
          <p:spPr>
            <a:xfrm>
              <a:off x="147539" y="1580034"/>
              <a:ext cx="3656463" cy="3886200"/>
            </a:xfrm>
            <a:prstGeom prst="flowChartDocument">
              <a:avLst/>
            </a:prstGeom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17416" tIns="58707" rIns="117416" bIns="58707" rtlCol="0" anchor="ctr"/>
            <a:lstStyle/>
            <a:p>
              <a:endParaRPr lang="fi-FI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pl-PL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ldc.i4.s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l-PL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2A </a:t>
              </a:r>
            </a:p>
            <a:p>
              <a:r>
                <a:rPr lang="fr-F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IL_0003</a:t>
              </a:r>
              <a:r>
                <a:rPr lang="fr-FR" sz="1500" dirty="0">
                  <a:latin typeface="Consolas" panose="020B0609020204030204" pitchFamily="49" charset="0"/>
                  <a:cs typeface="Consolas" panose="020B0609020204030204" pitchFamily="49" charset="0"/>
                </a:rPr>
                <a:t>:  </a:t>
              </a:r>
              <a:r>
                <a:rPr lang="fr-FR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box      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call   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UserQuery.Bar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IL_000D: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IL_000E:  ret         </a:t>
              </a:r>
            </a:p>
            <a:p>
              <a:endParaRPr lang="da-DK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Bar:</a:t>
              </a:r>
            </a:p>
            <a:p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IL_0000:  </a:t>
              </a:r>
              <a:r>
                <a:rPr lang="fi-FI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nop</a:t>
              </a:r>
              <a:r>
                <a:rPr lang="fi-FI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</a:p>
            <a:p>
              <a:r>
                <a:rPr lang="is-I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IL_0001:  ldarg.0     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IL_0002:  </a:t>
              </a:r>
              <a:r>
                <a:rPr lang="en-US" sz="15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unbox.any</a:t>
              </a:r>
              <a:r>
                <a:rPr lang="en-US" sz="15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System.Int32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IL_0007:  stloc.0     // a</a:t>
              </a:r>
            </a:p>
            <a:p>
              <a:r>
                <a:rPr lang="da-DK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IL_0008:  ret 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9" name="Прямая со стрелкой 68"/>
            <p:cNvCxnSpPr/>
            <p:nvPr/>
          </p:nvCxnSpPr>
          <p:spPr>
            <a:xfrm flipV="1">
              <a:off x="1975770" y="1752600"/>
              <a:ext cx="2139030" cy="3684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/>
            <p:nvPr/>
          </p:nvCxnSpPr>
          <p:spPr>
            <a:xfrm>
              <a:off x="1676400" y="2489528"/>
              <a:ext cx="2438400" cy="955664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/>
            <p:nvPr/>
          </p:nvCxnSpPr>
          <p:spPr>
            <a:xfrm>
              <a:off x="2133600" y="4250486"/>
              <a:ext cx="2053163" cy="106340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sysDot"/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87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0" cy="761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При объявлении ссылочной переменной можно установить ее значение в null, чтобы указать, что она не инициализирована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228600" y="1627909"/>
            <a:ext cx="5257799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h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Residence(...);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657600" y="1943100"/>
            <a:ext cx="4876800" cy="6096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</p:txBody>
      </p:sp>
      <p:sp>
        <p:nvSpPr>
          <p:cNvPr id="8" name="Explosion 1 7"/>
          <p:cNvSpPr/>
          <p:nvPr/>
        </p:nvSpPr>
        <p:spPr>
          <a:xfrm>
            <a:off x="7619999" y="1627909"/>
            <a:ext cx="1295400" cy="12954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b="1" dirty="0">
                <a:latin typeface="Calibri" panose="020F0502020204030204" pitchFamily="34" charset="0"/>
              </a:rPr>
              <a:t>CTE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228600" y="4495800"/>
            <a:ext cx="5486400" cy="18288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b="1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6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== null)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= new Currency(...);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" y="3467100"/>
            <a:ext cx="8686800" cy="838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Чтобы указать, что тип значения является обнуляемым, используется знак вопроса «?»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600" y="762002"/>
            <a:ext cx="8686803" cy="87459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Типы, допускающие значения null, по сути являются экземплярами структуры System.Nullable&lt;T&gt;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35526" y="1787236"/>
            <a:ext cx="2507673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Nullable&lt;Int32&gt;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21673" y="2388151"/>
            <a:ext cx="3733800" cy="6687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любое значение от -2 147 483 648 до 2 147 483 647 или значение null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698812" y="1758803"/>
            <a:ext cx="2387787" cy="4572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ctr"/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Nullable&lt;bool&gt;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648201" y="2391772"/>
            <a:ext cx="3886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>
                <a:solidFill>
                  <a:schemeClr val="bg1"/>
                </a:solidFill>
                <a:latin typeface="Calibri" panose="020F0502020204030204" pitchFamily="34" charset="0"/>
              </a:rPr>
              <a:t>значения true, false или null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21673" y="3489848"/>
            <a:ext cx="4876800" cy="2057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700" dirty="0">
              <a:latin typeface="Consolas" pitchFamily="49" charset="0"/>
              <a:cs typeface="Consolas" pitchFamily="49" charset="0"/>
            </a:endParaRP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Currency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= null;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ru-RU" sz="1700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 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HasValue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700" dirty="0">
                <a:latin typeface="Consolas" pitchFamily="49" charset="0"/>
                <a:cs typeface="Consolas" pitchFamily="49" charset="0"/>
              </a:rPr>
              <a:t>c</a:t>
            </a:r>
            <a:r>
              <a:rPr lang="ru-RU" sz="1700" dirty="0" err="1">
                <a:latin typeface="Consolas" pitchFamily="49" charset="0"/>
                <a:cs typeface="Consolas" pitchFamily="49" charset="0"/>
              </a:rPr>
              <a:t>urrency.</a:t>
            </a:r>
            <a:r>
              <a:rPr lang="ru-RU" sz="1700" b="1" dirty="0" err="1">
                <a:latin typeface="Consolas" pitchFamily="49" charset="0"/>
                <a:cs typeface="Consolas" pitchFamily="49" charset="0"/>
              </a:rPr>
              <a:t>Value</a:t>
            </a:r>
            <a:r>
              <a:rPr lang="ru-RU" sz="17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ru-RU" sz="17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267202" y="3262050"/>
            <a:ext cx="4648199" cy="7469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HasValue указывает, содержит ли обнуляемый тип значение или null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267201" y="5432146"/>
            <a:ext cx="4648200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Свойство только для чтения Value содержит значение переменной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Обнуляемые типы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96782" y="831476"/>
            <a:ext cx="6394818" cy="208494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Нуль-коалесцирующая операция (операция поглощения) «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??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» используется для определения значения по умолчанию для обнуляемых значимых типов, а также ссылочных типов. Он возвращает левый операнд, если он не является нулевым, в противном случае он возвращает правый.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21673" y="3361535"/>
            <a:ext cx="4888173" cy="8382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b.HasValue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: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Flowchart: Document 24"/>
          <p:cNvSpPr/>
          <p:nvPr/>
        </p:nvSpPr>
        <p:spPr>
          <a:xfrm>
            <a:off x="228600" y="4447147"/>
            <a:ext cx="8735291" cy="103206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temp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filename = (temp != null) ? temp : "Untitled";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876800" y="3578037"/>
            <a:ext cx="3733800" cy="7620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 = b ?? 123;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1981200" y="5235718"/>
            <a:ext cx="7010400" cy="926828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string filename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GetFilename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?? "Untitled";</a:t>
            </a:r>
          </a:p>
        </p:txBody>
      </p:sp>
      <p:sp>
        <p:nvSpPr>
          <p:cNvPr id="9" name="Flowchart: Document 15"/>
          <p:cNvSpPr/>
          <p:nvPr/>
        </p:nvSpPr>
        <p:spPr>
          <a:xfrm>
            <a:off x="228600" y="831475"/>
            <a:ext cx="2188656" cy="2438400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int? i = null;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int j = 99;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100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i = j;</a:t>
            </a:r>
          </a:p>
          <a:p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j = i;</a:t>
            </a:r>
          </a:p>
        </p:txBody>
      </p:sp>
      <p:pic>
        <p:nvPicPr>
          <p:cNvPr id="10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90966" y="1341253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 descr="E:\Projects\ContentDev\MSL PNG Library\Validate_CheckMark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390319">
            <a:off x="1176367" y="1844388"/>
            <a:ext cx="458048" cy="41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 descr="E:\Projects\ContentDev\MSL PNG Library\Validate_XMark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63544" y="2362200"/>
            <a:ext cx="46387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031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класс?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228600" y="1066800"/>
            <a:ext cx="8686800" cy="29834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Атрибуты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класса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[M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одификаторы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класса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ru-RU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ru-RU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Параметры обобщенных типов,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базовый класс, интерфейсы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 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Члены класса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методы, свойства, индексаторы, события, поля,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конструкторы, перегруженные операторы, 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сложенные типы,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финализатор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endParaRPr lang="ru-RU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8600" y="4353577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public, internal, abstract, sealed, static, unsafe, partial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685800" y="1752601"/>
            <a:ext cx="533400" cy="260097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sys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92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9768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класса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0278" y="762002"/>
            <a:ext cx="8801322" cy="762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В класс могут добавляться поля и методы, определяющие состояние и поведение класса соответственно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0278" y="1676400"/>
            <a:ext cx="8762999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О поле можно думать как о переменной, которая имеет областью видимости класс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8822"/>
              </p:ext>
            </p:extLst>
          </p:nvPr>
        </p:nvGraphicFramePr>
        <p:xfrm>
          <a:off x="190278" y="2664878"/>
          <a:ext cx="8762999" cy="2627054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359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4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>
                    <a:solidFill>
                      <a:schemeClr val="accent2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наследования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new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небезопасного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 только для чтения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</a:rPr>
                        <a:t>readonly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</a:t>
                      </a:r>
                      <a:r>
                        <a:rPr lang="ru-RU" sz="1800" baseline="0" dirty="0" err="1">
                          <a:latin typeface="Calibri" panose="020F0502020204030204" pitchFamily="34" charset="0"/>
                        </a:rPr>
                        <a:t>многопоточности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volatile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74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Члены класса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7183" y="959447"/>
            <a:ext cx="8706539" cy="6858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Метод это процедура или функция, определенная внутри класса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48751"/>
              </p:ext>
            </p:extLst>
          </p:nvPr>
        </p:nvGraphicFramePr>
        <p:xfrm>
          <a:off x="304089" y="2053579"/>
          <a:ext cx="8592728" cy="1832366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52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наследования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new</a:t>
                      </a:r>
                      <a:r>
                        <a:rPr lang="ru-RU" sz="18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anose="020F0502020204030204" pitchFamily="34" charset="0"/>
                        </a:rPr>
                        <a:t>virtual abstract override sealed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неуправляемого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 extern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элементов в классы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4800" y="830983"/>
            <a:ext cx="8592017" cy="5188817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type;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bool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CalculateSalePrice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value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CalculateRebuildingCost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//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calculate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rebuilding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costs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u-RU" sz="16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5562600" y="955259"/>
            <a:ext cx="3186545" cy="2244504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House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Flat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Bungalow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Apartment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r>
              <a:rPr lang="ru-RU" sz="16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4116064" y="1465364"/>
            <a:ext cx="381000" cy="1224294"/>
          </a:xfrm>
          <a:prstGeom prst="rightBrace">
            <a:avLst>
              <a:gd name="adj1" fmla="val 27034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2" name="Right Brace 11"/>
          <p:cNvSpPr/>
          <p:nvPr/>
        </p:nvSpPr>
        <p:spPr>
          <a:xfrm>
            <a:off x="7045075" y="2724294"/>
            <a:ext cx="381000" cy="2250472"/>
          </a:xfrm>
          <a:prstGeom prst="rightBrace">
            <a:avLst>
              <a:gd name="adj1" fmla="val 426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17416" tIns="58707" rIns="117416" bIns="58707" rtlCol="0" anchor="ctr"/>
          <a:lstStyle/>
          <a:p>
            <a:pPr algn="ctr"/>
            <a:endParaRPr lang="ru-RU"/>
          </a:p>
        </p:txBody>
      </p:sp>
      <p:sp>
        <p:nvSpPr>
          <p:cNvPr id="13" name="Rounded Rectangle 12"/>
          <p:cNvSpPr/>
          <p:nvPr/>
        </p:nvSpPr>
        <p:spPr>
          <a:xfrm>
            <a:off x="4572000" y="1810811"/>
            <a:ext cx="914400" cy="53340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Поля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516110" y="3542466"/>
            <a:ext cx="1143000" cy="61412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ctr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Методы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конструкторов и инициализация объектов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7184" y="685800"/>
            <a:ext cx="8668216" cy="106213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 algn="just"/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</a:rPr>
              <a:t>Для обеспечения того, чтобы объект был полностью инициализирован и все его поля имели значимые значения, в классе следует определить один или несколько конструкторов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47184" y="1834123"/>
            <a:ext cx="8668216" cy="4198853"/>
          </a:xfrm>
          <a:prstGeom prst="flowChartDocument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7416" tIns="58707" rIns="117416" bIns="58707" rtlCol="0" anchor="ctr"/>
          <a:lstStyle/>
          <a:p>
            <a:pPr>
              <a:defRPr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class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endParaRPr lang="ru-RU" sz="1600" dirty="0"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 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   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ResidenceType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 type, int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numberOfBedrooms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   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hasGarage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, bool </a:t>
            </a:r>
            <a:r>
              <a:rPr lang="ru-RU" sz="1600" dirty="0" err="1">
                <a:latin typeface="Consolas" pitchFamily="49" charset="0"/>
                <a:cs typeface="Consolas" pitchFamily="49" charset="0"/>
              </a:rPr>
              <a:t>hasGarden</a:t>
            </a:r>
            <a:r>
              <a:rPr lang="ru-RU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    }   </a:t>
            </a:r>
          </a:p>
          <a:p>
            <a:pPr>
              <a:defRPr/>
            </a:pPr>
            <a:r>
              <a:rPr lang="ru-R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33328" y="5570029"/>
            <a:ext cx="8605871" cy="68622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17416" tIns="58707" rIns="117416" bIns="58707" rtlCol="0" anchor="ctr"/>
          <a:lstStyle/>
          <a:p>
            <a:pPr marL="106000" algn="just"/>
            <a:r>
              <a:rPr lang="ru-RU" dirty="0">
                <a:latin typeface="Calibri" panose="020F0502020204030204" pitchFamily="34" charset="0"/>
              </a:rPr>
              <a:t>При создании объекта CLR вызывает конструктор автоматически </a:t>
            </a:r>
          </a:p>
        </p:txBody>
      </p:sp>
      <p:pic>
        <p:nvPicPr>
          <p:cNvPr id="13" name="Picture 2" descr="C:\Work in Progress\Microsoft\VAT\MSL_PNG_Object_Library\Event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76755" y="5351377"/>
            <a:ext cx="992121" cy="75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Модификаторы конструктора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2111185"/>
              </p:ext>
            </p:extLst>
          </p:nvPr>
        </p:nvGraphicFramePr>
        <p:xfrm>
          <a:off x="228601" y="987425"/>
          <a:ext cx="8686800" cy="1435022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566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3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libri" panose="020F0502020204030204" pitchFamily="34" charset="0"/>
                        </a:rPr>
                        <a:t>Статический</a:t>
                      </a:r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 модификатор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static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доступа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public internal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</a:rPr>
                        <a:t> private protected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344">
                <a:tc>
                  <a:txBody>
                    <a:bodyPr/>
                    <a:lstStyle/>
                    <a:p>
                      <a:r>
                        <a:rPr lang="ru-RU" sz="1800" baseline="0" dirty="0">
                          <a:latin typeface="Calibri" panose="020F0502020204030204" pitchFamily="34" charset="0"/>
                        </a:rPr>
                        <a:t>Модификатор неуправляемого кода</a:t>
                      </a:r>
                      <a:endParaRPr lang="en-US" sz="1800" b="0" dirty="0">
                        <a:latin typeface="Calibri" panose="020F0502020204030204" pitchFamily="34" charset="0"/>
                      </a:endParaRPr>
                    </a:p>
                  </a:txBody>
                  <a:tcPr marL="68287" marR="68287" marT="45847" marB="4584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</a:rPr>
                        <a:t>unsafe extern</a:t>
                      </a:r>
                      <a:endParaRPr lang="en-US" sz="1800" b="0" dirty="0">
                        <a:latin typeface="Calibri" panose="020F0502020204030204" pitchFamily="34" charset="0"/>
                        <a:cs typeface="Consolas"/>
                      </a:endParaRPr>
                    </a:p>
                  </a:txBody>
                  <a:tcPr marL="68287" marR="68287" marT="45847" marB="45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8791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General_Template_20150223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Custom 5">
      <a:majorFont>
        <a:latin typeface="Arial Black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3">
              <a:lumMod val="50000"/>
            </a:schemeClr>
          </a:solidFill>
          <a:prstDash val="sysDot"/>
          <a:headEnd type="none" w="med" len="med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c Program Constructions" id="{962B6607-19C4-B942-8973-FB0C2E868F6D}" vid="{33CA72B4-F7D7-B44C-A627-F3ECABB2F8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5146E524073F468C4FC57E5B2789C1" ma:contentTypeVersion="0" ma:contentTypeDescription="Create a new document." ma:contentTypeScope="" ma:versionID="2cd562bb1c5679eea0696edea0d344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34CAA0A-5047-4F67-A62F-383038D28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C39EE30-2332-4187-B3E5-769508514A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96B3B-5B2C-4996-9E02-395DA9EA8E7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Templates</Template>
  <TotalTime>16435</TotalTime>
  <Words>3195</Words>
  <Application>Microsoft Office PowerPoint</Application>
  <PresentationFormat>Экран (4:3)</PresentationFormat>
  <Paragraphs>650</Paragraphs>
  <Slides>40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52" baseType="lpstr">
      <vt:lpstr>Arial</vt:lpstr>
      <vt:lpstr>Arial Black</vt:lpstr>
      <vt:lpstr>Calibri</vt:lpstr>
      <vt:lpstr>Consolas</vt:lpstr>
      <vt:lpstr>Georgia</vt:lpstr>
      <vt:lpstr>Helvetica</vt:lpstr>
      <vt:lpstr>Lucida Grande</vt:lpstr>
      <vt:lpstr>Lucida Handwriting</vt:lpstr>
      <vt:lpstr>Narkisim</vt:lpstr>
      <vt:lpstr>Trebuchet MS</vt:lpstr>
      <vt:lpstr>Wingdings</vt:lpstr>
      <vt:lpstr>EPAM_PPT_General_Template_20150223</vt:lpstr>
      <vt:lpstr>Презентация PowerPoint</vt:lpstr>
      <vt:lpstr>Классификация типов</vt:lpstr>
      <vt:lpstr>Что такое класс?</vt:lpstr>
      <vt:lpstr>Что такое класс?</vt:lpstr>
      <vt:lpstr>Члены класса</vt:lpstr>
      <vt:lpstr>Члены класса</vt:lpstr>
      <vt:lpstr>Добавление элементов в классы</vt:lpstr>
      <vt:lpstr>Определение конструкторов и инициализация объектов</vt:lpstr>
      <vt:lpstr>Модификаторы конструктора</vt:lpstr>
      <vt:lpstr>Определение конструкторов и инициализация объектов</vt:lpstr>
      <vt:lpstr>Определение конструкторов и инициализация объектов</vt:lpstr>
      <vt:lpstr>Создание объектов</vt:lpstr>
      <vt:lpstr>Создание объектов</vt:lpstr>
      <vt:lpstr>Создание объектов</vt:lpstr>
      <vt:lpstr>Создание объектов</vt:lpstr>
      <vt:lpstr>Доступ к членам класса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Использование разделяемых классов и разделяемых методов</vt:lpstr>
      <vt:lpstr>Что такое структура?</vt:lpstr>
      <vt:lpstr>Что такое структуры?</vt:lpstr>
      <vt:lpstr>Определение и использование структуры</vt:lpstr>
      <vt:lpstr>Инициализация структуры</vt:lpstr>
      <vt:lpstr>Инициализация структуры</vt:lpstr>
      <vt:lpstr>Что такое перечисление?</vt:lpstr>
      <vt:lpstr>Что такое перечисление?</vt:lpstr>
      <vt:lpstr>Что такое перечисление?</vt:lpstr>
      <vt:lpstr>Создание новых типов перечисления</vt:lpstr>
      <vt:lpstr>Инициализация и присваивание переменных перечисления</vt:lpstr>
      <vt:lpstr>Инициализация и присваивание переменных перечисления</vt:lpstr>
      <vt:lpstr>Упаковка и распаковка</vt:lpstr>
      <vt:lpstr>Упаковка и распаковка</vt:lpstr>
      <vt:lpstr>Упаковка и распаковка</vt:lpstr>
      <vt:lpstr>Упаковка и распаковка</vt:lpstr>
      <vt:lpstr>Обнуляемые типы</vt:lpstr>
      <vt:lpstr>Обнуляемые типы</vt:lpstr>
      <vt:lpstr>Обнуляемые типы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NET.C#.04 Создание новых типов в C#</dc:title>
  <dc:creator>Anzhelika Kravchuk</dc:creator>
  <cp:lastModifiedBy>Анжелика Кравчук</cp:lastModifiedBy>
  <cp:revision>947</cp:revision>
  <dcterms:created xsi:type="dcterms:W3CDTF">2008-09-08T12:48:20Z</dcterms:created>
  <dcterms:modified xsi:type="dcterms:W3CDTF">2016-02-21T13:23:03Z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0x010100175146E524073F468C4FC57E5B2789C1</vt:lpwstr>
  </property>
</Properties>
</file>