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6" r:id="rId4"/>
  </p:sldMasterIdLst>
  <p:notesMasterIdLst>
    <p:notesMasterId r:id="rId91"/>
  </p:notesMasterIdLst>
  <p:sldIdLst>
    <p:sldId id="309" r:id="rId5"/>
    <p:sldId id="629" r:id="rId6"/>
    <p:sldId id="472" r:id="rId7"/>
    <p:sldId id="606" r:id="rId8"/>
    <p:sldId id="607" r:id="rId9"/>
    <p:sldId id="608" r:id="rId10"/>
    <p:sldId id="549" r:id="rId11"/>
    <p:sldId id="550" r:id="rId12"/>
    <p:sldId id="551" r:id="rId13"/>
    <p:sldId id="634" r:id="rId14"/>
    <p:sldId id="635" r:id="rId15"/>
    <p:sldId id="636" r:id="rId16"/>
    <p:sldId id="552" r:id="rId17"/>
    <p:sldId id="553" r:id="rId18"/>
    <p:sldId id="602" r:id="rId19"/>
    <p:sldId id="603" r:id="rId20"/>
    <p:sldId id="554" r:id="rId21"/>
    <p:sldId id="604" r:id="rId22"/>
    <p:sldId id="605" r:id="rId23"/>
    <p:sldId id="556" r:id="rId24"/>
    <p:sldId id="633" r:id="rId25"/>
    <p:sldId id="555" r:id="rId26"/>
    <p:sldId id="350" r:id="rId27"/>
    <p:sldId id="557" r:id="rId28"/>
    <p:sldId id="513" r:id="rId29"/>
    <p:sldId id="558" r:id="rId30"/>
    <p:sldId id="559" r:id="rId31"/>
    <p:sldId id="512" r:id="rId32"/>
    <p:sldId id="516" r:id="rId33"/>
    <p:sldId id="515" r:id="rId34"/>
    <p:sldId id="517" r:id="rId35"/>
    <p:sldId id="518" r:id="rId36"/>
    <p:sldId id="511" r:id="rId37"/>
    <p:sldId id="519" r:id="rId38"/>
    <p:sldId id="520" r:id="rId39"/>
    <p:sldId id="521" r:id="rId40"/>
    <p:sldId id="565" r:id="rId41"/>
    <p:sldId id="566" r:id="rId42"/>
    <p:sldId id="609" r:id="rId43"/>
    <p:sldId id="610" r:id="rId44"/>
    <p:sldId id="567" r:id="rId45"/>
    <p:sldId id="568" r:id="rId46"/>
    <p:sldId id="569" r:id="rId47"/>
    <p:sldId id="611" r:id="rId48"/>
    <p:sldId id="637" r:id="rId49"/>
    <p:sldId id="570" r:id="rId50"/>
    <p:sldId id="573" r:id="rId51"/>
    <p:sldId id="612" r:id="rId52"/>
    <p:sldId id="613" r:id="rId53"/>
    <p:sldId id="616" r:id="rId54"/>
    <p:sldId id="618" r:id="rId55"/>
    <p:sldId id="620" r:id="rId56"/>
    <p:sldId id="619" r:id="rId57"/>
    <p:sldId id="621" r:id="rId58"/>
    <p:sldId id="624" r:id="rId59"/>
    <p:sldId id="625" r:id="rId60"/>
    <p:sldId id="575" r:id="rId61"/>
    <p:sldId id="622" r:id="rId62"/>
    <p:sldId id="623" r:id="rId63"/>
    <p:sldId id="576" r:id="rId64"/>
    <p:sldId id="626" r:id="rId65"/>
    <p:sldId id="627" r:id="rId66"/>
    <p:sldId id="628" r:id="rId67"/>
    <p:sldId id="581" r:id="rId68"/>
    <p:sldId id="582" r:id="rId69"/>
    <p:sldId id="632" r:id="rId70"/>
    <p:sldId id="583" r:id="rId71"/>
    <p:sldId id="584" r:id="rId72"/>
    <p:sldId id="585" r:id="rId73"/>
    <p:sldId id="586" r:id="rId74"/>
    <p:sldId id="587" r:id="rId75"/>
    <p:sldId id="588" r:id="rId76"/>
    <p:sldId id="589" r:id="rId77"/>
    <p:sldId id="590" r:id="rId78"/>
    <p:sldId id="594" r:id="rId79"/>
    <p:sldId id="595" r:id="rId80"/>
    <p:sldId id="642" r:id="rId81"/>
    <p:sldId id="645" r:id="rId82"/>
    <p:sldId id="644" r:id="rId83"/>
    <p:sldId id="643" r:id="rId84"/>
    <p:sldId id="596" r:id="rId85"/>
    <p:sldId id="597" r:id="rId86"/>
    <p:sldId id="598" r:id="rId87"/>
    <p:sldId id="599" r:id="rId88"/>
    <p:sldId id="631" r:id="rId89"/>
    <p:sldId id="600" r:id="rId90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95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8791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187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7583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197989" algn="l" defTabSz="8791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637587" algn="l" defTabSz="8791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077185" algn="l" defTabSz="8791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516782" algn="l" defTabSz="8791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7FA"/>
    <a:srgbClr val="CCFFCC"/>
    <a:srgbClr val="99FFCC"/>
    <a:srgbClr val="CCECFF"/>
    <a:srgbClr val="E8F4F8"/>
    <a:srgbClr val="CCFFFF"/>
    <a:srgbClr val="AFEBEA"/>
    <a:srgbClr val="E4FCF9"/>
    <a:srgbClr val="002C78"/>
    <a:srgbClr val="21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57336" autoAdjust="0"/>
  </p:normalViewPr>
  <p:slideViewPr>
    <p:cSldViewPr>
      <p:cViewPr varScale="1">
        <p:scale>
          <a:sx n="45" d="100"/>
          <a:sy n="45" d="100"/>
        </p:scale>
        <p:origin x="-2200" y="-120"/>
      </p:cViewPr>
      <p:guideLst>
        <p:guide orient="horz" pos="4269"/>
        <p:guide pos="383"/>
        <p:guide pos="2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90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03/04/15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37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9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9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989" algn="l" defTabSz="879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587" algn="l" defTabSz="879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185" algn="l" defTabSz="879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782" algn="l" defTabSz="879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department/internet/xml/1/" TargetMode="External"/><Relationship Id="rId4" Type="http://schemas.openxmlformats.org/officeDocument/2006/relationships/hyperlink" Target="http://r.codenet.ru/?http://www.w3.org/TR/xhtml-modulariza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8%D0%BD%D1%82%D0%B5%D1%80%D1%84%D0%B5%D0%B9%D1%81" TargetMode="External"/><Relationship Id="rId4" Type="http://schemas.openxmlformats.org/officeDocument/2006/relationships/hyperlink" Target="http://ru.wikipedia.org/wiki/Component_Object_Model" TargetMode="External"/><Relationship Id="rId5" Type="http://schemas.openxmlformats.org/officeDocument/2006/relationships/hyperlink" Target="http://ru.wikipedia.org/wiki/%D0%9F%D1%80%D0%B8%D0%BA%D0%BB%D0%B0%D0%B4%D0%BD%D0%BE%D0%B5_%D0%BF%D1%80%D0%BE%D0%B3%D1%80%D0%B0%D0%BC%D0%BC%D0%BD%D0%BE%D0%B5_%D0%BE%D0%B1%D0%B5%D1%81%D0%BF%D0%B5%D1%87%D0%B5%D0%BD%D0%B8%D0%B5" TargetMode="External"/><Relationship Id="rId6" Type="http://schemas.openxmlformats.org/officeDocument/2006/relationships/hyperlink" Target="http://ru.wikipedia.org/wiki/%D0%94%D0%B0%D0%BD%D0%BD%D1%8B%D0%B5" TargetMode="External"/><Relationship Id="rId7" Type="http://schemas.openxmlformats.org/officeDocument/2006/relationships/hyperlink" Target="http://ru.wikipedia.org/wiki/API" TargetMode="External"/><Relationship Id="rId8" Type="http://schemas.openxmlformats.org/officeDocument/2006/relationships/hyperlink" Target="http://ru.wikipedia.org/wiki/Microsoft" TargetMode="External"/><Relationship Id="rId9" Type="http://schemas.openxmlformats.org/officeDocument/2006/relationships/hyperlink" Target="http://ru.wikipedia.org/wiki/%D0%90%D0%BD%D0%B3%D0%BB%D0%B8%D0%B9%D1%81%D0%BA%D0%B8%D0%B9_%D1%8F%D0%B7%D1%8B%D0%B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1" Type="http://schemas.openxmlformats.org/officeDocument/2006/relationships/hyperlink" Target="http://ru.wikipedia.org/w/index.php?title=Simba_Technologies&amp;action=edit&amp;redlink=1" TargetMode="External"/><Relationship Id="rId12" Type="http://schemas.openxmlformats.org/officeDocument/2006/relationships/hyperlink" Target="http://ru.wikipedia.org/wiki/Call_Level_Interface" TargetMode="External"/><Relationship Id="rId13" Type="http://schemas.openxmlformats.org/officeDocument/2006/relationships/hyperlink" Target="http://ru.wikipedia.org/wiki/ODBC%23cite_note-1" TargetMode="External"/><Relationship Id="rId14" Type="http://schemas.openxmlformats.org/officeDocument/2006/relationships/hyperlink" Target="http://ru.wikipedia.org/wiki/SQL_Access_Group" TargetMode="External"/><Relationship Id="rId15" Type="http://schemas.openxmlformats.org/officeDocument/2006/relationships/hyperlink" Target="http://ru.wikipedia.org/wiki/X/Open" TargetMode="External"/><Relationship Id="rId16" Type="http://schemas.openxmlformats.org/officeDocument/2006/relationships/hyperlink" Target="http://ru.wikipedia.org/wiki/ISO" TargetMode="External"/><Relationship Id="rId17" Type="http://schemas.openxmlformats.org/officeDocument/2006/relationships/hyperlink" Target="http://ru.wikipedia.org/wiki/ODBC%23cite_note-2" TargetMode="External"/><Relationship Id="rId18" Type="http://schemas.openxmlformats.org/officeDocument/2006/relationships/hyperlink" Target="http://ru.wikipedia.org/wiki/%D0%A1%D0%A3%D0%91%D0%94" TargetMode="External"/><Relationship Id="rId19" Type="http://schemas.openxmlformats.org/officeDocument/2006/relationships/hyperlink" Target="http://www.oracle.com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Relationship Id="rId3" Type="http://schemas.openxmlformats.org/officeDocument/2006/relationships/hyperlink" Target="http://ru.wikipedia.org/wiki/%D0%98%D0%BD%D1%82%D0%B5%D1%80%D1%84%D0%B5%D0%B9%D1%81" TargetMode="External"/><Relationship Id="rId4" Type="http://schemas.openxmlformats.org/officeDocument/2006/relationships/hyperlink" Target="http://ru.wikipedia.org/wiki/Component_Object_Model" TargetMode="External"/><Relationship Id="rId5" Type="http://schemas.openxmlformats.org/officeDocument/2006/relationships/hyperlink" Target="http://ru.wikipedia.org/wiki/%D0%9F%D1%80%D0%B8%D0%BA%D0%BB%D0%B0%D0%B4%D0%BD%D0%BE%D0%B5_%D0%BF%D1%80%D0%BE%D0%B3%D1%80%D0%B0%D0%BC%D0%BC%D0%BD%D0%BE%D0%B5_%D0%BE%D0%B1%D0%B5%D1%81%D0%BF%D0%B5%D1%87%D0%B5%D0%BD%D0%B8%D0%B5" TargetMode="External"/><Relationship Id="rId6" Type="http://schemas.openxmlformats.org/officeDocument/2006/relationships/hyperlink" Target="http://ru.wikipedia.org/wiki/%D0%94%D0%B0%D0%BD%D0%BD%D1%8B%D0%B5" TargetMode="External"/><Relationship Id="rId7" Type="http://schemas.openxmlformats.org/officeDocument/2006/relationships/hyperlink" Target="http://ru.wikipedia.org/wiki/%D0%90%D0%BD%D0%B3%D0%BB%D0%B8%D0%B9%D1%81%D0%BA%D0%B8%D0%B9_%D1%8F%D0%B7%D1%8B%D0%BA" TargetMode="External"/><Relationship Id="rId8" Type="http://schemas.openxmlformats.org/officeDocument/2006/relationships/hyperlink" Target="http://ru.wikipedia.org/wiki/API" TargetMode="External"/><Relationship Id="rId9" Type="http://schemas.openxmlformats.org/officeDocument/2006/relationships/hyperlink" Target="http://ru.wikipedia.org/wiki/%D0%91%D0%B0%D0%B7%D0%B0_%D0%B4%D0%B0%D0%BD%D0%BD%D1%8B%D1%85" TargetMode="External"/><Relationship Id="rId10" Type="http://schemas.openxmlformats.org/officeDocument/2006/relationships/hyperlink" Target="http://ru.wikipedia.org/wiki/Microsoft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База данных - это набор информации, организованной тем, или иным способом.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Базой данных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(БД) называется организованная в соответствии с определенными правилами и поддерживаемая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памяти компьютера совокупность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сведений об объектах, процессах, событиях или явлениях, относящихся к некоторой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предметной области, теме или задаче. Она организована таким образом,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чтобы обеспечить информационные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потребности пользователей, а также удобное хранение этой совокупности данных, как в целом, так и любой ее части.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31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http://www.intuit.ru/department/internet/xml/1/</a:t>
            </a:r>
            <a:endParaRPr lang="ru-RU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такое XML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Сегодня XML может использоваться в любых приложениях, которым нужна структурированная информация - от сложных геоинформационных систем, с гигантскими объемами передаваемой информации до обычных "однокомпьютерных" программ, использующих этот язык для описания служебной информации. При внимательном взгляде на окружающий нас информационный мир можно выделить множество задач, связанных с созданием и обработкой структурированной информации, для решения которых может использоваться XML: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первую очередь, эта технология может оказаться полезной для разработчиков сложных информационных систем, с большим количеством приложений, связанных потоками информации самой различной структурой. В этом случае XML - документы выполняют роль универсального формата для обмена информацией между отдельными компонентами большой программы.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является базовым стандартом для нового языка описания ресурсов, RDF, позволяющего упростить многие проблемы в Web, связанные с поиском нужной информации, обеспечением контроля за содержимым сетевых ресурсов, создания электронных библиотек и т.д.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Язык XML позволяет описывать данные произвольного типа и используется для представления специализированной информации, например химических, математических, физических формул, медицинских рецептов, нотных записей, и т.д. Это означает, что XML может служить мощным дополнением к HTML для распространения в Web "нестандартной" информации. Возможно, в самом ближайшем будущем XML полностью заменит собой HTML, по крайней мере, первые попытки интеграции этих двух языков уже делаются (спецификация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XHTML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XML-документы могут использоваться в качестве промежуточного формата данных в трехзвенных системах. Обычно схема взаимодействия между серверами приложений и баз данных зависит от конкретной СУБД и диалекта SQL, используемого для доступа к данным. Если же результаты запроса будут представлены в некотором универсальном текстовом формате, то звено СУБД, как таковое, станет "прозрачным" для приложения. Кроме того, сегодня на рассмотрение W3C предложена спецификация нового языка запросов к базам данных XQL, который в будущем может стать альтернативой SQL.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Информация, содержащаяся в XML-документах, может изменяться, передаваться на машину клиента и обновляться по частям. Разрабатываемые спецификации XLink и Xpointer поволят ссылаться на отдельные элементы документа, c учетом их вложенности и значений атрибутов.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Использование стилевых таблиц (XSL) позволяет обеспечить независимое от конкретного устройства вывода отображение XML- документов.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может использоваться в обычных приложениях для хранения и обработки структурированных данных в едином формате.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XML-документ представляет собой обычный текстовый файл, в котором при помощи специальных маркеров создаются элементы данных, последовательность и вложенность которых определяет структуру документа и его содержание. Основным достоинством XML документов является то, что при относительно простом способе создания и обработки (обычный текст может редактироваться любым тестовым процессором и обрабатываться стандартными XML анализаторами), они позволяют создавать структурированную информацию, которую хорошо "понимают" компьютеры.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 из ключевых отличий между ADO и ADO.NET связано с тем, как они  </a:t>
            </a:r>
          </a:p>
          <a:p>
            <a:r>
              <a:rPr lang="ru-RU" dirty="0" smtClean="0"/>
              <a:t>справляются с различными источниками данных. В ADO программисты всегда используют </a:t>
            </a:r>
          </a:p>
          <a:p>
            <a:r>
              <a:rPr lang="ru-RU" dirty="0" smtClean="0"/>
              <a:t>обобщенный набор объектов, независимо от лежащих в их основе источников данных. </a:t>
            </a:r>
          </a:p>
          <a:p>
            <a:r>
              <a:rPr lang="ru-RU" dirty="0" smtClean="0"/>
              <a:t>Например, для извлечения записи из базы данных </a:t>
            </a:r>
            <a:r>
              <a:rPr lang="ru-RU" dirty="0" err="1" smtClean="0"/>
              <a:t>Oracle</a:t>
            </a:r>
            <a:r>
              <a:rPr lang="ru-RU" dirty="0" smtClean="0"/>
              <a:t> вы используете тот же класс </a:t>
            </a:r>
          </a:p>
          <a:p>
            <a:r>
              <a:rPr lang="ru-RU" dirty="0" err="1" smtClean="0"/>
              <a:t>Connection</a:t>
            </a:r>
            <a:r>
              <a:rPr lang="ru-RU" dirty="0" smtClean="0"/>
              <a:t>, что применяется для решения той же задачи в SQL </a:t>
            </a:r>
            <a:r>
              <a:rPr lang="ru-RU" dirty="0" err="1" smtClean="0"/>
              <a:t>Server</a:t>
            </a:r>
            <a:r>
              <a:rPr lang="ru-RU" dirty="0" smtClean="0"/>
              <a:t>. Это не касается </a:t>
            </a:r>
          </a:p>
          <a:p>
            <a:r>
              <a:rPr lang="ru-RU" dirty="0" smtClean="0"/>
              <a:t>технологии ADO.NET, которая использует модель поставщиков данных. </a:t>
            </a:r>
          </a:p>
          <a:p>
            <a:r>
              <a:rPr lang="ru-RU" dirty="0" smtClean="0"/>
              <a:t>Поставщик данных (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provider</a:t>
            </a:r>
            <a:r>
              <a:rPr lang="ru-RU" dirty="0" smtClean="0"/>
              <a:t>) — это набор классов ADO.NET, которые позволяют </a:t>
            </a:r>
          </a:p>
          <a:p>
            <a:r>
              <a:rPr lang="ru-RU" dirty="0" smtClean="0"/>
              <a:t>получать доступ к определенной базе данных, выполнять команды SQL и извлекать  </a:t>
            </a:r>
          </a:p>
          <a:p>
            <a:r>
              <a:rPr lang="ru-RU" dirty="0" smtClean="0"/>
              <a:t>данные. По сути, поставщик данных — это мост между вашим приложением и источником </a:t>
            </a:r>
          </a:p>
          <a:p>
            <a:r>
              <a:rPr lang="ru-RU" dirty="0" smtClean="0"/>
              <a:t>данных.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первом приближении поставщик данных можно рассматривать как набор типов, определенных в данном пространстве имен, который предназначен для взаимодействия с конкретным источником данных. Однако независимо от используемого поставщика данных, каждый из них определяет набор классов, обеспечивающих основную функциональность. В таблице ниже приведены некоторые общие основные объекты, их базовые классы (определенные в пространстве имен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System.Data.Common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основные интерфейсы (определенные в пространстве имен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которые они реализуют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Linking and Embedding, Database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Интерфейс"/>
              </a:rPr>
              <a:t>интерфейсов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основанных на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ponent Object Model"/>
              </a:rPr>
              <a:t>COM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позволяют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Прикладное программное обеспечение"/>
              </a:rPr>
              <a:t>приложениям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обращаться к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Данные"/>
              </a:rPr>
              <a:t>данным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хранимым в разных источниках информации или хранилищах данных с помощью унифицированного доступа.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 DB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(связывание и внедрение объектов, базы данных, а иногда в литературе встречается как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OLEDB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OLE-DB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является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PI"/>
              </a:rPr>
              <a:t>API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разработанной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icrosoft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доступа к различным типам данных, которые хранятся в единой форме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Английский язык"/>
              </a:rPr>
              <a:t>англ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Английский язык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Database Connectivity)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82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Linking and Embedding, Database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Интерфейс"/>
              </a:rPr>
              <a:t>интерфейсов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основанных на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ponent Object Model"/>
              </a:rPr>
              <a:t>COM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позволяют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Прикладное программное обеспечение"/>
              </a:rPr>
              <a:t>приложениям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обращаться к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Данные"/>
              </a:rPr>
              <a:t>данным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хранимым в разных источниках информации или хранилищах данных с помощью унифицированного доступа.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Английский язык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Connectivity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это программный интерфейс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PI"/>
              </a:rPr>
              <a:t>API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доступа к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База данных"/>
              </a:rPr>
              <a:t>базам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фирмой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Microsoft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сотрудничестве с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imba Technologies (страница отсутствует)"/>
              </a:rPr>
              <a:t>Simba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imba Technologies (страница отсутствует)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imba Technologies (страница отсутствует)"/>
              </a:rPr>
              <a:t>Technologies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основе спецификаций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all Level Interface"/>
              </a:rPr>
              <a:t>Call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all Level Interface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all Level Interface"/>
              </a:rPr>
              <a:t>Level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all Level Interface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all Level Interface"/>
              </a:rPr>
              <a:t>Interface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(CLI), который разрабатывался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[1]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организациями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SQL Access Group"/>
              </a:rPr>
              <a:t>SQL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SQL Access Group"/>
              </a:rPr>
              <a:t>Access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SQL Access Group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SQL Access Group"/>
              </a:rPr>
              <a:t>Group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X/Open"/>
              </a:rPr>
              <a:t>X/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X/Open"/>
              </a:rPr>
              <a:t>Open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Microsoft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Впоследствии CLI был стандартизован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ISO"/>
              </a:rPr>
              <a:t>ISO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[2]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Стандарт CLI призван унифицировать программное взаимодействие с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СУБД"/>
              </a:rPr>
              <a:t>СУБД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сделать его независимым от поставщика СУБД и программно-аппаратной платформы.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версии .NET 4 поставщик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объявлен устаревшим. И хотя он по-прежнему работает,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рекомендуют применять вместо него для доступа к базам данных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поставщик от стороннего производителя, такой как ODP.NET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.NET) производства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доступен на веб-сайте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http://www.oracle.com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поставщик обеспечивает расширенную поддержку для специализированных типов данных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вроде LOB, временных меток и данных XML, а также обладает несколькими дополнительными средствами.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вдаваясь далее в подробности, отметим, что на сегодняшний день число используемых СУБД исчисляется десятками. Наиболее известные однопользовательские СУБД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FoxPro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многопользовательские - MS SQL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0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Каждый сервер баз данных хранит главный каталог всех установленных на нем баз </a:t>
            </a:r>
          </a:p>
          <a:p>
            <a:r>
              <a:rPr lang="ru-RU" dirty="0" smtClean="0"/>
              <a:t>данных. В этом каталоге содержатся сведения об имени каждой базы данных и месте </a:t>
            </a:r>
          </a:p>
          <a:p>
            <a:r>
              <a:rPr lang="ru-RU" dirty="0" smtClean="0"/>
              <a:t>размещения файлов, в которых находятся данные. При создании базы данных  </a:t>
            </a:r>
          </a:p>
          <a:p>
            <a:r>
              <a:rPr lang="ru-RU" dirty="0" smtClean="0"/>
              <a:t>(например, запуском соответствующего сценария или применением инструмента управления) </a:t>
            </a:r>
          </a:p>
          <a:p>
            <a:r>
              <a:rPr lang="ru-RU" dirty="0" smtClean="0"/>
              <a:t>информация об этой базе данных добавляется в главный каталог. При подключении </a:t>
            </a:r>
          </a:p>
          <a:p>
            <a:r>
              <a:rPr lang="ru-RU" dirty="0" smtClean="0"/>
              <a:t>к базе данных ее имя указывается в строке соединения с использованием значения </a:t>
            </a:r>
          </a:p>
          <a:p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 err="1" smtClean="0"/>
              <a:t>Catalog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Интересно то, что SQL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Express</a:t>
            </a:r>
            <a:r>
              <a:rPr lang="ru-RU" dirty="0" smtClean="0"/>
              <a:t> располагает удобным средством, которое  </a:t>
            </a:r>
          </a:p>
          <a:p>
            <a:r>
              <a:rPr lang="ru-RU" dirty="0" smtClean="0"/>
              <a:t>позволяет обходить главный каталога и подключаться к любому файлу базы данных  </a:t>
            </a:r>
          </a:p>
          <a:p>
            <a:r>
              <a:rPr lang="ru-RU" dirty="0" smtClean="0"/>
              <a:t>напрямую даже при отсутствии информации о нем в главном каталоге баз данных. Это </a:t>
            </a:r>
          </a:p>
          <a:p>
            <a:r>
              <a:rPr lang="ru-RU" dirty="0" smtClean="0"/>
              <a:t>средство называется пользовательскими экземплярами (</a:t>
            </a:r>
            <a:r>
              <a:rPr lang="ru-RU" dirty="0" err="1" smtClean="0"/>
              <a:t>user</a:t>
            </a:r>
            <a:r>
              <a:rPr lang="ru-RU" dirty="0" smtClean="0"/>
              <a:t> </a:t>
            </a:r>
            <a:r>
              <a:rPr lang="ru-RU" dirty="0" err="1" smtClean="0"/>
              <a:t>instances</a:t>
            </a:r>
            <a:r>
              <a:rPr lang="ru-RU" dirty="0" smtClean="0"/>
              <a:t>) и в полной  </a:t>
            </a:r>
          </a:p>
          <a:p>
            <a:r>
              <a:rPr lang="ru-RU" dirty="0" smtClean="0"/>
              <a:t>редакции SQL </a:t>
            </a:r>
            <a:r>
              <a:rPr lang="ru-RU" dirty="0" err="1" smtClean="0"/>
              <a:t>Server</a:t>
            </a:r>
            <a:r>
              <a:rPr lang="ru-RU" dirty="0" smtClean="0"/>
              <a:t> оно не доступно.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5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Каждый сервер баз данных хранит главный каталог всех установленных на нем баз </a:t>
            </a:r>
          </a:p>
          <a:p>
            <a:r>
              <a:rPr lang="ru-RU" dirty="0" smtClean="0"/>
              <a:t>данных. В этом каталоге содержатся сведения об имени каждой базы данных и месте </a:t>
            </a:r>
          </a:p>
          <a:p>
            <a:r>
              <a:rPr lang="ru-RU" dirty="0" smtClean="0"/>
              <a:t>размещения файлов, в которых находятся данные. При создании базы данных  </a:t>
            </a:r>
          </a:p>
          <a:p>
            <a:r>
              <a:rPr lang="ru-RU" dirty="0" smtClean="0"/>
              <a:t>(например, запуском соответствующего сценария или применением инструмента управления) </a:t>
            </a:r>
          </a:p>
          <a:p>
            <a:r>
              <a:rPr lang="ru-RU" dirty="0" smtClean="0"/>
              <a:t>информация об этой базе данных добавляется в главный каталог. При подключении </a:t>
            </a:r>
          </a:p>
          <a:p>
            <a:r>
              <a:rPr lang="ru-RU" dirty="0" smtClean="0"/>
              <a:t>к базе данных ее имя указывается в строке соединения с использованием значения </a:t>
            </a:r>
          </a:p>
          <a:p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 err="1" smtClean="0"/>
              <a:t>Catalog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Интересно то, что SQL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Express</a:t>
            </a:r>
            <a:r>
              <a:rPr lang="ru-RU" dirty="0" smtClean="0"/>
              <a:t> располагает удобным средством, которое  </a:t>
            </a:r>
          </a:p>
          <a:p>
            <a:r>
              <a:rPr lang="ru-RU" dirty="0" smtClean="0"/>
              <a:t>позволяет обходить главный каталога и подключаться к любому файлу базы данных  </a:t>
            </a:r>
          </a:p>
          <a:p>
            <a:r>
              <a:rPr lang="ru-RU" dirty="0" smtClean="0"/>
              <a:t>напрямую даже при отсутствии информации о нем в главном каталоге баз данных. Это </a:t>
            </a:r>
          </a:p>
          <a:p>
            <a:r>
              <a:rPr lang="ru-RU" dirty="0" smtClean="0"/>
              <a:t>средство называется пользовательскими экземплярами (</a:t>
            </a:r>
            <a:r>
              <a:rPr lang="ru-RU" dirty="0" err="1" smtClean="0"/>
              <a:t>user</a:t>
            </a:r>
            <a:r>
              <a:rPr lang="ru-RU" dirty="0" smtClean="0"/>
              <a:t> </a:t>
            </a:r>
            <a:r>
              <a:rPr lang="ru-RU" dirty="0" err="1" smtClean="0"/>
              <a:t>instances</a:t>
            </a:r>
            <a:r>
              <a:rPr lang="ru-RU" dirty="0" smtClean="0"/>
              <a:t>) и в полной  </a:t>
            </a:r>
          </a:p>
          <a:p>
            <a:r>
              <a:rPr lang="ru-RU" dirty="0" smtClean="0"/>
              <a:t>редакции SQL </a:t>
            </a:r>
            <a:r>
              <a:rPr lang="ru-RU" dirty="0" err="1" smtClean="0"/>
              <a:t>Server</a:t>
            </a:r>
            <a:r>
              <a:rPr lang="ru-RU" dirty="0" smtClean="0"/>
              <a:t> оно не доступно.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3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0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Хранимая процедура (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именованный блок SQL-кода, хранимый в базе данных. Хранимые процедуры можно создавать для возврата набора строк или скалярных типов данных, а также выполнения других нужных действий (например, вставки, обновления или удаления); они могут принимать любое количество необязательных параметров. В результате получается рабочая единица, которая ведет себя как типичная функция, только она находится в хранилище данных, а не в двоичном бизнес-объекте.</a:t>
            </a:r>
          </a:p>
          <a:p>
            <a:r>
              <a:rPr lang="ru-RU" dirty="0" smtClean="0"/>
              <a:t>Хранимые процедуры подобны функциям в том, что они являются хорошо  </a:t>
            </a:r>
          </a:p>
          <a:p>
            <a:r>
              <a:rPr lang="ru-RU" dirty="0" smtClean="0"/>
              <a:t>инкапсулированными блоками логики, которые могут принимать данные (через входные  </a:t>
            </a:r>
          </a:p>
          <a:p>
            <a:r>
              <a:rPr lang="ru-RU" dirty="0" smtClean="0"/>
              <a:t>параметры) и возвращать данные (через результирующие наборы и выходные параметры). </a:t>
            </a:r>
          </a:p>
          <a:p>
            <a:r>
              <a:rPr lang="ru-RU" dirty="0" smtClean="0"/>
              <a:t>Хранимые процедуры обладают множеством преимуществ. </a:t>
            </a:r>
          </a:p>
          <a:p>
            <a:r>
              <a:rPr lang="ru-RU" dirty="0" smtClean="0"/>
              <a:t>• Их легко сопровождать. Например, вы можете оптимизировать команды в  </a:t>
            </a:r>
          </a:p>
          <a:p>
            <a:r>
              <a:rPr lang="ru-RU" dirty="0" smtClean="0"/>
              <a:t>хранимой процедуре без перекомпиляции приложения, использующего ее. Также они </a:t>
            </a:r>
          </a:p>
          <a:p>
            <a:r>
              <a:rPr lang="ru-RU" dirty="0" smtClean="0"/>
              <a:t>стандартизуют логику доступа к данным в одном месте — в базе данных, —  </a:t>
            </a:r>
          </a:p>
          <a:p>
            <a:r>
              <a:rPr lang="ru-RU" dirty="0" smtClean="0"/>
              <a:t>облегчая ее многократное использование согласованным образом разными  </a:t>
            </a:r>
          </a:p>
          <a:p>
            <a:r>
              <a:rPr lang="ru-RU" dirty="0" smtClean="0"/>
              <a:t>приложениями. (В терминах объектно-ориентированного программирования хранимые </a:t>
            </a:r>
          </a:p>
          <a:p>
            <a:r>
              <a:rPr lang="ru-RU" dirty="0" smtClean="0"/>
              <a:t>процедуры определяют интерфейс к базе данных.) </a:t>
            </a:r>
          </a:p>
          <a:p>
            <a:r>
              <a:rPr lang="ru-RU" dirty="0" smtClean="0"/>
              <a:t>• Они позволяют реализовать более безопасное обращение с базой данных. </a:t>
            </a:r>
          </a:p>
          <a:p>
            <a:r>
              <a:rPr lang="ru-RU" dirty="0" smtClean="0"/>
              <a:t>Например, вы можете позволить учетной записи </a:t>
            </a:r>
            <a:r>
              <a:rPr lang="ru-RU" dirty="0" err="1" smtClean="0"/>
              <a:t>Windows</a:t>
            </a:r>
            <a:r>
              <a:rPr lang="ru-RU" dirty="0" smtClean="0"/>
              <a:t>, которая запускает ваш </a:t>
            </a:r>
          </a:p>
          <a:p>
            <a:r>
              <a:rPr lang="ru-RU" dirty="0" smtClean="0"/>
              <a:t>код ASP.NET, использовать определенные хранимые процедуры, но ограничить </a:t>
            </a:r>
          </a:p>
          <a:p>
            <a:r>
              <a:rPr lang="ru-RU" dirty="0" smtClean="0"/>
              <a:t>доступ к лежащим в их основе таблицам. </a:t>
            </a:r>
          </a:p>
          <a:p>
            <a:r>
              <a:rPr lang="ru-RU" dirty="0" smtClean="0"/>
              <a:t>• Они могут повысить производительность. Поскольку хранимые процедуры  </a:t>
            </a:r>
          </a:p>
          <a:p>
            <a:r>
              <a:rPr lang="ru-RU" dirty="0" smtClean="0"/>
              <a:t>упаковывают вместе множество операторов, вы можете выполнить огромный объем </a:t>
            </a:r>
          </a:p>
          <a:p>
            <a:r>
              <a:rPr lang="ru-RU" dirty="0" smtClean="0"/>
              <a:t>работы за одно обращение к серверу базы данных. Если база данных находится </a:t>
            </a:r>
          </a:p>
          <a:p>
            <a:r>
              <a:rPr lang="ru-RU" dirty="0" smtClean="0"/>
              <a:t>на другом компьютере, это значительно снижает затраты времени на решение </a:t>
            </a:r>
          </a:p>
          <a:p>
            <a:r>
              <a:rPr lang="ru-RU" dirty="0" smtClean="0"/>
              <a:t>сложных задач. 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50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Транзакция — это набор операций, который должен либо выполниться успешно, </a:t>
            </a:r>
          </a:p>
          <a:p>
            <a:r>
              <a:rPr lang="ru-RU" dirty="0" smtClean="0"/>
              <a:t>либо не выполниться, причем как единое целое. Целью транзакции является гарантия </a:t>
            </a:r>
          </a:p>
          <a:p>
            <a:r>
              <a:rPr lang="ru-RU" dirty="0" smtClean="0"/>
              <a:t>того, что данные всегда находятся в корректном, согласованном состоянии. </a:t>
            </a:r>
          </a:p>
          <a:p>
            <a:endParaRPr lang="ru-RU" dirty="0" smtClean="0"/>
          </a:p>
          <a:p>
            <a:r>
              <a:rPr lang="ru-RU" dirty="0" smtClean="0"/>
              <a:t>Набор операций, который либо должен выполнится успешно, либо не выполниться, причем</a:t>
            </a:r>
            <a:r>
              <a:rPr lang="ru-RU" baseline="0" dirty="0" smtClean="0"/>
              <a:t> как целое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Все шаги должны либо выполниться успешно, либо отмениться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Переводит лежащую в основе базу данных из одного согласованного состояния в другое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Одна транзакция не должна влиять на другие, запущенные вместе с ней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Изменения, которые происходят во время транзакции, сохраняются постоянно на каком-то носителе, прежде чем </a:t>
            </a:r>
            <a:r>
              <a:rPr lang="ru-RU" baseline="0" dirty="0" err="1" smtClean="0"/>
              <a:t>транзация</a:t>
            </a:r>
            <a:r>
              <a:rPr lang="ru-RU" baseline="0" dirty="0" smtClean="0"/>
              <a:t>  будет объявлена успешной. (</a:t>
            </a:r>
            <a:r>
              <a:rPr lang="ru-RU" baseline="0" dirty="0" err="1" smtClean="0"/>
              <a:t>логирование</a:t>
            </a:r>
            <a:r>
              <a:rPr lang="ru-RU" baseline="0" dirty="0" smtClean="0"/>
              <a:t>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8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Точки</a:t>
            </a:r>
            <a:r>
              <a:rPr lang="ru-RU" baseline="0" dirty="0" smtClean="0"/>
              <a:t> сохранения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7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DTO простой контейнер для набора агрегированных данных, которые должны быть переданы через границы процесса или сеть. Он не должно содержать бизнес-логику и ограничивать свое поведение, таким образом, как внутренние проверки согласованности и 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Создавая базу данных, мы стремимся упорядочить информацию по различным признакам для того, чтобы потом извлекать из нее необходимые нам данные в любом сочетании. Сделать это возможно, только если данные структурированы. Структурирование - это набор соглашений о способах представления данных. Понятно, что структурировать информацию можно по-разному. В зависимости от структуры различают иерархическую, сетевую, реляционную, объектно-ориентированную и гибридную модели баз данных. Одной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амых популярных на сегодняшний день является реляционная структура, поэтому об остальных упомянем лишь вскользь.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Иерархическая структура базы данных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древовидная структура представления информации. Ее особенность в том, что каждый узел на более низком уровне имеет связь только с одним узлом на более высоком уровне. Посмотрим, например, на фрагмент иерархической структуры базы данных "Институт":</a:t>
            </a: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структуры понятно, что на одной кафедре может работать несколько преподавателей. Такая связь называется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"один ко многим"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(одна кафедра - много преподавателей). Но если мы попытаемся добавить в эту структуру группы студентов, то нам понадобится связь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"многие ко многим"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(один преподаватель может работать со многими группами, а одна группа может учиться у многих преподавателей), а такой связи в иерархической структуре быть не может (т.к. связь может быть только с одним узлом на более высоком уровне). Это основной недостаток подобной структуры базы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данных.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Сетевая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структура базы данных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сути, это расширение иерархической структуры. Все то же самое, но существует связь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"многие ко многим"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Сетевая структура базы данных позволяет нам добавить группы в наш пример. Недостатком сетевой модели является сложность разработки серьезных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приложений.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Реляционная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структура базы данных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данные представлены в виде простых таблиц, разбитых на строки и столбцы, на пересечении которых расположены данные. Подробно об этом мы будем говорить в следующих уроках, здесь же хочется отметить, что эта структура стала настоящим прорывом в развитии баз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данных.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Объектно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-ориентированные и гибридные базы данных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объектно-ориентированных базах данных данные хранятся в виде объектов, что очень удобно. Но на сегодняшний день такие БД еще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распространенны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т.к. уступают в производительности реляционным.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Гибридные БД совмещают в себе возможности реляционных и объектно-ориентированных, поэтому их часто называют объектно-реляционными. Примером такой СУБД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начиная с восьмой версии.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Несомненно, такие БД будут развиваться в будущем, но пока первенство остается за реляционными структурами. Поэтому именно их мы и будем изучать в последующих уроках.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6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Реляционные базы данных, как мы уже знаем, состоят из таблиц. Каждая таблица состоит из столбцов (их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называют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полями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атрибутами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строк (их называют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записями или кортежами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Реляционная база данных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представляет собой множество взаимосвязанных таблиц, каждая из которых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содержит информацию об объектах определенного вида. Каждая строка таблицы содержит данные об одном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объекте (например, автомобиле, компьютере, клиенте), а столбцы таблицы содержат различные характеристики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этих объектов –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атрибуты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(например, номер двигателя,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марка процессора, телефоны фирм или клиентов).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Строки таблицы называются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записями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Все записи таблицы имеют одинаковую структуру – они состоят из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полей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(элементов данных), в которых хранятся атрибуты объекта (рис. 1). Каждое поле записи содержит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одну характеристику объекта и представляет собой заданный тип данных (например, текстовая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строка, число, дата). Для идентификации записей используется первичный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ключ.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Первичным ключом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называется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набор полей таблицы, комбинация значений которых однозначно определяет каждую запись в таблице.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dirty="0" smtClean="0"/>
              <a:t>1) количество таблиц должно быть минимальным;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dirty="0" smtClean="0"/>
              <a:t>2) таблицы должны быть </a:t>
            </a:r>
            <a:r>
              <a:rPr lang="ru-RU" i="1" dirty="0" smtClean="0"/>
              <a:t>нормализованы</a:t>
            </a:r>
            <a:r>
              <a:rPr lang="ru-RU" dirty="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ru-RU" i="1" dirty="0" smtClean="0"/>
              <a:t>Нормализация</a:t>
            </a:r>
            <a:r>
              <a:rPr lang="ru-RU" dirty="0" smtClean="0"/>
              <a:t> – это разбиение таблицы на две или более, обладающих лучшими свойствами при включении, изменении и удалении данных (в которых </a:t>
            </a:r>
            <a:r>
              <a:rPr lang="ru-RU" i="1" dirty="0" smtClean="0"/>
              <a:t>каждый факт появляется лишь в одном месте</a:t>
            </a:r>
            <a:r>
              <a:rPr lang="ru-RU" dirty="0" smtClean="0"/>
              <a:t>, т.е. исключена избыточность информации)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алеко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всегда эти недостатки можно учесть сразу. Для их устранения и применяется процесс нормализации. Он включает ряд правил, используемых для проверки всех таблиц базы данных. Различают:1НФ - первая нормальная форма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2НФ - вторая нормальная форма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3НФ - третья нормальная форма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НФБК - нормальная форма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Бойса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-Кодда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4НФ - четвертая нормальная форма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5НФ - пятая нормальная форма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реляционных баз данных необходимо, чтобы ее таблицы находились в 1НФ. Нормальные формы более высоких уровней могут использоваться разработчиками по своему усмотрению. Однако грамотный специалист стремится к тому, чтобы довести уровень нормализации базы данных хотя бы до 3НФ, тем самым исключив избыточность данных и аномалии обновления. Надо сказать, что НФБК, 4НФ и 5НФ используются крайне редко. Поэтому и мы рассмотрим только первые три.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дублирование информации, следовательно, увеличится объем БД </a:t>
            </a:r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процедура обновления информации</a:t>
            </a:r>
          </a:p>
          <a:p>
            <a:pPr marL="0" indent="0" algn="just" defTabSz="457200">
              <a:lnSpc>
                <a:spcPct val="90000"/>
              </a:lnSpc>
              <a:buFont typeface="Arial" pitchFamily="34" charset="0"/>
              <a:buNone/>
              <a:tabLst>
                <a:tab pos="457200" algn="l"/>
              </a:tabLst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Каждая нормальная форма налагает определенные ограничения на данные. Каждая нормальная форма более высокого уровня предполагает, что анализируемая таблица уже находится в нормальной форме на уровень ниже рассматриваемой. В ходе нормализации схема базы данных становится все более строгой, а ее таблицы все менее подвержены различного рода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аномалиям</a:t>
            </a:r>
            <a:r>
              <a:rPr lang="ru-RU" dirty="0" err="1" smtClean="0"/>
              <a:t>ии</a:t>
            </a:r>
            <a:r>
              <a:rPr lang="ru-RU" dirty="0" smtClean="0"/>
              <a:t> в таблице затрудняется из-за необходимости редактирования каждой записи таблицы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1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2089" y="1777972"/>
            <a:ext cx="7070637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315810" y="3536923"/>
            <a:ext cx="48006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2" y="179343"/>
            <a:ext cx="4723871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7912760" algn="r"/>
              </a:tabLst>
              <a:defRPr sz="17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225654" y="179391"/>
            <a:ext cx="4764882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7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96468" y="836616"/>
            <a:ext cx="9694069" cy="5184775"/>
          </a:xfrm>
          <a:prstGeom prst="rect">
            <a:avLst/>
          </a:prstGeom>
        </p:spPr>
        <p:txBody>
          <a:bodyPr/>
          <a:lstStyle>
            <a:lvl1pPr marL="329698" marR="0" indent="-329698" algn="l" defTabSz="87919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3516" y="6496094"/>
            <a:ext cx="2177087" cy="273445"/>
          </a:xfrm>
          <a:prstGeom prst="rect">
            <a:avLst/>
          </a:prstGeom>
          <a:noFill/>
        </p:spPr>
        <p:txBody>
          <a:bodyPr wrap="square" lIns="87920" tIns="43960" rIns="87920" bIns="43960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13516" y="6496094"/>
            <a:ext cx="2177087" cy="273445"/>
          </a:xfrm>
          <a:prstGeom prst="rect">
            <a:avLst/>
          </a:prstGeom>
          <a:noFill/>
        </p:spPr>
        <p:txBody>
          <a:bodyPr wrap="square" lIns="87920" tIns="43960" rIns="87920" bIns="43960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305420" y="2176488"/>
            <a:ext cx="5486400" cy="1222375"/>
          </a:xfrm>
        </p:spPr>
        <p:txBody>
          <a:bodyPr/>
          <a:lstStyle>
            <a:lvl1pPr algn="l">
              <a:defRPr sz="38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5812" y="3425419"/>
            <a:ext cx="6469404" cy="951344"/>
          </a:xfrm>
        </p:spPr>
        <p:txBody>
          <a:bodyPr>
            <a:normAutofit/>
          </a:bodyPr>
          <a:lstStyle>
            <a:lvl1pPr marL="0" indent="0" algn="l">
              <a:buNone/>
              <a:defRPr sz="19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39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  <p:extLst>
      <p:ext uri="{BB962C8B-B14F-4D97-AF65-F5344CB8AC3E}">
        <p14:creationId xmlns:p14="http://schemas.microsoft.com/office/powerpoint/2010/main" val="126594049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2089" y="1777972"/>
            <a:ext cx="7070637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315810" y="3536923"/>
            <a:ext cx="48006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2" y="179343"/>
            <a:ext cx="9817433" cy="365130"/>
          </a:xfrm>
        </p:spPr>
        <p:txBody>
          <a:bodyPr anchor="t">
            <a:noAutofit/>
          </a:bodyPr>
          <a:lstStyle>
            <a:lvl1pPr algn="l">
              <a:tabLst>
                <a:tab pos="7912760" algn="r"/>
              </a:tabLst>
              <a:defRPr sz="17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13516" y="6496094"/>
            <a:ext cx="2177087" cy="273445"/>
          </a:xfrm>
          <a:prstGeom prst="rect">
            <a:avLst/>
          </a:prstGeom>
          <a:noFill/>
        </p:spPr>
        <p:txBody>
          <a:bodyPr wrap="square" lIns="87920" tIns="43960" rIns="87920" bIns="43960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42900" y="762000"/>
            <a:ext cx="9686925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700">
                <a:latin typeface="Helvetica LT Std"/>
              </a:defRPr>
            </a:lvl1pPr>
            <a:lvl2pPr>
              <a:defRPr sz="1700">
                <a:latin typeface="Helvetica LT Std"/>
              </a:defRPr>
            </a:lvl2pPr>
            <a:lvl3pPr>
              <a:defRPr sz="1500">
                <a:latin typeface="Helvetica LT Std"/>
              </a:defRPr>
            </a:lvl3pPr>
            <a:lvl4pPr>
              <a:defRPr sz="1300">
                <a:latin typeface="Helvetica LT Std"/>
              </a:defRPr>
            </a:lvl4pPr>
            <a:lvl5pPr>
              <a:defRPr sz="13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305420" y="2176488"/>
            <a:ext cx="5486400" cy="1222375"/>
          </a:xfrm>
        </p:spPr>
        <p:txBody>
          <a:bodyPr/>
          <a:lstStyle>
            <a:lvl1pPr algn="l">
              <a:defRPr sz="38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5812" y="3425419"/>
            <a:ext cx="6469404" cy="951344"/>
          </a:xfrm>
        </p:spPr>
        <p:txBody>
          <a:bodyPr>
            <a:normAutofit/>
          </a:bodyPr>
          <a:lstStyle>
            <a:lvl1pPr marL="0" indent="0" algn="l">
              <a:buNone/>
              <a:defRPr sz="19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39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  <p:extLst>
      <p:ext uri="{BB962C8B-B14F-4D97-AF65-F5344CB8AC3E}">
        <p14:creationId xmlns:p14="http://schemas.microsoft.com/office/powerpoint/2010/main" val="67618466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2" y="179343"/>
            <a:ext cx="4723871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7912760" algn="r"/>
              </a:tabLst>
              <a:defRPr sz="17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225654" y="179391"/>
            <a:ext cx="4764882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7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96468" y="836616"/>
            <a:ext cx="9694069" cy="5184775"/>
          </a:xfrm>
          <a:prstGeom prst="rect">
            <a:avLst/>
          </a:prstGeom>
        </p:spPr>
        <p:txBody>
          <a:bodyPr/>
          <a:lstStyle>
            <a:lvl1pPr marL="329698" marR="0" indent="-329698" algn="l" defTabSz="87919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13516" y="6496094"/>
            <a:ext cx="2177087" cy="273445"/>
          </a:xfrm>
          <a:prstGeom prst="rect">
            <a:avLst/>
          </a:prstGeom>
          <a:noFill/>
        </p:spPr>
        <p:txBody>
          <a:bodyPr wrap="square" lIns="87920" tIns="43960" rIns="87920" bIns="43960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920" tIns="43960" rIns="87920" bIns="439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4350" y="1600203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920" tIns="43960" rIns="87920" bIns="439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3"/>
            <a:ext cx="2400300" cy="365125"/>
          </a:xfrm>
          <a:prstGeom prst="rect">
            <a:avLst/>
          </a:prstGeom>
        </p:spPr>
        <p:txBody>
          <a:bodyPr vert="horz" lIns="87920" tIns="43960" rIns="87920" bIns="4396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63" r:id="rId7"/>
    <p:sldLayoutId id="2147483674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5pPr>
      <a:lvl6pPr marL="439598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6pPr>
      <a:lvl7pPr marL="879196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7pPr>
      <a:lvl8pPr marL="1318793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8pPr>
      <a:lvl9pPr marL="1758391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9pPr>
    </p:titleStyle>
    <p:bodyStyle>
      <a:lvl1pPr marL="329698" indent="-32969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46" indent="-2747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995" indent="-21979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592" indent="-21979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8190" indent="-21979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7788" indent="-219799" algn="l" defTabSz="87919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386" indent="-219799" algn="l" defTabSz="87919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984" indent="-219799" algn="l" defTabSz="87919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581" indent="-219799" algn="l" defTabSz="87919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98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96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93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91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989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587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782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3schools.com/sql/sql_syntax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odenet.ru/progr/vbasic/vb_db/1.php" TargetMode="External"/><Relationship Id="rId3" Type="http://schemas.openxmlformats.org/officeDocument/2006/relationships/hyperlink" Target="http://www.w3schools.com/sql/sql_syntax.as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andrey.moveax.ru/post/sqlserver-localdb-first-look.aspx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gi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3257550" y="3536926"/>
            <a:ext cx="6257925" cy="1568477"/>
          </a:xfrm>
          <a:prstGeom prst="rect">
            <a:avLst/>
          </a:prstGeom>
        </p:spPr>
        <p:txBody>
          <a:bodyPr lIns="87920" tIns="43960" rIns="87920" bIns="43960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900" dirty="0"/>
              <a:t>БГУ, ММФ, кафедра веб-технологий и компьютерного моделирования</a:t>
            </a:r>
          </a:p>
          <a:p>
            <a:pPr marL="0" indent="0">
              <a:buNone/>
            </a:pPr>
            <a:r>
              <a:rPr lang="ru-RU" sz="1900" dirty="0"/>
              <a:t>Автор: Кравчук Анжелика Ивановна</a:t>
            </a:r>
            <a:endParaRPr lang="en-US" sz="1900" dirty="0"/>
          </a:p>
        </p:txBody>
      </p:sp>
      <p:sp>
        <p:nvSpPr>
          <p:cNvPr id="4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Базы данных, </a:t>
            </a:r>
            <a:r>
              <a:rPr lang="en-US" dirty="0" smtClean="0"/>
              <a:t>SQL</a:t>
            </a:r>
            <a:r>
              <a:rPr lang="ru-RU" dirty="0" smtClean="0"/>
              <a:t> и</a:t>
            </a:r>
            <a:r>
              <a:rPr lang="en-US" dirty="0" smtClean="0"/>
              <a:t> ADO.NET</a:t>
            </a:r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 и ее особенности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Для работы с данными используются системы управления базами данных (СУБД). Основные функции СУБД:  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определение структуры данных (описание структуры баз данных)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обработка данных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управление данными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5146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Разработка структуры БД – важнейшая </a:t>
            </a:r>
            <a:r>
              <a:rPr lang="ru-RU" sz="1900" dirty="0" smtClean="0"/>
              <a:t>задача, решаемая </a:t>
            </a:r>
            <a:r>
              <a:rPr lang="ru-RU" sz="1900" dirty="0"/>
              <a:t>при проектировании БД. Структура БД (набор, форма и связи ее таблиц) –  это одно из основных проектных решений при создании приложений с использованием БД. Созданная разработчиком структура БД описывается на языке определения данных СУБД.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28613" y="4038600"/>
            <a:ext cx="9686925" cy="2057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Любая СУБД позволяет выполнять следующие операции с данными:  </a:t>
            </a:r>
          </a:p>
          <a:p>
            <a:pPr marL="274749" indent="-274749" algn="just">
              <a:buFont typeface="Arial" pitchFamily="34" charset="0"/>
              <a:buChar char="•"/>
            </a:pPr>
            <a:r>
              <a:rPr lang="ru-RU" sz="1900" dirty="0"/>
              <a:t>добавление записей в таблицы</a:t>
            </a:r>
          </a:p>
          <a:p>
            <a:pPr marL="274749" indent="-274749" algn="just">
              <a:buFont typeface="Arial" pitchFamily="34" charset="0"/>
              <a:buChar char="•"/>
            </a:pPr>
            <a:r>
              <a:rPr lang="ru-RU" sz="1900" dirty="0"/>
              <a:t>удаление записей из таблицы</a:t>
            </a:r>
          </a:p>
          <a:p>
            <a:pPr marL="274749" indent="-274749" algn="just">
              <a:buFont typeface="Arial" pitchFamily="34" charset="0"/>
              <a:buChar char="•"/>
            </a:pPr>
            <a:r>
              <a:rPr lang="ru-RU" sz="1900" dirty="0"/>
              <a:t>обновление значений некоторых полей в одной или нескольких записях в таблицах БД</a:t>
            </a:r>
          </a:p>
          <a:p>
            <a:pPr marL="274749" indent="-274749" algn="just">
              <a:buFont typeface="Arial" pitchFamily="34" charset="0"/>
              <a:buChar char="•"/>
            </a:pPr>
            <a:r>
              <a:rPr lang="ru-RU" sz="1900" dirty="0"/>
              <a:t>поиск	одной или нескольких записей, удовлетворяющих заданному условию</a:t>
            </a:r>
          </a:p>
        </p:txBody>
      </p:sp>
    </p:spTree>
    <p:extLst>
      <p:ext uri="{BB962C8B-B14F-4D97-AF65-F5344CB8AC3E}">
        <p14:creationId xmlns:p14="http://schemas.microsoft.com/office/powerpoint/2010/main" val="233359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 и ее особенности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Для	выполнения этих операций применяется механизм запросов. Результатом выполнения запросов является либо отобранное по определенным критериям множество записей, либо изменения в таблицах. Запросы к базе формируются на специально созданном для этого языке, который так и называется «язык структурированных запросов» (SQL – </a:t>
            </a:r>
            <a:r>
              <a:rPr lang="ru-RU" sz="1900" dirty="0" err="1"/>
              <a:t>Structured</a:t>
            </a:r>
            <a:r>
              <a:rPr lang="ru-RU" sz="1900" dirty="0"/>
              <a:t> </a:t>
            </a:r>
            <a:r>
              <a:rPr lang="ru-RU" sz="1900" dirty="0" err="1"/>
              <a:t>Query</a:t>
            </a:r>
            <a:r>
              <a:rPr lang="ru-RU" sz="1900" dirty="0"/>
              <a:t> </a:t>
            </a:r>
            <a:r>
              <a:rPr lang="ru-RU" sz="1900" dirty="0" err="1"/>
              <a:t>Language</a:t>
            </a:r>
            <a:r>
              <a:rPr lang="ru-RU" sz="1900" dirty="0"/>
              <a:t>)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514600"/>
            <a:ext cx="9686925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Под управлением данными обычно понимают защиту данных от несанкционированного доступа, поддержку многопользовательского режима работы с данными и обеспечение целостности и согласованности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3725" y="3962400"/>
            <a:ext cx="483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http://www.w3schools.com/sql/sql_syntax.asp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1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 и ее </a:t>
            </a:r>
            <a:r>
              <a:rPr lang="ru-RU" dirty="0" smtClean="0"/>
              <a:t>особенности. </a:t>
            </a:r>
            <a:r>
              <a:rPr lang="ru-RU" dirty="0"/>
              <a:t>Этапы проектирования реляционной базы данных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914400"/>
            <a:ext cx="9686925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Процесс разработки БД начинается с анализа требований. Проектировщик на  этом этапе разработки должен найти ответы на следующие вопросы: какие элементы данных должны храниться, кто и как будет к ним обращаться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286000"/>
            <a:ext cx="9686925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На втором этапе создается логическая структура БД. Для этого определят, как данные будут сгруппированы логически. Структура БД на этом этапе выражается в терминах прикладных объектов и отношений между ними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57188" y="3733800"/>
            <a:ext cx="9686925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На заключительном (третьем) этапе логическая структура БД преобразуется в физическую с учетом аспектов производительности. Элементы данных на этом этапе получают атрибуты и определяются как столбцы в таблицах выбранной для реализации БД СУБД</a:t>
            </a:r>
          </a:p>
        </p:txBody>
      </p:sp>
    </p:spTree>
    <p:extLst>
      <p:ext uri="{BB962C8B-B14F-4D97-AF65-F5344CB8AC3E}">
        <p14:creationId xmlns:p14="http://schemas.microsoft.com/office/powerpoint/2010/main" val="418697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 и ее особенности. Нормальные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2971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tabLst>
                <a:tab pos="439598" algn="l"/>
              </a:tabLst>
            </a:pPr>
            <a:r>
              <a:rPr lang="ru-RU" sz="1900" dirty="0"/>
              <a:t>Таблицы реляционной БД должны отвечать требованиям нормализации отношений </a:t>
            </a:r>
          </a:p>
          <a:p>
            <a:pPr algn="just" defTabSz="439598">
              <a:tabLst>
                <a:tab pos="439598" algn="l"/>
              </a:tabLst>
            </a:pPr>
            <a:r>
              <a:rPr lang="ru-RU" sz="1900" dirty="0"/>
              <a:t>Нормализация отношений — это пошаговый, обратимый процесс замены исходной схемы другой схемой, в которой таблицы имеют более простую и логичную структуру:</a:t>
            </a:r>
          </a:p>
          <a:p>
            <a:pPr marL="274749" indent="-274749" algn="just" defTabSz="439598">
              <a:lnSpc>
                <a:spcPct val="150000"/>
              </a:lnSpc>
              <a:buFont typeface="Wingdings" pitchFamily="2" charset="2"/>
              <a:buChar char="ü"/>
              <a:tabLst>
                <a:tab pos="439598" algn="l"/>
              </a:tabLst>
            </a:pPr>
            <a:r>
              <a:rPr lang="ru-RU" sz="1900" dirty="0"/>
              <a:t>устранить дублирование</a:t>
            </a:r>
          </a:p>
          <a:p>
            <a:pPr marL="274749" indent="-274749" algn="just" defTabSz="439598">
              <a:lnSpc>
                <a:spcPct val="150000"/>
              </a:lnSpc>
              <a:buFont typeface="Wingdings" pitchFamily="2" charset="2"/>
              <a:buChar char="ü"/>
              <a:tabLst>
                <a:tab pos="439598" algn="l"/>
              </a:tabLst>
            </a:pPr>
            <a:r>
              <a:rPr lang="ru-RU" sz="1900" dirty="0"/>
              <a:t>обеспечивает непротиворечивость хранимых в базе данных</a:t>
            </a:r>
          </a:p>
          <a:p>
            <a:pPr marL="274749" indent="-274749" algn="just" defTabSz="439598">
              <a:lnSpc>
                <a:spcPct val="150000"/>
              </a:lnSpc>
              <a:buFont typeface="Wingdings" pitchFamily="2" charset="2"/>
              <a:buChar char="ü"/>
              <a:tabLst>
                <a:tab pos="439598" algn="l"/>
              </a:tabLst>
            </a:pPr>
            <a:r>
              <a:rPr lang="ru-RU" sz="1900" dirty="0"/>
              <a:t>уменьшить трудозатраты на ведение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038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 и ее </a:t>
            </a:r>
            <a:r>
              <a:rPr lang="ru-RU" dirty="0" smtClean="0"/>
              <a:t>особенности. Нормальные формы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en-US" dirty="0"/>
              <a:t>NF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857250"/>
            <a:ext cx="9686925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Первая нормальная форма (1</a:t>
            </a:r>
            <a:r>
              <a:rPr lang="en-US" sz="1900" b="1" dirty="0"/>
              <a:t>NF</a:t>
            </a:r>
            <a:r>
              <a:rPr lang="ru-RU" sz="1900" b="1" dirty="0"/>
              <a:t>). </a:t>
            </a:r>
            <a:r>
              <a:rPr lang="ru-RU" sz="1900" dirty="0"/>
              <a:t>Информация в каждом поле таблицы является неделимой и не может быть разбита на подгруппы.</a:t>
            </a:r>
            <a:r>
              <a:rPr lang="en-US" sz="1900" dirty="0"/>
              <a:t> (</a:t>
            </a:r>
            <a:r>
              <a:rPr lang="ru-RU" sz="1900" dirty="0"/>
              <a:t>Правило атомарности). Каждое поле должно хранить только один тип данных (данные в полях таблиц неделимы).  Каждый фрагмент данных должен храниться только в одном месте.</a:t>
            </a:r>
            <a:endParaRPr lang="en-US" sz="1900" dirty="0"/>
          </a:p>
        </p:txBody>
      </p:sp>
      <p:graphicFrame>
        <p:nvGraphicFramePr>
          <p:cNvPr id="7" name="Group 5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11179473"/>
              </p:ext>
            </p:extLst>
          </p:nvPr>
        </p:nvGraphicFramePr>
        <p:xfrm>
          <a:off x="342900" y="2895601"/>
          <a:ext cx="9172575" cy="414338"/>
        </p:xfrm>
        <a:graphic>
          <a:graphicData uri="http://schemas.openxmlformats.org/drawingml/2006/table">
            <a:tbl>
              <a:tblPr/>
              <a:tblGrid>
                <a:gridCol w="4639690"/>
                <a:gridCol w="4532885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Иванов, 15 отдел, начальник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88334890"/>
              </p:ext>
            </p:extLst>
          </p:nvPr>
        </p:nvGraphicFramePr>
        <p:xfrm>
          <a:off x="342900" y="3992563"/>
          <a:ext cx="9165432" cy="731837"/>
        </p:xfrm>
        <a:graphic>
          <a:graphicData uri="http://schemas.openxmlformats.org/drawingml/2006/table">
            <a:tbl>
              <a:tblPr/>
              <a:tblGrid>
                <a:gridCol w="3055740"/>
                <a:gridCol w="3053953"/>
                <a:gridCol w="3055739"/>
              </a:tblGrid>
              <a:tr h="336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Фамилия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78" marB="460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Должность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78" marB="460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№ отдела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78" marB="460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Иванов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78" marB="460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Начальник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78" marB="460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78" marB="460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Multiply 9"/>
          <p:cNvSpPr/>
          <p:nvPr/>
        </p:nvSpPr>
        <p:spPr bwMode="auto">
          <a:xfrm>
            <a:off x="8486776" y="2362200"/>
            <a:ext cx="1643063" cy="1397000"/>
          </a:xfrm>
          <a:prstGeom prst="mathMultiply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7920" tIns="43960" rIns="87920" bIns="43960"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sz="1700"/>
          </a:p>
        </p:txBody>
      </p:sp>
      <p:sp>
        <p:nvSpPr>
          <p:cNvPr id="13" name="L-Shape 10"/>
          <p:cNvSpPr>
            <a:spLocks noChangeArrowheads="1"/>
          </p:cNvSpPr>
          <p:nvPr/>
        </p:nvSpPr>
        <p:spPr bwMode="auto">
          <a:xfrm rot="18815593">
            <a:off x="8960339" y="3865050"/>
            <a:ext cx="881672" cy="905903"/>
          </a:xfrm>
          <a:custGeom>
            <a:avLst/>
            <a:gdLst>
              <a:gd name="T0" fmla="*/ 941387 w 941387"/>
              <a:gd name="T1" fmla="*/ 698090 h 865188"/>
              <a:gd name="T2" fmla="*/ 470694 w 941387"/>
              <a:gd name="T3" fmla="*/ 865188 h 865188"/>
              <a:gd name="T4" fmla="*/ 0 w 941387"/>
              <a:gd name="T5" fmla="*/ 432594 h 865188"/>
              <a:gd name="T6" fmla="*/ 144292 w 941387"/>
              <a:gd name="T7" fmla="*/ 0 h 8651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41387"/>
              <a:gd name="T13" fmla="*/ 530992 h 865188"/>
              <a:gd name="T14" fmla="*/ 941387 w 941387"/>
              <a:gd name="T15" fmla="*/ 865188 h 865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1387" h="865188">
                <a:moveTo>
                  <a:pt x="0" y="0"/>
                </a:moveTo>
                <a:lnTo>
                  <a:pt x="288584" y="0"/>
                </a:lnTo>
                <a:lnTo>
                  <a:pt x="288584" y="530992"/>
                </a:lnTo>
                <a:lnTo>
                  <a:pt x="941387" y="530992"/>
                </a:lnTo>
                <a:lnTo>
                  <a:pt x="941387" y="865188"/>
                </a:lnTo>
                <a:lnTo>
                  <a:pt x="0" y="865188"/>
                </a:lnTo>
                <a:close/>
              </a:path>
            </a:pathLst>
          </a:cu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lIns="87920" tIns="43960" rIns="87920" bIns="4396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71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 и ее особенности. Нормальные формы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dirty="0" smtClean="0"/>
              <a:t>2</a:t>
            </a:r>
            <a:r>
              <a:rPr lang="en-US" dirty="0" smtClean="0"/>
              <a:t>NF 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42900" y="762000"/>
            <a:ext cx="9686925" cy="2133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Вторая нормальная форма</a:t>
            </a:r>
            <a:r>
              <a:rPr lang="en-US" sz="1900" b="1" dirty="0"/>
              <a:t> </a:t>
            </a:r>
            <a:r>
              <a:rPr lang="ru-RU" sz="1900" b="1" dirty="0"/>
              <a:t>(</a:t>
            </a:r>
            <a:r>
              <a:rPr lang="en-US" sz="1900" b="1" dirty="0"/>
              <a:t>2NF</a:t>
            </a:r>
            <a:r>
              <a:rPr lang="ru-RU" sz="1900" b="1" dirty="0"/>
              <a:t>). </a:t>
            </a:r>
            <a:r>
              <a:rPr lang="ru-RU" sz="1900" dirty="0"/>
              <a:t>Таблица соответствует 1</a:t>
            </a:r>
            <a:r>
              <a:rPr lang="en-US" sz="1900" dirty="0"/>
              <a:t>NF</a:t>
            </a:r>
            <a:r>
              <a:rPr lang="ru-RU" sz="1900" dirty="0"/>
              <a:t> и в таблице нет не ключевых полей, зависящих только от части сложного первичного ключа. (состоящего из нескольких столбцов)</a:t>
            </a:r>
            <a:endParaRPr lang="en-US" sz="1900" dirty="0"/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Чтобы привести таблицу ко второй нормальной форме, необходимо определить функциональную зависимость полей, т.е. зависимость, при которой в экземпляре информационного объекта определенному значению ключевого реквизита соответствует только одно значение описательного реквизита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43525365"/>
              </p:ext>
            </p:extLst>
          </p:nvPr>
        </p:nvGraphicFramePr>
        <p:xfrm>
          <a:off x="373263" y="3124203"/>
          <a:ext cx="8463556" cy="2411411"/>
        </p:xfrm>
        <a:graphic>
          <a:graphicData uri="http://schemas.openxmlformats.org/drawingml/2006/table">
            <a:tbl>
              <a:tblPr firstRow="1"/>
              <a:tblGrid>
                <a:gridCol w="2116335"/>
                <a:gridCol w="2116336"/>
                <a:gridCol w="2114550"/>
                <a:gridCol w="2116335"/>
              </a:tblGrid>
              <a:tr h="579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№ отдела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Должность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Отдел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Количество сотрудников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9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Начальник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Производственный отдел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Инженер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Производственный отдел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Начальник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Отдел продаж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44" marB="460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Менеджер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Отдел продаж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44" marB="460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Multiply 9"/>
          <p:cNvSpPr/>
          <p:nvPr/>
        </p:nvSpPr>
        <p:spPr bwMode="auto">
          <a:xfrm>
            <a:off x="8229600" y="3657600"/>
            <a:ext cx="1628775" cy="1206500"/>
          </a:xfrm>
          <a:prstGeom prst="mathMultiply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7920" tIns="43960" rIns="87920" bIns="43960"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6603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 и ее особенности. Нормальные формы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dirty="0" smtClean="0"/>
              <a:t>2</a:t>
            </a:r>
            <a:r>
              <a:rPr lang="en-US" dirty="0" smtClean="0"/>
              <a:t>NF </a:t>
            </a:r>
            <a:endParaRPr lang="ru-RU" dirty="0"/>
          </a:p>
        </p:txBody>
      </p:sp>
      <p:graphicFrame>
        <p:nvGraphicFramePr>
          <p:cNvPr id="6" name="Group 10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16138563"/>
              </p:ext>
            </p:extLst>
          </p:nvPr>
        </p:nvGraphicFramePr>
        <p:xfrm>
          <a:off x="428626" y="1066803"/>
          <a:ext cx="5248871" cy="1049339"/>
        </p:xfrm>
        <a:graphic>
          <a:graphicData uri="http://schemas.openxmlformats.org/drawingml/2006/table">
            <a:tbl>
              <a:tblPr/>
              <a:tblGrid>
                <a:gridCol w="1575198"/>
                <a:gridCol w="3673673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№ отдела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Наименование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Производственный отдел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Отдел продаж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66829841"/>
              </p:ext>
            </p:extLst>
          </p:nvPr>
        </p:nvGraphicFramePr>
        <p:xfrm>
          <a:off x="428627" y="2514601"/>
          <a:ext cx="5291733" cy="2340043"/>
        </p:xfrm>
        <a:graphic>
          <a:graphicData uri="http://schemas.openxmlformats.org/drawingml/2006/table">
            <a:tbl>
              <a:tblPr/>
              <a:tblGrid>
                <a:gridCol w="1389460"/>
                <a:gridCol w="1943100"/>
                <a:gridCol w="1959173"/>
              </a:tblGrid>
              <a:tr h="590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№ отдела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2" marB="46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№ должности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2" marB="46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Количество сотрудников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2" marB="46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8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L="103585" marR="103585" marT="46032" marB="46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marL="103585" marR="103585" marT="46032" marB="46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03585" marR="103585" marT="46032" marB="46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L="103585" marR="103585" marT="46032" marB="46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marL="103585" marR="103585" marT="46032" marB="46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103585" marR="103585" marT="46032" marB="46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103585" marR="103585" marT="46032" marB="46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marL="103585" marR="103585" marT="46032" marB="46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03585" marR="103585" marT="46032" marB="46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103585" marR="103585" marT="46032" marB="46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marL="103585" marR="103585" marT="46032" marB="46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103585" marR="103585" marT="46032" marB="46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1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85875305"/>
              </p:ext>
            </p:extLst>
          </p:nvPr>
        </p:nvGraphicFramePr>
        <p:xfrm>
          <a:off x="5915025" y="1066800"/>
          <a:ext cx="3782616" cy="1587504"/>
        </p:xfrm>
        <a:graphic>
          <a:graphicData uri="http://schemas.openxmlformats.org/drawingml/2006/table">
            <a:tbl>
              <a:tblPr/>
              <a:tblGrid>
                <a:gridCol w="1644849"/>
                <a:gridCol w="2137767"/>
              </a:tblGrid>
              <a:tr h="579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№ должности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Наименование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Начальник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Инженер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Менеджер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L-Shape 10"/>
          <p:cNvSpPr>
            <a:spLocks noChangeArrowheads="1"/>
          </p:cNvSpPr>
          <p:nvPr/>
        </p:nvSpPr>
        <p:spPr bwMode="auto">
          <a:xfrm rot="18815593">
            <a:off x="8479897" y="3378962"/>
            <a:ext cx="854776" cy="955879"/>
          </a:xfrm>
          <a:custGeom>
            <a:avLst/>
            <a:gdLst>
              <a:gd name="T0" fmla="*/ 941387 w 941387"/>
              <a:gd name="T1" fmla="*/ 698090 h 865188"/>
              <a:gd name="T2" fmla="*/ 470694 w 941387"/>
              <a:gd name="T3" fmla="*/ 865188 h 865188"/>
              <a:gd name="T4" fmla="*/ 0 w 941387"/>
              <a:gd name="T5" fmla="*/ 432594 h 865188"/>
              <a:gd name="T6" fmla="*/ 144292 w 941387"/>
              <a:gd name="T7" fmla="*/ 0 h 8651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41387"/>
              <a:gd name="T13" fmla="*/ 530992 h 865188"/>
              <a:gd name="T14" fmla="*/ 941387 w 941387"/>
              <a:gd name="T15" fmla="*/ 865188 h 865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1387" h="865188">
                <a:moveTo>
                  <a:pt x="0" y="0"/>
                </a:moveTo>
                <a:lnTo>
                  <a:pt x="288584" y="0"/>
                </a:lnTo>
                <a:lnTo>
                  <a:pt x="288584" y="530992"/>
                </a:lnTo>
                <a:lnTo>
                  <a:pt x="941387" y="530992"/>
                </a:lnTo>
                <a:lnTo>
                  <a:pt x="941387" y="865188"/>
                </a:lnTo>
                <a:lnTo>
                  <a:pt x="0" y="865188"/>
                </a:lnTo>
                <a:close/>
              </a:path>
            </a:pathLst>
          </a:cu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lIns="87920" tIns="43960" rIns="87920" bIns="4396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3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 и ее особенности. Нормальные формы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 smtClean="0"/>
              <a:t>3NF 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342900" y="795338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Третья нормальная форма</a:t>
            </a:r>
            <a:r>
              <a:rPr lang="en-US" sz="1900" b="1" dirty="0"/>
              <a:t> (3NF)</a:t>
            </a:r>
            <a:r>
              <a:rPr lang="ru-RU" sz="1900" b="1" dirty="0"/>
              <a:t>. </a:t>
            </a:r>
            <a:r>
              <a:rPr lang="ru-RU" sz="1900" dirty="0"/>
              <a:t>Т</a:t>
            </a:r>
            <a:r>
              <a:rPr lang="ru-RU" sz="1900" dirty="0" smtClean="0"/>
              <a:t>аблица </a:t>
            </a:r>
            <a:r>
              <a:rPr lang="ru-RU" sz="1900" dirty="0"/>
              <a:t>соответствует первым двум НФ и все не ключевые</a:t>
            </a:r>
            <a:r>
              <a:rPr lang="en-US" sz="1900" dirty="0"/>
              <a:t> </a:t>
            </a:r>
            <a:r>
              <a:rPr lang="ru-RU" sz="1900" dirty="0"/>
              <a:t>атрибуты зависят только от первичного ключа и не зависят друг от друга</a:t>
            </a:r>
            <a:endParaRPr lang="en-US" sz="1900" dirty="0"/>
          </a:p>
        </p:txBody>
      </p:sp>
      <p:graphicFrame>
        <p:nvGraphicFramePr>
          <p:cNvPr id="7" name="Group 6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64302259"/>
              </p:ext>
            </p:extLst>
          </p:nvPr>
        </p:nvGraphicFramePr>
        <p:xfrm>
          <a:off x="428627" y="2057402"/>
          <a:ext cx="8797529" cy="2081213"/>
        </p:xfrm>
        <a:graphic>
          <a:graphicData uri="http://schemas.openxmlformats.org/drawingml/2006/table">
            <a:tbl>
              <a:tblPr/>
              <a:tblGrid>
                <a:gridCol w="1800225"/>
                <a:gridCol w="1457325"/>
                <a:gridCol w="1114425"/>
                <a:gridCol w="2466381"/>
                <a:gridCol w="1959173"/>
              </a:tblGrid>
              <a:tr h="579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Табельный №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Фамилия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Оклад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Наименование отдела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№ отдела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9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Иванов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Производственный отдел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Петров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500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Производственный отдел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Сидоров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Отдел продаж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Multiply 9"/>
          <p:cNvSpPr/>
          <p:nvPr/>
        </p:nvSpPr>
        <p:spPr bwMode="auto">
          <a:xfrm>
            <a:off x="8229600" y="2514600"/>
            <a:ext cx="1800225" cy="1397000"/>
          </a:xfrm>
          <a:prstGeom prst="mathMultiply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7920" tIns="43960" rIns="87920" bIns="43960"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61305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 и ее особенности. Нормальные формы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 smtClean="0"/>
              <a:t>3NF </a:t>
            </a:r>
            <a:endParaRPr lang="ru-RU" dirty="0"/>
          </a:p>
        </p:txBody>
      </p:sp>
      <p:graphicFrame>
        <p:nvGraphicFramePr>
          <p:cNvPr id="6" name="Group 7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9994527"/>
              </p:ext>
            </p:extLst>
          </p:nvPr>
        </p:nvGraphicFramePr>
        <p:xfrm>
          <a:off x="432199" y="1636713"/>
          <a:ext cx="8106372" cy="1614488"/>
        </p:xfrm>
        <a:graphic>
          <a:graphicData uri="http://schemas.openxmlformats.org/drawingml/2006/table">
            <a:tbl>
              <a:tblPr/>
              <a:tblGrid>
                <a:gridCol w="1918098"/>
                <a:gridCol w="1584127"/>
                <a:gridCol w="1959173"/>
                <a:gridCol w="2644974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Табельный №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Фамилия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Оклад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№ отдела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Иванов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500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Петров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Иванов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8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11687385"/>
              </p:ext>
            </p:extLst>
          </p:nvPr>
        </p:nvGraphicFramePr>
        <p:xfrm>
          <a:off x="428627" y="3886203"/>
          <a:ext cx="5627490" cy="1008063"/>
        </p:xfrm>
        <a:graphic>
          <a:graphicData uri="http://schemas.openxmlformats.org/drawingml/2006/table">
            <a:tbl>
              <a:tblPr/>
              <a:tblGrid>
                <a:gridCol w="2271713"/>
                <a:gridCol w="3355777"/>
              </a:tblGrid>
              <a:tr h="336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№ отдела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Наименование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6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Отдел продаж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Tahoma" pitchFamily="34" charset="0"/>
                        </a:rPr>
                        <a:t>Производственный отдел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585" marR="103585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-Shape 10"/>
          <p:cNvSpPr>
            <a:spLocks noChangeArrowheads="1"/>
          </p:cNvSpPr>
          <p:nvPr/>
        </p:nvSpPr>
        <p:spPr bwMode="auto">
          <a:xfrm rot="18815593">
            <a:off x="8572002" y="3184978"/>
            <a:ext cx="883447" cy="945248"/>
          </a:xfrm>
          <a:custGeom>
            <a:avLst/>
            <a:gdLst>
              <a:gd name="T0" fmla="*/ 941387 w 941387"/>
              <a:gd name="T1" fmla="*/ 698090 h 865188"/>
              <a:gd name="T2" fmla="*/ 470694 w 941387"/>
              <a:gd name="T3" fmla="*/ 865188 h 865188"/>
              <a:gd name="T4" fmla="*/ 0 w 941387"/>
              <a:gd name="T5" fmla="*/ 432594 h 865188"/>
              <a:gd name="T6" fmla="*/ 144292 w 941387"/>
              <a:gd name="T7" fmla="*/ 0 h 8651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41387"/>
              <a:gd name="T13" fmla="*/ 530992 h 865188"/>
              <a:gd name="T14" fmla="*/ 941387 w 941387"/>
              <a:gd name="T15" fmla="*/ 865188 h 865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1387" h="865188">
                <a:moveTo>
                  <a:pt x="0" y="0"/>
                </a:moveTo>
                <a:lnTo>
                  <a:pt x="288584" y="0"/>
                </a:lnTo>
                <a:lnTo>
                  <a:pt x="288584" y="530992"/>
                </a:lnTo>
                <a:lnTo>
                  <a:pt x="941387" y="530992"/>
                </a:lnTo>
                <a:lnTo>
                  <a:pt x="941387" y="865188"/>
                </a:lnTo>
                <a:lnTo>
                  <a:pt x="0" y="865188"/>
                </a:lnTo>
                <a:close/>
              </a:path>
            </a:pathLst>
          </a:cu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lIns="87920" tIns="43960" rIns="87920" bIns="4396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 и ее особенности </a:t>
            </a:r>
            <a:r>
              <a:rPr lang="ru-RU" dirty="0" smtClean="0"/>
              <a:t>. Формула </a:t>
            </a:r>
            <a:r>
              <a:rPr lang="ru-RU" dirty="0" err="1"/>
              <a:t>Бойса</a:t>
            </a:r>
            <a:r>
              <a:rPr lang="ru-RU" dirty="0"/>
              <a:t>- </a:t>
            </a:r>
            <a:r>
              <a:rPr lang="ru-RU" dirty="0" err="1"/>
              <a:t>Кодта</a:t>
            </a:r>
            <a:r>
              <a:rPr lang="ru-RU" dirty="0"/>
              <a:t> (</a:t>
            </a:r>
            <a:r>
              <a:rPr lang="en-US" dirty="0"/>
              <a:t>BCNF</a:t>
            </a:r>
            <a:r>
              <a:rPr lang="en-US" dirty="0" smtClean="0"/>
              <a:t>)</a:t>
            </a:r>
            <a:r>
              <a:rPr lang="ru-RU" dirty="0" smtClean="0"/>
              <a:t> (</a:t>
            </a:r>
            <a:r>
              <a:rPr lang="ru-RU" dirty="0" err="1"/>
              <a:t>Бойса</a:t>
            </a:r>
            <a:r>
              <a:rPr lang="ru-RU" dirty="0"/>
              <a:t>-Кодда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1066800"/>
            <a:ext cx="9686925" cy="1295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Любое поле в таблице БД, не принадлежащее  первичному ключу, должно зависеть от первичного ключа  в целом, а не от  одного из его атрибутов</a:t>
            </a:r>
            <a:endParaRPr lang="en-US" sz="1900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590800"/>
            <a:ext cx="9686925" cy="2667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ru-RU" sz="1900" dirty="0"/>
              <a:t>Практические правила построения БД</a:t>
            </a:r>
          </a:p>
          <a:p>
            <a:pPr marL="329698" indent="-329698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dirty="0"/>
              <a:t>Определить основные сущности и их атрибуты</a:t>
            </a:r>
          </a:p>
          <a:p>
            <a:pPr marL="329698" indent="-329698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dirty="0"/>
              <a:t>Создать таблицы для каждой сущности</a:t>
            </a:r>
          </a:p>
          <a:p>
            <a:pPr marL="329698" indent="-329698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dirty="0"/>
              <a:t>Привести БД к нормальной форме </a:t>
            </a:r>
            <a:r>
              <a:rPr lang="en-US" sz="1900" dirty="0"/>
              <a:t>BCNF</a:t>
            </a:r>
            <a:endParaRPr lang="ru-RU" sz="1900" dirty="0"/>
          </a:p>
          <a:p>
            <a:pPr marL="329698" indent="-329698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i="1" dirty="0"/>
              <a:t>SQL Server Profiler – analyze performance</a:t>
            </a:r>
          </a:p>
        </p:txBody>
      </p:sp>
    </p:spTree>
    <p:extLst>
      <p:ext uri="{BB962C8B-B14F-4D97-AF65-F5344CB8AC3E}">
        <p14:creationId xmlns:p14="http://schemas.microsoft.com/office/powerpoint/2010/main" val="104827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www.codenet.ru/progr/vbasic/vb_db/1.php</a:t>
            </a:r>
            <a:endParaRPr lang="ru-RU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www.w3schools.com/sql/sql_syntax.asp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91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информационных связей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57188" y="25908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Существуют следующие типы информационных связей:</a:t>
            </a: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342900" y="762000"/>
            <a:ext cx="9686925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Реляционные таблицы могут быть связаны друг с другом, следовательно, данные могут извлекаться одновременно из нескольких таблиц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Таблицы связываются между собой для того, чтобы в конечном счете уменьшить объем БД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Связь каждой пары таблиц обеспечивается при наличии в них одинаковых столбцов</a:t>
            </a: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342900" y="3441700"/>
            <a:ext cx="9686925" cy="7239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один-к-одному</a:t>
            </a:r>
            <a:r>
              <a:rPr lang="ru-RU" sz="1900" dirty="0"/>
              <a:t> предполагает, что одному атрибуту первой таблицы соответствует только один атрибут второй таблицы и наоборот</a:t>
            </a: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357188" y="4343400"/>
            <a:ext cx="9686925" cy="7239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один-ко-многим</a:t>
            </a:r>
            <a:r>
              <a:rPr lang="ru-RU" sz="1900" dirty="0"/>
              <a:t> предполагает, что одному атрибуту первой таблицы соответствует несколько атрибутов второй таблицы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357188" y="5257800"/>
            <a:ext cx="9686925" cy="7239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многие-ко-многим</a:t>
            </a:r>
            <a:r>
              <a:rPr lang="ru-RU" sz="1900" dirty="0"/>
              <a:t> предполагает, что одному атрибуту первой таблицы соответствует несколько атрибутов второй таблицы и наоборот</a:t>
            </a:r>
          </a:p>
        </p:txBody>
      </p:sp>
    </p:spTree>
    <p:extLst>
      <p:ext uri="{BB962C8B-B14F-4D97-AF65-F5344CB8AC3E}">
        <p14:creationId xmlns:p14="http://schemas.microsoft.com/office/powerpoint/2010/main" val="76678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 над реляционными таблицами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342900" y="762000"/>
            <a:ext cx="9686925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Для работы с данными используются системы управления базами данных (СУБД). Основные функции СУБД - это определение данных (описание структуры баз данных), обработка данных и управление данными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342900" y="2057400"/>
            <a:ext cx="9686925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900" dirty="0"/>
              <a:t>Любая СУБД позволяет выполнять следующие операции с данными:</a:t>
            </a:r>
          </a:p>
          <a:p>
            <a:pPr marL="274749" indent="-274749">
              <a:buFont typeface="Arial" pitchFamily="34" charset="0"/>
              <a:buChar char="•"/>
            </a:pPr>
            <a:r>
              <a:rPr lang="ru-RU" sz="1900" b="1" dirty="0"/>
              <a:t>добавлять</a:t>
            </a:r>
            <a:r>
              <a:rPr lang="ru-RU" sz="1900" dirty="0"/>
              <a:t> в таблицу одну или несколько записей;</a:t>
            </a:r>
          </a:p>
          <a:p>
            <a:pPr marL="274749" indent="-274749">
              <a:buFont typeface="Arial" pitchFamily="34" charset="0"/>
              <a:buChar char="•"/>
            </a:pPr>
            <a:r>
              <a:rPr lang="ru-RU" sz="1900" b="1" dirty="0"/>
              <a:t>удалять</a:t>
            </a:r>
            <a:r>
              <a:rPr lang="ru-RU" sz="1900" dirty="0"/>
              <a:t> из таблицы одну или несколько записей;</a:t>
            </a:r>
          </a:p>
          <a:p>
            <a:pPr marL="274749" indent="-274749">
              <a:buFont typeface="Arial" pitchFamily="34" charset="0"/>
              <a:buChar char="•"/>
            </a:pPr>
            <a:r>
              <a:rPr lang="ru-RU" sz="1900" b="1" dirty="0"/>
              <a:t>обновлять</a:t>
            </a:r>
            <a:r>
              <a:rPr lang="ru-RU" sz="1900" dirty="0"/>
              <a:t> значения некоторых полей в одной или нескольких записях;</a:t>
            </a:r>
          </a:p>
          <a:p>
            <a:pPr marL="274749" indent="-274749">
              <a:buFont typeface="Arial" pitchFamily="34" charset="0"/>
              <a:buChar char="•"/>
            </a:pPr>
            <a:r>
              <a:rPr lang="ru-RU" sz="1900" b="1" dirty="0"/>
              <a:t>находить</a:t>
            </a:r>
            <a:r>
              <a:rPr lang="ru-RU" sz="1900" dirty="0"/>
              <a:t> одну или несколько записей, удовлетворяющих заданному условию.</a:t>
            </a: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342900" y="3962400"/>
            <a:ext cx="9686925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Для выполнения операций применяется </a:t>
            </a:r>
            <a:r>
              <a:rPr lang="ru-RU" sz="1900" b="1" i="1" dirty="0"/>
              <a:t>механизм запросов</a:t>
            </a:r>
            <a:r>
              <a:rPr lang="ru-RU" sz="1900" dirty="0"/>
              <a:t>. Результатом выполнения запросов является либо отобранное по определенным критериям множество записей, либо изменения в таблицах. Запросы к базе формируются на специально созданном для этого языке, который так и называется "язык структурированных запросов" (SQL - </a:t>
            </a:r>
            <a:r>
              <a:rPr lang="ru-RU" sz="1900" dirty="0" err="1"/>
              <a:t>Structured</a:t>
            </a:r>
            <a:r>
              <a:rPr lang="ru-RU" sz="1900" dirty="0"/>
              <a:t> </a:t>
            </a:r>
            <a:r>
              <a:rPr lang="ru-RU" sz="1900" dirty="0" err="1"/>
              <a:t>Query</a:t>
            </a:r>
            <a:r>
              <a:rPr lang="ru-RU" sz="1900" dirty="0"/>
              <a:t> </a:t>
            </a:r>
            <a:r>
              <a:rPr lang="ru-RU" sz="1900" dirty="0" err="1"/>
              <a:t>Language</a:t>
            </a:r>
            <a:r>
              <a:rPr lang="ru-RU" sz="1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787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 над реляционными таблицами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57188" y="1524000"/>
            <a:ext cx="9686925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Объединение таблиц с одинаковой структурой</a:t>
            </a:r>
            <a:r>
              <a:rPr lang="ru-RU" sz="1900" dirty="0"/>
              <a:t>. Результат— общая таблица: сначала первая, затем вторая (конкатенация)</a:t>
            </a: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342900" y="762000"/>
            <a:ext cx="9686925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Над реляционными таблицами возможны следующие операции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57188" y="22098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Пересечение таблиц с одинаковой структурой. </a:t>
            </a:r>
            <a:r>
              <a:rPr lang="ru-RU" sz="1900" dirty="0"/>
              <a:t>Результат — выбираются те записи, которые находятся в обеих таблица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342900" y="29718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Вычитание таблиц с одинаковой структурой. </a:t>
            </a:r>
            <a:r>
              <a:rPr lang="ru-RU" sz="1900" dirty="0"/>
              <a:t>Результат — выбираются те записи, которых нет в вычитаемом</a:t>
            </a: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342900" y="37338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Выборка (горизонтальное подмножество). </a:t>
            </a:r>
            <a:r>
              <a:rPr lang="ru-RU" sz="1900" dirty="0"/>
              <a:t>Результат — выбираются записи, отвечающие определенным условиям</a:t>
            </a: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342900" y="44958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Проекция (вертикальное подмножество). </a:t>
            </a:r>
            <a:r>
              <a:rPr lang="ru-RU" sz="1900" dirty="0"/>
              <a:t>Результат — отношение, содержащее часть полей из исходных таблиц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28613" y="5257800"/>
            <a:ext cx="9686925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Декартово произведение двух таблиц. </a:t>
            </a:r>
            <a:r>
              <a:rPr lang="ru-RU" sz="1900" dirty="0"/>
              <a:t>Записи результирующей таблицы получаются путем объединения каждой записи первой таблицы с каждой записью другой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420939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реляционной базы </a:t>
            </a:r>
            <a:r>
              <a:rPr lang="ru-RU" dirty="0" smtClean="0"/>
              <a:t>данных </a:t>
            </a:r>
            <a:r>
              <a:rPr lang="en-US" dirty="0" err="1"/>
              <a:t>Biblio</a:t>
            </a:r>
            <a:r>
              <a:rPr lang="ru-RU" dirty="0" err="1"/>
              <a:t>s.mdf</a:t>
            </a:r>
            <a:endParaRPr lang="ru-RU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42900" y="762000"/>
            <a:ext cx="9686925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Модель реляционной базы данных </a:t>
            </a:r>
            <a:r>
              <a:rPr lang="en-US" sz="2000" dirty="0" err="1"/>
              <a:t>Biblio</a:t>
            </a:r>
            <a:r>
              <a:rPr lang="ru-RU" sz="2000" dirty="0"/>
              <a:t>s</a:t>
            </a:r>
            <a:r>
              <a:rPr lang="ru-RU" sz="1900" dirty="0" smtClean="0"/>
              <a:t>, </a:t>
            </a:r>
            <a:r>
              <a:rPr lang="ru-RU" sz="1900" dirty="0"/>
              <a:t>состоящая из четырех таблиц:</a:t>
            </a:r>
          </a:p>
          <a:p>
            <a:pPr marL="274749" indent="-274749" algn="just">
              <a:buFont typeface="Arial" pitchFamily="34" charset="0"/>
              <a:buChar char="•"/>
            </a:pPr>
            <a:r>
              <a:rPr lang="en-US" sz="1900" dirty="0"/>
              <a:t>Authors</a:t>
            </a:r>
          </a:p>
          <a:p>
            <a:pPr marL="274749" indent="-274749" algn="just">
              <a:buFont typeface="Arial" pitchFamily="34" charset="0"/>
              <a:buChar char="•"/>
            </a:pPr>
            <a:r>
              <a:rPr lang="en-US" sz="1900" dirty="0" err="1"/>
              <a:t>AuthorISBN</a:t>
            </a:r>
            <a:endParaRPr lang="en-US" sz="1900" dirty="0"/>
          </a:p>
          <a:p>
            <a:pPr marL="274749" indent="-274749" algn="just">
              <a:buFont typeface="Arial" pitchFamily="34" charset="0"/>
              <a:buChar char="•"/>
            </a:pPr>
            <a:r>
              <a:rPr lang="en-US" sz="1900" dirty="0"/>
              <a:t>Titles</a:t>
            </a:r>
          </a:p>
          <a:p>
            <a:pPr marL="274749" indent="-274749" algn="just">
              <a:buFont typeface="Arial" pitchFamily="34" charset="0"/>
              <a:buChar char="•"/>
            </a:pPr>
            <a:r>
              <a:rPr lang="en-US" sz="1900" dirty="0"/>
              <a:t>Publishers	</a:t>
            </a:r>
            <a:endParaRPr lang="ru-RU" sz="19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342900" y="2590800"/>
            <a:ext cx="9686925" cy="3276600"/>
            <a:chOff x="304800" y="2286000"/>
            <a:chExt cx="8610600" cy="3276600"/>
          </a:xfrm>
        </p:grpSpPr>
        <p:sp>
          <p:nvSpPr>
            <p:cNvPr id="2" name="Прямоугольник 1"/>
            <p:cNvSpPr/>
            <p:nvPr/>
          </p:nvSpPr>
          <p:spPr bwMode="auto">
            <a:xfrm>
              <a:off x="304800" y="2286000"/>
              <a:ext cx="8610600" cy="32766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362200"/>
              <a:ext cx="8382000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реляционной базы данных </a:t>
            </a:r>
            <a:r>
              <a:rPr lang="en-US" dirty="0" err="1"/>
              <a:t>Biblio</a:t>
            </a:r>
            <a:r>
              <a:rPr lang="ru-RU" dirty="0" err="1"/>
              <a:t>s.mdf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73914" y="865625"/>
            <a:ext cx="7886700" cy="5410200"/>
            <a:chOff x="304800" y="762000"/>
            <a:chExt cx="6553200" cy="4953000"/>
          </a:xfrm>
        </p:grpSpPr>
        <p:sp>
          <p:nvSpPr>
            <p:cNvPr id="4" name="Прямоугольник 3"/>
            <p:cNvSpPr/>
            <p:nvPr/>
          </p:nvSpPr>
          <p:spPr bwMode="auto">
            <a:xfrm>
              <a:off x="304800" y="762000"/>
              <a:ext cx="6553200" cy="49530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37" y="838200"/>
              <a:ext cx="6354763" cy="476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Скругленный прямоугольник 2"/>
          <p:cNvSpPr/>
          <p:nvPr/>
        </p:nvSpPr>
        <p:spPr bwMode="auto">
          <a:xfrm>
            <a:off x="5915025" y="3733800"/>
            <a:ext cx="42005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dirty="0">
                <a:ea typeface="Calibri"/>
              </a:rPr>
              <a:t>Таблица </a:t>
            </a:r>
            <a:r>
              <a:rPr lang="en-US" b="1" dirty="0">
                <a:ea typeface="Calibri"/>
              </a:rPr>
              <a:t>Publishers</a:t>
            </a:r>
            <a:r>
              <a:rPr lang="ru-RU" dirty="0">
                <a:ea typeface="Calibri"/>
              </a:rPr>
              <a:t> (Издатели) содержит информацию об издательствах</a:t>
            </a:r>
            <a:endParaRPr lang="ru-RU" dirty="0" smtClean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42900" y="5894828"/>
            <a:ext cx="4200525" cy="6583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dirty="0"/>
              <a:t>Таблица </a:t>
            </a:r>
            <a:r>
              <a:rPr lang="en-US" b="1" dirty="0" err="1" smtClean="0"/>
              <a:t>Titels</a:t>
            </a:r>
            <a:r>
              <a:rPr lang="ru-RU" dirty="0" smtClean="0"/>
              <a:t> </a:t>
            </a:r>
            <a:r>
              <a:rPr lang="ru-RU" dirty="0"/>
              <a:t>(Заголовки) содержит данные о самих книгах</a:t>
            </a:r>
            <a:endParaRPr lang="ru-RU" dirty="0" smtClean="0"/>
          </a:p>
        </p:txBody>
      </p:sp>
      <p:pic>
        <p:nvPicPr>
          <p:cNvPr id="8" name="Picture 11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957048">
            <a:off x="8273324" y="4778023"/>
            <a:ext cx="1774584" cy="2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957048">
            <a:off x="2512332" y="5417425"/>
            <a:ext cx="1774584" cy="2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кругленный прямоугольник 9"/>
          <p:cNvSpPr/>
          <p:nvPr/>
        </p:nvSpPr>
        <p:spPr bwMode="auto">
          <a:xfrm>
            <a:off x="342900" y="2743203"/>
            <a:ext cx="4200525" cy="6583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dirty="0"/>
              <a:t>Таблица </a:t>
            </a:r>
            <a:r>
              <a:rPr lang="en-US" b="1" dirty="0"/>
              <a:t>Authors</a:t>
            </a:r>
            <a:r>
              <a:rPr lang="ru-RU" dirty="0"/>
              <a:t> (Авторы) содержит информацию о авторах</a:t>
            </a:r>
            <a:endParaRPr lang="ru-RU" dirty="0" smtClean="0"/>
          </a:p>
        </p:txBody>
      </p:sp>
      <p:pic>
        <p:nvPicPr>
          <p:cNvPr id="11" name="Picture 11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957048">
            <a:off x="2727445" y="2187223"/>
            <a:ext cx="1774584" cy="2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934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реляционной базы данных </a:t>
            </a:r>
            <a:r>
              <a:rPr lang="en-US" dirty="0" err="1"/>
              <a:t>Biblio</a:t>
            </a:r>
            <a:r>
              <a:rPr lang="ru-RU" dirty="0" err="1"/>
              <a:t>s.mdf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42900" y="977898"/>
            <a:ext cx="2228850" cy="2451102"/>
            <a:chOff x="304800" y="749298"/>
            <a:chExt cx="1981200" cy="2451102"/>
          </a:xfrm>
        </p:grpSpPr>
        <p:sp>
          <p:nvSpPr>
            <p:cNvPr id="3" name="Прямоугольник 2"/>
            <p:cNvSpPr/>
            <p:nvPr/>
          </p:nvSpPr>
          <p:spPr bwMode="auto">
            <a:xfrm>
              <a:off x="304800" y="749298"/>
              <a:ext cx="1981200" cy="2451102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825499"/>
              <a:ext cx="1753050" cy="2298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Группа 5"/>
          <p:cNvGrpSpPr/>
          <p:nvPr/>
        </p:nvGrpSpPr>
        <p:grpSpPr>
          <a:xfrm>
            <a:off x="2743200" y="2438403"/>
            <a:ext cx="4029075" cy="1384301"/>
            <a:chOff x="2438400" y="825499"/>
            <a:chExt cx="3581400" cy="1384301"/>
          </a:xfrm>
        </p:grpSpPr>
        <p:sp>
          <p:nvSpPr>
            <p:cNvPr id="5" name="Прямоугольник 4"/>
            <p:cNvSpPr/>
            <p:nvPr/>
          </p:nvSpPr>
          <p:spPr bwMode="auto">
            <a:xfrm>
              <a:off x="2438400" y="825499"/>
              <a:ext cx="3581400" cy="1384301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880477"/>
              <a:ext cx="3429000" cy="1253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Группа 8"/>
          <p:cNvGrpSpPr/>
          <p:nvPr/>
        </p:nvGrpSpPr>
        <p:grpSpPr>
          <a:xfrm>
            <a:off x="2743200" y="977901"/>
            <a:ext cx="2886075" cy="1308101"/>
            <a:chOff x="6096000" y="749299"/>
            <a:chExt cx="2590800" cy="1308101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6096000" y="749299"/>
              <a:ext cx="2590800" cy="1308101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838200"/>
              <a:ext cx="2438399" cy="1079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342900" y="3962400"/>
            <a:ext cx="8315325" cy="2514600"/>
            <a:chOff x="304800" y="3352800"/>
            <a:chExt cx="7391400" cy="2514600"/>
          </a:xfrm>
        </p:grpSpPr>
        <p:sp>
          <p:nvSpPr>
            <p:cNvPr id="10" name="Прямоугольник 9"/>
            <p:cNvSpPr/>
            <p:nvPr/>
          </p:nvSpPr>
          <p:spPr bwMode="auto">
            <a:xfrm>
              <a:off x="304800" y="3352800"/>
              <a:ext cx="7391400" cy="25146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29000"/>
              <a:ext cx="711561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393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dirty="0"/>
              <a:t>Генерация </a:t>
            </a:r>
            <a:r>
              <a:rPr lang="en-US" dirty="0"/>
              <a:t>SQL-</a:t>
            </a:r>
            <a:r>
              <a:rPr lang="ru-RU" dirty="0"/>
              <a:t>команд с помощью </a:t>
            </a:r>
            <a:r>
              <a:rPr lang="en-US" dirty="0"/>
              <a:t>Server Explorer</a:t>
            </a:r>
            <a:endParaRPr lang="ru-RU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8" y="762003"/>
            <a:ext cx="4789885" cy="4676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914400"/>
            <a:ext cx="5154216" cy="3543300"/>
          </a:xfrm>
          <a:prstGeom prst="rect">
            <a:avLst/>
          </a:prstGeom>
          <a:noFill/>
          <a:ln w="63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3" y="4457700"/>
            <a:ext cx="9676210" cy="1733550"/>
          </a:xfrm>
          <a:prstGeom prst="rect">
            <a:avLst/>
          </a:prstGeom>
          <a:noFill/>
          <a:ln w="1587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2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732182"/>
            <a:ext cx="8470556" cy="5821018"/>
          </a:xfrm>
          <a:prstGeom prst="rect">
            <a:avLst/>
          </a:prstGeom>
          <a:noFill/>
          <a:ln w="22225" cmpd="sng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</a:t>
            </a:r>
            <a:r>
              <a:rPr lang="en-US" dirty="0"/>
              <a:t>SQL-</a:t>
            </a:r>
            <a:r>
              <a:rPr lang="ru-RU" dirty="0"/>
              <a:t>команд с помощью </a:t>
            </a:r>
            <a:r>
              <a:rPr lang="en-US" dirty="0"/>
              <a:t>Server Explorer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4986338" y="769116"/>
            <a:ext cx="505777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/>
              <a:t>Diagram</a:t>
            </a:r>
            <a:r>
              <a:rPr lang="ru-RU" sz="1900" dirty="0"/>
              <a:t>. Показывает выбранные для запроса таблицы, представления и связи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4986338" y="3733800"/>
            <a:ext cx="505777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/>
              <a:t>SQL</a:t>
            </a:r>
            <a:r>
              <a:rPr lang="en-US" sz="1900" dirty="0"/>
              <a:t>. </a:t>
            </a:r>
            <a:r>
              <a:rPr lang="ru-RU" sz="1900" dirty="0"/>
              <a:t>Отображает конструируемый </a:t>
            </a:r>
            <a:r>
              <a:rPr lang="en-US" sz="1900" dirty="0"/>
              <a:t>SQL-</a:t>
            </a:r>
            <a:r>
              <a:rPr lang="ru-RU" sz="1900" dirty="0"/>
              <a:t>запрос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4986338" y="4660900"/>
            <a:ext cx="505777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/>
              <a:t>Results</a:t>
            </a:r>
            <a:r>
              <a:rPr lang="ru-RU" sz="1900" dirty="0"/>
              <a:t>. Отображает результаты выполнения запроса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63775">
            <a:off x="3948272" y="1000760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Скругленный прямоугольник 11"/>
          <p:cNvSpPr/>
          <p:nvPr/>
        </p:nvSpPr>
        <p:spPr bwMode="auto">
          <a:xfrm>
            <a:off x="4972050" y="1602534"/>
            <a:ext cx="5057775" cy="103852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/>
              <a:t>Criteria</a:t>
            </a:r>
            <a:r>
              <a:rPr lang="ru-RU" sz="1900" dirty="0"/>
              <a:t>. Позволяет выбирать столбцы и атрибуты для каждого из них, такие как псевдонимы, порядок сортировки и фильтры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83007">
            <a:off x="4032551" y="1984629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95710">
            <a:off x="3930149" y="3849359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9382">
            <a:off x="4080364" y="4894191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93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Базовый запрос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600450" y="1676400"/>
            <a:ext cx="6429375" cy="91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ISBN, title,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copyrigth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5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Titles</a:t>
            </a:r>
            <a:endParaRPr lang="ru-RU" sz="1500" dirty="0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900" y="1676400"/>
            <a:ext cx="3000375" cy="91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*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5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Titles</a:t>
            </a:r>
            <a:endParaRPr lang="ru-RU" sz="1500" dirty="0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57189" y="762000"/>
            <a:ext cx="9672638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900" b="1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arn-CL" sz="1900" dirty="0">
                <a:latin typeface="Consolas" pitchFamily="49" charset="0"/>
                <a:cs typeface="Consolas" pitchFamily="49" charset="0"/>
              </a:rPr>
              <a:t>*</a:t>
            </a:r>
            <a:r>
              <a:rPr lang="arn-CL" sz="1900" b="1" dirty="0">
                <a:latin typeface="Consolas" pitchFamily="49" charset="0"/>
                <a:cs typeface="Consolas" pitchFamily="49" charset="0"/>
              </a:rPr>
              <a:t> FROM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таблица</a:t>
            </a:r>
            <a:endParaRPr lang="arn-CL" sz="19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57189" y="2819400"/>
            <a:ext cx="8386763" cy="3429000"/>
            <a:chOff x="317500" y="2819400"/>
            <a:chExt cx="7454900" cy="342900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317500" y="2819400"/>
              <a:ext cx="7454900" cy="34290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895599"/>
              <a:ext cx="7261824" cy="3200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1185">
            <a:off x="5560064" y="2069707"/>
            <a:ext cx="1042987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48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900" y="1752600"/>
            <a:ext cx="4629150" cy="137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ISBN, title, </a:t>
            </a:r>
            <a:r>
              <a:rPr lang="en-US" sz="15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copyrigth</a:t>
            </a:r>
            <a:endParaRPr lang="en-US" sz="15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FROM   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Titles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WHERE  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copyrigth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2009)</a:t>
            </a:r>
            <a:endParaRPr lang="ru-RU" sz="1500" dirty="0" err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1" y="762000"/>
            <a:ext cx="9672638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900" b="1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поле1, поле2, …</a:t>
            </a:r>
            <a:r>
              <a:rPr lang="arn-CL" sz="19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900" b="1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таблица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критерии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</a:t>
            </a:r>
            <a:endParaRPr lang="arn-CL" sz="19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42900" y="3429000"/>
            <a:ext cx="8829675" cy="2057400"/>
            <a:chOff x="304800" y="3429000"/>
            <a:chExt cx="7848600" cy="2057400"/>
          </a:xfrm>
        </p:grpSpPr>
        <p:sp>
          <p:nvSpPr>
            <p:cNvPr id="3" name="Прямоугольник 2"/>
            <p:cNvSpPr/>
            <p:nvPr/>
          </p:nvSpPr>
          <p:spPr bwMode="auto">
            <a:xfrm>
              <a:off x="304800" y="3429000"/>
              <a:ext cx="7848600" cy="20574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505200"/>
              <a:ext cx="7539943" cy="178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1185">
            <a:off x="2921794" y="2444356"/>
            <a:ext cx="1042987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02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 bwMode="auto">
          <a:xfrm>
            <a:off x="342900" y="762000"/>
            <a:ext cx="9686925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900" b="1" dirty="0">
                <a:solidFill>
                  <a:schemeClr val="tx1"/>
                </a:solidFill>
              </a:rPr>
              <a:t>Реляционная база данных и ее особенности. Виды связей между реляционными таблицами</a:t>
            </a:r>
          </a:p>
        </p:txBody>
      </p:sp>
    </p:spTree>
    <p:extLst>
      <p:ext uri="{BB962C8B-B14F-4D97-AF65-F5344CB8AC3E}">
        <p14:creationId xmlns:p14="http://schemas.microsoft.com/office/powerpoint/2010/main" val="129069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71475" y="762000"/>
            <a:ext cx="4371975" cy="137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19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ISBN, title, </a:t>
            </a:r>
            <a:r>
              <a:rPr lang="en-US" sz="1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copyrigth</a:t>
            </a:r>
            <a:endParaRPr lang="en-US" sz="1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FROM   </a:t>
            </a:r>
            <a:r>
              <a: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Titles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WHERE  </a:t>
            </a:r>
            <a:r>
              <a: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(title LIKE N'C%')</a:t>
            </a:r>
            <a:endParaRPr lang="ru-RU" sz="1900" dirty="0" err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371475" y="2514600"/>
            <a:ext cx="6657975" cy="2514600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endParaRPr lang="ru-RU" dirty="0" err="1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590801"/>
            <a:ext cx="6448205" cy="220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1185">
            <a:off x="3126742" y="1485504"/>
            <a:ext cx="1042987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8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 </a:t>
            </a:r>
            <a:r>
              <a:rPr lang="en-US" dirty="0" smtClean="0"/>
              <a:t>ORDER BY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1" y="762000"/>
            <a:ext cx="9672638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900" b="1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поле1, поле2, …</a:t>
            </a:r>
            <a:r>
              <a:rPr lang="arn-CL" sz="19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900" b="1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таблица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ORDER BY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поле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ASC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900" b="1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поле1, поле2, …</a:t>
            </a:r>
            <a:r>
              <a:rPr lang="arn-CL" sz="19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900" b="1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таблица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ORDER BY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поле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DESC</a:t>
            </a:r>
            <a:endParaRPr lang="arn-CL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Блок-схема: документ 9"/>
          <p:cNvSpPr/>
          <p:nvPr/>
        </p:nvSpPr>
        <p:spPr bwMode="auto">
          <a:xfrm>
            <a:off x="4924268" y="1600200"/>
            <a:ext cx="4200525" cy="1104898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SELECT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lastName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Authors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DESC</a:t>
            </a:r>
            <a:endParaRPr lang="ru-RU" dirty="0" err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Блок-схема: документ 11"/>
          <p:cNvSpPr/>
          <p:nvPr/>
        </p:nvSpPr>
        <p:spPr bwMode="auto">
          <a:xfrm>
            <a:off x="342899" y="5029200"/>
            <a:ext cx="4200528" cy="1219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lastName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FROM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Authors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WHERE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LIKE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N'Д%')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DESC</a:t>
            </a:r>
            <a:endParaRPr lang="ru-RU" dirty="0" err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42903" y="1600200"/>
            <a:ext cx="4114801" cy="3263900"/>
            <a:chOff x="304800" y="1600200"/>
            <a:chExt cx="3657601" cy="3263900"/>
          </a:xfrm>
        </p:grpSpPr>
        <p:sp>
          <p:nvSpPr>
            <p:cNvPr id="6" name="Блок-схема: документ 5"/>
            <p:cNvSpPr/>
            <p:nvPr/>
          </p:nvSpPr>
          <p:spPr bwMode="auto">
            <a:xfrm>
              <a:off x="304801" y="1600200"/>
              <a:ext cx="3657600" cy="1104898"/>
            </a:xfrm>
            <a:prstGeom prst="flowChartDocumen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en-US" b="1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SELECT   </a:t>
              </a:r>
              <a:r>
                <a:rPr lang="en-US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lastName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en-US" b="1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FROM     </a:t>
              </a:r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Authors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ORDER BY </a:t>
              </a:r>
              <a:r>
                <a:rPr lang="en-US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lastName</a:t>
              </a:r>
              <a:endParaRPr lang="ru-RU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 bwMode="auto">
            <a:xfrm>
              <a:off x="304800" y="2819400"/>
              <a:ext cx="3657600" cy="20447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sz="1900" dirty="0" err="1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895600"/>
              <a:ext cx="3505200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1185">
            <a:off x="3064672" y="1952236"/>
            <a:ext cx="1042987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4924268" y="2819400"/>
            <a:ext cx="4200525" cy="2044700"/>
            <a:chOff x="4038600" y="2819400"/>
            <a:chExt cx="3733800" cy="204470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4038600" y="2819400"/>
              <a:ext cx="3733800" cy="20447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400" y="2890836"/>
              <a:ext cx="3530600" cy="176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1185">
            <a:off x="7698270" y="1976046"/>
            <a:ext cx="1042987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Группа 20"/>
          <p:cNvGrpSpPr/>
          <p:nvPr/>
        </p:nvGrpSpPr>
        <p:grpSpPr>
          <a:xfrm>
            <a:off x="4924268" y="5029200"/>
            <a:ext cx="4200525" cy="1340880"/>
            <a:chOff x="4377127" y="5029200"/>
            <a:chExt cx="3733800" cy="1340880"/>
          </a:xfrm>
        </p:grpSpPr>
        <p:sp>
          <p:nvSpPr>
            <p:cNvPr id="11" name="Прямоугольник 10"/>
            <p:cNvSpPr/>
            <p:nvPr/>
          </p:nvSpPr>
          <p:spPr bwMode="auto">
            <a:xfrm>
              <a:off x="4377127" y="5029200"/>
              <a:ext cx="3733800" cy="134088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27" y="5132902"/>
              <a:ext cx="3000375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23880">
            <a:off x="4021932" y="5019796"/>
            <a:ext cx="1042987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72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данных из нескольких таблиц: </a:t>
            </a:r>
            <a:r>
              <a:rPr lang="arn-CL" dirty="0"/>
              <a:t>INNER JOIN</a:t>
            </a:r>
            <a:endParaRPr lang="ru-RU" dirty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896" y="2057403"/>
            <a:ext cx="9772654" cy="1130299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SELECT  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Authors.firstName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Authors.lastName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AuthorISBN.authorISBN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FROM   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Authors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ru-RU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AuthorISBN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Authors.authorID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AuthorISBN.authorID</a:t>
            </a:r>
            <a:endParaRPr lang="ru-RU" dirty="0" err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1" y="762003"/>
            <a:ext cx="9672638" cy="114299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900" b="1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поле1, поле2, …</a:t>
            </a:r>
            <a:r>
              <a:rPr lang="arn-CL" sz="1900" dirty="0">
                <a:latin typeface="Consolas" pitchFamily="49" charset="0"/>
                <a:cs typeface="Consolas" pitchFamily="49" charset="0"/>
              </a:rPr>
              <a:t> </a:t>
            </a:r>
            <a:endParaRPr lang="ru-RU" sz="1900" dirty="0">
              <a:latin typeface="Consolas" pitchFamily="49" charset="0"/>
              <a:cs typeface="Consolas" pitchFamily="49" charset="0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900" b="1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таблица1 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INNER JOIN</a:t>
            </a:r>
            <a:r>
              <a:rPr lang="ru-RU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таблица2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ON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таблица1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поле = таблица2.поле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42900" y="3352800"/>
            <a:ext cx="4714875" cy="3124200"/>
            <a:chOff x="304800" y="3352800"/>
            <a:chExt cx="4191000" cy="3124200"/>
          </a:xfrm>
        </p:grpSpPr>
        <p:sp>
          <p:nvSpPr>
            <p:cNvPr id="3" name="Прямоугольник 2"/>
            <p:cNvSpPr/>
            <p:nvPr/>
          </p:nvSpPr>
          <p:spPr bwMode="auto">
            <a:xfrm>
              <a:off x="304800" y="3352800"/>
              <a:ext cx="4191000" cy="31242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03600"/>
              <a:ext cx="39909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97030" y="2749155"/>
            <a:ext cx="1042987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80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Слияние данных из нескольких таблиц: </a:t>
            </a:r>
            <a:r>
              <a:rPr lang="arn-CL" dirty="0" smtClean="0"/>
              <a:t>INNER JOIN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990600"/>
            <a:ext cx="9686925" cy="1828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Titles.title, Authors.firstName, Authors.lastName, Publishers.publisherName</a:t>
            </a:r>
            <a:endParaRPr lang="ru-RU" sz="1500" dirty="0">
              <a:latin typeface="Consolas" pitchFamily="49" charset="0"/>
              <a:cs typeface="Consolas" pitchFamily="49" charset="0"/>
            </a:endParaRPr>
          </a:p>
          <a:p>
            <a:pPr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ru-RU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500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arn-CL" sz="1500" b="1" dirty="0">
                <a:latin typeface="Consolas" pitchFamily="49" charset="0"/>
                <a:cs typeface="Consolas" pitchFamily="49" charset="0"/>
              </a:rPr>
              <a:t>Publishers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500" b="1" dirty="0">
                <a:latin typeface="Consolas" pitchFamily="49" charset="0"/>
                <a:cs typeface="Consolas" pitchFamily="49" charset="0"/>
              </a:rPr>
              <a:t>Titles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 Publishers.publisherID = Titles.publisherID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ru-RU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500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arn-CL" sz="1500" b="1" dirty="0">
                <a:latin typeface="Consolas" pitchFamily="49" charset="0"/>
                <a:cs typeface="Consolas" pitchFamily="49" charset="0"/>
              </a:rPr>
              <a:t>Authors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ru-RU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rn-CL" sz="1500" b="1" dirty="0">
                <a:latin typeface="Consolas" pitchFamily="49" charset="0"/>
                <a:cs typeface="Consolas" pitchFamily="49" charset="0"/>
              </a:rPr>
              <a:t>AuthorISBN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 Authors.authorID = AuthorISBN.authorID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)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 </a:t>
            </a:r>
            <a:endParaRPr lang="ru-RU" sz="1500" dirty="0">
              <a:latin typeface="Consolas" pitchFamily="49" charset="0"/>
              <a:cs typeface="Consolas" pitchFamily="49" charset="0"/>
            </a:endParaRPr>
          </a:p>
          <a:p>
            <a:pPr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 Titles.ISBN = AuthorISBN.authorISBN</a:t>
            </a:r>
            <a:endParaRPr lang="ru-RU" sz="1500" dirty="0">
              <a:latin typeface="Consolas" pitchFamily="49" charset="0"/>
              <a:cs typeface="Consolas" pitchFamily="49" charset="0"/>
            </a:endParaRPr>
          </a:p>
          <a:p>
            <a:pPr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Titles.title</a:t>
            </a:r>
            <a:endParaRPr lang="ru-RU" sz="1500" dirty="0" err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42900" y="3124200"/>
            <a:ext cx="9686925" cy="2895600"/>
            <a:chOff x="304800" y="3124200"/>
            <a:chExt cx="8610600" cy="2895600"/>
          </a:xfrm>
        </p:grpSpPr>
        <p:sp>
          <p:nvSpPr>
            <p:cNvPr id="3" name="Прямоугольник 2"/>
            <p:cNvSpPr/>
            <p:nvPr/>
          </p:nvSpPr>
          <p:spPr bwMode="auto">
            <a:xfrm>
              <a:off x="304800" y="3124200"/>
              <a:ext cx="8610600" cy="28956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229316"/>
              <a:ext cx="8382000" cy="2568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762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INSERT</a:t>
            </a:r>
            <a:endParaRPr lang="ru-RU" dirty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897" y="1905000"/>
            <a:ext cx="9672641" cy="1219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Titles 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(ISBN, title, </a:t>
            </a:r>
            <a:r>
              <a:rPr lang="en-US" sz="15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editionNumder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copyrigth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publisherID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imageFile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price)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VALUES        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('9012345', 'ASP.NET. </a:t>
            </a:r>
            <a:r>
              <a:rPr lang="ru-RU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Базовый курс', '2', 2007, 2, '</a:t>
            </a:r>
            <a:r>
              <a:rPr lang="en-US" sz="15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esposito.jpg', 56.70)</a:t>
            </a:r>
            <a:endParaRPr lang="ru-RU" sz="1500" dirty="0" err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1" y="762001"/>
            <a:ext cx="9672638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900" b="1" dirty="0">
                <a:latin typeface="Consolas" pitchFamily="49" charset="0"/>
                <a:cs typeface="Consolas" pitchFamily="49" charset="0"/>
              </a:rPr>
              <a:t>INSERT INTO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таблица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поле1, поле2, …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поле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N)</a:t>
            </a:r>
            <a:r>
              <a:rPr lang="arn-CL" sz="1900" dirty="0">
                <a:latin typeface="Consolas" pitchFamily="49" charset="0"/>
                <a:cs typeface="Consolas" pitchFamily="49" charset="0"/>
              </a:rPr>
              <a:t> </a:t>
            </a:r>
            <a:endParaRPr lang="ru-RU" sz="1900" dirty="0">
              <a:latin typeface="Consolas" pitchFamily="49" charset="0"/>
              <a:cs typeface="Consolas" pitchFamily="49" charset="0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VALUES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(значение1, значение2, …, значение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N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)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42901" y="3429000"/>
            <a:ext cx="9672638" cy="2590800"/>
            <a:chOff x="304800" y="3429000"/>
            <a:chExt cx="8597900" cy="2590800"/>
          </a:xfrm>
        </p:grpSpPr>
        <p:sp>
          <p:nvSpPr>
            <p:cNvPr id="3" name="Прямоугольник 2"/>
            <p:cNvSpPr/>
            <p:nvPr/>
          </p:nvSpPr>
          <p:spPr bwMode="auto">
            <a:xfrm>
              <a:off x="304800" y="3429000"/>
              <a:ext cx="8597900" cy="25908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96" y="3505200"/>
              <a:ext cx="8369304" cy="2249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1185">
            <a:off x="5698493" y="2565005"/>
            <a:ext cx="1042987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73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UPDATE</a:t>
            </a:r>
            <a:endParaRPr lang="ru-RU" dirty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897" y="1828800"/>
            <a:ext cx="9672641" cy="990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UPDATE      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Titles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SET     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N'ASP.NET. </a:t>
            </a:r>
            <a:r>
              <a:rPr lang="ru-RU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Углубленное изучение'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WHERE       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(title = N'ASP.NET. </a:t>
            </a:r>
            <a:r>
              <a:rPr lang="ru-RU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Базовый курс')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1" y="762001"/>
            <a:ext cx="9672638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/>
              <a:t>UPDATE</a:t>
            </a:r>
            <a:r>
              <a:rPr lang="en-US" sz="1900" dirty="0"/>
              <a:t> </a:t>
            </a:r>
            <a:r>
              <a:rPr lang="ru-RU" sz="1900" dirty="0"/>
              <a:t>таблица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SET 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>
                <a:latin typeface="Consolas" pitchFamily="49" charset="0"/>
                <a:cs typeface="Consolas" pitchFamily="49" charset="0"/>
              </a:rPr>
              <a:t>Поле1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=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 значение1, поле2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=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 значение2, …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поле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N =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 значение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N)</a:t>
            </a:r>
            <a:r>
              <a:rPr lang="arn-CL" sz="1900" dirty="0">
                <a:latin typeface="Consolas" pitchFamily="49" charset="0"/>
                <a:cs typeface="Consolas" pitchFamily="49" charset="0"/>
              </a:rPr>
              <a:t> </a:t>
            </a:r>
            <a:endParaRPr lang="ru-RU" sz="19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42901" y="3048000"/>
            <a:ext cx="9672638" cy="2743200"/>
            <a:chOff x="304800" y="3200400"/>
            <a:chExt cx="8597900" cy="2743200"/>
          </a:xfrm>
        </p:grpSpPr>
        <p:sp>
          <p:nvSpPr>
            <p:cNvPr id="3" name="Прямоугольник 2"/>
            <p:cNvSpPr/>
            <p:nvPr/>
          </p:nvSpPr>
          <p:spPr bwMode="auto">
            <a:xfrm>
              <a:off x="304800" y="3200400"/>
              <a:ext cx="8597900" cy="27432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276600"/>
              <a:ext cx="8458200" cy="241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1185">
            <a:off x="5698493" y="2171305"/>
            <a:ext cx="1042987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3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897" y="1752600"/>
            <a:ext cx="9672641" cy="990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Titles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WHERE   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(title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N'ASP.NET. </a:t>
            </a:r>
            <a:r>
              <a:rPr lang="ru-RU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Углубленное изучение')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1" y="762001"/>
            <a:ext cx="9672638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/>
              <a:t>DELETE FROM</a:t>
            </a:r>
            <a:r>
              <a:rPr lang="en-US" sz="1900" dirty="0"/>
              <a:t> </a:t>
            </a:r>
            <a:r>
              <a:rPr lang="ru-RU" sz="1900" dirty="0"/>
              <a:t>таблица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ru-RU" sz="1900" dirty="0">
                <a:latin typeface="Consolas" pitchFamily="49" charset="0"/>
                <a:cs typeface="Consolas" pitchFamily="49" charset="0"/>
              </a:rPr>
              <a:t>критерии</a:t>
            </a:r>
            <a:r>
              <a:rPr lang="arn-CL" sz="1900" dirty="0">
                <a:latin typeface="Consolas" pitchFamily="49" charset="0"/>
                <a:cs typeface="Consolas" pitchFamily="49" charset="0"/>
              </a:rPr>
              <a:t> </a:t>
            </a:r>
            <a:endParaRPr lang="ru-RU" sz="19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42901" y="2895600"/>
            <a:ext cx="9672638" cy="2514600"/>
            <a:chOff x="304800" y="3124200"/>
            <a:chExt cx="8597900" cy="2514600"/>
          </a:xfrm>
        </p:grpSpPr>
        <p:sp>
          <p:nvSpPr>
            <p:cNvPr id="3" name="Прямоугольник 2"/>
            <p:cNvSpPr/>
            <p:nvPr/>
          </p:nvSpPr>
          <p:spPr bwMode="auto">
            <a:xfrm>
              <a:off x="304800" y="3124200"/>
              <a:ext cx="8597900" cy="25146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200400"/>
              <a:ext cx="8382000" cy="2273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1185">
            <a:off x="6408420" y="2018904"/>
            <a:ext cx="1042987" cy="120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5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 bwMode="auto">
          <a:xfrm>
            <a:off x="342900" y="762000"/>
            <a:ext cx="9686925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900" b="1" dirty="0"/>
              <a:t>Объектная модель </a:t>
            </a:r>
            <a:r>
              <a:rPr lang="en-US" sz="1900" b="1" dirty="0"/>
              <a:t>ADO.NET</a:t>
            </a:r>
            <a:endParaRPr lang="ru-RU" sz="1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9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2438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t" anchorCtr="0" compatLnSpc="1">
            <a:prstTxWarp prst="textNoShape">
              <a:avLst/>
            </a:prstTxWarp>
          </a:bodyPr>
          <a:lstStyle/>
          <a:p>
            <a:pPr marL="346489" indent="-346489" algn="just">
              <a:buFont typeface="Wingdings" pitchFamily="2" charset="2"/>
              <a:buChar char="ü"/>
            </a:pPr>
            <a:r>
              <a:rPr lang="ru-RU" sz="1900" dirty="0"/>
              <a:t>Объектная модель </a:t>
            </a:r>
            <a:r>
              <a:rPr lang="en-US" sz="1900" dirty="0"/>
              <a:t>ADO.NET </a:t>
            </a:r>
            <a:r>
              <a:rPr lang="ru-RU" sz="1900" dirty="0"/>
              <a:t>представляет </a:t>
            </a:r>
            <a:r>
              <a:rPr lang="en-US" sz="1900" dirty="0"/>
              <a:t>API </a:t>
            </a:r>
            <a:r>
              <a:rPr lang="ru-RU" sz="1900" dirty="0"/>
              <a:t>для программного доступа к системам управления базами данных</a:t>
            </a:r>
          </a:p>
          <a:p>
            <a:pPr marL="346489" indent="-346489" algn="just">
              <a:buFont typeface="Wingdings" pitchFamily="2" charset="2"/>
              <a:buChar char="ü"/>
            </a:pPr>
            <a:r>
              <a:rPr lang="en-US" sz="1900" dirty="0"/>
              <a:t>ADO.NET </a:t>
            </a:r>
            <a:r>
              <a:rPr lang="ru-RU" sz="1900" dirty="0"/>
              <a:t>представляет собой следующее поколение технологии </a:t>
            </a:r>
            <a:r>
              <a:rPr lang="en-US" sz="1900" dirty="0"/>
              <a:t>ADO.NET </a:t>
            </a:r>
            <a:r>
              <a:rPr lang="ru-RU" sz="1900" dirty="0"/>
              <a:t>(</a:t>
            </a:r>
            <a:r>
              <a:rPr lang="en-US" sz="1900" dirty="0"/>
              <a:t>ActiveX Data Objects – </a:t>
            </a:r>
            <a:r>
              <a:rPr lang="ru-RU" sz="1900" dirty="0"/>
              <a:t>объекты данных </a:t>
            </a:r>
            <a:r>
              <a:rPr lang="en-US" sz="1900" dirty="0"/>
              <a:t>ActiveX</a:t>
            </a:r>
            <a:r>
              <a:rPr lang="ru-RU" sz="1900" dirty="0"/>
              <a:t>), сходство с </a:t>
            </a:r>
            <a:r>
              <a:rPr lang="en-US" sz="1900" dirty="0"/>
              <a:t>ADO </a:t>
            </a:r>
            <a:r>
              <a:rPr lang="ru-RU" sz="1900" dirty="0"/>
              <a:t>минимально</a:t>
            </a:r>
            <a:endParaRPr lang="en-US" sz="1900" dirty="0"/>
          </a:p>
          <a:p>
            <a:pPr marL="346489" indent="-346489" algn="just">
              <a:buFont typeface="Wingdings" pitchFamily="2" charset="2"/>
              <a:buChar char="ü"/>
            </a:pPr>
            <a:r>
              <a:rPr lang="ru-RU" sz="1900" dirty="0" smtClean="0"/>
              <a:t>Ядро ADO.NET </a:t>
            </a:r>
            <a:r>
              <a:rPr lang="ru-RU" sz="1900" dirty="0"/>
              <a:t>составляет базовая сборка с именем System.Data.dll. </a:t>
            </a:r>
            <a:r>
              <a:rPr lang="ru-RU" sz="1900" dirty="0" smtClean="0"/>
              <a:t>Здесь </a:t>
            </a:r>
            <a:r>
              <a:rPr lang="ru-RU" sz="1900" dirty="0"/>
              <a:t>находится значительное количество пространств имен, многие из которых представляют типы конкретного поставщика данных ADO.NET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276600"/>
            <a:ext cx="3171825" cy="345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4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900" b="1" dirty="0"/>
              <a:t>Три стороны </a:t>
            </a:r>
            <a:r>
              <a:rPr lang="en-US" sz="1900" b="1" dirty="0"/>
              <a:t>ADO.NET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1371600"/>
            <a:ext cx="9686925" cy="1752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Библиотеки ADO.NET можно применять тремя концептуально различными способами: </a:t>
            </a:r>
            <a:endParaRPr lang="en-US" sz="1900" dirty="0"/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в подключенном режиме</a:t>
            </a:r>
            <a:endParaRPr lang="en-US" sz="1900" dirty="0"/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в автономном режиме</a:t>
            </a:r>
            <a:endParaRPr lang="en-US" sz="1900" dirty="0"/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с помощью технологии </a:t>
            </a:r>
            <a:r>
              <a:rPr lang="ru-RU" sz="1900" dirty="0" err="1"/>
              <a:t>Entity</a:t>
            </a:r>
            <a:r>
              <a:rPr lang="ru-RU" sz="1900" dirty="0"/>
              <a:t> </a:t>
            </a:r>
            <a:r>
              <a:rPr lang="ru-RU" sz="1900" dirty="0" err="1"/>
              <a:t>Framework</a:t>
            </a:r>
            <a:endParaRPr lang="ru-RU" sz="1900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2900" y="3352800"/>
            <a:ext cx="9686925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При использовании </a:t>
            </a:r>
            <a:r>
              <a:rPr lang="ru-RU" sz="1900" b="1" dirty="0"/>
              <a:t>подключенного уровня (</a:t>
            </a:r>
            <a:r>
              <a:rPr lang="ru-RU" sz="1900" b="1" dirty="0" err="1"/>
              <a:t>connected</a:t>
            </a:r>
            <a:r>
              <a:rPr lang="ru-RU" sz="1900" b="1" dirty="0"/>
              <a:t> </a:t>
            </a:r>
            <a:r>
              <a:rPr lang="ru-RU" sz="1900" b="1" dirty="0" err="1"/>
              <a:t>layer</a:t>
            </a:r>
            <a:r>
              <a:rPr lang="ru-RU" sz="1900" b="1" dirty="0"/>
              <a:t>)</a:t>
            </a:r>
            <a:r>
              <a:rPr lang="ru-RU" sz="1900" dirty="0"/>
              <a:t>, кодовая база явно подключается к соответствующему хранилищу данных и отключается от него. При таком способе использования ADO.NET обычно происходит взаимодействие с хранилищем данных с помощью объектов подключения, объектов команд и объектов чтения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0839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/>
              <a:t>базы данных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762000"/>
            <a:ext cx="9686925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Базы данных - это совокупность сведений (об объектах, процессах, событиях или явлениях), относящихся к определенной теме или задаче, организованная таким образом, чтобы обеспечить удобное представление этой совокупности, как в целом, так и любой ее части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2900" y="2133600"/>
            <a:ext cx="9686925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Система управления базами данных (</a:t>
            </a:r>
            <a:r>
              <a:rPr lang="en-US" sz="1900" dirty="0"/>
              <a:t>Database Management System, DBMS</a:t>
            </a:r>
            <a:r>
              <a:rPr lang="ru-RU" sz="1900" dirty="0"/>
              <a:t>)</a:t>
            </a:r>
            <a:r>
              <a:rPr lang="en-US" sz="1900" dirty="0"/>
              <a:t> </a:t>
            </a:r>
            <a:r>
              <a:rPr lang="ru-RU" sz="1900" dirty="0"/>
              <a:t>-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 В общем СУБД - это система, позволяющая создавать базы данных и манипулировать сведениями из них. Доступ к данным СУБД осуществляется посредством специального языка - SQL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42900" y="40386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SQL (</a:t>
            </a:r>
            <a:r>
              <a:rPr lang="en-US" sz="1900" dirty="0"/>
              <a:t>Structured Query Language</a:t>
            </a:r>
            <a:r>
              <a:rPr lang="ru-RU" sz="1900" dirty="0"/>
              <a:t>) - язык структурированных запросов, основной задачей которого является предоставление простого способа считывания и записи информации в базу данных</a:t>
            </a:r>
            <a:r>
              <a:rPr lang="en-US" sz="1900" dirty="0"/>
              <a:t>, </a:t>
            </a:r>
            <a:r>
              <a:rPr lang="ru-RU" sz="1900" dirty="0"/>
              <a:t>для выполнения запросов и манипуляций данными</a:t>
            </a:r>
          </a:p>
        </p:txBody>
      </p:sp>
      <p:pic>
        <p:nvPicPr>
          <p:cNvPr id="10" name="Picture 4" descr="http://www.site-do.ru/images/db.gif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7" y="5119690"/>
            <a:ext cx="9991252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7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838200"/>
            <a:ext cx="9686925" cy="3200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b="1" dirty="0"/>
              <a:t>Автономный уровень (</a:t>
            </a:r>
            <a:r>
              <a:rPr lang="ru-RU" sz="1900" b="1" dirty="0" err="1"/>
              <a:t>disconnected</a:t>
            </a:r>
            <a:r>
              <a:rPr lang="ru-RU" sz="1900" b="1" dirty="0"/>
              <a:t> </a:t>
            </a:r>
            <a:r>
              <a:rPr lang="ru-RU" sz="1900" b="1" dirty="0" err="1"/>
              <a:t>layer</a:t>
            </a:r>
            <a:r>
              <a:rPr lang="ru-RU" sz="1900" b="1" dirty="0"/>
              <a:t>)</a:t>
            </a:r>
            <a:r>
              <a:rPr lang="ru-RU" sz="1900" dirty="0"/>
              <a:t>, позволяет работать с набором объектов </a:t>
            </a:r>
            <a:r>
              <a:rPr lang="ru-RU" sz="1900" dirty="0" err="1"/>
              <a:t>DataTable</a:t>
            </a:r>
            <a:r>
              <a:rPr lang="ru-RU" sz="1900" dirty="0"/>
              <a:t> (содержащихся в </a:t>
            </a:r>
            <a:r>
              <a:rPr lang="ru-RU" sz="1900" dirty="0" err="1"/>
              <a:t>DataSet</a:t>
            </a:r>
            <a:r>
              <a:rPr lang="ru-RU" sz="1900" dirty="0"/>
              <a:t>), который представляет на стороне клиента копию внешних данных. При получении </a:t>
            </a:r>
            <a:r>
              <a:rPr lang="ru-RU" sz="1900" dirty="0" err="1"/>
              <a:t>DataSet</a:t>
            </a:r>
            <a:r>
              <a:rPr lang="ru-RU" sz="1900" dirty="0"/>
              <a:t> с помощью соответствующего объекта адаптера данных подключение открывается и закрывается автоматически. Данный подход помогает быстро освобождать подключения для других вызовов и повышает масштабируемость систем.</a:t>
            </a:r>
          </a:p>
          <a:p>
            <a:pPr algn="just"/>
            <a:r>
              <a:rPr lang="ru-RU" sz="1900" dirty="0"/>
              <a:t>Получив объект </a:t>
            </a:r>
            <a:r>
              <a:rPr lang="ru-RU" sz="1900" dirty="0" err="1"/>
              <a:t>DataSet</a:t>
            </a:r>
            <a:r>
              <a:rPr lang="ru-RU" sz="1900" dirty="0"/>
              <a:t>, вызывающий код может просматривать и обрабатывать данные без затрат на сетевой трафик. А если нужно занести изменения в хранилище данных, то адаптер данных (вместе с набором операторов SQL) задействуется для обновления данных — при этом подключение открывается заново для проведения обновлений в базе, а затем сразу же закрывается.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2900" y="4267200"/>
            <a:ext cx="9686925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После выпуска .NET 3.5 SP1 в ADO.NET появилась поддержка нового API, которая называется </a:t>
            </a:r>
            <a:r>
              <a:rPr lang="ru-RU" sz="1900" b="1" dirty="0" err="1"/>
              <a:t>Entity</a:t>
            </a:r>
            <a:r>
              <a:rPr lang="ru-RU" sz="1900" b="1" dirty="0"/>
              <a:t> </a:t>
            </a:r>
            <a:r>
              <a:rPr lang="ru-RU" sz="1900" b="1" dirty="0" err="1"/>
              <a:t>Framework</a:t>
            </a:r>
            <a:r>
              <a:rPr lang="ru-RU" sz="1900" b="1" dirty="0"/>
              <a:t> </a:t>
            </a:r>
            <a:r>
              <a:rPr lang="ru-RU" sz="1900" dirty="0"/>
              <a:t>(сокращенно EF). Технология EF показывает, что многие низкоуровневые детали работы с базами данных (например, сложные SQL-запросы) скрыты от программиста и отрабатываются за него при генерации соответствующего LINQ-запроса (например, LINQ с </a:t>
            </a:r>
            <a:r>
              <a:rPr lang="ru-RU" sz="1900" dirty="0" err="1"/>
              <a:t>Entities</a:t>
            </a:r>
            <a:r>
              <a:rPr lang="ru-RU" sz="19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778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848906"/>
            <a:ext cx="9344025" cy="455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3"/>
          <p:cNvSpPr/>
          <p:nvPr/>
        </p:nvSpPr>
        <p:spPr bwMode="auto">
          <a:xfrm>
            <a:off x="342900" y="7620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577"/>
              </a:spcAft>
            </a:pPr>
            <a:r>
              <a:rPr lang="ru-RU" sz="1900" dirty="0"/>
              <a:t>В ADO.NET используется многоуровневая архитектура, которая обращается вокруг небольшого числа ключевых концепций, таких как объекты </a:t>
            </a:r>
            <a:r>
              <a:rPr lang="ru-RU" sz="1900" dirty="0" err="1"/>
              <a:t>Connection</a:t>
            </a:r>
            <a:r>
              <a:rPr lang="ru-RU" sz="1900" dirty="0"/>
              <a:t>, </a:t>
            </a:r>
            <a:r>
              <a:rPr lang="ru-RU" sz="1900" dirty="0" err="1"/>
              <a:t>Command</a:t>
            </a:r>
            <a:r>
              <a:rPr lang="ru-RU" sz="1900" dirty="0"/>
              <a:t> и </a:t>
            </a:r>
            <a:r>
              <a:rPr lang="ru-RU" sz="1900" dirty="0" err="1"/>
              <a:t>DataSet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02239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 smtClean="0"/>
              <a:t>ADO.NET</a:t>
            </a:r>
            <a:r>
              <a:rPr lang="ru-RU" dirty="0" smtClean="0"/>
              <a:t>. Поставщики </a:t>
            </a:r>
            <a:r>
              <a:rPr lang="ru-RU" dirty="0"/>
              <a:t>данных </a:t>
            </a:r>
            <a:r>
              <a:rPr lang="ru-RU" dirty="0" smtClean="0"/>
              <a:t>в </a:t>
            </a:r>
            <a:r>
              <a:rPr lang="en-US" dirty="0" smtClean="0"/>
              <a:t>ADO</a:t>
            </a:r>
            <a:r>
              <a:rPr lang="ru-RU" dirty="0" smtClean="0"/>
              <a:t>.</a:t>
            </a:r>
            <a:r>
              <a:rPr lang="arn-CL" dirty="0" smtClean="0"/>
              <a:t>NET</a:t>
            </a:r>
            <a:endParaRPr lang="en-US" dirty="0"/>
          </a:p>
        </p:txBody>
      </p:sp>
      <p:sp>
        <p:nvSpPr>
          <p:cNvPr id="7" name="Rounded Rectangle 3"/>
          <p:cNvSpPr/>
          <p:nvPr/>
        </p:nvSpPr>
        <p:spPr bwMode="auto">
          <a:xfrm>
            <a:off x="342900" y="762000"/>
            <a:ext cx="9686925" cy="116681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t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Поставщик данных (</a:t>
            </a:r>
            <a:r>
              <a:rPr lang="ru-RU" sz="1900" b="1" dirty="0" err="1"/>
              <a:t>data</a:t>
            </a:r>
            <a:r>
              <a:rPr lang="ru-RU" sz="1900" b="1" dirty="0"/>
              <a:t> </a:t>
            </a:r>
            <a:r>
              <a:rPr lang="ru-RU" sz="1900" b="1" dirty="0" err="1"/>
              <a:t>provider</a:t>
            </a:r>
            <a:r>
              <a:rPr lang="ru-RU" sz="1900" b="1" dirty="0"/>
              <a:t>)</a:t>
            </a:r>
            <a:r>
              <a:rPr lang="ru-RU" sz="1900" dirty="0"/>
              <a:t> — это набор классов ADO.NET, которые позволяют получать доступ к определенной базе данных, выполнять команды SQL и извлекать данные. По сути, поставщик данных — это мост между приложением и источником данных</a:t>
            </a:r>
            <a:endParaRPr lang="ru-RU" sz="19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067536"/>
            <a:ext cx="4629150" cy="425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кругленный прямоугольник 3"/>
          <p:cNvSpPr/>
          <p:nvPr/>
        </p:nvSpPr>
        <p:spPr bwMode="auto">
          <a:xfrm>
            <a:off x="342900" y="2057400"/>
            <a:ext cx="3831535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позволяет подключаться к хранилищу данных и отключаться от него</a:t>
            </a:r>
          </a:p>
        </p:txBody>
      </p:sp>
      <p:pic>
        <p:nvPicPr>
          <p:cNvPr id="8" name="Content Placeholder 5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28633">
            <a:off x="3881579" y="2577547"/>
            <a:ext cx="1859468" cy="24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кругленный прямоугольник 8"/>
          <p:cNvSpPr/>
          <p:nvPr/>
        </p:nvSpPr>
        <p:spPr bwMode="auto">
          <a:xfrm>
            <a:off x="342900" y="3124201"/>
            <a:ext cx="3831535" cy="1524001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представляет SQL-запрос или хранимую процедуру, предоставляет доступ к объекту чтения данных конкретного поставщика данных</a:t>
            </a:r>
          </a:p>
        </p:txBody>
      </p:sp>
      <p:pic>
        <p:nvPicPr>
          <p:cNvPr id="10" name="Content Placeholder 5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828726">
            <a:off x="3883756" y="3687997"/>
            <a:ext cx="1859468" cy="24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Скругленный прямоугольник 10"/>
          <p:cNvSpPr/>
          <p:nvPr/>
        </p:nvSpPr>
        <p:spPr bwMode="auto">
          <a:xfrm>
            <a:off x="342900" y="4876800"/>
            <a:ext cx="3831535" cy="119538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предоставляет доступ к данным только для чтения в прямом направлении с помощью курсора на стороне сервера</a:t>
            </a:r>
          </a:p>
        </p:txBody>
      </p:sp>
      <p:pic>
        <p:nvPicPr>
          <p:cNvPr id="12" name="Content Placeholder 5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796816">
            <a:off x="3699885" y="4708300"/>
            <a:ext cx="2124460" cy="24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70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Поставщики данных .</a:t>
            </a:r>
            <a:r>
              <a:rPr lang="arn-CL" dirty="0"/>
              <a:t>NET Framework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49280"/>
            <a:ext cx="4629150" cy="425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кругленный прямоугольник 8"/>
          <p:cNvSpPr/>
          <p:nvPr/>
        </p:nvSpPr>
        <p:spPr bwMode="auto">
          <a:xfrm>
            <a:off x="5755065" y="1872730"/>
            <a:ext cx="4274762" cy="94667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Предоставляет мост между объектом </a:t>
            </a:r>
            <a:r>
              <a:rPr lang="ru-RU" sz="1900" dirty="0" err="1"/>
              <a:t>DataSet</a:t>
            </a:r>
            <a:r>
              <a:rPr lang="ru-RU" sz="1900" dirty="0"/>
              <a:t> и источником данных </a:t>
            </a: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5755065" y="3048000"/>
            <a:ext cx="4274762" cy="2209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 err="1"/>
              <a:t>DataAdapter</a:t>
            </a:r>
            <a:r>
              <a:rPr lang="ru-RU" sz="1900" b="1" dirty="0"/>
              <a:t> </a:t>
            </a:r>
            <a:r>
              <a:rPr lang="ru-RU" sz="1900" dirty="0"/>
              <a:t>использует объекты </a:t>
            </a:r>
            <a:r>
              <a:rPr lang="ru-RU" sz="1900" dirty="0" err="1"/>
              <a:t>Command</a:t>
            </a:r>
            <a:r>
              <a:rPr lang="ru-RU" sz="1900" dirty="0"/>
              <a:t> для выполнения команд SQL на источнике данных для загрузки </a:t>
            </a:r>
            <a:r>
              <a:rPr lang="ru-RU" sz="1900" dirty="0" err="1"/>
              <a:t>DataSet</a:t>
            </a:r>
            <a:r>
              <a:rPr lang="ru-RU" sz="1900" dirty="0"/>
              <a:t> с данными и согласования изменений данных, выполненных в </a:t>
            </a:r>
            <a:r>
              <a:rPr lang="ru-RU" sz="1900" dirty="0" err="1"/>
              <a:t>DataSet</a:t>
            </a:r>
            <a:r>
              <a:rPr lang="ru-RU" sz="1900" dirty="0"/>
              <a:t>, вновь с источником данных</a:t>
            </a:r>
          </a:p>
        </p:txBody>
      </p:sp>
      <p:pic>
        <p:nvPicPr>
          <p:cNvPr id="13" name="Content Placeholder 5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12072">
            <a:off x="4256629" y="2223055"/>
            <a:ext cx="1859468" cy="24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5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052457">
            <a:off x="4692833" y="3333804"/>
            <a:ext cx="2124460" cy="24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868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ADO.NET</a:t>
            </a:r>
            <a:r>
              <a:rPr lang="ru-RU" dirty="0"/>
              <a:t>. Поставщики данных .</a:t>
            </a:r>
            <a:r>
              <a:rPr lang="arn-CL" dirty="0"/>
              <a:t>NET Framework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60349113"/>
              </p:ext>
            </p:extLst>
          </p:nvPr>
        </p:nvGraphicFramePr>
        <p:xfrm>
          <a:off x="257173" y="914008"/>
          <a:ext cx="9858379" cy="54176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5877"/>
                <a:gridCol w="1543050"/>
                <a:gridCol w="1800225"/>
                <a:gridCol w="5229227"/>
              </a:tblGrid>
              <a:tr h="555036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</a:rPr>
                        <a:t>Тип объекта</a:t>
                      </a: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</a:rPr>
                        <a:t>Базовый класс</a:t>
                      </a: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</a:rPr>
                        <a:t>Соответствующие интерфейсы</a:t>
                      </a: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/>
                        </a:rPr>
                        <a:t>Назначение</a:t>
                      </a:r>
                    </a:p>
                  </a:txBody>
                  <a:tcPr marL="55033" marR="55033" marT="48918" marB="48918" anchor="ctr"/>
                </a:tc>
              </a:tr>
              <a:tr h="10135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Connection</a:t>
                      </a:r>
                      <a:endParaRPr lang="en-US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</a:rPr>
                        <a:t>DbConnection</a:t>
                      </a:r>
                      <a:endParaRPr lang="en-US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</a:rPr>
                        <a:t>IDbConnection</a:t>
                      </a:r>
                      <a:endParaRPr lang="en-US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>
                          <a:effectLst/>
                        </a:rPr>
                        <a:t>Позволяет подключаться к хранилищу данных и отключаться от него. Кроме того, объекты подключения обеспечивают доступ к соответствующим объектам транзакций</a:t>
                      </a:r>
                      <a:endParaRPr lang="ru-RU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</a:tr>
              <a:tr h="94313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Command</a:t>
                      </a:r>
                      <a:endParaRPr lang="en-US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</a:rPr>
                        <a:t>DbCommand</a:t>
                      </a:r>
                      <a:endParaRPr lang="en-US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</a:rPr>
                        <a:t>IDbCommand</a:t>
                      </a:r>
                      <a:endParaRPr lang="en-US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>
                          <a:effectLst/>
                        </a:rPr>
                        <a:t>Представляет SQL-запрос или хранимую процедуру. Кроме того, объекты команд предоставляют доступ к объекту чтения данных конкретного поставщика данных</a:t>
                      </a:r>
                      <a:endParaRPr lang="ru-RU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</a:tr>
              <a:tr h="78363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DataReader</a:t>
                      </a:r>
                      <a:endParaRPr lang="en-US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DbDataReader</a:t>
                      </a:r>
                      <a:endParaRPr lang="en-US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</a:rPr>
                        <a:t>IDataReader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IDataRecord</a:t>
                      </a:r>
                      <a:endParaRPr lang="en-US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dirty="0">
                          <a:effectLst/>
                        </a:rPr>
                        <a:t>Предоставляет доступ к данным только для чтения в прямом направлении с помощью курсора на стороне сервера</a:t>
                      </a:r>
                      <a:endParaRPr lang="ru-RU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</a:tr>
              <a:tr h="124083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DataAdapter</a:t>
                      </a:r>
                      <a:endParaRPr lang="en-US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DbDataAdapter</a:t>
                      </a:r>
                      <a:endParaRPr lang="en-US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</a:rPr>
                        <a:t>IDataAdapter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IDbDataAdapter</a:t>
                      </a:r>
                      <a:endParaRPr lang="en-US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>
                          <a:effectLst/>
                        </a:rPr>
                        <a:t>Пересылает наборы данных из хранилища данных к вызывающему процессу и обратно. Адаптеры данных содержат подключение и набор из четырех внутренних объектов команд для выборки, вставки, изменения и удаления информации в хранилище данных</a:t>
                      </a:r>
                      <a:endParaRPr lang="ru-RU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</a:tr>
              <a:tr h="55503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Parameter</a:t>
                      </a:r>
                      <a:endParaRPr lang="en-US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DbParameter</a:t>
                      </a:r>
                      <a:endParaRPr lang="en-US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</a:rPr>
                        <a:t>IDataParameter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IDbDataParameter</a:t>
                      </a:r>
                      <a:endParaRPr lang="en-US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>
                          <a:effectLst/>
                        </a:rPr>
                        <a:t>Представляет именованный параметр в параметризованном запросе</a:t>
                      </a:r>
                      <a:endParaRPr lang="ru-RU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</a:tr>
              <a:tr h="32643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Transaction</a:t>
                      </a:r>
                      <a:endParaRPr lang="en-US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DbTransaction</a:t>
                      </a:r>
                      <a:endParaRPr lang="en-US" sz="1500" b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</a:rPr>
                        <a:t>IDbTransaction</a:t>
                      </a:r>
                      <a:endParaRPr lang="en-US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dirty="0">
                          <a:effectLst/>
                        </a:rPr>
                        <a:t>Инкапсулирует транзакцию в базе данных</a:t>
                      </a:r>
                      <a:endParaRPr lang="ru-RU" sz="1500" b="0" dirty="0">
                        <a:effectLst/>
                      </a:endParaRPr>
                    </a:p>
                  </a:txBody>
                  <a:tcPr marL="55033" marR="55033" marT="48918" marB="4891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ADO.NET</a:t>
            </a:r>
            <a:r>
              <a:rPr lang="ru-RU" dirty="0"/>
              <a:t>. Поставщики данных .</a:t>
            </a:r>
            <a:r>
              <a:rPr lang="arn-CL" dirty="0"/>
              <a:t>NET Framework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8" y="1076327"/>
            <a:ext cx="5065568" cy="289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545525" y="4267200"/>
            <a:ext cx="9195954" cy="1066800"/>
            <a:chOff x="533400" y="3429000"/>
            <a:chExt cx="8991600" cy="1066800"/>
          </a:xfrm>
        </p:grpSpPr>
        <p:sp>
          <p:nvSpPr>
            <p:cNvPr id="5" name="Скругленный прямоугольник 4"/>
            <p:cNvSpPr/>
            <p:nvPr/>
          </p:nvSpPr>
          <p:spPr bwMode="auto">
            <a:xfrm>
              <a:off x="533400" y="3429000"/>
              <a:ext cx="8991600" cy="10668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en-US" dirty="0" err="1" smtClean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660775"/>
              <a:ext cx="509587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979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ADO.NET</a:t>
            </a:r>
            <a:r>
              <a:rPr lang="ru-RU" dirty="0"/>
              <a:t>. Поставщики данных .</a:t>
            </a:r>
            <a:r>
              <a:rPr lang="arn-CL" dirty="0"/>
              <a:t>NET Framework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1028700" y="1219200"/>
            <a:ext cx="8401050" cy="4267200"/>
            <a:chOff x="838200" y="762000"/>
            <a:chExt cx="7467600" cy="4267200"/>
          </a:xfrm>
        </p:grpSpPr>
        <p:sp>
          <p:nvSpPr>
            <p:cNvPr id="4" name="Прямоугольник 3"/>
            <p:cNvSpPr/>
            <p:nvPr/>
          </p:nvSpPr>
          <p:spPr bwMode="auto">
            <a:xfrm>
              <a:off x="3505200" y="762000"/>
              <a:ext cx="21336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ru-RU" b="1" dirty="0" smtClean="0"/>
                <a:t>Приложение </a:t>
              </a:r>
              <a:r>
                <a:rPr lang="en-US" b="1" dirty="0" smtClean="0"/>
                <a:t>.NET</a:t>
              </a:r>
              <a:endParaRPr lang="ru-RU" b="1" dirty="0" err="1" smtClean="0"/>
            </a:p>
          </p:txBody>
        </p:sp>
        <p:sp>
          <p:nvSpPr>
            <p:cNvPr id="6" name="Прямоугольник 5"/>
            <p:cNvSpPr/>
            <p:nvPr/>
          </p:nvSpPr>
          <p:spPr bwMode="auto">
            <a:xfrm>
              <a:off x="838200" y="1752600"/>
              <a:ext cx="21336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ru-RU" b="1" dirty="0"/>
                <a:t>П</a:t>
              </a:r>
              <a:r>
                <a:rPr lang="ru-RU" b="1" dirty="0" smtClean="0"/>
                <a:t>оставщик </a:t>
              </a:r>
              <a:r>
                <a:rPr lang="arn-CL" b="1" dirty="0" smtClean="0"/>
                <a:t>SQL Server</a:t>
              </a:r>
              <a:r>
                <a:rPr lang="ru-RU" b="1" dirty="0" smtClean="0"/>
                <a:t> для .</a:t>
              </a:r>
              <a:r>
                <a:rPr lang="en-US" b="1" dirty="0" smtClean="0"/>
                <a:t>NET</a:t>
              </a:r>
              <a:endParaRPr lang="ru-RU" b="1" dirty="0" err="1" smtClean="0"/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3505200" y="1752600"/>
              <a:ext cx="21336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ru-RU" b="1" dirty="0"/>
                <a:t>Поставщик </a:t>
              </a:r>
              <a:r>
                <a:rPr lang="arn-CL" b="1" dirty="0" smtClean="0"/>
                <a:t>OLEDB </a:t>
              </a:r>
              <a:r>
                <a:rPr lang="ru-RU" b="1" dirty="0" smtClean="0"/>
                <a:t>для </a:t>
              </a:r>
              <a:r>
                <a:rPr lang="ru-RU" b="1" dirty="0"/>
                <a:t>.</a:t>
              </a:r>
              <a:r>
                <a:rPr lang="en-US" b="1" dirty="0"/>
                <a:t>NET</a:t>
              </a:r>
              <a:endParaRPr lang="ru-RU" b="1" dirty="0" err="1"/>
            </a:p>
          </p:txBody>
        </p:sp>
        <p:sp>
          <p:nvSpPr>
            <p:cNvPr id="8" name="Прямоугольник 7"/>
            <p:cNvSpPr/>
            <p:nvPr/>
          </p:nvSpPr>
          <p:spPr bwMode="auto">
            <a:xfrm>
              <a:off x="6172200" y="1752600"/>
              <a:ext cx="21336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ru-RU" b="1" dirty="0"/>
                <a:t>Поставщик </a:t>
              </a:r>
              <a:r>
                <a:rPr lang="arn-CL" b="1" dirty="0"/>
                <a:t>Oracle</a:t>
              </a:r>
              <a:r>
                <a:rPr lang="ru-RU" b="1" dirty="0" smtClean="0"/>
                <a:t> </a:t>
              </a:r>
              <a:r>
                <a:rPr lang="ru-RU" b="1" dirty="0"/>
                <a:t>для .</a:t>
              </a:r>
              <a:r>
                <a:rPr lang="en-US" b="1" dirty="0"/>
                <a:t>NET</a:t>
              </a:r>
              <a:endParaRPr lang="ru-RU" b="1" dirty="0" err="1"/>
            </a:p>
          </p:txBody>
        </p:sp>
        <p:sp>
          <p:nvSpPr>
            <p:cNvPr id="9" name="Прямоугольник 8"/>
            <p:cNvSpPr/>
            <p:nvPr/>
          </p:nvSpPr>
          <p:spPr bwMode="auto">
            <a:xfrm>
              <a:off x="3505200" y="2819400"/>
              <a:ext cx="21336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ru-RU" b="1" dirty="0"/>
                <a:t>Поставщик </a:t>
              </a:r>
              <a:r>
                <a:rPr lang="arn-CL" b="1" dirty="0" smtClean="0"/>
                <a:t>OLEDB</a:t>
              </a:r>
              <a:endParaRPr lang="ru-RU" b="1" dirty="0" err="1"/>
            </a:p>
          </p:txBody>
        </p:sp>
        <p:sp>
          <p:nvSpPr>
            <p:cNvPr id="10" name="Блок-схема: магнитный диск 9"/>
            <p:cNvSpPr/>
            <p:nvPr/>
          </p:nvSpPr>
          <p:spPr bwMode="auto">
            <a:xfrm>
              <a:off x="990600" y="4114800"/>
              <a:ext cx="1828800" cy="9144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ru-RU" b="1" dirty="0" smtClean="0"/>
                <a:t>База данных </a:t>
              </a:r>
              <a:r>
                <a:rPr lang="arn-CL" b="1" dirty="0"/>
                <a:t>SQL Server</a:t>
              </a:r>
              <a:r>
                <a:rPr lang="ru-RU" b="1" dirty="0" smtClean="0"/>
                <a:t> </a:t>
              </a:r>
            </a:p>
          </p:txBody>
        </p:sp>
        <p:sp>
          <p:nvSpPr>
            <p:cNvPr id="11" name="Блок-схема: магнитный диск 10"/>
            <p:cNvSpPr/>
            <p:nvPr/>
          </p:nvSpPr>
          <p:spPr bwMode="auto">
            <a:xfrm>
              <a:off x="3657600" y="4089400"/>
              <a:ext cx="1828800" cy="939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ru-RU" b="1" dirty="0" smtClean="0"/>
                <a:t>Источник данных</a:t>
              </a:r>
            </a:p>
          </p:txBody>
        </p:sp>
        <p:sp>
          <p:nvSpPr>
            <p:cNvPr id="12" name="Блок-схема: магнитный диск 11"/>
            <p:cNvSpPr/>
            <p:nvPr/>
          </p:nvSpPr>
          <p:spPr bwMode="auto">
            <a:xfrm>
              <a:off x="6324600" y="4114800"/>
              <a:ext cx="1828800" cy="9144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39598">
                <a:lnSpc>
                  <a:spcPct val="90000"/>
                </a:lnSpc>
                <a:tabLst>
                  <a:tab pos="439598" algn="l"/>
                </a:tabLst>
              </a:pPr>
              <a:r>
                <a:rPr lang="ru-RU" b="1" dirty="0" smtClean="0"/>
                <a:t>База данных </a:t>
              </a:r>
              <a:r>
                <a:rPr lang="arn-CL" b="1" dirty="0"/>
                <a:t>Oracle</a:t>
              </a:r>
              <a:r>
                <a:rPr lang="ru-RU" b="1" dirty="0"/>
                <a:t> </a:t>
              </a:r>
              <a:endParaRPr lang="ru-RU" b="1" dirty="0" smtClean="0"/>
            </a:p>
          </p:txBody>
        </p:sp>
        <p:cxnSp>
          <p:nvCxnSpPr>
            <p:cNvPr id="14" name="Прямая со стрелкой 13"/>
            <p:cNvCxnSpPr>
              <a:stCxn id="4" idx="1"/>
            </p:cNvCxnSpPr>
            <p:nvPr/>
          </p:nvCxnSpPr>
          <p:spPr>
            <a:xfrm flipH="1">
              <a:off x="1752600" y="1066800"/>
              <a:ext cx="1752600" cy="5334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6" idx="2"/>
              <a:endCxn id="10" idx="1"/>
            </p:cNvCxnSpPr>
            <p:nvPr/>
          </p:nvCxnSpPr>
          <p:spPr>
            <a:xfrm>
              <a:off x="1905000" y="2362200"/>
              <a:ext cx="0" cy="17526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7" idx="2"/>
              <a:endCxn id="9" idx="0"/>
            </p:cNvCxnSpPr>
            <p:nvPr/>
          </p:nvCxnSpPr>
          <p:spPr>
            <a:xfrm>
              <a:off x="4572000" y="2362200"/>
              <a:ext cx="0" cy="4572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9" idx="2"/>
              <a:endCxn id="11" idx="1"/>
            </p:cNvCxnSpPr>
            <p:nvPr/>
          </p:nvCxnSpPr>
          <p:spPr>
            <a:xfrm>
              <a:off x="4572000" y="3429000"/>
              <a:ext cx="0" cy="6604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endCxn id="8" idx="0"/>
            </p:cNvCxnSpPr>
            <p:nvPr/>
          </p:nvCxnSpPr>
          <p:spPr>
            <a:xfrm>
              <a:off x="5638800" y="1219200"/>
              <a:ext cx="1600200" cy="5334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8" idx="2"/>
              <a:endCxn id="12" idx="1"/>
            </p:cNvCxnSpPr>
            <p:nvPr/>
          </p:nvCxnSpPr>
          <p:spPr>
            <a:xfrm>
              <a:off x="7239000" y="2362200"/>
              <a:ext cx="0" cy="17526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Прямая со стрелкой 27"/>
          <p:cNvCxnSpPr>
            <a:stCxn id="4" idx="2"/>
            <a:endCxn id="7" idx="0"/>
          </p:cNvCxnSpPr>
          <p:nvPr/>
        </p:nvCxnSpPr>
        <p:spPr>
          <a:xfrm>
            <a:off x="5229225" y="1828800"/>
            <a:ext cx="0" cy="3810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9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ADO.NET</a:t>
            </a:r>
            <a:r>
              <a:rPr lang="ru-RU" dirty="0"/>
              <a:t>. Поставщики данных .</a:t>
            </a:r>
            <a:r>
              <a:rPr lang="arn-CL" dirty="0"/>
              <a:t>NET Framework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61118680"/>
              </p:ext>
            </p:extLst>
          </p:nvPr>
        </p:nvGraphicFramePr>
        <p:xfrm>
          <a:off x="428625" y="1128898"/>
          <a:ext cx="9515475" cy="496710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086100"/>
                <a:gridCol w="6429375"/>
              </a:tblGrid>
              <a:tr h="59582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Поставщик данных .</a:t>
                      </a:r>
                      <a:r>
                        <a:rPr lang="arn-CL" sz="1800" dirty="0">
                          <a:effectLst/>
                        </a:rPr>
                        <a:t>NET Framework</a:t>
                      </a:r>
                      <a:endParaRPr lang="arn-CL" sz="1800" b="0" i="0" dirty="0">
                        <a:solidFill>
                          <a:schemeClr val="tx1"/>
                        </a:solidFill>
                        <a:effectLst/>
                        <a:latin typeface="Segoe UI"/>
                      </a:endParaRPr>
                    </a:p>
                  </a:txBody>
                  <a:tcPr marL="26540" marR="26540" marT="23591" marB="235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Описание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Segoe UI"/>
                      </a:endParaRPr>
                    </a:p>
                  </a:txBody>
                  <a:tcPr marL="26540" marR="26540" marT="23591" marB="23591" anchor="ctr"/>
                </a:tc>
              </a:tr>
              <a:tr h="929120">
                <a:tc>
                  <a:txBody>
                    <a:bodyPr/>
                    <a:lstStyle/>
                    <a:p>
                      <a:pPr algn="just"/>
                      <a:r>
                        <a:rPr lang="arn-CL" sz="1800" b="1" dirty="0">
                          <a:effectLst/>
                        </a:rPr>
                        <a:t>.NET </a:t>
                      </a:r>
                      <a:r>
                        <a:rPr lang="arn-CL" sz="1800" b="1" dirty="0" smtClean="0">
                          <a:effectLst/>
                        </a:rPr>
                        <a:t>Framework</a:t>
                      </a:r>
                      <a:r>
                        <a:rPr lang="ru-RU" sz="1800" b="1" dirty="0" smtClean="0">
                          <a:effectLst/>
                        </a:rPr>
                        <a:t> поставщик </a:t>
                      </a:r>
                      <a:r>
                        <a:rPr lang="ru-RU" sz="1800" b="1" dirty="0">
                          <a:effectLst/>
                        </a:rPr>
                        <a:t>данных для </a:t>
                      </a:r>
                      <a:r>
                        <a:rPr lang="arn-CL" sz="1800" b="1" dirty="0">
                          <a:effectLst/>
                        </a:rPr>
                        <a:t>SQL Server</a:t>
                      </a:r>
                      <a:endParaRPr lang="arn-CL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540" marR="26540" marT="53080" marB="530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effectLst/>
                        </a:rPr>
                        <a:t>Предоставляет доступ к данным для Microsoft SQL </a:t>
                      </a:r>
                      <a:r>
                        <a:rPr lang="ru-RU" sz="1800" dirty="0" err="1">
                          <a:effectLst/>
                        </a:rPr>
                        <a:t>Server</a:t>
                      </a:r>
                      <a:r>
                        <a:rPr lang="ru-RU" sz="1800" dirty="0">
                          <a:effectLst/>
                        </a:rPr>
                        <a:t> 7.0 или более поздних версий</a:t>
                      </a:r>
                      <a:r>
                        <a:rPr lang="ru-RU" sz="1800" dirty="0" smtClean="0">
                          <a:effectLst/>
                        </a:rPr>
                        <a:t>. Использует </a:t>
                      </a:r>
                      <a:r>
                        <a:rPr lang="ru-RU" sz="1800" dirty="0">
                          <a:effectLst/>
                        </a:rPr>
                        <a:t>пространство имен 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System.Data.SqlClient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540" marR="26540" marT="53080" marB="53080" anchor="ctr"/>
                </a:tc>
              </a:tr>
              <a:tr h="654800">
                <a:tc>
                  <a:txBody>
                    <a:bodyPr/>
                    <a:lstStyle/>
                    <a:p>
                      <a:pPr algn="just"/>
                      <a:r>
                        <a:rPr lang="arn-CL" sz="1800" b="1" dirty="0">
                          <a:effectLst/>
                        </a:rPr>
                        <a:t>.</a:t>
                      </a:r>
                      <a:r>
                        <a:rPr lang="arn-CL" sz="1800" b="1" dirty="0" smtClean="0">
                          <a:effectLst/>
                        </a:rPr>
                        <a:t>NET</a:t>
                      </a:r>
                      <a:r>
                        <a:rPr lang="ru-RU" sz="1800" b="1" baseline="0" dirty="0" smtClean="0">
                          <a:effectLst/>
                        </a:rPr>
                        <a:t> </a:t>
                      </a:r>
                      <a:r>
                        <a:rPr lang="arn-CL" sz="1800" b="1" dirty="0" smtClean="0">
                          <a:effectLst/>
                        </a:rPr>
                        <a:t>Framework</a:t>
                      </a:r>
                      <a:r>
                        <a:rPr lang="ru-RU" sz="1800" b="1" dirty="0" smtClean="0">
                          <a:effectLst/>
                        </a:rPr>
                        <a:t> поставщик </a:t>
                      </a:r>
                      <a:r>
                        <a:rPr lang="ru-RU" sz="1800" b="1" dirty="0">
                          <a:effectLst/>
                        </a:rPr>
                        <a:t>данных для </a:t>
                      </a:r>
                      <a:r>
                        <a:rPr lang="arn-CL" sz="1800" b="1" dirty="0">
                          <a:effectLst/>
                        </a:rPr>
                        <a:t>OLE DB</a:t>
                      </a:r>
                      <a:endParaRPr lang="arn-CL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540" marR="26540" marT="53080" marB="530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effectLst/>
                        </a:rPr>
                        <a:t>Для источников данных OLE DB</a:t>
                      </a:r>
                      <a:r>
                        <a:rPr lang="ru-RU" sz="1800" dirty="0" smtClean="0">
                          <a:effectLst/>
                        </a:rPr>
                        <a:t>. Использует </a:t>
                      </a:r>
                      <a:r>
                        <a:rPr lang="ru-RU" sz="1800" dirty="0">
                          <a:effectLst/>
                        </a:rPr>
                        <a:t>пространство имен 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System.Data.OleDb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540" marR="26540" marT="53080" marB="53080" anchor="ctr"/>
                </a:tc>
              </a:tr>
              <a:tr h="654800">
                <a:tc>
                  <a:txBody>
                    <a:bodyPr/>
                    <a:lstStyle/>
                    <a:p>
                      <a:pPr algn="just"/>
                      <a:r>
                        <a:rPr lang="ru-RU" sz="1800" b="1" dirty="0">
                          <a:effectLst/>
                        </a:rPr>
                        <a:t>.</a:t>
                      </a:r>
                      <a:r>
                        <a:rPr lang="ru-RU" sz="1800" b="1" dirty="0" smtClean="0">
                          <a:effectLst/>
                        </a:rPr>
                        <a:t>NET</a:t>
                      </a:r>
                      <a:r>
                        <a:rPr lang="ru-RU" sz="1800" b="1" baseline="0" dirty="0" smtClean="0">
                          <a:effectLst/>
                        </a:rPr>
                        <a:t> </a:t>
                      </a:r>
                      <a:r>
                        <a:rPr lang="ru-RU" sz="1800" b="1" dirty="0" smtClean="0">
                          <a:effectLst/>
                        </a:rPr>
                        <a:t>Framework поставщик </a:t>
                      </a:r>
                      <a:r>
                        <a:rPr lang="ru-RU" sz="1800" b="1" dirty="0">
                          <a:effectLst/>
                        </a:rPr>
                        <a:t>данных для ODBC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540" marR="26540" marT="53080" marB="530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effectLst/>
                        </a:rPr>
                        <a:t>Для источников данных ODBC</a:t>
                      </a:r>
                      <a:r>
                        <a:rPr lang="ru-RU" sz="1800" dirty="0" smtClean="0">
                          <a:effectLst/>
                        </a:rPr>
                        <a:t>. Использует </a:t>
                      </a:r>
                      <a:r>
                        <a:rPr lang="ru-RU" sz="1800" dirty="0">
                          <a:effectLst/>
                        </a:rPr>
                        <a:t>пространство имен 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System.Data.Odbc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540" marR="26540" marT="53080" marB="53080" anchor="ctr"/>
                </a:tc>
              </a:tr>
              <a:tr h="1203440">
                <a:tc>
                  <a:txBody>
                    <a:bodyPr/>
                    <a:lstStyle/>
                    <a:p>
                      <a:pPr algn="just"/>
                      <a:r>
                        <a:rPr lang="arn-CL" sz="1800" b="1" dirty="0">
                          <a:effectLst/>
                        </a:rPr>
                        <a:t>.</a:t>
                      </a:r>
                      <a:r>
                        <a:rPr lang="arn-CL" sz="1800" b="1" dirty="0" smtClean="0">
                          <a:effectLst/>
                        </a:rPr>
                        <a:t>NET</a:t>
                      </a:r>
                      <a:r>
                        <a:rPr lang="ru-RU" sz="1800" b="1" baseline="0" dirty="0" smtClean="0">
                          <a:effectLst/>
                        </a:rPr>
                        <a:t> </a:t>
                      </a:r>
                      <a:r>
                        <a:rPr lang="arn-CL" sz="1800" b="1" dirty="0" smtClean="0">
                          <a:effectLst/>
                        </a:rPr>
                        <a:t>Framework</a:t>
                      </a:r>
                      <a:r>
                        <a:rPr lang="ru-RU" sz="1800" b="1" dirty="0" smtClean="0">
                          <a:effectLst/>
                        </a:rPr>
                        <a:t> поставщик </a:t>
                      </a:r>
                      <a:r>
                        <a:rPr lang="ru-RU" sz="1800" b="1" dirty="0">
                          <a:effectLst/>
                        </a:rPr>
                        <a:t>данных для </a:t>
                      </a:r>
                      <a:r>
                        <a:rPr lang="arn-CL" sz="1800" b="1" dirty="0">
                          <a:effectLst/>
                        </a:rPr>
                        <a:t>Oracle</a:t>
                      </a:r>
                      <a:endParaRPr lang="arn-CL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540" marR="26540" marT="53080" marB="530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effectLst/>
                        </a:rPr>
                        <a:t>Для источников данных </a:t>
                      </a:r>
                      <a:r>
                        <a:rPr lang="ru-RU" sz="1800" dirty="0" err="1">
                          <a:effectLst/>
                        </a:rPr>
                        <a:t>Oracle</a:t>
                      </a:r>
                      <a:r>
                        <a:rPr lang="ru-RU" sz="1800" dirty="0" smtClean="0">
                          <a:effectLst/>
                        </a:rPr>
                        <a:t>. Источник </a:t>
                      </a:r>
                      <a:r>
                        <a:rPr lang="ru-RU" sz="1800" dirty="0">
                          <a:effectLst/>
                        </a:rPr>
                        <a:t>данных .NET Framework для </a:t>
                      </a:r>
                      <a:r>
                        <a:rPr lang="ru-RU" sz="1800" dirty="0" err="1">
                          <a:effectLst/>
                        </a:rPr>
                        <a:t>Oracle</a:t>
                      </a:r>
                      <a:r>
                        <a:rPr lang="ru-RU" sz="1800" dirty="0">
                          <a:effectLst/>
                        </a:rPr>
                        <a:t> поддерживает клиентское программное обеспечение версии 8.1.7 и старше и использует пространство имен 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System.Data.OracleClient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540" marR="26540" marT="53080" marB="53080" anchor="ctr"/>
                </a:tc>
              </a:tr>
              <a:tr h="929120">
                <a:tc>
                  <a:txBody>
                    <a:bodyPr/>
                    <a:lstStyle/>
                    <a:p>
                      <a:pPr algn="just"/>
                      <a:r>
                        <a:rPr lang="ru-RU" sz="1800" b="1" dirty="0" smtClean="0">
                          <a:effectLst/>
                        </a:rPr>
                        <a:t>Поставщик</a:t>
                      </a:r>
                      <a:r>
                        <a:rPr lang="ru-RU" sz="1800" b="1" baseline="0" dirty="0" smtClean="0">
                          <a:effectLst/>
                        </a:rPr>
                        <a:t> </a:t>
                      </a:r>
                      <a:r>
                        <a:rPr lang="arn-CL" sz="1800" b="1" dirty="0" smtClean="0">
                          <a:effectLst/>
                        </a:rPr>
                        <a:t>EntityClient</a:t>
                      </a:r>
                      <a:endParaRPr lang="arn-CL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540" marR="26540" marT="53080" marB="530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effectLst/>
                        </a:rPr>
                        <a:t>Предоставляет доступ к данным для приложений модели EDM (</a:t>
                      </a:r>
                      <a:r>
                        <a:rPr lang="ru-RU" sz="1800" dirty="0" err="1">
                          <a:effectLst/>
                        </a:rPr>
                        <a:t>Entity</a:t>
                      </a:r>
                      <a:r>
                        <a:rPr lang="ru-RU" sz="1800" dirty="0">
                          <a:effectLst/>
                        </a:rPr>
                        <a:t> Data </a:t>
                      </a:r>
                      <a:r>
                        <a:rPr lang="ru-RU" sz="1800" dirty="0" err="1">
                          <a:effectLst/>
                        </a:rPr>
                        <a:t>Model</a:t>
                      </a:r>
                      <a:r>
                        <a:rPr lang="ru-RU" sz="1800" dirty="0" smtClean="0">
                          <a:effectLst/>
                        </a:rPr>
                        <a:t>). Использует </a:t>
                      </a:r>
                      <a:r>
                        <a:rPr lang="ru-RU" sz="1800" dirty="0">
                          <a:effectLst/>
                        </a:rPr>
                        <a:t>пространство имен 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System.Data.EntityClient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540" marR="26540" marT="53080" marB="530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66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ADO.NET</a:t>
            </a:r>
            <a:r>
              <a:rPr lang="ru-RU" dirty="0"/>
              <a:t>. Поставщики данных .</a:t>
            </a:r>
            <a:r>
              <a:rPr lang="arn-CL" dirty="0"/>
              <a:t>NET Framework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761999"/>
            <a:ext cx="9686925" cy="149903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Поставщики данных .NET используют различные классы, однако они некоторым образом стандартизированы – каждый поставщик основан на одном и том же наборе интерфейсов и базовых классов. Подобная стандартизация гарантирует, что каждый класс будет работать одинаковым образом и предоставит один и тот же набор ключевых свойств и методов</a:t>
            </a: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342900" y="2362200"/>
            <a:ext cx="9686925" cy="74951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"За кулисами" различные поставщики используют совершенно разные низкоуровневые вызовы и API-интерфейсы</a:t>
            </a: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342900" y="3276600"/>
            <a:ext cx="9686925" cy="308133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Преимущества этой модели не сразу очевидны, но весьма существенны: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Поскольку каждый поставщик использует одни и те же интерфейсы и базовые классы, можно писать обобщенный код доступа к данным (с приложением небольших дополнительных усилий), работая с интерфейсами, а не классами поставщиков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Поскольку каждый поставщик реализован отдельно, он может использовать соответствующую оптимизацию (это отличается от модели ADO, где каждый вызов базы данных должен проходить через общий уровень, прежде чем достигнет лежащего в основе драйвера базы данных). Кроме того, специализированные поставщики могут добавлять нестандартные средства, которых не имеют другие поставщики (например, возможность SQL </a:t>
            </a:r>
            <a:r>
              <a:rPr lang="ru-RU" sz="1900" dirty="0" err="1"/>
              <a:t>Sever</a:t>
            </a:r>
            <a:r>
              <a:rPr lang="ru-RU" sz="1900" dirty="0"/>
              <a:t> выполнять XML-запросы).</a:t>
            </a:r>
          </a:p>
        </p:txBody>
      </p:sp>
    </p:spTree>
    <p:extLst>
      <p:ext uri="{BB962C8B-B14F-4D97-AF65-F5344CB8AC3E}">
        <p14:creationId xmlns:p14="http://schemas.microsoft.com/office/powerpoint/2010/main" val="251733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ADO.NET</a:t>
            </a:r>
            <a:r>
              <a:rPr lang="ru-RU" dirty="0"/>
              <a:t>. Поставщики данных .</a:t>
            </a:r>
            <a:r>
              <a:rPr lang="arn-CL" dirty="0"/>
              <a:t>NET Framework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762000"/>
            <a:ext cx="9686925" cy="3429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ADO.NET также имеет другой уровень стандартизации — </a:t>
            </a:r>
            <a:r>
              <a:rPr lang="ru-RU" sz="1900" b="1" dirty="0" err="1"/>
              <a:t>DataSet</a:t>
            </a:r>
            <a:r>
              <a:rPr lang="ru-RU" sz="1900" dirty="0"/>
              <a:t>. Класс </a:t>
            </a:r>
            <a:r>
              <a:rPr lang="ru-RU" sz="1900" dirty="0" err="1"/>
              <a:t>DataSet</a:t>
            </a:r>
            <a:r>
              <a:rPr lang="ru-RU" sz="1900" dirty="0"/>
              <a:t> — это контейнер данных общего назначения, которые извлекаются из одной или более таблиц источника данных. </a:t>
            </a:r>
            <a:r>
              <a:rPr lang="ru-RU" sz="1900" dirty="0" err="1"/>
              <a:t>DataSet</a:t>
            </a:r>
            <a:r>
              <a:rPr lang="ru-RU" sz="1900" dirty="0"/>
              <a:t> полностью обобщен; другими словами, специализированные поставщики не определяют собственных специализированных версий класса </a:t>
            </a:r>
            <a:r>
              <a:rPr lang="ru-RU" sz="1900" dirty="0" err="1"/>
              <a:t>DataSet</a:t>
            </a:r>
            <a:r>
              <a:rPr lang="ru-RU" sz="1900" dirty="0"/>
              <a:t>.</a:t>
            </a:r>
          </a:p>
          <a:p>
            <a:pPr algn="just"/>
            <a:r>
              <a:rPr lang="ru-RU" sz="1900" dirty="0"/>
              <a:t>Независимо от того, какой поставщик данных применяется, можно извлекать данные и помещать их в полностью автономный </a:t>
            </a:r>
            <a:r>
              <a:rPr lang="ru-RU" sz="1900" dirty="0" err="1"/>
              <a:t>DataSet</a:t>
            </a:r>
            <a:r>
              <a:rPr lang="ru-RU" sz="1900" dirty="0"/>
              <a:t> одинаковым образом. Это облегчает отделение кода, извлекающего данные, от кода, обрабатывающего их. В случае смены лежащей в основе базы данных придется изменить только код, извлекающий данные, но если используется </a:t>
            </a:r>
            <a:r>
              <a:rPr lang="ru-RU" sz="1900" dirty="0" err="1"/>
              <a:t>DataSet</a:t>
            </a:r>
            <a:r>
              <a:rPr lang="ru-RU" sz="1900" dirty="0"/>
              <a:t>, а информация имеет одну и ту же структуру, модифицировать способ ее обработки не понадобится.</a:t>
            </a:r>
          </a:p>
        </p:txBody>
      </p:sp>
    </p:spTree>
    <p:extLst>
      <p:ext uri="{BB962C8B-B14F-4D97-AF65-F5344CB8AC3E}">
        <p14:creationId xmlns:p14="http://schemas.microsoft.com/office/powerpoint/2010/main" val="134365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базы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82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По характеру использования СУБД делят на однопользовательские (предназначенные для создания и использования БД на персональном компьютере, </a:t>
            </a:r>
            <a:r>
              <a:rPr lang="en-US" sz="1900" dirty="0"/>
              <a:t>Microsoft Visual FoxPro </a:t>
            </a:r>
            <a:r>
              <a:rPr lang="ru-RU" sz="1900" dirty="0"/>
              <a:t>и </a:t>
            </a:r>
            <a:r>
              <a:rPr lang="en-US" sz="1900" dirty="0"/>
              <a:t>Access</a:t>
            </a:r>
            <a:r>
              <a:rPr lang="ru-RU" sz="1900" dirty="0"/>
              <a:t>) и многопользовательские (предназначенные для работы с единой БД нескольких компьютеров, объединенных в локальные сети, </a:t>
            </a:r>
            <a:r>
              <a:rPr lang="en-US" sz="1900" dirty="0"/>
              <a:t>MS SQL Server, Oracle </a:t>
            </a:r>
            <a:r>
              <a:rPr lang="ru-RU" sz="1900" dirty="0"/>
              <a:t>и </a:t>
            </a:r>
            <a:r>
              <a:rPr lang="en-US" sz="1900" dirty="0"/>
              <a:t>MySQL</a:t>
            </a:r>
            <a:r>
              <a:rPr lang="ru-RU" sz="1900" dirty="0"/>
              <a:t>)</a:t>
            </a:r>
          </a:p>
        </p:txBody>
      </p:sp>
      <p:pic>
        <p:nvPicPr>
          <p:cNvPr id="2050" name="Picture 2" descr="http://www.site-do.ru/images/db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32726"/>
            <a:ext cx="8908214" cy="374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1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поставщиков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Генератор поставщиков данных .NET позволяет создать единую кодовую базу с помощью обобщенных типов доступа к данным. Более того, посредством конфигурационных файлов приложения (&lt;</a:t>
            </a:r>
            <a:r>
              <a:rPr lang="ru-RU" sz="1900" dirty="0" err="1"/>
              <a:t>connectionStrings</a:t>
            </a:r>
            <a:r>
              <a:rPr lang="ru-RU" sz="1900" dirty="0"/>
              <a:t>&gt;) можно получить поставщиков и строки подключения без необходимости в повторной компиляции или развертывания сборки, в которой используются API ADO.NET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4384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Все классы в поставщике данных порождены от одних и тех же базовых классов, определенных в пространстве имен </a:t>
            </a:r>
            <a:r>
              <a:rPr lang="ru-RU" sz="1900" dirty="0" err="1"/>
              <a:t>System.Data.Common</a:t>
            </a:r>
            <a:endParaRPr lang="ru-RU" sz="1900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2900" y="3429000"/>
            <a:ext cx="9686925" cy="2971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 err="1"/>
              <a:t>DbCommand</a:t>
            </a:r>
            <a:r>
              <a:rPr lang="ru-RU" sz="1900" dirty="0"/>
              <a:t> абстрактный базовый класс для всех объектов команд;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endParaRPr lang="ru-RU" sz="1900" dirty="0"/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 err="1"/>
              <a:t>DbConnection</a:t>
            </a:r>
            <a:r>
              <a:rPr lang="ru-RU" sz="1900" dirty="0"/>
              <a:t> абстрактный базовый класс для всех объектов подключений;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endParaRPr lang="ru-RU" sz="1900" dirty="0"/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 err="1"/>
              <a:t>DbDataAdapter</a:t>
            </a:r>
            <a:r>
              <a:rPr lang="ru-RU" sz="1900" dirty="0"/>
              <a:t> абстрактный базовый класс для всех объектов адаптеров данных;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endParaRPr lang="ru-RU" sz="1900" dirty="0"/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 err="1"/>
              <a:t>DbDataReader</a:t>
            </a:r>
            <a:r>
              <a:rPr lang="ru-RU" sz="1900" dirty="0"/>
              <a:t> абстрактный базовый класс для всех объектов чтения данных;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endParaRPr lang="ru-RU" sz="1900" dirty="0"/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 err="1"/>
              <a:t>DbParameter</a:t>
            </a:r>
            <a:r>
              <a:rPr lang="ru-RU" sz="1900" dirty="0"/>
              <a:t> абстрактный базовый класс для всех объектов параметров;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endParaRPr lang="ru-RU" sz="1900" dirty="0"/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 err="1"/>
              <a:t>DbTransaction</a:t>
            </a:r>
            <a:r>
              <a:rPr lang="ru-RU" sz="1900" dirty="0"/>
              <a:t> абстрактный базовый класс для всех объектов транзакций.</a:t>
            </a:r>
          </a:p>
        </p:txBody>
      </p:sp>
    </p:spTree>
    <p:extLst>
      <p:ext uri="{BB962C8B-B14F-4D97-AF65-F5344CB8AC3E}">
        <p14:creationId xmlns:p14="http://schemas.microsoft.com/office/powerpoint/2010/main" val="221393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поставщиков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3048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Все поставщики данных, разработанные </a:t>
            </a:r>
            <a:r>
              <a:rPr lang="ru-RU" sz="1900" dirty="0" err="1"/>
              <a:t>Microsoft</a:t>
            </a:r>
            <a:r>
              <a:rPr lang="ru-RU" sz="1900" dirty="0"/>
              <a:t>, содержат класс, порожденный от </a:t>
            </a:r>
            <a:r>
              <a:rPr lang="ru-RU" sz="1900" b="1" dirty="0" err="1"/>
              <a:t>System.Data.Common.DbProviderFactory</a:t>
            </a:r>
            <a:r>
              <a:rPr lang="ru-RU" sz="1900" dirty="0"/>
              <a:t>. В этом базовом классе определен ряд методов, которые выбирают объекты данных, характерные для конкретных поставщиков.</a:t>
            </a:r>
          </a:p>
          <a:p>
            <a:pPr algn="just"/>
            <a:r>
              <a:rPr lang="ru-RU" sz="1900" dirty="0"/>
              <a:t>Для получения типа, порожденного от </a:t>
            </a:r>
            <a:r>
              <a:rPr lang="ru-RU" sz="1900" dirty="0" err="1"/>
              <a:t>DbProviderFactory</a:t>
            </a:r>
            <a:r>
              <a:rPr lang="ru-RU" sz="1900" dirty="0"/>
              <a:t>, непосредственно для определенного поставщика данных в пространстве имен </a:t>
            </a:r>
            <a:r>
              <a:rPr lang="ru-RU" sz="1900" dirty="0" err="1"/>
              <a:t>System.Data.Common</a:t>
            </a:r>
            <a:r>
              <a:rPr lang="ru-RU" sz="1900" dirty="0"/>
              <a:t> имеется класс </a:t>
            </a:r>
            <a:r>
              <a:rPr lang="ru-RU" sz="1900" dirty="0" err="1"/>
              <a:t>DbProviderFactories</a:t>
            </a:r>
            <a:r>
              <a:rPr lang="ru-RU" sz="1900" dirty="0"/>
              <a:t>. С помощью метода </a:t>
            </a:r>
            <a:r>
              <a:rPr lang="ru-RU" sz="1900" dirty="0" err="1"/>
              <a:t>GetFactory</a:t>
            </a:r>
            <a:r>
              <a:rPr lang="ru-RU" sz="1900" dirty="0"/>
              <a:t>() можно получить конкретный объект </a:t>
            </a:r>
            <a:r>
              <a:rPr lang="ru-RU" sz="1900" dirty="0" err="1"/>
              <a:t>DbProviderFactory</a:t>
            </a:r>
            <a:r>
              <a:rPr lang="ru-RU" sz="1900" dirty="0"/>
              <a:t> для указанного поставщика данных. Для этого нужно указать строковое имя, которое представляет пространство имен .NET, содержащее функциональность поставщика: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342900" y="3962400"/>
            <a:ext cx="9686925" cy="91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DbProviderFactory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sqlFactory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	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DbProviderFactories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System.Data.SqlClient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dirty="0" err="1" smtClean="0"/>
          </a:p>
        </p:txBody>
      </p:sp>
      <p:sp>
        <p:nvSpPr>
          <p:cNvPr id="7" name="Блок-схема: альтернативный процесс 6"/>
          <p:cNvSpPr/>
          <p:nvPr/>
        </p:nvSpPr>
        <p:spPr bwMode="auto">
          <a:xfrm>
            <a:off x="342900" y="5029200"/>
            <a:ext cx="9686925" cy="13716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Для всех практических целей можно рассматривать аргумент, передаваемый в </a:t>
            </a:r>
            <a:r>
              <a:rPr lang="ru-RU" sz="1900" dirty="0" err="1"/>
              <a:t>DbProviderFactories.GetFactory</a:t>
            </a:r>
            <a:r>
              <a:rPr lang="ru-RU" sz="1900" dirty="0"/>
              <a:t>(), как имя пространства имен .NET для поставщика данных. В реальности это строковое значение используется в значении </a:t>
            </a:r>
            <a:r>
              <a:rPr lang="ru-RU" sz="1900" dirty="0" err="1"/>
              <a:t>machine.config</a:t>
            </a:r>
            <a:r>
              <a:rPr lang="ru-RU" sz="1900" dirty="0"/>
              <a:t> для динамической загрузки нужной библиотеки из глобального кэша сборок.</a:t>
            </a:r>
          </a:p>
        </p:txBody>
      </p:sp>
    </p:spTree>
    <p:extLst>
      <p:ext uri="{BB962C8B-B14F-4D97-AF65-F5344CB8AC3E}">
        <p14:creationId xmlns:p14="http://schemas.microsoft.com/office/powerpoint/2010/main" val="30943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поставщиков данных</a:t>
            </a:r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990600"/>
            <a:ext cx="9686925" cy="3048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5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&lt;!--</a:t>
            </a:r>
            <a:r>
              <a:rPr lang="ru-RU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Поставщик </a:t>
            </a: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--&gt;</a:t>
            </a:r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5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5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provider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System.Data.SqlClient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&lt;!--</a:t>
            </a:r>
            <a:r>
              <a:rPr lang="ru-RU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Строка подключения </a:t>
            </a: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--&gt;</a:t>
            </a:r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5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cnStr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 Source=</a:t>
            </a:r>
            <a:r>
              <a:rPr lang="en-US" sz="1500" b="1" dirty="0">
                <a:solidFill>
                  <a:srgbClr val="0000FF"/>
                </a:solidFill>
                <a:latin typeface="Consolas"/>
              </a:rPr>
              <a:t>(local)\</a:t>
            </a:r>
            <a:r>
              <a:rPr lang="en-US" sz="1500" b="1" dirty="0" err="1">
                <a:solidFill>
                  <a:srgbClr val="0000FF"/>
                </a:solidFill>
                <a:latin typeface="Consolas"/>
              </a:rPr>
              <a:t>SQLEXPRESS</a:t>
            </a: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;Initial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Catalog=</a:t>
            </a: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AutoLot;Integrated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Security=True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77482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поставщиков данных</a:t>
            </a:r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762000"/>
            <a:ext cx="9686925" cy="609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endParaRPr lang="ru-RU" sz="13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ru-RU" sz="13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ru-RU" sz="13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ConfigurationManager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.AppSettings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"provider"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cnStr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ConfigurationManager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.AppSettings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cnStr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endParaRPr lang="ru-RU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DbProviderFactory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DbProviderFactories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.GetFactory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ru-RU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DbConnection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df.CreateConnection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cn.ConnectionString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cnStr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cn.Open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ru-RU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DbCommand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df.CreateCommand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ru-RU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cmd.Connection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Inventory"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ru-RU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DbDataReader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ru-RU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"\n*** </a:t>
            </a:r>
            <a:r>
              <a:rPr lang="ru-RU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Текущее содержимое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Inventory ***\n"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dr.Read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"-&gt; </a:t>
            </a:r>
            <a:r>
              <a:rPr lang="ru-RU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Автомобиль #</a:t>
            </a:r>
            <a:r>
              <a:rPr lang="ru-RU" sz="13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{0}</a:t>
            </a:r>
            <a:r>
              <a:rPr lang="ru-RU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ru-RU" sz="13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{1}</a:t>
            </a:r>
            <a:r>
              <a:rPr lang="ru-RU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CarID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"Make"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</a:p>
          <a:p>
            <a:r>
              <a:rPr lang="ru-RU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ru-RU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ru-RU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(((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ServerVersion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ru-RU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ru-RU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61996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данных. </a:t>
            </a:r>
            <a:r>
              <a:rPr lang="ru-RU" dirty="0" smtClean="0"/>
              <a:t>Элемент </a:t>
            </a:r>
            <a:r>
              <a:rPr lang="ru-RU" dirty="0"/>
              <a:t>&lt;</a:t>
            </a:r>
            <a:r>
              <a:rPr lang="en-US" dirty="0" err="1"/>
              <a:t>connectionStrings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762000"/>
            <a:ext cx="9686925" cy="472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provider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System.Data.SqlClient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cnStr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 Source=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KRAVCHUK-PC;Initial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Catalog=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AutoLot;Integrated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Security=True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5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connectionStrings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5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AutoLotSqlProvider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 Source=</a:t>
            </a: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KRAVCHUK-PC;Initial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Catalog=</a:t>
            </a: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AutoLot;Integrated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Security=</a:t>
            </a: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True;Pooling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=False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AutoLotOleDbProvider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Provider=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SQLOLEDB;Data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Source=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KRAVCHUK-PC;Initial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Catalog=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AutoLot;Integrated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Security=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True;Pooling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=False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connectionStrings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500" dirty="0" err="1"/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0" y="4724400"/>
            <a:ext cx="9686925" cy="1447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ConfigurationManager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.ConnectionStrings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AutoLotSqlProvider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ProviderName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cnStr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ConfigurationManager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.ConnectionStrings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AutoLotSqlProvider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500" dirty="0" err="1"/>
          </a:p>
        </p:txBody>
      </p:sp>
    </p:spTree>
    <p:extLst>
      <p:ext uri="{BB962C8B-B14F-4D97-AF65-F5344CB8AC3E}">
        <p14:creationId xmlns:p14="http://schemas.microsoft.com/office/powerpoint/2010/main" val="93772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данных. Элемент &lt;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57188" y="762000"/>
            <a:ext cx="9715500" cy="2362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"Data Source=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localhost;Initial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; Integrated Security=SSPI";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"Data Source=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localhost;Initial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; user id=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sa;password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opensesame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"; 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"Data Source=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localhost;Initial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Catalog=Sales; 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user id=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sa;password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=da#ta_li#nk_43;Provider=MSDAORA"; 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"Provider=Microsoft.Jet.OLEDB.4.0; Data Source=C:\\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DataSources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\\Northwind.mdb"; </a:t>
            </a:r>
          </a:p>
        </p:txBody>
      </p:sp>
      <p:sp>
        <p:nvSpPr>
          <p:cNvPr id="15" name="Блок-схема: документ 14"/>
          <p:cNvSpPr/>
          <p:nvPr/>
        </p:nvSpPr>
        <p:spPr bwMode="auto">
          <a:xfrm>
            <a:off x="357188" y="2895600"/>
            <a:ext cx="9715500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endParaRPr lang="arn-CL" sz="1500" dirty="0">
              <a:solidFill>
                <a:srgbClr val="0000FF"/>
              </a:solidFill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500" b="1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arn-CL" sz="1500" dirty="0">
                <a:solidFill>
                  <a:srgbClr val="0000FF"/>
                </a:solidFill>
                <a:latin typeface="Consolas"/>
              </a:rPr>
              <a:t>...</a:t>
            </a:r>
            <a:endParaRPr lang="arn-CL" sz="1500" dirty="0">
              <a:solidFill>
                <a:prstClr val="black"/>
              </a:solidFill>
              <a:latin typeface="Consolas"/>
            </a:endParaRPr>
          </a:p>
          <a:p>
            <a:r>
              <a:rPr lang="arn-CL" sz="15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arn-CL" sz="1500" b="1" dirty="0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arn-CL" sz="1500" dirty="0">
                <a:solidFill>
                  <a:srgbClr val="0000FF"/>
                </a:solidFill>
                <a:latin typeface="Consolas"/>
              </a:rPr>
              <a:t>&gt;</a:t>
            </a:r>
            <a:endParaRPr lang="arn-CL" sz="1500" dirty="0">
              <a:solidFill>
                <a:prstClr val="black"/>
              </a:solidFill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500" b="1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500" b="1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sz="15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5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5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500" b="1" dirty="0" err="1">
                <a:solidFill>
                  <a:srgbClr val="0000FF"/>
                </a:solidFill>
                <a:latin typeface="Consolas"/>
              </a:rPr>
              <a:t>BookLibrary</a:t>
            </a:r>
            <a:r>
              <a:rPr lang="en-US" sz="15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nsolas"/>
              </a:rPr>
              <a:t>connectionString</a:t>
            </a:r>
            <a:r>
              <a:rPr lang="en-US" sz="15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5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latin typeface="Consolas"/>
              </a:rPr>
              <a:t>Data Source=</a:t>
            </a:r>
            <a:r>
              <a:rPr lang="en-US" sz="1500" b="1" dirty="0" err="1">
                <a:solidFill>
                  <a:srgbClr val="0000FF"/>
                </a:solidFill>
                <a:latin typeface="Consolas"/>
              </a:rPr>
              <a:t>localhost</a:t>
            </a:r>
            <a:r>
              <a:rPr lang="en-US" sz="1500" b="1" dirty="0">
                <a:solidFill>
                  <a:srgbClr val="0000FF"/>
                </a:solidFill>
                <a:latin typeface="Consolas"/>
              </a:rPr>
              <a:t>; Initial Catalog=</a:t>
            </a:r>
            <a:r>
              <a:rPr lang="en-US" sz="1500" b="1" dirty="0" err="1">
                <a:solidFill>
                  <a:srgbClr val="0000FF"/>
                </a:solidFill>
                <a:latin typeface="Consolas"/>
              </a:rPr>
              <a:t>BookLibrary</a:t>
            </a:r>
            <a:r>
              <a:rPr lang="en-US" sz="1500" b="1" dirty="0">
                <a:solidFill>
                  <a:srgbClr val="0000FF"/>
                </a:solidFill>
                <a:latin typeface="Consolas"/>
              </a:rPr>
              <a:t>; Integrated Security=True</a:t>
            </a:r>
            <a:r>
              <a:rPr lang="en-US" sz="15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500" b="1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500" b="1" dirty="0">
              <a:solidFill>
                <a:prstClr val="black"/>
              </a:solidFill>
              <a:latin typeface="Consolas"/>
            </a:endParaRPr>
          </a:p>
          <a:p>
            <a:r>
              <a:rPr lang="arn-CL" sz="15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arn-CL" sz="1500" dirty="0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arn-CL" sz="1500" dirty="0">
                <a:solidFill>
                  <a:srgbClr val="0000FF"/>
                </a:solidFill>
                <a:latin typeface="Consolas"/>
              </a:rPr>
              <a:t>&gt;</a:t>
            </a:r>
            <a:endParaRPr lang="arn-CL" sz="1500" dirty="0">
              <a:solidFill>
                <a:prstClr val="black"/>
              </a:solidFill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/>
              </a:rPr>
              <a:t>... 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500" b="1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6" name="Блок-схема: документ 15"/>
          <p:cNvSpPr/>
          <p:nvPr/>
        </p:nvSpPr>
        <p:spPr bwMode="auto">
          <a:xfrm>
            <a:off x="357188" y="5029200"/>
            <a:ext cx="9686925" cy="152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endParaRPr lang="arn-CL" sz="1500" dirty="0">
              <a:solidFill>
                <a:srgbClr val="0000FF"/>
              </a:solidFill>
              <a:latin typeface="Consolas"/>
            </a:endParaRPr>
          </a:p>
          <a:p>
            <a:r>
              <a:rPr lang="arn-CL" sz="15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arn-CL" sz="1500" dirty="0">
                <a:solidFill>
                  <a:prstClr val="black"/>
                </a:solidFill>
                <a:latin typeface="Consolas"/>
              </a:rPr>
              <a:t> System.Web.Configuration;</a:t>
            </a:r>
          </a:p>
          <a:p>
            <a:r>
              <a:rPr lang="arn-CL" sz="1500" dirty="0">
                <a:solidFill>
                  <a:prstClr val="black"/>
                </a:solidFill>
                <a:latin typeface="Consolas"/>
              </a:rPr>
              <a:t>...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connectionString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latin typeface="Consolas"/>
              </a:rPr>
              <a:t>WebConfigurationManager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.ConnectionStrings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5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</a:rPr>
              <a:t>BookLibrary</a:t>
            </a:r>
            <a:r>
              <a:rPr lang="en-US" sz="15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ConnectionString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endParaRPr lang="arn-CL" sz="15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8647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данных. Элемент &lt;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57188" y="762000"/>
            <a:ext cx="9715500" cy="25019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arn-CL" sz="13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arn-CL" sz="13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&gt;</a:t>
            </a:r>
            <a:endParaRPr lang="arn-CL" sz="1300" dirty="0">
              <a:solidFill>
                <a:prstClr val="black"/>
              </a:solidFill>
              <a:latin typeface="Consolas"/>
            </a:endParaRPr>
          </a:p>
          <a:p>
            <a:r>
              <a:rPr lang="arn-CL" sz="13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arn-CL" sz="1300" dirty="0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&gt;</a:t>
            </a:r>
            <a:endParaRPr lang="arn-CL" sz="1300" dirty="0">
              <a:solidFill>
                <a:prstClr val="black"/>
              </a:solidFill>
              <a:latin typeface="Consolas"/>
            </a:endParaRPr>
          </a:p>
          <a:p>
            <a:r>
              <a:rPr lang="arn-CL" sz="13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arn-CL" sz="1300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arn-CL" sz="13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Books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arn-CL" sz="1300" dirty="0">
                <a:solidFill>
                  <a:srgbClr val="FF0000"/>
                </a:solidFill>
                <a:latin typeface="Consolas"/>
              </a:rPr>
              <a:t>connectionString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Data Source=.\SQLEXPRESS; AttachDbFilename=|</a:t>
            </a:r>
            <a:r>
              <a:rPr lang="arn-CL" sz="1500" b="1" dirty="0">
                <a:solidFill>
                  <a:srgbClr val="0000FF"/>
                </a:solidFill>
                <a:latin typeface="Consolas"/>
              </a:rPr>
              <a:t>DataDirectory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|\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BooLibrary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.mdf; Integrated Security=True; User Instance=True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" </a:t>
            </a:r>
            <a:r>
              <a:rPr lang="arn-CL" sz="1300" dirty="0">
                <a:solidFill>
                  <a:srgbClr val="FF0000"/>
                </a:solidFill>
                <a:latin typeface="Consolas"/>
              </a:rPr>
              <a:t>providerName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System.Data.SqlClient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 /&gt;</a:t>
            </a:r>
            <a:endParaRPr lang="arn-CL" sz="1300" dirty="0">
              <a:solidFill>
                <a:prstClr val="black"/>
              </a:solidFill>
              <a:latin typeface="Consolas"/>
            </a:endParaRPr>
          </a:p>
          <a:p>
            <a:r>
              <a:rPr lang="arn-CL" sz="13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arn-CL" sz="1300" dirty="0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&gt;</a:t>
            </a:r>
            <a:endParaRPr lang="arn-CL" sz="1300" dirty="0">
              <a:solidFill>
                <a:prstClr val="black"/>
              </a:solidFill>
              <a:latin typeface="Consolas"/>
            </a:endParaRPr>
          </a:p>
          <a:p>
            <a:r>
              <a:rPr lang="ru-RU" sz="1300" dirty="0">
                <a:solidFill>
                  <a:schemeClr val="tx1"/>
                </a:solidFill>
                <a:latin typeface="Consolas"/>
              </a:rPr>
              <a:t>…</a:t>
            </a:r>
            <a:endParaRPr lang="arn-CL" sz="1300" dirty="0">
              <a:solidFill>
                <a:schemeClr val="tx1"/>
              </a:solidFill>
              <a:latin typeface="Consolas"/>
            </a:endParaRPr>
          </a:p>
          <a:p>
            <a:r>
              <a:rPr lang="arn-CL" sz="13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arn-CL" sz="13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780581" y="2789992"/>
            <a:ext cx="5143500" cy="81680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автоматически указывает на папку </a:t>
            </a:r>
            <a:r>
              <a:rPr lang="ru-RU" sz="1900" dirty="0" err="1"/>
              <a:t>App</a:t>
            </a:r>
            <a:r>
              <a:rPr lang="en-US" sz="1900" dirty="0"/>
              <a:t>_</a:t>
            </a:r>
            <a:r>
              <a:rPr lang="ru-RU" sz="1900" dirty="0"/>
              <a:t>Data внутри каталога веб-приложения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98943">
            <a:off x="3204555" y="1869077"/>
            <a:ext cx="1152053" cy="57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Скругленный прямоугольник 9"/>
          <p:cNvSpPr/>
          <p:nvPr/>
        </p:nvSpPr>
        <p:spPr bwMode="auto">
          <a:xfrm>
            <a:off x="328613" y="3733800"/>
            <a:ext cx="9715500" cy="1981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Пользовательские экземпляры</a:t>
            </a:r>
            <a:endParaRPr lang="en-US" sz="1900" dirty="0"/>
          </a:p>
          <a:p>
            <a:pPr marL="274749" indent="-274749" algn="just" defTabSz="439598">
              <a:lnSpc>
                <a:spcPct val="90000"/>
              </a:lnSpc>
              <a:buFont typeface="Wingdings" pitchFamily="2" charset="2"/>
              <a:buChar char="ü"/>
              <a:tabLst>
                <a:tab pos="439598" algn="l"/>
              </a:tabLst>
            </a:pPr>
            <a:r>
              <a:rPr lang="ru-RU" sz="1900" dirty="0"/>
              <a:t>удобное средство, когда имеется веб-сервер,  обслуживающий много веб-приложений с базами данных, которые часто добавляются и  удаляются</a:t>
            </a:r>
            <a:endParaRPr lang="en-US" sz="1900" dirty="0"/>
          </a:p>
          <a:p>
            <a:pPr marL="274749" indent="-274749" algn="just" defTabSz="439598">
              <a:lnSpc>
                <a:spcPct val="90000"/>
              </a:lnSpc>
              <a:buFont typeface="Wingdings" pitchFamily="2" charset="2"/>
              <a:buChar char="ü"/>
              <a:tabLst>
                <a:tab pos="439598" algn="l"/>
              </a:tabLst>
            </a:pPr>
            <a:r>
              <a:rPr lang="ru-RU" sz="1900" dirty="0"/>
              <a:t>хорошо работает в сочетании с другими высокоуровневыми компонентами ASP.NET, такими как профили и система членства</a:t>
            </a:r>
            <a:r>
              <a:rPr lang="en-US" sz="1900" dirty="0"/>
              <a:t> - </a:t>
            </a:r>
            <a:r>
              <a:rPr lang="ru-RU" sz="1900" dirty="0"/>
              <a:t>по умолчанию эти компоненты создают файловые базы данных для SQL </a:t>
            </a:r>
            <a:r>
              <a:rPr lang="ru-RU" sz="1900" dirty="0" err="1"/>
              <a:t>Server</a:t>
            </a:r>
            <a:r>
              <a:rPr lang="ru-RU" sz="1900" dirty="0"/>
              <a:t> </a:t>
            </a:r>
            <a:r>
              <a:rPr lang="ru-RU" sz="1900" dirty="0" err="1"/>
              <a:t>Express</a:t>
            </a:r>
            <a:r>
              <a:rPr lang="ru-RU" sz="1900" dirty="0"/>
              <a:t>, которые сокращают работы по конфигурированию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7188" y="6019800"/>
            <a:ext cx="9586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andrey.moveax.ru/post/sqlserver-localdb-first-look.aspx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220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</a:t>
            </a:r>
            <a:r>
              <a:rPr lang="ru-RU" dirty="0" smtClean="0"/>
              <a:t>данных. Класс </a:t>
            </a:r>
            <a:r>
              <a:rPr lang="en-US" dirty="0" err="1" smtClean="0"/>
              <a:t>Db</a:t>
            </a:r>
            <a:r>
              <a:rPr lang="arn-CL" dirty="0" smtClean="0"/>
              <a:t>Connection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spcAft>
                <a:spcPts val="577"/>
              </a:spcAft>
              <a:tabLst>
                <a:tab pos="439598" algn="l"/>
              </a:tabLst>
            </a:pPr>
            <a:r>
              <a:rPr lang="ru-RU" sz="1900" dirty="0"/>
              <a:t>Класс </a:t>
            </a:r>
            <a:r>
              <a:rPr lang="en-US" sz="1900" dirty="0" err="1"/>
              <a:t>Db</a:t>
            </a:r>
            <a:r>
              <a:rPr lang="ru-RU" sz="1900" dirty="0" err="1"/>
              <a:t>Connection</a:t>
            </a:r>
            <a:r>
              <a:rPr lang="ru-RU" sz="1900" dirty="0"/>
              <a:t> позволяет устанавливать соединения с источником данных, с  которым нужно взаимодействовать - перед извлечением, удалением, вставкой или обновлением данных необходимо установить соединением</a:t>
            </a:r>
          </a:p>
          <a:p>
            <a:pPr algn="just" defTabSz="439598">
              <a:lnSpc>
                <a:spcPct val="90000"/>
              </a:lnSpc>
              <a:spcAft>
                <a:spcPts val="577"/>
              </a:spcAft>
              <a:tabLst>
                <a:tab pos="439598" algn="l"/>
              </a:tabLst>
            </a:pPr>
            <a:r>
              <a:rPr lang="ru-RU" sz="1900" dirty="0"/>
              <a:t>Ключевые свойства и методы </a:t>
            </a:r>
            <a:r>
              <a:rPr lang="en-US" sz="1900" dirty="0" err="1"/>
              <a:t>Db</a:t>
            </a:r>
            <a:r>
              <a:rPr lang="ru-RU" sz="1900" dirty="0" err="1"/>
              <a:t>Connection</a:t>
            </a:r>
            <a:r>
              <a:rPr lang="ru-RU" sz="1900" dirty="0"/>
              <a:t> определены интерфейсом </a:t>
            </a:r>
            <a:r>
              <a:rPr lang="ru-RU" sz="1900" dirty="0" err="1"/>
              <a:t>IDbConnection</a:t>
            </a:r>
            <a:r>
              <a:rPr lang="ru-RU" sz="1900" dirty="0"/>
              <a:t>, который реализуют все классы </a:t>
            </a:r>
            <a:r>
              <a:rPr lang="en-US" sz="1900" dirty="0" err="1"/>
              <a:t>Db</a:t>
            </a:r>
            <a:r>
              <a:rPr lang="ru-RU" sz="1900" dirty="0" err="1"/>
              <a:t>Connection</a:t>
            </a:r>
            <a:r>
              <a:rPr lang="ru-RU" sz="1900" dirty="0"/>
              <a:t> 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5146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spcAft>
                <a:spcPts val="577"/>
              </a:spcAft>
              <a:tabLst>
                <a:tab pos="439598" algn="l"/>
              </a:tabLst>
            </a:pPr>
            <a:r>
              <a:rPr lang="ru-RU" sz="1900" dirty="0"/>
              <a:t>При создании объекта </a:t>
            </a:r>
            <a:r>
              <a:rPr lang="en-US" sz="1900" dirty="0" err="1"/>
              <a:t>Db</a:t>
            </a:r>
            <a:r>
              <a:rPr lang="ru-RU" sz="1900" dirty="0" err="1"/>
              <a:t>Connection</a:t>
            </a:r>
            <a:r>
              <a:rPr lang="ru-RU" sz="1900" dirty="0"/>
              <a:t> понадобится предоставить строку соединения - последовательность пар "имя-значение", разделенных точками с запятой (;), указывающих базовую информацию, необходимую для установки соединения</a:t>
            </a:r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900" y="4745684"/>
            <a:ext cx="9715500" cy="1066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arn-CL" sz="1500" dirty="0">
                <a:latin typeface="Consolas" pitchFamily="49" charset="0"/>
                <a:cs typeface="Consolas" pitchFamily="49" charset="0"/>
              </a:rPr>
              <a:t>Data Source=</a:t>
            </a:r>
            <a:r>
              <a:rPr lang="arn-CL" sz="1500" b="1" dirty="0">
                <a:latin typeface="Consolas" pitchFamily="49" charset="0"/>
                <a:cs typeface="Consolas" pitchFamily="49" charset="0"/>
              </a:rPr>
              <a:t>localhost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; Initial Catalog=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BookLibrary</a:t>
            </a:r>
            <a:r>
              <a:rPr lang="arn-CL" sz="1500" dirty="0">
                <a:latin typeface="Consolas" pitchFamily="49" charset="0"/>
                <a:cs typeface="Consolas" pitchFamily="49" charset="0"/>
              </a:rPr>
              <a:t>; Integrated Security=</a:t>
            </a:r>
            <a:r>
              <a:rPr lang="arn-CL" sz="1500" b="1" dirty="0">
                <a:latin typeface="Consolas" pitchFamily="49" charset="0"/>
                <a:cs typeface="Consolas" pitchFamily="49" charset="0"/>
              </a:rPr>
              <a:t>True</a:t>
            </a:r>
            <a:endParaRPr lang="ru-RU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42900" y="3657600"/>
            <a:ext cx="2937013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Сервер, на котором размещается база данных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44475">
            <a:off x="1188791" y="4487977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кругленный прямоугольник 8"/>
          <p:cNvSpPr/>
          <p:nvPr/>
        </p:nvSpPr>
        <p:spPr bwMode="auto">
          <a:xfrm>
            <a:off x="3727174" y="3657600"/>
            <a:ext cx="2832652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База данных, которую следует использовать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20701">
            <a:off x="3928554" y="4487977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Скругленный прямоугольник 10"/>
          <p:cNvSpPr/>
          <p:nvPr/>
        </p:nvSpPr>
        <p:spPr bwMode="auto">
          <a:xfrm>
            <a:off x="6858000" y="3657600"/>
            <a:ext cx="314325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Как база данных производит аутентификацию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30665">
            <a:off x="8288366" y="4487976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Скругленный прямоугольник 12"/>
          <p:cNvSpPr/>
          <p:nvPr/>
        </p:nvSpPr>
        <p:spPr bwMode="auto">
          <a:xfrm>
            <a:off x="5278173" y="5715000"/>
            <a:ext cx="4751652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Использует для аутентификации пользователя текущие полномочия учетной записи </a:t>
            </a:r>
            <a:r>
              <a:rPr lang="ru-RU" sz="1900" dirty="0" err="1"/>
              <a:t>Windows</a:t>
            </a:r>
            <a:endParaRPr lang="ru-RU" sz="19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3544">
            <a:off x="8454852" y="5325665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2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данных. Класс </a:t>
            </a:r>
            <a:r>
              <a:rPr lang="en-US" dirty="0" err="1"/>
              <a:t>Db</a:t>
            </a:r>
            <a:r>
              <a:rPr lang="arn-CL" dirty="0"/>
              <a:t>Connection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98663562"/>
              </p:ext>
            </p:extLst>
          </p:nvPr>
        </p:nvGraphicFramePr>
        <p:xfrm>
          <a:off x="428625" y="642938"/>
          <a:ext cx="9515475" cy="60896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57550"/>
                <a:gridCol w="625792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effectLst/>
                        </a:rPr>
                        <a:t>Параметр</a:t>
                      </a:r>
                      <a:endParaRPr lang="ru-RU" sz="17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dirty="0" smtClean="0">
                          <a:effectLst/>
                        </a:rPr>
                        <a:t>Описание</a:t>
                      </a:r>
                      <a:endParaRPr lang="ru-RU" sz="1700" dirty="0"/>
                    </a:p>
                  </a:txBody>
                  <a:tcPr marL="102870" marR="102870"/>
                </a:tc>
              </a:tr>
              <a:tr h="862965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effectLst/>
                        </a:rPr>
                        <a:t>Provider</a:t>
                      </a:r>
                      <a:endParaRPr lang="ru-RU" sz="1700" b="1" kern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700" b="1" kern="1200" dirty="0" smtClean="0">
                          <a:effectLst/>
                        </a:rPr>
                        <a:t>(</a:t>
                      </a:r>
                      <a:r>
                        <a:rPr lang="ru-RU" sz="1700" b="1" kern="1200" dirty="0" smtClean="0">
                          <a:effectLst/>
                        </a:rPr>
                        <a:t>Поставщик</a:t>
                      </a:r>
                      <a:r>
                        <a:rPr lang="en-US" sz="1700" b="1" kern="1200" dirty="0" smtClean="0">
                          <a:effectLst/>
                        </a:rPr>
                        <a:t>)</a:t>
                      </a:r>
                      <a:endParaRPr lang="ru-RU" sz="1700" b="1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effectLst/>
                        </a:rPr>
                        <a:t>Свойство применяется для установки или возврата имени поставщика для соединения, используется только для объектов </a:t>
                      </a:r>
                      <a:r>
                        <a:rPr lang="ru-RU" sz="1700" kern="1200" dirty="0" err="1" smtClean="0">
                          <a:effectLst/>
                        </a:rPr>
                        <a:t>OleDbConnection</a:t>
                      </a:r>
                      <a:endParaRPr lang="ru-RU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70" marR="102870"/>
                </a:tc>
              </a:tr>
              <a:tr h="862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 smtClean="0">
                          <a:effectLst/>
                        </a:rPr>
                        <a:t>Connection Timeout </a:t>
                      </a:r>
                      <a:endParaRPr lang="ru-RU" sz="1700" b="1" kern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kern="1200" dirty="0" smtClean="0">
                          <a:effectLst/>
                        </a:rPr>
                        <a:t>или </a:t>
                      </a:r>
                      <a:r>
                        <a:rPr lang="en-US" sz="1700" b="1" kern="1200" dirty="0" smtClean="0">
                          <a:effectLst/>
                        </a:rPr>
                        <a:t>Connect Timeout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 smtClean="0">
                          <a:effectLst/>
                        </a:rPr>
                        <a:t>(</a:t>
                      </a:r>
                      <a:r>
                        <a:rPr lang="ru-RU" sz="1700" b="1" kern="1200" dirty="0" smtClean="0">
                          <a:effectLst/>
                        </a:rPr>
                        <a:t>Время ожидания связи</a:t>
                      </a:r>
                      <a:r>
                        <a:rPr lang="en-US" sz="1700" b="1" kern="1200" dirty="0" smtClean="0">
                          <a:effectLst/>
                        </a:rPr>
                        <a:t>)</a:t>
                      </a:r>
                      <a:endParaRPr lang="ru-RU" sz="17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effectLst/>
                        </a:rPr>
                        <a:t>Длительность времени ожидания связи с сервером перед завершением попытки и генерацией исключения в секундах</a:t>
                      </a:r>
                      <a:r>
                        <a:rPr lang="ru-RU" sz="1700" kern="1200" baseline="0" dirty="0" smtClean="0">
                          <a:effectLst/>
                        </a:rPr>
                        <a:t> (п</a:t>
                      </a:r>
                      <a:r>
                        <a:rPr lang="ru-RU" sz="1700" kern="1200" dirty="0" smtClean="0">
                          <a:effectLst/>
                        </a:rPr>
                        <a:t>о умолчанию 15)</a:t>
                      </a:r>
                      <a:endParaRPr lang="ru-RU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70" marR="102870"/>
                </a:tc>
              </a:tr>
              <a:tr h="605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kern="1200" dirty="0" err="1" smtClean="0">
                          <a:effectLst/>
                        </a:rPr>
                        <a:t>Initial</a:t>
                      </a:r>
                      <a:r>
                        <a:rPr lang="ru-RU" sz="1700" b="1" kern="1200" dirty="0" smtClean="0">
                          <a:effectLst/>
                        </a:rPr>
                        <a:t> </a:t>
                      </a:r>
                      <a:r>
                        <a:rPr lang="ru-RU" sz="1700" b="1" kern="1200" dirty="0" err="1" smtClean="0">
                          <a:effectLst/>
                        </a:rPr>
                        <a:t>Catalog</a:t>
                      </a:r>
                      <a:r>
                        <a:rPr lang="ru-RU" sz="1700" b="1" kern="1200" dirty="0" smtClean="0">
                          <a:effectLst/>
                        </a:rPr>
                        <a:t>, </a:t>
                      </a:r>
                      <a:r>
                        <a:rPr lang="en-US" sz="1700" b="1" kern="1200" dirty="0" smtClean="0">
                          <a:effectLst/>
                        </a:rPr>
                        <a:t>database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kern="1200" dirty="0" smtClean="0">
                          <a:effectLst/>
                        </a:rPr>
                        <a:t>(Исходный каталог)</a:t>
                      </a:r>
                      <a:endParaRPr lang="ru-RU" sz="17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dirty="0" smtClean="0">
                          <a:effectLst/>
                        </a:rPr>
                        <a:t>Имя базы данных</a:t>
                      </a:r>
                      <a:endParaRPr lang="ru-RU" sz="1700" dirty="0"/>
                    </a:p>
                  </a:txBody>
                  <a:tcPr marL="102870" marR="102870"/>
                </a:tc>
              </a:tr>
              <a:tr h="862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kern="1200" dirty="0" err="1" smtClean="0">
                          <a:effectLst/>
                        </a:rPr>
                        <a:t>Data</a:t>
                      </a:r>
                      <a:r>
                        <a:rPr lang="ru-RU" sz="1700" b="1" kern="1200" dirty="0" smtClean="0">
                          <a:effectLst/>
                        </a:rPr>
                        <a:t> </a:t>
                      </a:r>
                      <a:r>
                        <a:rPr lang="ru-RU" sz="1700" b="1" kern="1200" dirty="0" err="1" smtClean="0">
                          <a:effectLst/>
                        </a:rPr>
                        <a:t>Source</a:t>
                      </a:r>
                      <a:r>
                        <a:rPr lang="en-US" sz="1700" b="1" kern="1200" dirty="0" smtClean="0">
                          <a:effectLst/>
                        </a:rPr>
                        <a:t>, </a:t>
                      </a:r>
                      <a:r>
                        <a:rPr lang="en-US" sz="1700" b="1" kern="1200" dirty="0" err="1" smtClean="0">
                          <a:effectLst/>
                        </a:rPr>
                        <a:t>addr</a:t>
                      </a:r>
                      <a:r>
                        <a:rPr lang="en-US" sz="1700" b="1" kern="1200" dirty="0" smtClean="0">
                          <a:effectLst/>
                        </a:rPr>
                        <a:t>, address, network address, server</a:t>
                      </a:r>
                      <a:endParaRPr lang="ru-RU" sz="1700" b="1" kern="1200" dirty="0" err="1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kern="1200" dirty="0" smtClean="0">
                          <a:effectLst/>
                        </a:rPr>
                        <a:t>(Источник данных)</a:t>
                      </a:r>
                      <a:endParaRPr lang="ru-RU" sz="17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dirty="0" smtClean="0">
                          <a:effectLst/>
                        </a:rPr>
                        <a:t>Имя используемого SQL-сервера, когда установлено соединение, или имя файла базы данных Microsoft </a:t>
                      </a:r>
                      <a:r>
                        <a:rPr lang="ru-RU" sz="1700" kern="1200" dirty="0" err="1" smtClean="0">
                          <a:effectLst/>
                        </a:rPr>
                        <a:t>Access</a:t>
                      </a:r>
                      <a:endParaRPr lang="ru-RU" sz="1700" dirty="0"/>
                    </a:p>
                  </a:txBody>
                  <a:tcPr marL="102870" marR="102870"/>
                </a:tc>
              </a:tr>
              <a:tr h="1634490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err="1" smtClean="0">
                          <a:effectLst/>
                        </a:rPr>
                        <a:t>AttachDbFilename</a:t>
                      </a:r>
                      <a:endParaRPr lang="en-US" sz="1700" b="1" kern="1200" dirty="0" smtClean="0">
                        <a:effectLst/>
                      </a:endParaRPr>
                    </a:p>
                    <a:p>
                      <a:pPr algn="ctr"/>
                      <a:r>
                        <a:rPr lang="ru-RU" sz="1700" b="1" kern="1200" dirty="0" smtClean="0">
                          <a:effectLst/>
                        </a:rPr>
                        <a:t>(Расширенные</a:t>
                      </a:r>
                      <a:r>
                        <a:rPr lang="ru-RU" sz="1700" b="1" kern="1200" baseline="0" dirty="0" smtClean="0">
                          <a:effectLst/>
                        </a:rPr>
                        <a:t> свойства, </a:t>
                      </a:r>
                    </a:p>
                    <a:p>
                      <a:pPr algn="ctr"/>
                      <a:r>
                        <a:rPr lang="ru-RU" sz="1700" b="1" kern="1200" baseline="0" dirty="0" smtClean="0">
                          <a:effectLst/>
                        </a:rPr>
                        <a:t>исходное имя файла</a:t>
                      </a:r>
                      <a:r>
                        <a:rPr lang="ru-RU" sz="1700" b="1" kern="1200" dirty="0" smtClean="0">
                          <a:effectLst/>
                        </a:rPr>
                        <a:t>)</a:t>
                      </a:r>
                      <a:endParaRPr lang="ru-RU" sz="1700" b="1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dirty="0" smtClean="0">
                          <a:effectLst/>
                        </a:rPr>
                        <a:t>Имя и полный или относительный путь</a:t>
                      </a:r>
                      <a:r>
                        <a:rPr lang="ru-RU" sz="1700" kern="1200" baseline="0" dirty="0" smtClean="0">
                          <a:effectLst/>
                        </a:rPr>
                        <a:t> к файлу базы данных, к которой производится подключение. В пути допустимо использование ключевого слова </a:t>
                      </a:r>
                      <a:r>
                        <a:rPr lang="en-US" sz="1700" kern="1200" baseline="0" dirty="0" smtClean="0">
                          <a:effectLst/>
                        </a:rPr>
                        <a:t>|</a:t>
                      </a:r>
                      <a:r>
                        <a:rPr lang="en-US" sz="1700" kern="1200" baseline="0" dirty="0" err="1" smtClean="0">
                          <a:effectLst/>
                        </a:rPr>
                        <a:t>DataDirectory</a:t>
                      </a:r>
                      <a:r>
                        <a:rPr lang="en-US" sz="1700" kern="1200" baseline="0" dirty="0" smtClean="0">
                          <a:effectLst/>
                        </a:rPr>
                        <a:t>|</a:t>
                      </a:r>
                      <a:r>
                        <a:rPr lang="ru-RU" sz="1700" kern="1200" baseline="0" dirty="0" smtClean="0">
                          <a:effectLst/>
                        </a:rPr>
                        <a:t>, указывающего на каталог с данными приложения. Для </a:t>
                      </a:r>
                      <a:r>
                        <a:rPr lang="en-US" sz="1700" kern="1200" baseline="0" dirty="0" smtClean="0">
                          <a:effectLst/>
                        </a:rPr>
                        <a:t>web</a:t>
                      </a:r>
                      <a:r>
                        <a:rPr lang="ru-RU" sz="1700" kern="1200" baseline="0" dirty="0" smtClean="0">
                          <a:effectLst/>
                        </a:rPr>
                        <a:t>-приложений ключевое слово </a:t>
                      </a:r>
                      <a:r>
                        <a:rPr lang="en-US" sz="1700" kern="1200" baseline="0" dirty="0" err="1" smtClean="0">
                          <a:effectLst/>
                        </a:rPr>
                        <a:t>DataDirectory</a:t>
                      </a:r>
                      <a:r>
                        <a:rPr lang="ru-RU" sz="1700" kern="1200" baseline="0" dirty="0" smtClean="0">
                          <a:effectLst/>
                        </a:rPr>
                        <a:t> соответствует папке </a:t>
                      </a:r>
                      <a:r>
                        <a:rPr lang="en-US" sz="1700" kern="1200" baseline="0" dirty="0" err="1" smtClean="0">
                          <a:effectLst/>
                        </a:rPr>
                        <a:t>App_Data</a:t>
                      </a:r>
                      <a:endParaRPr lang="ru-RU" sz="1700" dirty="0"/>
                    </a:p>
                  </a:txBody>
                  <a:tcPr marL="102870" marR="102870"/>
                </a:tc>
              </a:tr>
              <a:tr h="86296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Pooling</a:t>
                      </a:r>
                      <a:endParaRPr lang="ru-RU" sz="1700" b="1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dirty="0" smtClean="0"/>
                        <a:t>Если</a:t>
                      </a:r>
                      <a:r>
                        <a:rPr lang="ru-RU" sz="1700" baseline="0" dirty="0" smtClean="0"/>
                        <a:t> значение этого параметра равно </a:t>
                      </a:r>
                      <a:r>
                        <a:rPr lang="en-US" sz="1700" baseline="0" dirty="0" smtClean="0"/>
                        <a:t>true</a:t>
                      </a:r>
                      <a:r>
                        <a:rPr lang="ru-RU" sz="1700" baseline="0" dirty="0" smtClean="0"/>
                        <a:t>, запрошенное подключение выбирается из пула. Если пул не существует, то он создается</a:t>
                      </a:r>
                      <a:endParaRPr lang="ru-RU" sz="1700" dirty="0"/>
                    </a:p>
                  </a:txBody>
                  <a:tcPr marL="102870" marR="1028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13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данных. Класс </a:t>
            </a:r>
            <a:r>
              <a:rPr lang="en-US" dirty="0" err="1"/>
              <a:t>Db</a:t>
            </a:r>
            <a:r>
              <a:rPr lang="arn-CL" dirty="0"/>
              <a:t>Connection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86975316"/>
              </p:ext>
            </p:extLst>
          </p:nvPr>
        </p:nvGraphicFramePr>
        <p:xfrm>
          <a:off x="428625" y="762000"/>
          <a:ext cx="9515475" cy="473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57550"/>
                <a:gridCol w="625792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effectLst/>
                        </a:rPr>
                        <a:t>Параметр</a:t>
                      </a:r>
                      <a:endParaRPr lang="ru-RU" sz="17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dirty="0" smtClean="0">
                          <a:effectLst/>
                        </a:rPr>
                        <a:t>Описание</a:t>
                      </a:r>
                      <a:endParaRPr lang="ru-RU" sz="1700" dirty="0"/>
                    </a:p>
                  </a:txBody>
                  <a:tcPr marL="102870" marR="102870"/>
                </a:tc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ru-RU" sz="1700" b="1" kern="1200" dirty="0" err="1" smtClean="0">
                          <a:effectLst/>
                        </a:rPr>
                        <a:t>Password</a:t>
                      </a:r>
                      <a:r>
                        <a:rPr lang="ru-RU" sz="1700" b="1" kern="1200" dirty="0" smtClean="0">
                          <a:effectLst/>
                        </a:rPr>
                        <a:t> </a:t>
                      </a:r>
                      <a:r>
                        <a:rPr lang="en-US" sz="1700" b="1" kern="1200" dirty="0" smtClean="0">
                          <a:effectLst/>
                        </a:rPr>
                        <a:t>, </a:t>
                      </a:r>
                      <a:r>
                        <a:rPr lang="en-US" sz="1700" b="1" kern="1200" dirty="0" err="1" smtClean="0">
                          <a:effectLst/>
                        </a:rPr>
                        <a:t>pwd</a:t>
                      </a:r>
                      <a:endParaRPr lang="en-US" sz="1700" b="1" kern="1200" dirty="0" smtClean="0">
                        <a:effectLst/>
                      </a:endParaRPr>
                    </a:p>
                    <a:p>
                      <a:pPr algn="ctr"/>
                      <a:r>
                        <a:rPr lang="ru-RU" sz="1700" b="1" kern="1200" dirty="0" smtClean="0">
                          <a:effectLst/>
                        </a:rPr>
                        <a:t>(Пароль)</a:t>
                      </a:r>
                      <a:endParaRPr lang="ru-RU" sz="1700" b="1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dirty="0" smtClean="0">
                          <a:effectLst/>
                        </a:rPr>
                        <a:t>Пользовательский пароль для учетной записи SQL </a:t>
                      </a:r>
                      <a:r>
                        <a:rPr lang="ru-RU" sz="1700" kern="1200" dirty="0" err="1" smtClean="0">
                          <a:effectLst/>
                        </a:rPr>
                        <a:t>Server</a:t>
                      </a:r>
                      <a:endParaRPr lang="ru-RU" sz="1700" dirty="0"/>
                    </a:p>
                  </a:txBody>
                  <a:tcPr marL="102870" marR="102870"/>
                </a:tc>
              </a:tr>
              <a:tr h="605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 smtClean="0">
                          <a:effectLst/>
                        </a:rPr>
                        <a:t>User ID,</a:t>
                      </a:r>
                      <a:r>
                        <a:rPr lang="en-US" sz="1700" b="1" kern="1200" baseline="0" dirty="0" smtClean="0">
                          <a:effectLst/>
                        </a:rPr>
                        <a:t> </a:t>
                      </a:r>
                      <a:r>
                        <a:rPr lang="en-US" sz="1700" b="1" kern="1200" baseline="0" dirty="0" err="1" smtClean="0">
                          <a:effectLst/>
                        </a:rPr>
                        <a:t>uid</a:t>
                      </a:r>
                      <a:r>
                        <a:rPr lang="en-US" sz="1700" b="1" kern="1200" baseline="0" dirty="0" smtClean="0">
                          <a:effectLst/>
                        </a:rPr>
                        <a:t>, user</a:t>
                      </a:r>
                      <a:r>
                        <a:rPr lang="en-US" sz="1700" b="1" kern="1200" dirty="0" smtClean="0">
                          <a:effectLst/>
                        </a:rPr>
                        <a:t> </a:t>
                      </a:r>
                      <a:endParaRPr lang="ru-RU" sz="1700" b="1" kern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700" b="1" kern="1200" dirty="0" smtClean="0">
                          <a:effectLst/>
                        </a:rPr>
                        <a:t>(</a:t>
                      </a:r>
                      <a:r>
                        <a:rPr lang="ru-RU" sz="1700" b="1" kern="1200" dirty="0" smtClean="0">
                          <a:effectLst/>
                        </a:rPr>
                        <a:t>Пользовательский</a:t>
                      </a:r>
                      <a:r>
                        <a:rPr lang="en-US" sz="1700" b="1" kern="1200" dirty="0" smtClean="0">
                          <a:effectLst/>
                        </a:rPr>
                        <a:t> ID)</a:t>
                      </a:r>
                      <a:endParaRPr lang="ru-RU" sz="1700" b="1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dirty="0" smtClean="0">
                          <a:effectLst/>
                        </a:rPr>
                        <a:t>Пользовательское имя для учетной записи SQL </a:t>
                      </a:r>
                      <a:r>
                        <a:rPr lang="ru-RU" sz="1700" kern="1200" dirty="0" err="1" smtClean="0">
                          <a:effectLst/>
                        </a:rPr>
                        <a:t>Server</a:t>
                      </a:r>
                      <a:endParaRPr lang="ru-RU" sz="1700" dirty="0"/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effectLst/>
                        </a:rPr>
                        <a:t>Workstation ID</a:t>
                      </a:r>
                      <a:endParaRPr lang="ru-RU" sz="1700" b="1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dirty="0" smtClean="0">
                          <a:effectLst/>
                        </a:rPr>
                        <a:t>Имя рабочей станции или компьютера</a:t>
                      </a:r>
                      <a:endParaRPr lang="ru-RU" sz="1700" dirty="0"/>
                    </a:p>
                  </a:txBody>
                  <a:tcPr marL="102870" marR="102870"/>
                </a:tc>
              </a:tr>
              <a:tr h="1377315">
                <a:tc>
                  <a:txBody>
                    <a:bodyPr/>
                    <a:lstStyle/>
                    <a:p>
                      <a:pPr algn="ctr"/>
                      <a:r>
                        <a:rPr lang="ru-RU" sz="17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</a:t>
                      </a:r>
                      <a:r>
                        <a:rPr lang="ru-RU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7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r>
                        <a:rPr lang="ru-RU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</a:p>
                    <a:p>
                      <a:pPr algn="ctr"/>
                      <a:r>
                        <a:rPr lang="ru-RU" sz="17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Trusted</a:t>
                      </a:r>
                      <a:r>
                        <a:rPr lang="ru-RU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7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r>
                        <a:rPr lang="ru-RU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ctr"/>
                      <a:r>
                        <a:rPr lang="ru-RU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(Интегрированная безопасность, или Доверительное соединение)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Параметр, который определяет, является ли соединение защищенным. True, False и SSPI – возможные значения (SSPI – эквивалент True)</a:t>
                      </a:r>
                      <a:endParaRPr lang="ru-RU" sz="1700" dirty="0"/>
                    </a:p>
                  </a:txBody>
                  <a:tcPr marL="102870" marR="102870"/>
                </a:tc>
              </a:tr>
              <a:tr h="1377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Persist Security Info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(Удержание защитной информации)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Когда установлено False, нуждающаяся в защите информация, такая как пароль, не возвращается как часть соединения, если связь установлена</a:t>
                      </a: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когда-либо была установленной. Выставление этого свойства в True может быть рискованным в плане безопасности. По умолчанию False</a:t>
                      </a:r>
                    </a:p>
                  </a:txBody>
                  <a:tcPr marL="102870" marR="1028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99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Реляционная база данных — это совокупность взаимосвязанных таблиц, каждая из которых содержит информацию об объектах определенного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257688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данных. Класс </a:t>
            </a:r>
            <a:r>
              <a:rPr lang="en-US" dirty="0" err="1"/>
              <a:t>Db</a:t>
            </a:r>
            <a:r>
              <a:rPr lang="arn-CL" dirty="0"/>
              <a:t>Connection</a:t>
            </a:r>
            <a:endParaRPr lang="ru-RU" dirty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285750" y="695325"/>
            <a:ext cx="9715500" cy="1066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DbConnection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Component,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IDbConnection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IDisposable</a:t>
            </a:r>
            <a:endParaRPr lang="ru-RU" b="1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965811"/>
            <a:ext cx="432911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7996">
            <a:off x="3039961" y="1395124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Блок-схема: документ 2"/>
          <p:cNvSpPr/>
          <p:nvPr/>
        </p:nvSpPr>
        <p:spPr bwMode="auto">
          <a:xfrm>
            <a:off x="285750" y="3604111"/>
            <a:ext cx="9715500" cy="2491889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Создание открытого подключения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cn.ConnectionString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"…"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Работа с базой данных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cn.Close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();//!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5918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данных. Класс </a:t>
            </a:r>
            <a:r>
              <a:rPr lang="en-US" dirty="0" err="1"/>
              <a:t>Db</a:t>
            </a:r>
            <a:r>
              <a:rPr lang="arn-CL" dirty="0"/>
              <a:t>Connection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85750" y="685800"/>
            <a:ext cx="9715500" cy="124301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При наличии строки подключения вызов </a:t>
            </a:r>
            <a:r>
              <a:rPr lang="ru-RU" sz="1900" dirty="0" err="1"/>
              <a:t>Open</a:t>
            </a:r>
            <a:r>
              <a:rPr lang="ru-RU" sz="1900" dirty="0"/>
              <a:t>() устанавливает соединение с СУБД. В дополнение к членам </a:t>
            </a:r>
            <a:r>
              <a:rPr lang="ru-RU" sz="1900" dirty="0" err="1"/>
              <a:t>ConnectionString</a:t>
            </a:r>
            <a:r>
              <a:rPr lang="ru-RU" sz="1900" dirty="0"/>
              <a:t>, </a:t>
            </a:r>
            <a:r>
              <a:rPr lang="ru-RU" sz="1900" dirty="0" err="1"/>
              <a:t>Open</a:t>
            </a:r>
            <a:r>
              <a:rPr lang="ru-RU" sz="1900" dirty="0"/>
              <a:t>() и </a:t>
            </a:r>
            <a:r>
              <a:rPr lang="ru-RU" sz="1900" dirty="0" err="1"/>
              <a:t>Close</a:t>
            </a:r>
            <a:r>
              <a:rPr lang="ru-RU" sz="1900" dirty="0"/>
              <a:t>() объект подключения содержит ряд членов, которые позволяют настроить дополнительные параметры подключения, например, время тайм-аута и информацию, относящуюся к транзакциям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85750" y="2071687"/>
            <a:ext cx="9715500" cy="448151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b="1" dirty="0" err="1"/>
              <a:t>BeginTransaction</a:t>
            </a:r>
            <a:r>
              <a:rPr lang="ru-RU" sz="1900" b="1" dirty="0"/>
              <a:t>()</a:t>
            </a:r>
            <a:r>
              <a:rPr lang="en-US" sz="1900" b="1" dirty="0"/>
              <a:t> - </a:t>
            </a:r>
            <a:r>
              <a:rPr lang="ru-RU" sz="1900" dirty="0"/>
              <a:t>используется для начала транзакции базы данных</a:t>
            </a:r>
          </a:p>
          <a:p>
            <a:pPr algn="just"/>
            <a:r>
              <a:rPr lang="ru-RU" sz="1900" b="1" dirty="0" err="1"/>
              <a:t>ChangeDatabase</a:t>
            </a:r>
            <a:r>
              <a:rPr lang="ru-RU" sz="1900" b="1" dirty="0"/>
              <a:t>()</a:t>
            </a:r>
            <a:r>
              <a:rPr lang="en-US" sz="1900" b="1" dirty="0"/>
              <a:t> - </a:t>
            </a:r>
            <a:r>
              <a:rPr lang="ru-RU" sz="1900" dirty="0"/>
              <a:t>изменяет базу данных для открытого подключения</a:t>
            </a:r>
          </a:p>
          <a:p>
            <a:pPr algn="just"/>
            <a:r>
              <a:rPr lang="ru-RU" sz="1900" b="1" dirty="0" err="1"/>
              <a:t>ConnectionTimeout</a:t>
            </a:r>
            <a:r>
              <a:rPr lang="en-US" sz="1900" b="1" dirty="0"/>
              <a:t> - </a:t>
            </a:r>
            <a:r>
              <a:rPr lang="en-US" sz="1900" dirty="0"/>
              <a:t>c</a:t>
            </a:r>
            <a:r>
              <a:rPr lang="ru-RU" sz="1900" dirty="0" err="1"/>
              <a:t>войство</a:t>
            </a:r>
            <a:r>
              <a:rPr lang="ru-RU" sz="1900" dirty="0"/>
              <a:t> только для чтения. Возвращает время ожидания при установке подключения, после которого ожидание прекращается и выдается сообщение об ошибке (по умолчанию 15 секунд). Для изменения этого времени нужно изменить в строке подключения сегмент </a:t>
            </a:r>
            <a:r>
              <a:rPr lang="ru-RU" sz="1900" dirty="0" err="1"/>
              <a:t>Connect</a:t>
            </a:r>
            <a:r>
              <a:rPr lang="ru-RU" sz="1900" dirty="0"/>
              <a:t> </a:t>
            </a:r>
            <a:r>
              <a:rPr lang="ru-RU" sz="1900" dirty="0" err="1"/>
              <a:t>Timeout</a:t>
            </a:r>
            <a:r>
              <a:rPr lang="ru-RU" sz="1900" dirty="0"/>
              <a:t> (например, </a:t>
            </a:r>
            <a:r>
              <a:rPr lang="ru-RU" sz="1900" dirty="0" err="1"/>
              <a:t>Connect</a:t>
            </a:r>
            <a:r>
              <a:rPr lang="ru-RU" sz="1900" dirty="0"/>
              <a:t> </a:t>
            </a:r>
            <a:r>
              <a:rPr lang="ru-RU" sz="1900" dirty="0" err="1"/>
              <a:t>Timeout</a:t>
            </a:r>
            <a:r>
              <a:rPr lang="ru-RU" sz="1900" dirty="0"/>
              <a:t>=30)</a:t>
            </a:r>
          </a:p>
          <a:p>
            <a:pPr algn="just"/>
            <a:r>
              <a:rPr lang="ru-RU" sz="1900" b="1" dirty="0" err="1"/>
              <a:t>Database</a:t>
            </a:r>
            <a:r>
              <a:rPr lang="en-US" sz="1900" b="1" dirty="0"/>
              <a:t> - </a:t>
            </a:r>
            <a:r>
              <a:rPr lang="en-US" sz="1900" dirty="0"/>
              <a:t>c</a:t>
            </a:r>
            <a:r>
              <a:rPr lang="ru-RU" sz="1900" dirty="0" err="1"/>
              <a:t>войство</a:t>
            </a:r>
            <a:r>
              <a:rPr lang="ru-RU" sz="1900" dirty="0"/>
              <a:t> только для чтения. Содержит имя базы данных, с которой связан объект подключения</a:t>
            </a:r>
          </a:p>
          <a:p>
            <a:pPr algn="just"/>
            <a:r>
              <a:rPr lang="ru-RU" sz="1900" b="1" dirty="0" err="1"/>
              <a:t>DataSource</a:t>
            </a:r>
            <a:r>
              <a:rPr lang="en-US" sz="1900" b="1" dirty="0"/>
              <a:t> - </a:t>
            </a:r>
            <a:r>
              <a:rPr lang="en-US" sz="1900" dirty="0"/>
              <a:t>c</a:t>
            </a:r>
            <a:r>
              <a:rPr lang="ru-RU" sz="1900" dirty="0" err="1"/>
              <a:t>войство</a:t>
            </a:r>
            <a:r>
              <a:rPr lang="ru-RU" sz="1900" dirty="0"/>
              <a:t> только для чтения. Содержит местоположение базы данных, с которой связан объект подключения</a:t>
            </a:r>
          </a:p>
          <a:p>
            <a:pPr algn="just"/>
            <a:r>
              <a:rPr lang="ru-RU" sz="1900" b="1" dirty="0" err="1"/>
              <a:t>GetSchema</a:t>
            </a:r>
            <a:r>
              <a:rPr lang="ru-RU" sz="1900" b="1" dirty="0"/>
              <a:t>()</a:t>
            </a:r>
            <a:r>
              <a:rPr lang="en-US" sz="1900" b="1" dirty="0"/>
              <a:t> - </a:t>
            </a:r>
            <a:r>
              <a:rPr lang="ru-RU" sz="1900" dirty="0"/>
              <a:t>возвращает объект </a:t>
            </a:r>
            <a:r>
              <a:rPr lang="ru-RU" sz="1900" dirty="0" err="1"/>
              <a:t>DataTable</a:t>
            </a:r>
            <a:r>
              <a:rPr lang="ru-RU" sz="1900" dirty="0"/>
              <a:t>, содержащий информацию схемы из источника данных</a:t>
            </a:r>
          </a:p>
          <a:p>
            <a:pPr algn="just"/>
            <a:r>
              <a:rPr lang="ru-RU" sz="1900" b="1" dirty="0" err="1"/>
              <a:t>State</a:t>
            </a:r>
            <a:r>
              <a:rPr lang="ru-RU" sz="1900" dirty="0"/>
              <a:t> - свойство только для чтения. Содержит текущее состояние подключения в виде одного из значений перечисления </a:t>
            </a:r>
            <a:r>
              <a:rPr lang="ru-RU" sz="1900" dirty="0" err="1"/>
              <a:t>ConnectionState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0984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данных. Класс </a:t>
            </a:r>
            <a:r>
              <a:rPr lang="en-US" dirty="0" err="1"/>
              <a:t>Db</a:t>
            </a:r>
            <a:r>
              <a:rPr lang="arn-CL" dirty="0"/>
              <a:t>Connection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85750" y="685800"/>
            <a:ext cx="97155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Поставщики данных ADO.NET, разработанные </a:t>
            </a:r>
            <a:r>
              <a:rPr lang="ru-RU" sz="1900" dirty="0" err="1"/>
              <a:t>Microsoft</a:t>
            </a:r>
            <a:r>
              <a:rPr lang="ru-RU" sz="1900" dirty="0"/>
              <a:t>, поддерживают объекты построителей строк подключения (</a:t>
            </a:r>
            <a:r>
              <a:rPr lang="ru-RU" sz="1900" dirty="0" err="1"/>
              <a:t>connection</a:t>
            </a:r>
            <a:r>
              <a:rPr lang="ru-RU" sz="1900" dirty="0"/>
              <a:t> </a:t>
            </a:r>
            <a:r>
              <a:rPr lang="ru-RU" sz="1900" dirty="0" err="1"/>
              <a:t>string</a:t>
            </a:r>
            <a:r>
              <a:rPr lang="ru-RU" sz="1900" dirty="0"/>
              <a:t> </a:t>
            </a:r>
            <a:r>
              <a:rPr lang="ru-RU" sz="1900" dirty="0" err="1"/>
              <a:t>builder</a:t>
            </a:r>
            <a:r>
              <a:rPr lang="ru-RU" sz="1900" dirty="0"/>
              <a:t> </a:t>
            </a:r>
            <a:r>
              <a:rPr lang="ru-RU" sz="1900" dirty="0" err="1"/>
              <a:t>object</a:t>
            </a:r>
            <a:r>
              <a:rPr lang="ru-RU" sz="1900" dirty="0"/>
              <a:t>), которые позволяют устанавливать пары имя/значение с помощью строго типизированных свойств.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285750" y="1981200"/>
            <a:ext cx="9715500" cy="2362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endParaRPr lang="ru-RU" sz="15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Создание строки подключения с помощью объекта построителя</a:t>
            </a:r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SqlConnectionStringBuilder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 =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SqlConnectionStringBuilder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connect.InitialCatalog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Autolot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connect.DataSource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@"(local)\SQLEXPRESS"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connect.ConnectTimeout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30;</a:t>
            </a:r>
          </a:p>
          <a:p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connect.IntegratedSecurity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285750" y="4495800"/>
            <a:ext cx="97155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Создавать экземпляр объекта построителя для строки подключения поставщика данных</a:t>
            </a:r>
            <a:r>
              <a:rPr lang="en-US" sz="1900" dirty="0"/>
              <a:t> </a:t>
            </a:r>
            <a:r>
              <a:rPr lang="ru-RU" sz="1900" dirty="0"/>
              <a:t>можно, передав в качестве отправной точки существующую строку подключения (это может оказаться удобным при динамическом чтении значений из файла </a:t>
            </a:r>
            <a:r>
              <a:rPr lang="ru-RU" sz="1900" dirty="0" err="1"/>
              <a:t>App.config</a:t>
            </a:r>
            <a:r>
              <a:rPr lang="ru-RU" sz="1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77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данных. Эффективное использование </a:t>
            </a:r>
            <a:r>
              <a:rPr lang="ru-RU" dirty="0" smtClean="0"/>
              <a:t>соединений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 общем случае при использовании в .NET таких скудных ресурсов, как соединения с базой данных, окна или графические объекты, хорошим тоном является закрытие ресурса после работы с ним. Хотя проектировщики .NET реализовали автоматическую сборку мусора, которая рано или поздно произойдет, необходимо освобождать ресурсы как можно раньше, чтобы избежать дефицита ресурсов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133600"/>
            <a:ext cx="9686925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Сохранение подключений открытыми дольше, чем нужно, может повлиять на другие сеансы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57188" y="2819400"/>
            <a:ext cx="9686925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Структура кода, которая минимизирует риск оставления ресурсов в открытом состоянии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357189" y="3505200"/>
            <a:ext cx="2986088" cy="3048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endParaRPr lang="ru-RU" sz="15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5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cn.Open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cn.Close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Блок-схема: документ 6"/>
          <p:cNvSpPr/>
          <p:nvPr/>
        </p:nvSpPr>
        <p:spPr bwMode="auto">
          <a:xfrm>
            <a:off x="3128963" y="3657600"/>
            <a:ext cx="6943725" cy="1676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cn.Open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54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данных. Пулы подключений 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 идеале хранилище данных должно большую часть времени затрачивать на предоставление данных пользователям, а не на поддержку подключений, что обеспечивает пул подключений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29781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Команды. Класс </a:t>
            </a:r>
            <a:r>
              <a:rPr lang="en-US" dirty="0" smtClean="0"/>
              <a:t>DbCommand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 flipH="1">
            <a:off x="357189" y="762000"/>
            <a:ext cx="9672638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Представляет оператор SQL или хранимую процедуру, применяемую к источнику данных</a:t>
            </a:r>
            <a:endParaRPr lang="en-US" sz="1900" dirty="0"/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Предоставляет базовый класс для классов, зависящих от базы данных, представляющих команды</a:t>
            </a:r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71476" y="2133600"/>
            <a:ext cx="9672638" cy="9525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DbCommand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Component,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IDbCommand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IDisposable</a:t>
            </a:r>
            <a:endParaRPr lang="ru-RU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0" y="3200403"/>
            <a:ext cx="4614862" cy="188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0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Команды. Класс </a:t>
            </a:r>
            <a:r>
              <a:rPr lang="en-US" dirty="0" smtClean="0"/>
              <a:t>DbCommand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88130029"/>
              </p:ext>
            </p:extLst>
          </p:nvPr>
        </p:nvGraphicFramePr>
        <p:xfrm>
          <a:off x="342900" y="1371603"/>
          <a:ext cx="9601200" cy="3825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125"/>
                <a:gridCol w="7458075"/>
              </a:tblGrid>
              <a:tr h="646157">
                <a:tc>
                  <a:txBody>
                    <a:bodyPr/>
                    <a:lstStyle/>
                    <a:p>
                      <a:pPr algn="ctr"/>
                      <a:r>
                        <a:rPr lang="ru-RU" sz="1900" b="1" dirty="0">
                          <a:effectLst/>
                        </a:rPr>
                        <a:t>Значение</a:t>
                      </a:r>
                    </a:p>
                  </a:txBody>
                  <a:tcPr marL="202728" marR="202728" marT="180203" marB="180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b="1" dirty="0">
                          <a:effectLst/>
                        </a:rPr>
                        <a:t>Пример </a:t>
                      </a:r>
                      <a:r>
                        <a:rPr lang="en-US" sz="1900" b="1" dirty="0">
                          <a:effectLst/>
                        </a:rPr>
                        <a:t>SQL-</a:t>
                      </a:r>
                      <a:r>
                        <a:rPr lang="ru-RU" sz="1900" b="1" dirty="0">
                          <a:effectLst/>
                        </a:rPr>
                        <a:t>запроса</a:t>
                      </a:r>
                    </a:p>
                  </a:txBody>
                  <a:tcPr marL="202728" marR="202728" marT="180203" marB="180203" anchor="ctr"/>
                </a:tc>
              </a:tr>
              <a:tr h="931907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</a:rPr>
                        <a:t>Text </a:t>
                      </a:r>
                      <a:endParaRPr lang="en-US" sz="1900" dirty="0" smtClean="0">
                        <a:effectLst/>
                      </a:endParaRPr>
                    </a:p>
                    <a:p>
                      <a:pPr algn="l"/>
                      <a:r>
                        <a:rPr lang="en-US" sz="1900" dirty="0" smtClean="0">
                          <a:effectLst/>
                        </a:rPr>
                        <a:t>(</a:t>
                      </a:r>
                      <a:r>
                        <a:rPr lang="ru-RU" sz="1900" dirty="0">
                          <a:effectLst/>
                        </a:rPr>
                        <a:t>по умолчанию)</a:t>
                      </a:r>
                      <a:endParaRPr lang="ru-RU" sz="1900" b="0" dirty="0">
                        <a:effectLst/>
                      </a:endParaRPr>
                    </a:p>
                  </a:txBody>
                  <a:tcPr marL="202728" marR="202728" marT="180203" marB="180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string select = "SELECT 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ContactName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FROM Customers";</a:t>
                      </a:r>
                      <a:b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SqlCommand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cmd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= new 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SqlCommand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(select, 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cn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  <a:endParaRPr lang="en-US" sz="1700" b="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02728" marR="202728" marT="180203" marB="180203" anchor="ctr"/>
                </a:tc>
              </a:tr>
              <a:tr h="1241347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StoredProcedure</a:t>
                      </a:r>
                      <a:endParaRPr lang="en-US" sz="1900" b="0">
                        <a:effectLst/>
                      </a:endParaRPr>
                    </a:p>
                  </a:txBody>
                  <a:tcPr marL="202728" marR="202728" marT="180203" marB="180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SqlCommand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cmd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= new 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SqlCommand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CustOrderHist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", conn);</a:t>
                      </a:r>
                      <a:b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cmd.CommandType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CommandType.StoredProcedure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b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cmd.Parameters.AddWithValue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("@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CustomerID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", "QUICK");</a:t>
                      </a:r>
                      <a:endParaRPr lang="en-US" sz="1700" b="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02728" marR="202728" marT="180203" marB="180203" anchor="ctr"/>
                </a:tc>
              </a:tr>
              <a:tr h="99440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err="1">
                          <a:effectLst/>
                        </a:rPr>
                        <a:t>TableDirect</a:t>
                      </a:r>
                      <a:endParaRPr lang="en-US" sz="1900" b="0" dirty="0">
                        <a:effectLst/>
                      </a:endParaRPr>
                    </a:p>
                  </a:txBody>
                  <a:tcPr marL="202728" marR="202728" marT="180203" marB="180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OleDbCommand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cmd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= new 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OleDbCommand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("Categories", conn);</a:t>
                      </a:r>
                      <a:b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cmd.CommandType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7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CommandType.TableDirect</a:t>
                      </a:r>
                      <a:r>
                        <a:rPr lang="en-US" sz="17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sz="1700" b="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202728" marR="202728" marT="180203" marB="1802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1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Команды. Класс 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 flipH="1">
            <a:off x="357189" y="762000"/>
            <a:ext cx="9672638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Класс </a:t>
            </a:r>
            <a:r>
              <a:rPr lang="en-US" sz="1900" dirty="0" err="1"/>
              <a:t>Db</a:t>
            </a:r>
            <a:r>
              <a:rPr lang="ru-RU" sz="1900" dirty="0" err="1"/>
              <a:t>Command</a:t>
            </a:r>
            <a:r>
              <a:rPr lang="ru-RU" sz="1900" dirty="0"/>
              <a:t> позволяет выполнить SQL-оператор любого типа и применяется в основном для выполнения задач манипулирования данными (как то извлечение и обновление записей в таблице)</a:t>
            </a:r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57189" y="2057400"/>
            <a:ext cx="9672638" cy="1905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arn-CL" dirty="0" smtClean="0">
                <a:solidFill>
                  <a:srgbClr val="2B91AF"/>
                </a:solidFill>
                <a:latin typeface="Consolas"/>
              </a:rPr>
              <a:t>var</a:t>
            </a:r>
            <a:r>
              <a:rPr lang="arn-CL" b="1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arn-CL" dirty="0" smtClean="0">
                <a:solidFill>
                  <a:prstClr val="black"/>
                </a:solidFill>
                <a:latin typeface="Consolas"/>
              </a:rPr>
              <a:t>command </a:t>
            </a:r>
            <a:r>
              <a:rPr lang="arn-CL" dirty="0">
                <a:solidFill>
                  <a:prstClr val="black"/>
                </a:solidFill>
                <a:latin typeface="Consolas"/>
              </a:rPr>
              <a:t>= </a:t>
            </a:r>
            <a:r>
              <a:rPr lang="arn-CL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arn-CL" dirty="0">
                <a:solidFill>
                  <a:prstClr val="black"/>
                </a:solidFill>
                <a:latin typeface="Consolas"/>
              </a:rPr>
              <a:t> </a:t>
            </a:r>
            <a:r>
              <a:rPr lang="arn-CL" b="1" dirty="0">
                <a:solidFill>
                  <a:srgbClr val="2B91AF"/>
                </a:solidFill>
                <a:latin typeface="Consolas"/>
              </a:rPr>
              <a:t>SqlCommand</a:t>
            </a:r>
            <a:endParaRPr lang="arn-CL" b="1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arn-CL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arn-C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b="1" dirty="0">
                <a:solidFill>
                  <a:prstClr val="black"/>
                </a:solidFill>
                <a:latin typeface="Consolas"/>
              </a:rPr>
              <a:t>CommandType = </a:t>
            </a:r>
            <a:r>
              <a:rPr lang="arn-CL" b="1" dirty="0">
                <a:solidFill>
                  <a:srgbClr val="2B91AF"/>
                </a:solidFill>
                <a:latin typeface="Consolas"/>
              </a:rPr>
              <a:t>CommandType</a:t>
            </a:r>
            <a:r>
              <a:rPr lang="arn-CL" b="1" dirty="0">
                <a:solidFill>
                  <a:prstClr val="black"/>
                </a:solidFill>
                <a:latin typeface="Consolas"/>
              </a:rPr>
              <a:t>.Text,</a:t>
            </a:r>
          </a:p>
          <a:p>
            <a:r>
              <a:rPr lang="arn-CL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arn-CL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b="1" dirty="0">
                <a:solidFill>
                  <a:prstClr val="black"/>
                </a:solidFill>
                <a:latin typeface="Consolas"/>
              </a:rPr>
              <a:t>Connection = connection,</a:t>
            </a:r>
          </a:p>
          <a:p>
            <a:r>
              <a:rPr lang="arn-CL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arn-CL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b="1" dirty="0">
                <a:solidFill>
                  <a:prstClr val="black"/>
                </a:solidFill>
                <a:latin typeface="Consolas"/>
              </a:rPr>
              <a:t>CommandText = </a:t>
            </a:r>
            <a:r>
              <a:rPr lang="arn-CL" b="1" dirty="0">
                <a:solidFill>
                  <a:srgbClr val="A31515"/>
                </a:solidFill>
                <a:latin typeface="Consolas"/>
              </a:rPr>
              <a:t>"SELECT * FROM Titles"</a:t>
            </a:r>
            <a:endParaRPr lang="arn-CL" b="1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6966495" y="1752600"/>
            <a:ext cx="306333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Установить тип команды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42071">
            <a:off x="5943147" y="2086069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кругленный прямоугольник 8"/>
          <p:cNvSpPr/>
          <p:nvPr/>
        </p:nvSpPr>
        <p:spPr bwMode="auto">
          <a:xfrm>
            <a:off x="6966498" y="2438400"/>
            <a:ext cx="3063329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Привязать к соединению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00752" y="2590804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Скругленный прямоугольник 10"/>
          <p:cNvSpPr/>
          <p:nvPr/>
        </p:nvSpPr>
        <p:spPr bwMode="auto">
          <a:xfrm>
            <a:off x="6966499" y="3276600"/>
            <a:ext cx="3063329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Оператор SQL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46614">
            <a:off x="5986465" y="3250492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Блок-схема: документ 12"/>
          <p:cNvSpPr/>
          <p:nvPr/>
        </p:nvSpPr>
        <p:spPr bwMode="auto">
          <a:xfrm>
            <a:off x="357189" y="4114800"/>
            <a:ext cx="4186238" cy="1981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arn-CL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arn-CL" dirty="0">
                <a:solidFill>
                  <a:prstClr val="black"/>
                </a:solidFill>
                <a:latin typeface="Consolas"/>
              </a:rPr>
              <a:t> </a:t>
            </a:r>
            <a:r>
              <a:rPr lang="arn-CL" dirty="0">
                <a:solidFill>
                  <a:srgbClr val="0000FF"/>
                </a:solidFill>
                <a:latin typeface="Consolas"/>
              </a:rPr>
              <a:t>enum</a:t>
            </a:r>
            <a:r>
              <a:rPr lang="arn-CL" dirty="0">
                <a:solidFill>
                  <a:prstClr val="black"/>
                </a:solidFill>
                <a:latin typeface="Consolas"/>
              </a:rPr>
              <a:t> </a:t>
            </a:r>
            <a:r>
              <a:rPr lang="arn-CL" b="1" dirty="0">
                <a:solidFill>
                  <a:srgbClr val="2B91AF"/>
                </a:solidFill>
                <a:latin typeface="Consolas"/>
              </a:rPr>
              <a:t>CommandType</a:t>
            </a:r>
            <a:endParaRPr lang="arn-CL" b="1" dirty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arn-C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b="1" dirty="0">
                <a:solidFill>
                  <a:prstClr val="black"/>
                </a:solidFill>
                <a:latin typeface="Consolas"/>
              </a:rPr>
              <a:t>Text = 1,</a:t>
            </a:r>
          </a:p>
          <a:p>
            <a:r>
              <a:rPr lang="arn-CL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b="1" dirty="0">
                <a:solidFill>
                  <a:prstClr val="black"/>
                </a:solidFill>
                <a:latin typeface="Consolas"/>
              </a:rPr>
              <a:t>StoredProcedure = 4,</a:t>
            </a:r>
          </a:p>
          <a:p>
            <a:r>
              <a:rPr lang="arn-CL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b="1" dirty="0">
                <a:solidFill>
                  <a:prstClr val="black"/>
                </a:solidFill>
                <a:latin typeface="Consolas"/>
              </a:rPr>
              <a:t>TableDirect = 512,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3527847" y="3962400"/>
            <a:ext cx="6501979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Команда будет выполнять прямой оператор SQL. Оператор SQL  указывается в свойстве </a:t>
            </a:r>
            <a:r>
              <a:rPr lang="ru-RU" sz="1900" dirty="0" err="1"/>
              <a:t>CommandText</a:t>
            </a:r>
            <a:endParaRPr lang="ru-RU" sz="1900" dirty="0"/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3514726" y="4648200"/>
            <a:ext cx="6501979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Команда будет выполнять хранимую процедуру в источнике данных. Свойство </a:t>
            </a:r>
            <a:r>
              <a:rPr lang="en-US" sz="1900" dirty="0" err="1"/>
              <a:t>Comm</a:t>
            </a:r>
            <a:r>
              <a:rPr lang="ru-RU" sz="1900" dirty="0" err="1"/>
              <a:t>andText</a:t>
            </a:r>
            <a:r>
              <a:rPr lang="ru-RU" sz="1900" dirty="0"/>
              <a:t> представляет имя хранимой процедуры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3514726" y="5638800"/>
            <a:ext cx="6501979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Команда будет опрашивать все записи таблицы. </a:t>
            </a:r>
            <a:r>
              <a:rPr lang="ru-RU" sz="1900" dirty="0" err="1"/>
              <a:t>CommandText</a:t>
            </a:r>
            <a:r>
              <a:rPr lang="ru-RU" sz="1900" dirty="0"/>
              <a:t> — имя таблицы, из которой команда извлечет все записи</a:t>
            </a:r>
          </a:p>
        </p:txBody>
      </p:sp>
    </p:spTree>
    <p:extLst>
      <p:ext uri="{BB962C8B-B14F-4D97-AF65-F5344CB8AC3E}">
        <p14:creationId xmlns:p14="http://schemas.microsoft.com/office/powerpoint/2010/main" val="319677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Команды. Класс </a:t>
            </a:r>
            <a:r>
              <a:rPr lang="en-US" dirty="0" err="1">
                <a:solidFill>
                  <a:schemeClr val="tx1"/>
                </a:solidFill>
              </a:rPr>
              <a:t>DbCommand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Предоставляет параметр для </a:t>
            </a:r>
            <a:r>
              <a:rPr lang="ru-RU" sz="1900" dirty="0" err="1"/>
              <a:t>DbCommand</a:t>
            </a:r>
            <a:r>
              <a:rPr lang="ru-RU" sz="1900" dirty="0"/>
              <a:t> и дополнительно его отображение для столбца </a:t>
            </a:r>
            <a:r>
              <a:rPr lang="ru-RU" sz="1900" dirty="0" err="1"/>
              <a:t>DataSet</a:t>
            </a:r>
            <a:endParaRPr lang="ru-RU" sz="19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342900" y="1524000"/>
            <a:ext cx="9686925" cy="4800600"/>
            <a:chOff x="304800" y="1752600"/>
            <a:chExt cx="8521700" cy="4800600"/>
          </a:xfrm>
        </p:grpSpPr>
        <p:sp>
          <p:nvSpPr>
            <p:cNvPr id="5" name="Блок-схема: документ 4"/>
            <p:cNvSpPr/>
            <p:nvPr/>
          </p:nvSpPr>
          <p:spPr bwMode="auto">
            <a:xfrm>
              <a:off x="304800" y="1752600"/>
              <a:ext cx="8521700" cy="4800600"/>
            </a:xfrm>
            <a:prstGeom prst="flowChartDocumen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828800"/>
              <a:ext cx="5334000" cy="3901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Скругленный прямоугольник 9"/>
          <p:cNvSpPr/>
          <p:nvPr/>
        </p:nvSpPr>
        <p:spPr bwMode="auto">
          <a:xfrm>
            <a:off x="328613" y="5605678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Провайдер </a:t>
            </a:r>
            <a:r>
              <a:rPr lang="en-US" sz="1900" dirty="0"/>
              <a:t>SQL</a:t>
            </a:r>
            <a:r>
              <a:rPr lang="ru-RU" sz="1900" dirty="0"/>
              <a:t> требует, чтобы имена параметров в </a:t>
            </a:r>
            <a:r>
              <a:rPr lang="ru-RU" sz="1900" dirty="0" smtClean="0"/>
              <a:t>коде </a:t>
            </a:r>
            <a:r>
              <a:rPr lang="ru-RU" sz="1900" dirty="0"/>
              <a:t>и хранимой процедуре совпадали, порядок создания параметров значения не имеет</a:t>
            </a:r>
          </a:p>
        </p:txBody>
      </p:sp>
    </p:spTree>
    <p:extLst>
      <p:ext uri="{BB962C8B-B14F-4D97-AF65-F5344CB8AC3E}">
        <p14:creationId xmlns:p14="http://schemas.microsoft.com/office/powerpoint/2010/main" val="155452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Команды. Класс </a:t>
            </a:r>
            <a:r>
              <a:rPr lang="en-US" dirty="0" err="1" smtClean="0"/>
              <a:t>DbCommand</a:t>
            </a:r>
            <a:r>
              <a:rPr lang="ru-RU" dirty="0" smtClean="0"/>
              <a:t>. </a:t>
            </a:r>
            <a:r>
              <a:rPr lang="ru-RU" dirty="0"/>
              <a:t>Выполнение команд</a:t>
            </a:r>
            <a:br>
              <a:rPr lang="ru-RU" dirty="0"/>
            </a:b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57189" y="762000"/>
            <a:ext cx="9672638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Объект </a:t>
            </a:r>
            <a:r>
              <a:rPr lang="en-US" sz="1900" dirty="0"/>
              <a:t>Db</a:t>
            </a:r>
            <a:r>
              <a:rPr lang="ru-RU" sz="1900" dirty="0" err="1"/>
              <a:t>Command</a:t>
            </a:r>
            <a:r>
              <a:rPr lang="ru-RU" sz="1900" dirty="0"/>
              <a:t> предоставляет методы, которые можно использовать для выполнения  команды, в зависимости от того, нужно ли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извлечь полный результирующий набор (</a:t>
            </a:r>
            <a:r>
              <a:rPr lang="en-US" sz="1900" dirty="0" err="1"/>
              <a:t>DbCommand.ExecuteReader</a:t>
            </a:r>
            <a:r>
              <a:rPr lang="ru-RU" sz="1900" dirty="0"/>
              <a:t>)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получить единственное значение (</a:t>
            </a:r>
            <a:r>
              <a:rPr lang="en-US" sz="1900" dirty="0" err="1"/>
              <a:t>DbCommand.ExecuteScalar</a:t>
            </a:r>
            <a:r>
              <a:rPr lang="ru-RU" sz="1900" dirty="0"/>
              <a:t>)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просто выполнить отличную от запроса команду (</a:t>
            </a:r>
            <a:r>
              <a:rPr lang="en-US" sz="1900" dirty="0" err="1"/>
              <a:t>DbCommand.ExecuteNonQuery</a:t>
            </a:r>
            <a:r>
              <a:rPr lang="ru-RU" sz="1900" dirty="0"/>
              <a:t>)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57189" y="2514600"/>
            <a:ext cx="9672638" cy="40386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Object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ExecuteScalar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ru-RU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algn="just"/>
            <a:r>
              <a:rPr lang="ru-RU" sz="1900" dirty="0">
                <a:solidFill>
                  <a:prstClr val="black"/>
                </a:solidFill>
              </a:rPr>
              <a:t>выполняет команду и возвращает значение из первого столбца первой строки любого результирующего набора</a:t>
            </a:r>
            <a:endParaRPr lang="en-US" sz="19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arn-CL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 algn="just"/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ExecuteNonQuery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ru-RU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 algn="just"/>
            <a:r>
              <a:rPr lang="ru-RU" sz="1900" dirty="0">
                <a:solidFill>
                  <a:prstClr val="black"/>
                </a:solidFill>
              </a:rPr>
              <a:t>выполняет команду, но не возвращает вывода</a:t>
            </a:r>
            <a:r>
              <a:rPr lang="en-US" sz="19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/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 algn="just"/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DbDataReader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ExecuteReader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ru-RU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 algn="just"/>
            <a:r>
              <a:rPr lang="ru-RU" sz="1900" dirty="0">
                <a:solidFill>
                  <a:prstClr val="black"/>
                </a:solidFill>
              </a:rPr>
              <a:t>выполняет команду и возвращает типизированный </a:t>
            </a:r>
            <a:r>
              <a:rPr lang="ru-RU" sz="1900" dirty="0" err="1">
                <a:solidFill>
                  <a:prstClr val="black"/>
                </a:solidFill>
              </a:rPr>
              <a:t>IDataReader</a:t>
            </a:r>
            <a:r>
              <a:rPr lang="arn-CL" sz="1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u-RU" sz="19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 algn="just"/>
            <a:endParaRPr lang="ru-RU" sz="1900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SqlCommand.ExecuteXmlReader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endParaRPr lang="ru-RU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algn="just"/>
            <a:r>
              <a:rPr lang="ru-RU" sz="1900" dirty="0">
                <a:solidFill>
                  <a:prstClr val="black"/>
                </a:solidFill>
              </a:rPr>
              <a:t>выполняет команду и возвращает объект </a:t>
            </a:r>
            <a:r>
              <a:rPr lang="ru-RU" sz="1900" dirty="0" err="1">
                <a:solidFill>
                  <a:prstClr val="black"/>
                </a:solidFill>
              </a:rPr>
              <a:t>XmlReader</a:t>
            </a:r>
            <a:r>
              <a:rPr lang="ru-RU" sz="1900" dirty="0">
                <a:solidFill>
                  <a:prstClr val="black"/>
                </a:solidFill>
              </a:rPr>
              <a:t>, который может быть использован для прохода по фрагменту XML, возвращенному из базы данных</a:t>
            </a:r>
            <a:endParaRPr lang="ru-RU" sz="19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6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333627"/>
            <a:ext cx="96869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кругленный прямоугольник 6"/>
          <p:cNvSpPr/>
          <p:nvPr/>
        </p:nvSpPr>
        <p:spPr bwMode="auto">
          <a:xfrm>
            <a:off x="342900" y="8382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Строка таблицы содержит данные об одном объекте (например, книге, товаре, клиенте и т.д.). Каждая таблица состоит из столбцов (их называют полями или атрибутами) и строк (их называют записями или кортежами)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 таблице не может быть двух одинаковых строк. В математике таблицы, обладающие таким свойством, называют отношениями (</a:t>
            </a:r>
            <a:r>
              <a:rPr lang="ru-RU" sz="1900" dirty="0" err="1"/>
              <a:t>relation</a:t>
            </a:r>
            <a:r>
              <a:rPr lang="ru-RU" sz="1900" dirty="0"/>
              <a:t>)</a:t>
            </a: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342900" y="5105400"/>
            <a:ext cx="4714875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Столбцы таблицы описывают различные характеристики этих объектов — атрибутов (например, наименование, код товара, сведения о клиенте и т.д.)</a:t>
            </a:r>
          </a:p>
        </p:txBody>
      </p:sp>
      <p:pic>
        <p:nvPicPr>
          <p:cNvPr id="20" name="Picture 11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389458">
            <a:off x="749466" y="2395970"/>
            <a:ext cx="2255231" cy="42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кругленный прямоугольник 7"/>
          <p:cNvSpPr/>
          <p:nvPr/>
        </p:nvSpPr>
        <p:spPr bwMode="auto">
          <a:xfrm>
            <a:off x="5277353" y="5105400"/>
            <a:ext cx="4714875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На пересечении каждого столбца и строки может находиться только атомарное значение (одно значение, не состоящее из группы значений)</a:t>
            </a:r>
          </a:p>
        </p:txBody>
      </p:sp>
      <p:pic>
        <p:nvPicPr>
          <p:cNvPr id="9" name="Picture 11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366773" flipV="1">
            <a:off x="4526883" y="4795024"/>
            <a:ext cx="1932505" cy="29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3876290" flipV="1">
            <a:off x="6578730" y="4409006"/>
            <a:ext cx="1616486" cy="30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5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Команды. Класс </a:t>
            </a:r>
            <a:r>
              <a:rPr lang="en-US" dirty="0" err="1"/>
              <a:t>DbCommand</a:t>
            </a:r>
            <a:r>
              <a:rPr lang="ru-RU" dirty="0"/>
              <a:t>. Выполнение </a:t>
            </a:r>
            <a:r>
              <a:rPr lang="ru-RU" dirty="0" smtClean="0"/>
              <a:t>команд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1676402"/>
            <a:ext cx="9686925" cy="3124201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endParaRPr lang="ru-RU" sz="1500" dirty="0">
              <a:solidFill>
                <a:prstClr val="black"/>
              </a:solidFill>
              <a:latin typeface="Consolas"/>
            </a:endParaRPr>
          </a:p>
          <a:p>
            <a:r>
              <a:rPr lang="en-US" sz="15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queryString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</a:rPr>
              <a:t>"DELETE FROM Author WHERE </a:t>
            </a:r>
            <a:r>
              <a:rPr lang="en-US" sz="1500" dirty="0" err="1">
                <a:solidFill>
                  <a:srgbClr val="A31515"/>
                </a:solidFill>
                <a:latin typeface="Consolas"/>
              </a:rPr>
              <a:t>authorID</a:t>
            </a:r>
            <a:r>
              <a:rPr lang="en-US" sz="1500" dirty="0">
                <a:solidFill>
                  <a:srgbClr val="A31515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en-US" sz="15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,entity.ID);</a:t>
            </a:r>
          </a:p>
          <a:p>
            <a:endParaRPr lang="en-US" sz="1500" dirty="0">
              <a:solidFill>
                <a:prstClr val="black"/>
              </a:solidFill>
              <a:latin typeface="Consolas"/>
            </a:endParaRPr>
          </a:p>
          <a:p>
            <a:r>
              <a:rPr lang="en-US" sz="15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command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</a:rPr>
              <a:t>SqlCommand</a:t>
            </a:r>
            <a:endParaRPr lang="en-US" sz="1500" dirty="0">
              <a:solidFill>
                <a:prstClr val="black"/>
              </a:solidFill>
              <a:latin typeface="Consolas"/>
            </a:endParaRPr>
          </a:p>
          <a:p>
            <a:r>
              <a:rPr lang="ru-RU" sz="15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CommandType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latin typeface="Consolas"/>
              </a:rPr>
              <a:t>CommandType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.Text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/>
              </a:rPr>
              <a:t>     Connection = connection,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CommandText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queryString</a:t>
            </a:r>
            <a:endParaRPr lang="en-US" sz="1500" dirty="0">
              <a:solidFill>
                <a:prstClr val="black"/>
              </a:solidFill>
              <a:latin typeface="Consolas"/>
            </a:endParaRPr>
          </a:p>
          <a:p>
            <a:r>
              <a:rPr lang="ru-RU" sz="1500" dirty="0">
                <a:solidFill>
                  <a:prstClr val="black"/>
                </a:solidFill>
                <a:latin typeface="Consolas"/>
              </a:rPr>
              <a:t>};</a:t>
            </a:r>
            <a:endParaRPr lang="en-US" sz="1500" dirty="0">
              <a:solidFill>
                <a:prstClr val="black"/>
              </a:solidFill>
              <a:latin typeface="Consolas"/>
            </a:endParaRPr>
          </a:p>
          <a:p>
            <a:endParaRPr lang="ru-RU" sz="1500" dirty="0">
              <a:solidFill>
                <a:prstClr val="black"/>
              </a:solidFill>
              <a:latin typeface="Consolas"/>
            </a:endParaRPr>
          </a:p>
          <a:p>
            <a:r>
              <a:rPr lang="en-US" sz="1500" dirty="0" err="1">
                <a:solidFill>
                  <a:prstClr val="black"/>
                </a:solidFill>
                <a:latin typeface="Consolas"/>
              </a:rPr>
              <a:t>connection.Open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5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count= </a:t>
            </a:r>
            <a:r>
              <a:rPr lang="en-US" sz="1500" dirty="0" err="1">
                <a:solidFill>
                  <a:prstClr val="black"/>
                </a:solidFill>
                <a:latin typeface="Consolas"/>
              </a:rPr>
              <a:t>command.</a:t>
            </a:r>
            <a:r>
              <a:rPr lang="en-US" sz="1500" b="1" dirty="0" err="1">
                <a:solidFill>
                  <a:prstClr val="black"/>
                </a:solidFill>
                <a:latin typeface="Consolas"/>
              </a:rPr>
              <a:t>ExecuteNonQuery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14131">
            <a:off x="3199744" y="4281207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ый прямоугольник 4"/>
          <p:cNvSpPr/>
          <p:nvPr/>
        </p:nvSpPr>
        <p:spPr bwMode="auto">
          <a:xfrm>
            <a:off x="342900" y="7620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Если требуется объект </a:t>
            </a:r>
            <a:r>
              <a:rPr lang="en-US" sz="1900" dirty="0" err="1"/>
              <a:t>DbCommand</a:t>
            </a:r>
            <a:r>
              <a:rPr lang="ru-RU" sz="1900" dirty="0"/>
              <a:t>, не возвращающий результат в виде таблицы, следует использовать метод </a:t>
            </a:r>
            <a:r>
              <a:rPr lang="en-US" sz="1900" b="1" dirty="0" err="1"/>
              <a:t>ExecuteNonQuery</a:t>
            </a:r>
            <a:endParaRPr lang="ru-RU" sz="1900" b="1" dirty="0" err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090030"/>
            <a:ext cx="4800600" cy="14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Скругленный прямоугольник 9"/>
          <p:cNvSpPr/>
          <p:nvPr/>
        </p:nvSpPr>
        <p:spPr bwMode="auto">
          <a:xfrm>
            <a:off x="4714875" y="3581401"/>
            <a:ext cx="5314950" cy="2971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Обычно используется для операторов </a:t>
            </a:r>
            <a:r>
              <a:rPr lang="ru-RU" sz="1900" b="1" dirty="0"/>
              <a:t>UPDATE</a:t>
            </a:r>
            <a:r>
              <a:rPr lang="ru-RU" sz="1900" dirty="0"/>
              <a:t>, </a:t>
            </a:r>
            <a:r>
              <a:rPr lang="ru-RU" sz="1900" b="1" dirty="0"/>
              <a:t>INSERT</a:t>
            </a:r>
            <a:r>
              <a:rPr lang="ru-RU" sz="1900" dirty="0"/>
              <a:t> или </a:t>
            </a:r>
            <a:r>
              <a:rPr lang="ru-RU" sz="1900" b="1" dirty="0"/>
              <a:t>DELETE</a:t>
            </a:r>
            <a:r>
              <a:rPr lang="ru-RU" sz="1900" dirty="0"/>
              <a:t>, где единственным возвращаемым значением является количество обработанных строк. Однако метод может вернуть результаты, если осуществляется вызов хранимой процедуры с выходными параметрами</a:t>
            </a:r>
            <a:endParaRPr lang="ru-RU" sz="1900" b="1" dirty="0"/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Возвращает одну порцию информации — количество обработанных записей (или -1, если команда отлична от INSERT, DELETE или UPDATE)</a:t>
            </a:r>
          </a:p>
        </p:txBody>
      </p:sp>
    </p:spTree>
    <p:extLst>
      <p:ext uri="{BB962C8B-B14F-4D97-AF65-F5344CB8AC3E}">
        <p14:creationId xmlns:p14="http://schemas.microsoft.com/office/powerpoint/2010/main" val="304429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Команды. Класс </a:t>
            </a:r>
            <a:r>
              <a:rPr lang="en-US" dirty="0" err="1"/>
              <a:t>DbCommand</a:t>
            </a:r>
            <a:r>
              <a:rPr lang="ru-RU" dirty="0"/>
              <a:t>. Выполнение </a:t>
            </a:r>
            <a:r>
              <a:rPr lang="ru-RU" dirty="0" smtClean="0"/>
              <a:t>команд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71475" y="1676400"/>
            <a:ext cx="9686925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endParaRPr lang="ru-RU" sz="1300" dirty="0">
              <a:solidFill>
                <a:prstClr val="black"/>
              </a:solidFill>
              <a:latin typeface="Consolas"/>
            </a:endParaRPr>
          </a:p>
          <a:p>
            <a:endParaRPr lang="ru-RU" sz="1300" dirty="0">
              <a:solidFill>
                <a:prstClr val="black"/>
              </a:solidFill>
              <a:latin typeface="Consolas"/>
            </a:endParaRP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...</a:t>
            </a:r>
            <a:r>
              <a:rPr lang="arn-CL" sz="1300" dirty="0">
                <a:solidFill>
                  <a:srgbClr val="2B91AF"/>
                </a:solidFill>
                <a:latin typeface="Consolas"/>
              </a:rPr>
              <a:t> </a:t>
            </a:r>
            <a:endParaRPr lang="ru-RU" sz="1300" dirty="0">
              <a:solidFill>
                <a:srgbClr val="2B91AF"/>
              </a:solidFill>
              <a:latin typeface="Consolas"/>
            </a:endParaRPr>
          </a:p>
          <a:p>
            <a:r>
              <a:rPr lang="arn-CL" sz="1300" dirty="0">
                <a:solidFill>
                  <a:srgbClr val="2B91AF"/>
                </a:solidFill>
                <a:latin typeface="Consolas"/>
              </a:rPr>
              <a:t>var 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commandScalar = 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arn-CL" sz="1300" dirty="0">
                <a:solidFill>
                  <a:srgbClr val="2B91AF"/>
                </a:solidFill>
                <a:latin typeface="Consolas"/>
              </a:rPr>
              <a:t>SqlCommand</a:t>
            </a:r>
            <a:endParaRPr lang="arn-CL" sz="1300" dirty="0">
              <a:solidFill>
                <a:prstClr val="black"/>
              </a:solidFill>
              <a:latin typeface="Consolas"/>
            </a:endParaRP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arn-CL" sz="1300" dirty="0">
                <a:solidFill>
                  <a:prstClr val="black"/>
                </a:solidFill>
                <a:latin typeface="Consolas"/>
              </a:rPr>
              <a:t>     CommandType = </a:t>
            </a:r>
            <a:r>
              <a:rPr lang="arn-CL" sz="1300" dirty="0">
                <a:solidFill>
                  <a:srgbClr val="2B91AF"/>
                </a:solidFill>
                <a:latin typeface="Consolas"/>
              </a:rPr>
              <a:t>CommandType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.Text,</a:t>
            </a:r>
          </a:p>
          <a:p>
            <a:r>
              <a:rPr lang="arn-CL" sz="1300" dirty="0">
                <a:solidFill>
                  <a:prstClr val="black"/>
                </a:solidFill>
                <a:latin typeface="Consolas"/>
              </a:rPr>
              <a:t>     Connection = connection,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CommandText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300" dirty="0">
                <a:solidFill>
                  <a:srgbClr val="A31515"/>
                </a:solidFill>
                <a:latin typeface="Consolas"/>
              </a:rPr>
              <a:t>"SELECT COUNT(*) FROM Authors"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arn-CL" sz="13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 count = (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)commandScalar.</a:t>
            </a:r>
            <a:r>
              <a:rPr lang="arn-CL" sz="1500" b="1" dirty="0">
                <a:solidFill>
                  <a:prstClr val="black"/>
                </a:solidFill>
                <a:latin typeface="Consolas"/>
              </a:rPr>
              <a:t>ExecuteScalar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...</a:t>
            </a:r>
            <a:endParaRPr lang="ru-RU" sz="1300" dirty="0"/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5982567" y="1686189"/>
            <a:ext cx="4071938" cy="146078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Возвращает значение сохраненной в первом поле первой строки результирующего набора, сгенерированного запросом </a:t>
            </a:r>
            <a:r>
              <a:rPr lang="ru-RU" sz="1900" b="1" dirty="0"/>
              <a:t>SELECT</a:t>
            </a:r>
            <a:r>
              <a:rPr lang="ru-RU" sz="1900" dirty="0"/>
              <a:t> команды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48679" y="3059096"/>
            <a:ext cx="1296060" cy="51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169766"/>
            <a:ext cx="2657475" cy="159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34" y="3970736"/>
            <a:ext cx="4696691" cy="184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кругленный прямоугольник 8"/>
          <p:cNvSpPr/>
          <p:nvPr/>
        </p:nvSpPr>
        <p:spPr bwMode="auto">
          <a:xfrm>
            <a:off x="342900" y="5791200"/>
            <a:ext cx="9686925" cy="78440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Обычно применяется для выполнения запросов, возвращающих единственное поле, возможно, вычисленное агрегатной функцией SQL вроде COUNT или SUM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762000"/>
            <a:ext cx="97155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Если необходимо вернуть единственный результат из оператора SQL, такой как количество записей в заданной таблице или текущие дату и время на сервере, применяется метод </a:t>
            </a:r>
            <a:r>
              <a:rPr lang="ru-RU" sz="1900" dirty="0" err="1"/>
              <a:t>ExecuteScalar</a:t>
            </a:r>
            <a:r>
              <a:rPr lang="ru-RU" sz="1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9949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Команды. Класс </a:t>
            </a:r>
            <a:r>
              <a:rPr lang="en-US" dirty="0" err="1"/>
              <a:t>DbCommand</a:t>
            </a:r>
            <a:r>
              <a:rPr lang="ru-RU" dirty="0"/>
              <a:t>. Выполнение команд</a:t>
            </a:r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762000"/>
            <a:ext cx="9686925" cy="3429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endParaRPr lang="ru-RU" sz="1300" dirty="0">
              <a:solidFill>
                <a:prstClr val="black"/>
              </a:solidFill>
              <a:latin typeface="Consolas"/>
            </a:endParaRPr>
          </a:p>
          <a:p>
            <a:endParaRPr lang="ru-RU" sz="1300" dirty="0">
              <a:solidFill>
                <a:prstClr val="black"/>
              </a:solidFill>
              <a:latin typeface="Consolas"/>
            </a:endParaRP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...</a:t>
            </a:r>
            <a:endParaRPr lang="ru-RU" sz="1300" dirty="0">
              <a:solidFill>
                <a:srgbClr val="2B91AF"/>
              </a:solidFill>
              <a:latin typeface="Consolas"/>
            </a:endParaRPr>
          </a:p>
          <a:p>
            <a:r>
              <a:rPr lang="arn-CL" sz="1300" dirty="0">
                <a:solidFill>
                  <a:srgbClr val="2B91AF"/>
                </a:solidFill>
                <a:latin typeface="Consolas"/>
              </a:rPr>
              <a:t>SqlDataReader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 reader = command.</a:t>
            </a:r>
            <a:r>
              <a:rPr lang="arn-CL" sz="1500" b="1" dirty="0">
                <a:solidFill>
                  <a:prstClr val="black"/>
                </a:solidFill>
                <a:latin typeface="Consolas"/>
              </a:rPr>
              <a:t>ExecuteReader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arn-CL" sz="13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 htmlStr = 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arn-CL" sz="1300" dirty="0">
                <a:solidFill>
                  <a:srgbClr val="2B91AF"/>
                </a:solidFill>
                <a:latin typeface="Consolas"/>
              </a:rPr>
              <a:t>StringBuilder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arn-CL" sz="13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.Empty);</a:t>
            </a:r>
          </a:p>
          <a:p>
            <a:r>
              <a:rPr lang="arn-CL" sz="13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 (reader.Read())</a:t>
            </a: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htmlStr.Append(</a:t>
            </a:r>
            <a:r>
              <a:rPr lang="arn-CL" sz="1300" dirty="0">
                <a:solidFill>
                  <a:srgbClr val="A31515"/>
                </a:solidFill>
                <a:latin typeface="Consolas"/>
              </a:rPr>
              <a:t>"&lt;li&gt;"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);         </a:t>
            </a: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htmlStr.Append(</a:t>
            </a:r>
            <a:r>
              <a:rPr lang="arn-CL" sz="1300" dirty="0">
                <a:solidFill>
                  <a:srgbClr val="A31515"/>
                </a:solidFill>
                <a:latin typeface="Consolas"/>
              </a:rPr>
              <a:t>" &lt;b&gt;"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);</a:t>
            </a:r>
            <a:r>
              <a:rPr lang="ru-RU" sz="1300" dirty="0">
                <a:solidFill>
                  <a:prstClr val="black"/>
                </a:solidFill>
                <a:latin typeface="Consolas"/>
              </a:rPr>
              <a:t> </a:t>
            </a:r>
            <a:endParaRPr lang="arn-CL" sz="1300" dirty="0">
              <a:solidFill>
                <a:prstClr val="black"/>
              </a:solidFill>
              <a:latin typeface="Consolas"/>
            </a:endParaRP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sz="1300" b="1" dirty="0">
                <a:solidFill>
                  <a:prstClr val="black"/>
                </a:solidFill>
                <a:latin typeface="Consolas"/>
              </a:rPr>
              <a:t>htmlStr.Append(reader[</a:t>
            </a:r>
            <a:r>
              <a:rPr lang="arn-CL" sz="1300" b="1" dirty="0">
                <a:solidFill>
                  <a:srgbClr val="A31515"/>
                </a:solidFill>
                <a:latin typeface="Consolas"/>
              </a:rPr>
              <a:t>"authorId"</a:t>
            </a:r>
            <a:r>
              <a:rPr lang="arn-CL" sz="1300" b="1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htmlStr.Append(</a:t>
            </a:r>
            <a:r>
              <a:rPr lang="arn-CL" sz="1300" dirty="0">
                <a:solidFill>
                  <a:srgbClr val="A31515"/>
                </a:solidFill>
                <a:latin typeface="Consolas"/>
              </a:rPr>
              <a:t>"&lt;/b&gt;. "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300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sz="1300" b="1" dirty="0">
                <a:solidFill>
                  <a:prstClr val="black"/>
                </a:solidFill>
                <a:latin typeface="Consolas"/>
              </a:rPr>
              <a:t>htmlStr.Append(reader[</a:t>
            </a:r>
            <a:r>
              <a:rPr lang="arn-CL" sz="1300" b="1" dirty="0">
                <a:solidFill>
                  <a:srgbClr val="A31515"/>
                </a:solidFill>
                <a:latin typeface="Consolas"/>
              </a:rPr>
              <a:t>"firstName"</a:t>
            </a:r>
            <a:r>
              <a:rPr lang="arn-CL" sz="1300" b="1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sz="1300" b="1" dirty="0">
                <a:solidFill>
                  <a:prstClr val="black"/>
                </a:solidFill>
                <a:latin typeface="Consolas"/>
              </a:rPr>
              <a:t>htmlStr.Append(reader.GetString(2));</a:t>
            </a: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htmlStr.Append(</a:t>
            </a:r>
            <a:r>
              <a:rPr lang="arn-CL" sz="1300" dirty="0">
                <a:solidFill>
                  <a:srgbClr val="A31515"/>
                </a:solidFill>
                <a:latin typeface="Consolas"/>
              </a:rPr>
              <a:t>"&lt;/li&gt;"</a:t>
            </a:r>
            <a:r>
              <a:rPr lang="arn-CL" sz="13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arn-CL" sz="1300" dirty="0">
                <a:solidFill>
                  <a:prstClr val="black"/>
                </a:solidFill>
                <a:latin typeface="Consolas"/>
              </a:rPr>
              <a:t>Response.Write(htmlStr);</a:t>
            </a:r>
            <a:endParaRPr lang="ru-RU" sz="1300" dirty="0">
              <a:solidFill>
                <a:prstClr val="black"/>
              </a:solidFill>
              <a:latin typeface="Consolas"/>
            </a:endParaRPr>
          </a:p>
          <a:p>
            <a:r>
              <a:rPr lang="ru-RU" sz="1300" dirty="0">
                <a:solidFill>
                  <a:prstClr val="black"/>
                </a:solidFill>
                <a:latin typeface="Consolas"/>
              </a:rPr>
              <a:t>...</a:t>
            </a:r>
            <a:endParaRPr lang="ru-RU" sz="13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243694"/>
            <a:ext cx="3257550" cy="228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69" y="4478947"/>
            <a:ext cx="4650582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857252" y="2438400"/>
            <a:ext cx="3921919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57252" y="2895600"/>
            <a:ext cx="3921919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57252" y="3124200"/>
            <a:ext cx="3921919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 bwMode="auto">
          <a:xfrm>
            <a:off x="4972050" y="1447800"/>
            <a:ext cx="4972050" cy="1752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Возвращает экземпляр </a:t>
            </a:r>
            <a:r>
              <a:rPr lang="en-US" sz="1900" dirty="0" err="1"/>
              <a:t>DbDataReader</a:t>
            </a:r>
            <a:r>
              <a:rPr lang="ru-RU" sz="1900" dirty="0"/>
              <a:t>, представляющий собой серверный курсор,  поддерживающий последовательный однонаправленный доступ лишь для чтения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71379">
            <a:off x="5739660" y="1211490"/>
            <a:ext cx="1152053" cy="57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11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Команды. Класс </a:t>
            </a:r>
            <a:r>
              <a:rPr lang="en-US" dirty="0" err="1" smtClean="0"/>
              <a:t>DbCommand</a:t>
            </a:r>
            <a:r>
              <a:rPr lang="ru-RU" dirty="0" smtClean="0"/>
              <a:t>. Применение объекта </a:t>
            </a:r>
            <a:r>
              <a:rPr lang="en-US" dirty="0" err="1" smtClean="0"/>
              <a:t>DbDataReader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 flipH="1">
            <a:off x="357188" y="762000"/>
            <a:ext cx="9672638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Объект </a:t>
            </a:r>
            <a:r>
              <a:rPr lang="en-US" sz="1900" dirty="0"/>
              <a:t>Db</a:t>
            </a:r>
            <a:r>
              <a:rPr lang="ru-RU" sz="1900" dirty="0" err="1"/>
              <a:t>DataReader</a:t>
            </a:r>
            <a:r>
              <a:rPr lang="ru-RU" sz="1900" dirty="0"/>
              <a:t>  - эффективное средство для извлечения данных из хранилища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Поддерживает серверный курсор последовательного однонаправленного доступа только для </a:t>
            </a:r>
            <a:r>
              <a:rPr lang="ru-RU" sz="1900" dirty="0" smtClean="0"/>
              <a:t>чтения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64061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объекта </a:t>
            </a:r>
            <a:r>
              <a:rPr lang="en-US" dirty="0" err="1"/>
              <a:t>DbDataReader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82660859"/>
              </p:ext>
            </p:extLst>
          </p:nvPr>
        </p:nvGraphicFramePr>
        <p:xfrm>
          <a:off x="342900" y="762000"/>
          <a:ext cx="9686925" cy="534416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057400"/>
                <a:gridCol w="7629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Метод </a:t>
                      </a:r>
                      <a:endParaRPr lang="ru-RU" sz="16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Описание </a:t>
                      </a:r>
                      <a:endParaRPr lang="ru-RU" sz="1600" dirty="0"/>
                    </a:p>
                  </a:txBody>
                  <a:tcPr marL="102870" marR="102870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arn-CL" sz="1600" b="1" dirty="0" smtClean="0"/>
                        <a:t>Read</a:t>
                      </a:r>
                      <a:endParaRPr lang="ru-RU" sz="1600" b="1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Перемещает курсор строки на следующую строку в потоке. Метод Read() возвращает true, если существует следующая строка для прочтения: </a:t>
                      </a:r>
                    </a:p>
                    <a:p>
                      <a:pPr algn="just"/>
                      <a:r>
                        <a:rPr lang="arn-CL" sz="16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while</a:t>
                      </a:r>
                      <a:r>
                        <a:rPr lang="arn-CL" sz="16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(reader.Read())</a:t>
                      </a:r>
                      <a:r>
                        <a:rPr lang="ru-RU" sz="16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{ }</a:t>
                      </a:r>
                    </a:p>
                  </a:txBody>
                  <a:tcPr marL="102870" marR="102870"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dirty="0" err="1" smtClean="0"/>
                        <a:t>GetValue</a:t>
                      </a:r>
                      <a:endParaRPr lang="ru-RU" sz="1600" b="1" i="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Возвращает значение, сохраненное в поле с указанным именем столбцы или индексом, внутри текущей выбранной строки. Тип возвращенного значения — ближайший тип .NET, наиболее соответствующий «родному» значению, хранимому в источнике данных.</a:t>
                      </a:r>
                    </a:p>
                  </a:txBody>
                  <a:tcPr marL="102870" marR="102870"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dirty="0" err="1" smtClean="0"/>
                        <a:t>GetValues</a:t>
                      </a:r>
                      <a:endParaRPr lang="ru-RU" sz="1600" b="1" i="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Сохраняет значения текущей строки в массиве. Количество сохраняемых полей зависит от размера массива, переданного этому методу. Можно использовать свойство </a:t>
                      </a:r>
                      <a:r>
                        <a:rPr lang="ru-RU" sz="1600" dirty="0" err="1" smtClean="0"/>
                        <a:t>DataReader.FieldCount</a:t>
                      </a:r>
                      <a:r>
                        <a:rPr lang="ru-RU" sz="1600" dirty="0" smtClean="0"/>
                        <a:t> для определения действительного числа полей в строке, и использовать эту информацию для создания массива нужного размера</a:t>
                      </a:r>
                      <a:endParaRPr lang="ru-RU" sz="1600" dirty="0"/>
                    </a:p>
                  </a:txBody>
                  <a:tcPr marL="102870" marR="102870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 smtClean="0"/>
                        <a:t>GetInt</a:t>
                      </a:r>
                      <a:r>
                        <a:rPr lang="ru-RU" sz="1600" b="1" i="0" dirty="0" smtClean="0"/>
                        <a:t>32, </a:t>
                      </a:r>
                      <a:r>
                        <a:rPr lang="en-US" sz="1600" b="1" i="0" dirty="0" err="1" smtClean="0"/>
                        <a:t>GetChar</a:t>
                      </a:r>
                      <a:r>
                        <a:rPr lang="ru-RU" sz="1600" b="1" i="0" dirty="0" smtClean="0"/>
                        <a:t>, </a:t>
                      </a:r>
                      <a:r>
                        <a:rPr lang="en-US" sz="1600" b="1" i="0" dirty="0" err="1" smtClean="0"/>
                        <a:t>GetDateTime</a:t>
                      </a:r>
                      <a:r>
                        <a:rPr lang="ru-RU" sz="1600" b="1" i="0" dirty="0" smtClean="0"/>
                        <a:t> и </a:t>
                      </a:r>
                      <a:r>
                        <a:rPr lang="ru-RU" sz="1600" b="1" i="0" dirty="0" err="1" smtClean="0"/>
                        <a:t>т.д</a:t>
                      </a:r>
                      <a:endParaRPr lang="ru-RU" sz="1600" b="1" i="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Эти методы возвращают значение поля с указанным индексом в текущей строке, причем тип данных специфицируется именем метода. Эти методы не поддерживают типов, допускающих null-значения</a:t>
                      </a:r>
                      <a:endParaRPr lang="ru-RU" sz="1600" dirty="0"/>
                    </a:p>
                  </a:txBody>
                  <a:tcPr marL="102870" marR="102870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dirty="0" err="1" smtClean="0"/>
                        <a:t>NextResult</a:t>
                      </a:r>
                      <a:endParaRPr lang="ru-RU" sz="1600" b="1" i="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Если команда, которая сгенерировала </a:t>
                      </a:r>
                      <a:r>
                        <a:rPr lang="ru-RU" sz="1600" dirty="0" err="1" smtClean="0"/>
                        <a:t>DataReader</a:t>
                      </a:r>
                      <a:r>
                        <a:rPr lang="ru-RU" sz="1600" dirty="0" smtClean="0"/>
                        <a:t>, возвратила более одного набора строк, этот метод перемещает указатель на следующий набор строк и устанавливает его непосредственно перед первой строкой</a:t>
                      </a:r>
                      <a:endParaRPr lang="ru-RU" sz="1600" dirty="0"/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dirty="0" smtClean="0"/>
                        <a:t>Close</a:t>
                      </a:r>
                      <a:endParaRPr lang="ru-RU" sz="1600" b="1" i="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Закрывает модуль чтения</a:t>
                      </a:r>
                      <a:endParaRPr lang="ru-RU" sz="1600" dirty="0"/>
                    </a:p>
                  </a:txBody>
                  <a:tcPr marL="102870" marR="1028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29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внедрением </a:t>
            </a:r>
            <a:r>
              <a:rPr lang="arn-CL" dirty="0" smtClean="0"/>
              <a:t>SQL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Внедрение</a:t>
            </a:r>
            <a:r>
              <a:rPr lang="en-US" sz="1900" dirty="0"/>
              <a:t> SQL</a:t>
            </a:r>
            <a:r>
              <a:rPr lang="ru-RU" sz="1900" dirty="0"/>
              <a:t> — это процесс передачи </a:t>
            </a:r>
            <a:r>
              <a:rPr lang="en-US" sz="1900" dirty="0"/>
              <a:t>SQL</a:t>
            </a:r>
            <a:r>
              <a:rPr lang="ru-RU" sz="1900" dirty="0"/>
              <a:t>-кода приложению таким способом, который не предусмотрен его разработчиком</a:t>
            </a:r>
          </a:p>
        </p:txBody>
      </p:sp>
    </p:spTree>
    <p:extLst>
      <p:ext uri="{BB962C8B-B14F-4D97-AF65-F5344CB8AC3E}">
        <p14:creationId xmlns:p14="http://schemas.microsoft.com/office/powerpoint/2010/main" val="72208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838200"/>
            <a:ext cx="9686925" cy="5562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Преимущества выполнения хранимых процедур :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необходимые операторы уже содержатся в базе данных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все они прошли этап синтаксического анализа и находятся в исполняемом формате - перед выполнением хранимой процедуры SQL </a:t>
            </a:r>
            <a:r>
              <a:rPr lang="ru-RU" sz="1900" dirty="0" err="1"/>
              <a:t>Server</a:t>
            </a:r>
            <a:r>
              <a:rPr lang="ru-RU" sz="1900" dirty="0"/>
              <a:t> генерирует для нее план исполнения, выполняет ее оптимизацию и компиляцию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хранимые процедуры поддерживают модульное программирование, так как позволяют разбивать большие задачи на самостоятельные, более мелкие и удобные в управлении части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хранимые процедуры могут вызывать другие хранимые процедуры и функции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хранимые процедуры могут быть вызваны из прикладных программ других типов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как правило, хранимые процедуры выполняются быстрее, чем последовательность отдельных операторов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хранимые процедуры проще использовать: они могут состоять из десятков и сотен команд, но для их запуска достаточно указать всего лишь имя нужной хранимой процедуры, что позволяет уменьшить размер запроса, посылаемого от клиента на сервер, а значит, и нагрузку на сеть</a:t>
            </a:r>
          </a:p>
        </p:txBody>
      </p:sp>
    </p:spTree>
    <p:extLst>
      <p:ext uri="{BB962C8B-B14F-4D97-AF65-F5344CB8AC3E}">
        <p14:creationId xmlns:p14="http://schemas.microsoft.com/office/powerpoint/2010/main" val="394876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b="1" dirty="0"/>
              <a:t>Транзакция</a:t>
            </a:r>
            <a:r>
              <a:rPr lang="ru-RU" sz="1900" dirty="0"/>
              <a:t> – это атомарный набор операций, выполняемых только вместе и только в полном объеме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1676400"/>
            <a:ext cx="9686925" cy="3048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en-US" sz="1900" b="1" dirty="0"/>
              <a:t>ACID</a:t>
            </a:r>
            <a:r>
              <a:rPr lang="en-US" sz="1900" dirty="0"/>
              <a:t> </a:t>
            </a:r>
            <a:r>
              <a:rPr lang="ru-RU" sz="1900" b="1" dirty="0"/>
              <a:t>свойства</a:t>
            </a:r>
            <a:r>
              <a:rPr lang="ru-RU" sz="1900" dirty="0"/>
              <a:t> транзакций</a:t>
            </a:r>
            <a:endParaRPr lang="en-US" sz="1900" dirty="0"/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b="1" dirty="0"/>
              <a:t>Атомарность</a:t>
            </a:r>
            <a:r>
              <a:rPr lang="ru-RU" sz="1900" dirty="0"/>
              <a:t> (</a:t>
            </a:r>
            <a:r>
              <a:rPr lang="en-US" sz="1900" dirty="0" err="1"/>
              <a:t>atomocity</a:t>
            </a:r>
            <a:r>
              <a:rPr lang="ru-RU" sz="1900" dirty="0"/>
              <a:t>) – </a:t>
            </a:r>
            <a:r>
              <a:rPr lang="ru-RU" sz="1900" dirty="0" smtClean="0"/>
              <a:t>транзакцию </a:t>
            </a:r>
            <a:r>
              <a:rPr lang="ru-RU" sz="1900" dirty="0"/>
              <a:t>нельзя разбить на составные части</a:t>
            </a:r>
            <a:endParaRPr lang="en-US" sz="1900" dirty="0"/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b="1" dirty="0"/>
              <a:t>Согласованность</a:t>
            </a:r>
            <a:r>
              <a:rPr lang="ru-RU" sz="1900" dirty="0"/>
              <a:t> (</a:t>
            </a:r>
            <a:r>
              <a:rPr lang="en-US" sz="1900" dirty="0"/>
              <a:t>consistency</a:t>
            </a:r>
            <a:r>
              <a:rPr lang="ru-RU" sz="1900" dirty="0"/>
              <a:t>) – </a:t>
            </a:r>
            <a:r>
              <a:rPr lang="ru-RU" sz="1900" dirty="0" smtClean="0"/>
              <a:t>транзакции </a:t>
            </a:r>
            <a:r>
              <a:rPr lang="ru-RU" sz="1900" dirty="0"/>
              <a:t>оперируют согласованными данными, и по завершении </a:t>
            </a:r>
            <a:r>
              <a:rPr lang="ru-RU" sz="1900" dirty="0" err="1"/>
              <a:t>транзкции</a:t>
            </a:r>
            <a:r>
              <a:rPr lang="ru-RU" sz="1900" dirty="0"/>
              <a:t> данные должны остаться в целостном состоянии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b="1" dirty="0"/>
              <a:t>Изоляция</a:t>
            </a:r>
            <a:r>
              <a:rPr lang="en-US" sz="1900" dirty="0"/>
              <a:t> (isolation)</a:t>
            </a:r>
            <a:r>
              <a:rPr lang="ru-RU" sz="1900" dirty="0"/>
              <a:t> – транзакция обладает независимостью от результатов других транзакций, выполняющихся одновременно с ней, а ее результаты не должны влиять на результаты параллельных транзакций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b="1" dirty="0" err="1"/>
              <a:t>Отказоустнойчивость</a:t>
            </a:r>
            <a:r>
              <a:rPr lang="en-US" sz="1900" dirty="0"/>
              <a:t> (durability)</a:t>
            </a:r>
            <a:r>
              <a:rPr lang="ru-RU" sz="1900" dirty="0"/>
              <a:t> – когда </a:t>
            </a:r>
            <a:r>
              <a:rPr lang="ru-RU" sz="1900" dirty="0" smtClean="0"/>
              <a:t>транзакция </a:t>
            </a:r>
            <a:r>
              <a:rPr lang="ru-RU" sz="1900" dirty="0"/>
              <a:t>фиксируется, ее результаты сохраняются и не могут быть потеряны</a:t>
            </a:r>
          </a:p>
        </p:txBody>
      </p:sp>
    </p:spTree>
    <p:extLst>
      <p:ext uri="{BB962C8B-B14F-4D97-AF65-F5344CB8AC3E}">
        <p14:creationId xmlns:p14="http://schemas.microsoft.com/office/powerpoint/2010/main" val="37230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Транзакции хранимых процедур</a:t>
            </a:r>
            <a:r>
              <a:rPr lang="ru-RU" dirty="0"/>
              <a:t>. Эти транзакции происходят целиком в базе </a:t>
            </a:r>
            <a:r>
              <a:rPr lang="ru-RU" dirty="0" smtClean="0"/>
              <a:t>данных</a:t>
            </a:r>
            <a:r>
              <a:rPr lang="ru-RU" dirty="0"/>
              <a:t>. Транзакции хранимых процедур обеспечивают наилучшую  </a:t>
            </a:r>
            <a:r>
              <a:rPr lang="ru-RU" dirty="0" smtClean="0"/>
              <a:t>производительность</a:t>
            </a:r>
            <a:r>
              <a:rPr lang="ru-RU" dirty="0"/>
              <a:t>, поскольку требуют всего одного обращения к базе данных. Недостаток </a:t>
            </a:r>
            <a:r>
              <a:rPr lang="ru-RU" dirty="0" smtClean="0"/>
              <a:t>состоит </a:t>
            </a:r>
            <a:r>
              <a:rPr lang="ru-RU" dirty="0"/>
              <a:t>в том, что приходится писать всю логику транзакции с использованием </a:t>
            </a:r>
            <a:r>
              <a:rPr lang="ru-RU" dirty="0" smtClean="0"/>
              <a:t>операторов SQL</a:t>
            </a:r>
            <a:endParaRPr lang="ru-RU" dirty="0"/>
          </a:p>
          <a:p>
            <a:pPr marL="0" indent="0" algn="just">
              <a:buNone/>
            </a:pPr>
            <a:r>
              <a:rPr lang="ru-RU" b="1" dirty="0"/>
              <a:t>Инициированные клиентом (ADO.NET) транзакции</a:t>
            </a:r>
            <a:r>
              <a:rPr lang="ru-RU" dirty="0"/>
              <a:t>. Эти </a:t>
            </a:r>
            <a:r>
              <a:rPr lang="ru-RU" dirty="0" smtClean="0"/>
              <a:t>транзакции управляются </a:t>
            </a:r>
            <a:r>
              <a:rPr lang="ru-RU" dirty="0" err="1" smtClean="0"/>
              <a:t>программно</a:t>
            </a:r>
            <a:r>
              <a:rPr lang="ru-RU" dirty="0" smtClean="0"/>
              <a:t>. </a:t>
            </a:r>
            <a:r>
              <a:rPr lang="ru-RU" dirty="0"/>
              <a:t>"За кулисами" </a:t>
            </a:r>
            <a:r>
              <a:rPr lang="ru-RU" dirty="0" smtClean="0"/>
              <a:t>они применяют </a:t>
            </a:r>
            <a:r>
              <a:rPr lang="ru-RU" dirty="0"/>
              <a:t>те же команды, что и транзакции хранимых процедур, но код использует </a:t>
            </a:r>
            <a:r>
              <a:rPr lang="ru-RU" dirty="0" smtClean="0"/>
              <a:t>ряд объектов </a:t>
            </a:r>
            <a:r>
              <a:rPr lang="ru-RU" dirty="0"/>
              <a:t>ADO.NET, которые скрывают детали. Недостатком </a:t>
            </a:r>
            <a:r>
              <a:rPr lang="ru-RU" dirty="0" smtClean="0"/>
              <a:t>является необходимость </a:t>
            </a:r>
            <a:r>
              <a:rPr lang="ru-RU" dirty="0"/>
              <a:t>в нескольких обращениях к базе данных, чтобы запустить и </a:t>
            </a:r>
            <a:r>
              <a:rPr lang="ru-RU" dirty="0" smtClean="0"/>
              <a:t>зафиксировать транзакцию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16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ru-RU" dirty="0"/>
              <a:t>Сохраняйте транзакции насколько возможно короткими.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Избегайте </a:t>
            </a:r>
            <a:r>
              <a:rPr lang="ru-RU" dirty="0"/>
              <a:t>возврата данных запросом SELECT посреди транзакции. В идеале вы </a:t>
            </a:r>
            <a:r>
              <a:rPr lang="ru-RU" dirty="0" smtClean="0"/>
              <a:t> должны </a:t>
            </a:r>
            <a:r>
              <a:rPr lang="ru-RU" dirty="0"/>
              <a:t>вернуть данные перед запуском транзакции. Это сократит объем данных, </a:t>
            </a:r>
            <a:r>
              <a:rPr lang="ru-RU" dirty="0" smtClean="0"/>
              <a:t>заблокированных </a:t>
            </a:r>
            <a:r>
              <a:rPr lang="ru-RU" dirty="0"/>
              <a:t>транзакцией. </a:t>
            </a:r>
            <a:endParaRPr lang="ru-RU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Если </a:t>
            </a:r>
            <a:r>
              <a:rPr lang="ru-RU" dirty="0"/>
              <a:t>вы извлекаете записи, то извлекайте только те строки, которые необходимы, </a:t>
            </a:r>
            <a:r>
              <a:rPr lang="ru-RU" dirty="0" smtClean="0"/>
              <a:t> чтобы </a:t>
            </a:r>
            <a:r>
              <a:rPr lang="ru-RU" dirty="0"/>
              <a:t>сократить количество блокировок.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Если только </a:t>
            </a:r>
            <a:r>
              <a:rPr lang="ru-RU" dirty="0"/>
              <a:t>возможно, реализуйте транзакции внутри хранимых процедур, а не </a:t>
            </a:r>
            <a:r>
              <a:rPr lang="ru-RU" dirty="0" smtClean="0"/>
              <a:t>используйте </a:t>
            </a:r>
            <a:r>
              <a:rPr lang="ru-RU" dirty="0"/>
              <a:t>транзакции ADO.NET. В результате транзакции будут стартовать и </a:t>
            </a:r>
            <a:r>
              <a:rPr lang="ru-RU" dirty="0" smtClean="0"/>
              <a:t>завершаться </a:t>
            </a:r>
            <a:r>
              <a:rPr lang="ru-RU" dirty="0"/>
              <a:t>быстрее, т.к. серверу базы данных не придется взаимодействовать с </a:t>
            </a:r>
            <a:r>
              <a:rPr lang="ru-RU" dirty="0" smtClean="0"/>
              <a:t>клиентом </a:t>
            </a:r>
            <a:r>
              <a:rPr lang="ru-RU" dirty="0"/>
              <a:t>(веб-приложением).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Избегайте </a:t>
            </a:r>
            <a:r>
              <a:rPr lang="ru-RU" dirty="0"/>
              <a:t>транзакций, которые комбинируют множество независимых пакетов </a:t>
            </a:r>
            <a:r>
              <a:rPr lang="ru-RU" dirty="0" smtClean="0"/>
              <a:t>работы</a:t>
            </a:r>
            <a:r>
              <a:rPr lang="ru-RU" dirty="0"/>
              <a:t>. Помещайте отдельные пакеты в отдельные транзакции.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По </a:t>
            </a:r>
            <a:r>
              <a:rPr lang="ru-RU" dirty="0"/>
              <a:t>возможности избегайте обновлений, которые затрагивают большое количество </a:t>
            </a:r>
            <a:r>
              <a:rPr lang="ru-RU" dirty="0" smtClean="0"/>
              <a:t>записей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286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база данных и ее особенности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342900" y="7620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Каждое поле (столбец) имеет уникальное имя, описывает только одну характеристику объекта и имеет строго определенный тип данных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42900" y="1600203"/>
            <a:ext cx="4800600" cy="2181225"/>
            <a:chOff x="4343400" y="1371600"/>
            <a:chExt cx="4267200" cy="2181225"/>
          </a:xfrm>
        </p:grpSpPr>
        <p:sp>
          <p:nvSpPr>
            <p:cNvPr id="4" name="Прямоугольник 3"/>
            <p:cNvSpPr/>
            <p:nvPr/>
          </p:nvSpPr>
          <p:spPr bwMode="auto">
            <a:xfrm>
              <a:off x="4343400" y="1371600"/>
              <a:ext cx="4267200" cy="2181225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699" y="1447799"/>
              <a:ext cx="4000501" cy="1937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Picture 11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957048">
            <a:off x="3112407" y="1660603"/>
            <a:ext cx="1774584" cy="2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293831">
            <a:off x="1579646" y="3644093"/>
            <a:ext cx="2930823" cy="30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кругленный прямоугольник 5"/>
          <p:cNvSpPr/>
          <p:nvPr/>
        </p:nvSpPr>
        <p:spPr bwMode="auto">
          <a:xfrm>
            <a:off x="5314950" y="1600200"/>
            <a:ext cx="4714875" cy="10287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Записи (строки) таблицы, имеют одинаковую структуру — они состоят из полей, хранящих атрибуты объекта</a:t>
            </a: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5314950" y="2743202"/>
            <a:ext cx="4714875" cy="103822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Все записи имеют одни и те же поля, только в них отображаются различные информационные свойства объекта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0" y="4324350"/>
            <a:ext cx="9697641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авая фигурная скобка 7"/>
          <p:cNvSpPr/>
          <p:nvPr/>
        </p:nvSpPr>
        <p:spPr>
          <a:xfrm rot="16200000">
            <a:off x="4916369" y="-512882"/>
            <a:ext cx="411403" cy="9301163"/>
          </a:xfrm>
          <a:prstGeom prst="rightBrace">
            <a:avLst>
              <a:gd name="adj1" fmla="val 40547"/>
              <a:gd name="adj2" fmla="val 415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7920" tIns="43960" rIns="87920" bIns="43960"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42902" y="5715001"/>
            <a:ext cx="9649419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Столбцы располагаются в определенном порядке, который создается при создании таблицы. В таблице может не быть ни одной строки, но обязательно должен быть хотя бы один столбец</a:t>
            </a:r>
          </a:p>
        </p:txBody>
      </p:sp>
    </p:spTree>
    <p:extLst>
      <p:ext uri="{BB962C8B-B14F-4D97-AF65-F5344CB8AC3E}">
        <p14:creationId xmlns:p14="http://schemas.microsoft.com/office/powerpoint/2010/main" val="324526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объекта </a:t>
            </a:r>
            <a:r>
              <a:rPr lang="en-US" dirty="0"/>
              <a:t>Transaction ADO.NET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15" y="733427"/>
            <a:ext cx="7148761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30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ounded Rectangle 3"/>
          <p:cNvSpPr/>
          <p:nvPr/>
        </p:nvSpPr>
        <p:spPr bwMode="auto">
          <a:xfrm>
            <a:off x="342900" y="7620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t" anchorCtr="0" compatLnSpc="1">
            <a:prstTxWarp prst="textNoShape">
              <a:avLst/>
            </a:prstTxWarp>
          </a:bodyPr>
          <a:lstStyle/>
          <a:p>
            <a:pPr algn="just">
              <a:buNone/>
            </a:pPr>
            <a:r>
              <a:rPr lang="ru-RU" sz="1900" dirty="0"/>
              <a:t>Подключение к базе и считывание данных при каждом запросе может быть дорогостоящей операцией. Зачастую более лучший вариант – считать данные один раз и работать с ними в памяти, а затем сохранить изменения в источнике. Для решения этой задачи и были созданы отсоединенные наборы данных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" y="2438400"/>
            <a:ext cx="382779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3"/>
          <p:cNvSpPr/>
          <p:nvPr/>
        </p:nvSpPr>
        <p:spPr bwMode="auto">
          <a:xfrm>
            <a:off x="6000750" y="2438400"/>
            <a:ext cx="402907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Класс </a:t>
            </a:r>
            <a:r>
              <a:rPr lang="ru-RU" sz="1900" dirty="0" err="1"/>
              <a:t>DataSet</a:t>
            </a:r>
            <a:r>
              <a:rPr lang="ru-RU" sz="1900" dirty="0"/>
              <a:t> специально сконструирован для доступа к данным независимо от источника данных</a:t>
            </a:r>
          </a:p>
        </p:txBody>
      </p:sp>
      <p:pic>
        <p:nvPicPr>
          <p:cNvPr id="14" name="Content Placeholder 5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628011">
            <a:off x="4465637" y="2612108"/>
            <a:ext cx="1748990" cy="32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1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 bwMode="auto">
          <a:xfrm>
            <a:off x="342900" y="762000"/>
            <a:ext cx="9686925" cy="2590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t" anchorCtr="0" compatLnSpc="1">
            <a:prstTxWarp prst="textNoShape">
              <a:avLst/>
            </a:prstTxWarp>
          </a:bodyPr>
          <a:lstStyle/>
          <a:p>
            <a:pPr marL="274749" indent="-274749" algn="just">
              <a:buFont typeface="Arial" pitchFamily="34" charset="0"/>
              <a:buChar char="•"/>
            </a:pPr>
            <a:r>
              <a:rPr lang="ru-RU" sz="1900" dirty="0"/>
              <a:t>Класс </a:t>
            </a:r>
            <a:r>
              <a:rPr lang="ru-RU" sz="1900" dirty="0" err="1"/>
              <a:t>DataSet</a:t>
            </a:r>
            <a:r>
              <a:rPr lang="ru-RU" sz="1900" dirty="0"/>
              <a:t> является находящимся в оперативной памяти представлением данных, обеспечивающим согласованную реляционную программную модель независимо от источника данных, таким образом может быть использован со многими и разными источниками данных, с XML-данными или для управления данными, локальными для приложения</a:t>
            </a:r>
          </a:p>
          <a:p>
            <a:pPr marL="274749" indent="-274749" algn="just">
              <a:buFont typeface="Arial" pitchFamily="34" charset="0"/>
              <a:buChar char="•"/>
            </a:pPr>
            <a:r>
              <a:rPr lang="ru-RU" sz="1900" dirty="0"/>
              <a:t>Класс </a:t>
            </a:r>
            <a:r>
              <a:rPr lang="ru-RU" sz="1900" dirty="0" err="1"/>
              <a:t>DataSet</a:t>
            </a:r>
            <a:r>
              <a:rPr lang="ru-RU" sz="1900" dirty="0"/>
              <a:t> содержит коллекцию одного или нескольких объектов </a:t>
            </a:r>
            <a:r>
              <a:rPr lang="ru-RU" sz="1900" dirty="0" err="1"/>
              <a:t>DataTable</a:t>
            </a:r>
            <a:r>
              <a:rPr lang="ru-RU" sz="1900" dirty="0"/>
              <a:t>, состоящих из строк и столбцов данных, а также первичный ключ, внешний ключ, ограничение и связанные сведения о данных в объектах </a:t>
            </a:r>
            <a:r>
              <a:rPr lang="ru-RU" sz="1900" dirty="0" err="1"/>
              <a:t>DataTable</a:t>
            </a:r>
            <a:endParaRPr lang="arn-CL" sz="1900" dirty="0"/>
          </a:p>
        </p:txBody>
      </p:sp>
      <p:sp>
        <p:nvSpPr>
          <p:cNvPr id="9" name="Rounded Rectangle 3"/>
          <p:cNvSpPr/>
          <p:nvPr/>
        </p:nvSpPr>
        <p:spPr bwMode="auto">
          <a:xfrm>
            <a:off x="342900" y="3505200"/>
            <a:ext cx="9686925" cy="1981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900" dirty="0"/>
              <a:t>Способы работы с </a:t>
            </a:r>
            <a:r>
              <a:rPr lang="ru-RU" sz="1900" dirty="0" err="1"/>
              <a:t>DataSet</a:t>
            </a:r>
            <a:r>
              <a:rPr lang="ru-RU" sz="1900" dirty="0"/>
              <a:t>, которые могут применяться отдельно или в сочетании</a:t>
            </a:r>
          </a:p>
          <a:p>
            <a:pPr marL="274749" indent="-274749" algn="just">
              <a:buFont typeface="Arial" pitchFamily="34" charset="0"/>
              <a:buChar char="•"/>
            </a:pPr>
            <a:r>
              <a:rPr lang="ru-RU" sz="1900" dirty="0" err="1" smtClean="0"/>
              <a:t>Программно</a:t>
            </a:r>
            <a:r>
              <a:rPr lang="ru-RU" sz="1900" dirty="0" smtClean="0"/>
              <a:t> </a:t>
            </a:r>
            <a:r>
              <a:rPr lang="ru-RU" sz="1900" dirty="0"/>
              <a:t>создать </a:t>
            </a:r>
            <a:r>
              <a:rPr lang="ru-RU" sz="1900" dirty="0" err="1"/>
              <a:t>DataTable</a:t>
            </a:r>
            <a:r>
              <a:rPr lang="ru-RU" sz="1900" dirty="0"/>
              <a:t>, </a:t>
            </a:r>
            <a:r>
              <a:rPr lang="ru-RU" sz="1900" dirty="0" err="1"/>
              <a:t>DataRelation</a:t>
            </a:r>
            <a:r>
              <a:rPr lang="ru-RU" sz="1900" dirty="0"/>
              <a:t> и </a:t>
            </a:r>
            <a:r>
              <a:rPr lang="ru-RU" sz="1900" dirty="0" err="1"/>
              <a:t>Constraint</a:t>
            </a:r>
            <a:r>
              <a:rPr lang="ru-RU" sz="1900" dirty="0"/>
              <a:t> внутри </a:t>
            </a:r>
            <a:r>
              <a:rPr lang="ru-RU" sz="1900" dirty="0" err="1"/>
              <a:t>DataSet</a:t>
            </a:r>
            <a:r>
              <a:rPr lang="ru-RU" sz="1900" dirty="0"/>
              <a:t> и заполнить таблицы данными</a:t>
            </a:r>
          </a:p>
          <a:p>
            <a:pPr marL="274749" indent="-274749" algn="just">
              <a:buFont typeface="Arial" pitchFamily="34" charset="0"/>
              <a:buChar char="•"/>
            </a:pPr>
            <a:r>
              <a:rPr lang="ru-RU" sz="1900" dirty="0"/>
              <a:t>Заполнить </a:t>
            </a:r>
            <a:r>
              <a:rPr lang="ru-RU" sz="1900" dirty="0" err="1"/>
              <a:t>DataSet</a:t>
            </a:r>
            <a:r>
              <a:rPr lang="ru-RU" sz="1900" dirty="0"/>
              <a:t>  таблицами данных из существующего реляционного источника данных с помощью </a:t>
            </a:r>
            <a:r>
              <a:rPr lang="ru-RU" sz="1900" dirty="0" err="1"/>
              <a:t>DataAdapter</a:t>
            </a:r>
            <a:endParaRPr lang="ru-RU" sz="1900" dirty="0"/>
          </a:p>
          <a:p>
            <a:pPr marL="274749" indent="-274749" algn="just">
              <a:buFont typeface="Arial" pitchFamily="34" charset="0"/>
              <a:buChar char="•"/>
            </a:pPr>
            <a:r>
              <a:rPr lang="ru-RU" sz="1900" dirty="0"/>
              <a:t>Загрузить и сохранить содержимое </a:t>
            </a:r>
            <a:r>
              <a:rPr lang="ru-RU" sz="1900" dirty="0" err="1"/>
              <a:t>DataSet</a:t>
            </a:r>
            <a:r>
              <a:rPr lang="ru-RU" sz="1900" dirty="0"/>
              <a:t> с помощью XML-кода</a:t>
            </a:r>
          </a:p>
        </p:txBody>
      </p:sp>
    </p:spTree>
    <p:extLst>
      <p:ext uri="{BB962C8B-B14F-4D97-AF65-F5344CB8AC3E}">
        <p14:creationId xmlns:p14="http://schemas.microsoft.com/office/powerpoint/2010/main" val="235830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Отключенный уровень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 err="1" smtClean="0"/>
              <a:t>DataSet</a:t>
            </a:r>
            <a:r>
              <a:rPr lang="ru-RU" dirty="0" smtClean="0"/>
              <a:t> состоит из объектов типа </a:t>
            </a:r>
            <a:r>
              <a:rPr lang="ru-RU" dirty="0" err="1" smtClean="0"/>
              <a:t>DataTable</a:t>
            </a:r>
            <a:r>
              <a:rPr lang="ru-RU" dirty="0" smtClean="0"/>
              <a:t> и объектов  </a:t>
            </a:r>
            <a:r>
              <a:rPr lang="ru-RU" dirty="0" err="1" smtClean="0"/>
              <a:t>DataRelation</a:t>
            </a:r>
            <a:endParaRPr lang="ru-RU" dirty="0" smtClean="0"/>
          </a:p>
          <a:p>
            <a:r>
              <a:rPr lang="ru-RU" dirty="0" smtClean="0"/>
              <a:t>В коде к ним можно обращаться </a:t>
            </a:r>
            <a:r>
              <a:rPr lang="ru-RU" dirty="0"/>
              <a:t>как к свойствам объекта </a:t>
            </a:r>
            <a:r>
              <a:rPr lang="ru-RU" dirty="0" err="1"/>
              <a:t>DataSet</a:t>
            </a:r>
            <a:r>
              <a:rPr lang="ru-RU" dirty="0"/>
              <a:t>, </a:t>
            </a:r>
            <a:r>
              <a:rPr lang="ru-RU" dirty="0" smtClean="0"/>
              <a:t>используя точечную нотацию</a:t>
            </a:r>
          </a:p>
          <a:p>
            <a:r>
              <a:rPr lang="ru-RU" dirty="0" smtClean="0"/>
              <a:t>Свойство</a:t>
            </a:r>
            <a:r>
              <a:rPr lang="ru-RU" dirty="0"/>
              <a:t>	</a:t>
            </a:r>
            <a:r>
              <a:rPr lang="ru-RU" dirty="0" smtClean="0"/>
              <a:t> </a:t>
            </a:r>
            <a:r>
              <a:rPr lang="ru-RU" dirty="0" err="1" smtClean="0"/>
              <a:t>Tables</a:t>
            </a:r>
            <a:r>
              <a:rPr lang="ru-RU" dirty="0" smtClean="0"/>
              <a:t> возвращает объект типа </a:t>
            </a:r>
            <a:r>
              <a:rPr lang="ru-RU" dirty="0" err="1" smtClean="0"/>
              <a:t>DataTableCollection</a:t>
            </a:r>
            <a:r>
              <a:rPr lang="ru-RU" dirty="0"/>
              <a:t>, который содержит все объекты </a:t>
            </a:r>
            <a:r>
              <a:rPr lang="ru-RU" dirty="0" err="1"/>
              <a:t>DataTable</a:t>
            </a:r>
            <a:r>
              <a:rPr lang="ru-RU" dirty="0"/>
              <a:t> используемой </a:t>
            </a:r>
            <a:r>
              <a:rPr lang="ru-RU" dirty="0" smtClean="0"/>
              <a:t>базы данных</a:t>
            </a:r>
          </a:p>
        </p:txBody>
      </p:sp>
      <p:sp>
        <p:nvSpPr>
          <p:cNvPr id="5" name="Rounded Rectangle 3"/>
          <p:cNvSpPr/>
          <p:nvPr/>
        </p:nvSpPr>
        <p:spPr bwMode="auto">
          <a:xfrm>
            <a:off x="342900" y="2362200"/>
            <a:ext cx="9686925" cy="2514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/>
              <a:t>Объекты </a:t>
            </a:r>
            <a:r>
              <a:rPr lang="ru-RU" dirty="0" err="1"/>
              <a:t>DataTable</a:t>
            </a:r>
            <a:r>
              <a:rPr lang="ru-RU" dirty="0"/>
              <a:t> используются для представления одной из таблиц базы данных в </a:t>
            </a:r>
            <a:r>
              <a:rPr lang="ru-RU" dirty="0" err="1" smtClean="0"/>
              <a:t>DataSet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свою очередь, </a:t>
            </a:r>
            <a:r>
              <a:rPr lang="ru-RU" dirty="0" err="1"/>
              <a:t>DataTable</a:t>
            </a:r>
            <a:r>
              <a:rPr lang="ru-RU" dirty="0"/>
              <a:t> составляется из объектов </a:t>
            </a:r>
            <a:r>
              <a:rPr lang="ru-RU" dirty="0" err="1" smtClean="0"/>
              <a:t>DataColumn</a:t>
            </a:r>
            <a:endParaRPr lang="ru-RU" dirty="0"/>
          </a:p>
          <a:p>
            <a:r>
              <a:rPr lang="ru-RU" dirty="0" smtClean="0"/>
              <a:t> </a:t>
            </a:r>
            <a:r>
              <a:rPr lang="ru-RU" dirty="0" err="1"/>
              <a:t>DataColumn</a:t>
            </a:r>
            <a:r>
              <a:rPr lang="ru-RU" dirty="0"/>
              <a:t> – это блок для создания схемы </a:t>
            </a:r>
            <a:r>
              <a:rPr lang="ru-RU" dirty="0" err="1"/>
              <a:t>DataTable</a:t>
            </a:r>
            <a:r>
              <a:rPr lang="ru-RU" dirty="0"/>
              <a:t>. Каждый объект </a:t>
            </a:r>
            <a:r>
              <a:rPr lang="ru-RU" dirty="0" err="1"/>
              <a:t>DataColumn</a:t>
            </a:r>
            <a:r>
              <a:rPr lang="ru-RU" dirty="0"/>
              <a:t> имеет свойство </a:t>
            </a:r>
            <a:r>
              <a:rPr lang="ru-RU" dirty="0" err="1"/>
              <a:t>DataType</a:t>
            </a:r>
            <a:r>
              <a:rPr lang="ru-RU" dirty="0"/>
              <a:t>, которое определяет тип данных, содержащихся в каждом объекте </a:t>
            </a:r>
            <a:r>
              <a:rPr lang="ru-RU" dirty="0" err="1"/>
              <a:t>DataColumn</a:t>
            </a:r>
            <a:r>
              <a:rPr lang="ru-RU" dirty="0"/>
              <a:t>. Например, можно ограничить тип данных до целых, строковых и десятичных чисел. Поскольку данные, содержащиеся в </a:t>
            </a:r>
            <a:r>
              <a:rPr lang="ru-RU" dirty="0" err="1"/>
              <a:t>DataTable</a:t>
            </a:r>
            <a:r>
              <a:rPr lang="ru-RU" dirty="0"/>
              <a:t>, обычно переносятся обратно в исходный источник данных, необходимо согласовывать тип данных с источником.</a:t>
            </a:r>
          </a:p>
        </p:txBody>
      </p:sp>
    </p:spTree>
    <p:extLst>
      <p:ext uri="{BB962C8B-B14F-4D97-AF65-F5344CB8AC3E}">
        <p14:creationId xmlns:p14="http://schemas.microsoft.com/office/powerpoint/2010/main" val="120486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Отключенный уровень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14525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900" dirty="0"/>
              <a:t>Объект </a:t>
            </a:r>
            <a:r>
              <a:rPr lang="ru-RU" sz="1900" dirty="0" err="1"/>
              <a:t>DataSet</a:t>
            </a:r>
            <a:r>
              <a:rPr lang="ru-RU" sz="1900" dirty="0"/>
              <a:t> имеет также свойство </a:t>
            </a:r>
            <a:r>
              <a:rPr lang="ru-RU" sz="1900" dirty="0" err="1"/>
              <a:t>Relations</a:t>
            </a:r>
            <a:r>
              <a:rPr lang="ru-RU" sz="1900" dirty="0"/>
              <a:t>, возвращающее коллекцию </a:t>
            </a:r>
            <a:r>
              <a:rPr lang="ru-RU" sz="1900" dirty="0" err="1"/>
              <a:t>DataRelationCollection</a:t>
            </a:r>
            <a:r>
              <a:rPr lang="ru-RU" sz="1900" dirty="0"/>
              <a:t>, которая в свою очередь состоит	из объектов </a:t>
            </a:r>
            <a:r>
              <a:rPr lang="ru-RU" sz="1900" dirty="0" err="1"/>
              <a:t>DataRelation</a:t>
            </a:r>
            <a:r>
              <a:rPr lang="ru-RU" sz="1900" dirty="0"/>
              <a:t>. Каждый объект </a:t>
            </a:r>
            <a:r>
              <a:rPr lang="ru-RU" sz="1900" dirty="0" err="1"/>
              <a:t>DataRelation</a:t>
            </a:r>
            <a:r>
              <a:rPr lang="ru-RU" sz="1900" dirty="0"/>
              <a:t> выражает отношение между двумя таблицами (сами таблицы связаны по какому-либо полю (столбцу)). Следовательно, эта связь осуществляется через объект </a:t>
            </a:r>
            <a:r>
              <a:rPr lang="ru-RU" sz="1900" dirty="0" err="1"/>
              <a:t>DataColumn</a:t>
            </a:r>
            <a:endParaRPr lang="ru-RU" sz="1900" dirty="0"/>
          </a:p>
        </p:txBody>
      </p:sp>
      <p:sp>
        <p:nvSpPr>
          <p:cNvPr id="5" name="Rounded Rectangle 3"/>
          <p:cNvSpPr/>
          <p:nvPr/>
        </p:nvSpPr>
        <p:spPr bwMode="auto">
          <a:xfrm>
            <a:off x="342900" y="2362200"/>
            <a:ext cx="9686925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900" dirty="0"/>
              <a:t>Коллекция </a:t>
            </a:r>
            <a:r>
              <a:rPr lang="ru-RU" sz="1900" dirty="0" err="1"/>
              <a:t>Rows</a:t>
            </a:r>
            <a:r>
              <a:rPr lang="ru-RU" sz="1900" dirty="0"/>
              <a:t> объекта </a:t>
            </a:r>
            <a:r>
              <a:rPr lang="ru-RU" sz="1900" dirty="0" err="1"/>
              <a:t>DataTable</a:t>
            </a:r>
            <a:r>
              <a:rPr lang="ru-RU" sz="1900" dirty="0"/>
              <a:t> возвращает набор строк  (записей) заданной таблицы. Эта коллекция используется для изучения результатов запроса к базе данных. Мы можем обращаться к записям таблицы как к элементам простого массива</a:t>
            </a:r>
          </a:p>
        </p:txBody>
      </p:sp>
      <p:sp>
        <p:nvSpPr>
          <p:cNvPr id="8" name="Rounded Rectangle 3"/>
          <p:cNvSpPr/>
          <p:nvPr/>
        </p:nvSpPr>
        <p:spPr bwMode="auto">
          <a:xfrm>
            <a:off x="342900" y="4114800"/>
            <a:ext cx="9686925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900" dirty="0" err="1"/>
              <a:t>DataSet</a:t>
            </a:r>
            <a:r>
              <a:rPr lang="ru-RU" sz="1900" dirty="0"/>
              <a:t> – это специализированный объект, содержащий образ	базы данных. Для осуществления взаимодействия между </a:t>
            </a:r>
            <a:r>
              <a:rPr lang="ru-RU" sz="1900" dirty="0" err="1"/>
              <a:t>DataSet</a:t>
            </a:r>
            <a:r>
              <a:rPr lang="ru-RU" sz="1900" dirty="0"/>
              <a:t> и собственно источником данных используется объект типа </a:t>
            </a:r>
            <a:r>
              <a:rPr lang="ru-RU" sz="1900" dirty="0" err="1"/>
              <a:t>DataAdapter</a:t>
            </a:r>
            <a:r>
              <a:rPr lang="ru-RU" sz="1900" dirty="0"/>
              <a:t>. Само название этого объекта – адаптер, преобразователь, – указывает на его природу. </a:t>
            </a:r>
            <a:r>
              <a:rPr lang="ru-RU" sz="1900" dirty="0" err="1"/>
              <a:t>DataAdapter</a:t>
            </a:r>
            <a:r>
              <a:rPr lang="ru-RU" sz="1900" dirty="0"/>
              <a:t> содержит метод </a:t>
            </a:r>
            <a:r>
              <a:rPr lang="ru-RU" sz="1900" dirty="0" err="1"/>
              <a:t>Fill</a:t>
            </a:r>
            <a:r>
              <a:rPr lang="ru-RU" sz="1900" dirty="0"/>
              <a:t>() для обновления данных из базы и заполнения </a:t>
            </a:r>
            <a:r>
              <a:rPr lang="ru-RU" sz="1900" dirty="0" err="1"/>
              <a:t>DataSet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31240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Отключенный уровень</a:t>
            </a:r>
          </a:p>
        </p:txBody>
      </p:sp>
      <p:pic>
        <p:nvPicPr>
          <p:cNvPr id="2050" name="Picture 2" descr="http://www.k-press.ru/cs/2003/1/ADONET/Image124.gif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762002"/>
            <a:ext cx="8572500" cy="587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0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3305770" y="2206628"/>
            <a:ext cx="5486400" cy="12223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latin typeface="Helvetica LT Std" pitchFamily="34" charset="0"/>
              </a:rPr>
              <a:t>Спасибо за внимание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3316487" y="4049715"/>
            <a:ext cx="6113264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920" tIns="43960" rIns="87920" bIns="4396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defTabSz="879196">
              <a:spcBef>
                <a:spcPct val="20000"/>
              </a:spcBef>
              <a:defRPr/>
            </a:pPr>
            <a:r>
              <a:rPr lang="ru-RU" sz="1500" dirty="0">
                <a:latin typeface="+mn-lt"/>
              </a:rPr>
              <a:t>БГУ, ММФ, кафедра веб-технологий и компьютерного моделирования</a:t>
            </a:r>
          </a:p>
          <a:p>
            <a:pPr algn="just" defTabSz="879196">
              <a:spcBef>
                <a:spcPct val="20000"/>
              </a:spcBef>
              <a:defRPr/>
            </a:pPr>
            <a:r>
              <a:rPr lang="ru-RU" sz="1500" dirty="0">
                <a:latin typeface="+mn-lt"/>
              </a:rPr>
              <a:t>Автор: к. ф.-м. н., доцент, Кравчук Анжелика Ивановна</a:t>
            </a:r>
          </a:p>
          <a:p>
            <a:pPr algn="just" defTabSz="879196">
              <a:spcBef>
                <a:spcPct val="20000"/>
              </a:spcBef>
              <a:defRPr/>
            </a:pPr>
            <a:r>
              <a:rPr lang="en-US" sz="1500" dirty="0">
                <a:latin typeface="+mn-lt"/>
              </a:rPr>
              <a:t>e-mail: anzhelika.kravchuk@gmail.com</a:t>
            </a:r>
          </a:p>
        </p:txBody>
      </p:sp>
    </p:spTree>
    <p:extLst>
      <p:ext uri="{BB962C8B-B14F-4D97-AF65-F5344CB8AC3E}">
        <p14:creationId xmlns:p14="http://schemas.microsoft.com/office/powerpoint/2010/main" val="120650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2847975"/>
            <a:ext cx="4929188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база данных и ее особенности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6715125" y="5029200"/>
            <a:ext cx="33147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Составной первичный ключ</a:t>
            </a: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342900" y="6096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 реляционной базе данных каждая таблица должна иметь первичный ключ (РК - </a:t>
            </a:r>
            <a:r>
              <a:rPr lang="en-US" sz="1900" dirty="0"/>
              <a:t>primary key</a:t>
            </a:r>
            <a:r>
              <a:rPr lang="ru-RU" sz="1900" dirty="0"/>
              <a:t>) — поле или комбинацию полей, которые единственным образом идентифицируют каждую строку таблицы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5057775" y="2743200"/>
            <a:ext cx="4972050" cy="1143000"/>
            <a:chOff x="304800" y="1993900"/>
            <a:chExt cx="4419600" cy="1143000"/>
          </a:xfrm>
        </p:grpSpPr>
        <p:sp>
          <p:nvSpPr>
            <p:cNvPr id="20" name="Прямоугольник 19"/>
            <p:cNvSpPr/>
            <p:nvPr/>
          </p:nvSpPr>
          <p:spPr bwMode="auto">
            <a:xfrm>
              <a:off x="304800" y="1993900"/>
              <a:ext cx="4419600" cy="1143000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39598">
                <a:lnSpc>
                  <a:spcPct val="90000"/>
                </a:lnSpc>
                <a:tabLst>
                  <a:tab pos="439598" algn="l"/>
                </a:tabLst>
              </a:pPr>
              <a:endParaRPr lang="ru-RU" dirty="0" err="1" smtClean="0"/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057399"/>
              <a:ext cx="4229100" cy="993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28" y="3962400"/>
            <a:ext cx="5036344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 descr="arrow0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36838">
            <a:off x="5844185" y="4822648"/>
            <a:ext cx="2145038" cy="32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Скругленный прямоугольник 28"/>
          <p:cNvSpPr/>
          <p:nvPr/>
        </p:nvSpPr>
        <p:spPr bwMode="auto">
          <a:xfrm>
            <a:off x="327761" y="5715000"/>
            <a:ext cx="9686925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По значению ключа можно отыскать единственную запись</a:t>
            </a:r>
          </a:p>
          <a:p>
            <a:pPr marL="274749" indent="-274749" algn="just" defTabSz="439598">
              <a:lnSpc>
                <a:spcPct val="90000"/>
              </a:lnSpc>
              <a:buFont typeface="Arial" pitchFamily="34" charset="0"/>
              <a:buChar char="•"/>
              <a:tabLst>
                <a:tab pos="439598" algn="l"/>
              </a:tabLst>
            </a:pPr>
            <a:r>
              <a:rPr lang="ru-RU" sz="1900" dirty="0"/>
              <a:t>Ключи служат также для упорядочивания информации в БД</a:t>
            </a: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327761" y="16764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Первичные ключи могут быть </a:t>
            </a:r>
          </a:p>
          <a:p>
            <a:pPr algn="just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логическими (естественными)  и суррогатными (искусственными)</a:t>
            </a:r>
          </a:p>
        </p:txBody>
      </p:sp>
      <p:pic>
        <p:nvPicPr>
          <p:cNvPr id="15" name="Picture 11" descr="arrow0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051741">
            <a:off x="818122" y="2581502"/>
            <a:ext cx="1597598" cy="24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1" descr="arrow0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082073">
            <a:off x="4641842" y="2567593"/>
            <a:ext cx="1683024" cy="2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Скругленный прямоугольник 23"/>
          <p:cNvSpPr/>
          <p:nvPr/>
        </p:nvSpPr>
        <p:spPr bwMode="auto">
          <a:xfrm>
            <a:off x="1200151" y="5009398"/>
            <a:ext cx="4071938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7920" tIns="43960" rIns="87920" bIns="43960" numCol="1" rtlCol="0" anchor="ctr" anchorCtr="0" compatLnSpc="1">
            <a:prstTxWarp prst="textNoShape">
              <a:avLst/>
            </a:prstTxWarp>
          </a:bodyPr>
          <a:lstStyle/>
          <a:p>
            <a:pPr algn="ctr" defTabSz="439598">
              <a:lnSpc>
                <a:spcPct val="90000"/>
              </a:lnSpc>
              <a:tabLst>
                <a:tab pos="439598" algn="l"/>
              </a:tabLst>
            </a:pPr>
            <a:r>
              <a:rPr lang="ru-RU" sz="1900" dirty="0"/>
              <a:t>Внешний ключ (FK - foreign key)</a:t>
            </a:r>
          </a:p>
        </p:txBody>
      </p:sp>
      <p:pic>
        <p:nvPicPr>
          <p:cNvPr id="25" name="Picture 11" descr="arrow0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71851">
            <a:off x="1181860" y="4706350"/>
            <a:ext cx="1683024" cy="2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55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just" defTabSz="457200">
          <a:lnSpc>
            <a:spcPct val="90000"/>
          </a:lnSpc>
          <a:tabLst>
            <a:tab pos="457200" algn="l"/>
          </a:tabLst>
          <a:defRPr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96B3B-5B2C-4996-9E02-395DA9EA8E7E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39611</TotalTime>
  <Words>7544</Words>
  <Application>Microsoft Macintosh PowerPoint</Application>
  <PresentationFormat>35mm Slides</PresentationFormat>
  <Paragraphs>895</Paragraphs>
  <Slides>86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Presentation_Template_Aug_2008_blue_line_automated</vt:lpstr>
      <vt:lpstr>Базы данных, SQL и ADO.NET</vt:lpstr>
      <vt:lpstr>PowerPoint Presentation</vt:lpstr>
      <vt:lpstr>PowerPoint Presentation</vt:lpstr>
      <vt:lpstr>Понятие базы данных</vt:lpstr>
      <vt:lpstr>Понятие базы данных</vt:lpstr>
      <vt:lpstr>Структура базы данных</vt:lpstr>
      <vt:lpstr>Структура базы данных</vt:lpstr>
      <vt:lpstr>Реляционная база данных и ее особенности</vt:lpstr>
      <vt:lpstr>Реляционная база данных и ее особенности</vt:lpstr>
      <vt:lpstr>Реляционная база данных и ее особенности</vt:lpstr>
      <vt:lpstr>Реляционная база данных и ее особенности</vt:lpstr>
      <vt:lpstr>Реляционная база данных и ее особенности. Этапы проектирования реляционной базы данных</vt:lpstr>
      <vt:lpstr>Реляционная база данных и ее особенности. Нормальные формы</vt:lpstr>
      <vt:lpstr>Реляционная база данных и ее особенности. Нормальные формы - 1NF </vt:lpstr>
      <vt:lpstr>Реляционная база данных и ее особенности. Нормальные формы - 2NF </vt:lpstr>
      <vt:lpstr>Реляционная база данных и ее особенности. Нормальные формы - 2NF </vt:lpstr>
      <vt:lpstr>Реляционная база данных и ее особенности. Нормальные формы - 3NF </vt:lpstr>
      <vt:lpstr>Реляционная база данных и ее особенности. Нормальные формы - 3NF </vt:lpstr>
      <vt:lpstr>Реляционная база данных и ее особенности . Формула Бойса- Кодта (BCNF) (Бойса-Кодда)</vt:lpstr>
      <vt:lpstr>Типы информационных связей</vt:lpstr>
      <vt:lpstr>Основные операции над реляционными таблицами</vt:lpstr>
      <vt:lpstr>Основные операции над реляционными таблицами</vt:lpstr>
      <vt:lpstr>Модель реляционной базы данных Biblios.mdf</vt:lpstr>
      <vt:lpstr>Модель реляционной базы данных Biblios.mdf</vt:lpstr>
      <vt:lpstr>Модель реляционной базы данных Biblios.mdf</vt:lpstr>
      <vt:lpstr>Генерация SQL-команд с помощью Server Explorer</vt:lpstr>
      <vt:lpstr>Генерация SQL-команд с помощью Server Explorer</vt:lpstr>
      <vt:lpstr>Базовый запрос SELECT</vt:lpstr>
      <vt:lpstr>Выражение WHERE</vt:lpstr>
      <vt:lpstr>Выражение WHERE</vt:lpstr>
      <vt:lpstr>Выражение ORDER BY</vt:lpstr>
      <vt:lpstr>Слияние данных из нескольких таблиц: INNER JOIN</vt:lpstr>
      <vt:lpstr>Слияние данных из нескольких таблиц: INNER JOIN</vt:lpstr>
      <vt:lpstr>Оператор INSERT</vt:lpstr>
      <vt:lpstr>Оператор UPDATE</vt:lpstr>
      <vt:lpstr>Оператор DELETE</vt:lpstr>
      <vt:lpstr>PowerPoint Presentation</vt:lpstr>
      <vt:lpstr>Объектная модель ADO.NET</vt:lpstr>
      <vt:lpstr>Объектная модель ADO.NET</vt:lpstr>
      <vt:lpstr>Объектная модель ADO.NET</vt:lpstr>
      <vt:lpstr>Архитектура ADO.NET</vt:lpstr>
      <vt:lpstr>Архитектура ADO.NET. Поставщики данных в ADO.NET</vt:lpstr>
      <vt:lpstr>Поставщики данных .NET Framework</vt:lpstr>
      <vt:lpstr>Архитектура ADO.NET. Поставщики данных .NET Framework</vt:lpstr>
      <vt:lpstr>Архитектура ADO.NET. Поставщики данных .NET Framework</vt:lpstr>
      <vt:lpstr>Архитектура ADO.NET. Поставщики данных .NET Framework</vt:lpstr>
      <vt:lpstr>Архитектура ADO.NET. Поставщики данных .NET Framework</vt:lpstr>
      <vt:lpstr>Архитектура ADO.NET. Поставщики данных .NET Framework</vt:lpstr>
      <vt:lpstr>Архитектура ADO.NET. Поставщики данных .NET Framework</vt:lpstr>
      <vt:lpstr>Генератор поставщиков данных</vt:lpstr>
      <vt:lpstr>Генератор поставщиков данных</vt:lpstr>
      <vt:lpstr>Генератор поставщиков данных</vt:lpstr>
      <vt:lpstr>Генератор поставщиков данных</vt:lpstr>
      <vt:lpstr>Подключение к базе данных. Элемент &lt;connectionStrings&gt;</vt:lpstr>
      <vt:lpstr>Подключение к базе данных. Элемент &lt;connectionStrings&gt;</vt:lpstr>
      <vt:lpstr>Подключение к базе данных. Элемент &lt;connectionStrings&gt;</vt:lpstr>
      <vt:lpstr>Подключение к базе данных. Класс DbConnection</vt:lpstr>
      <vt:lpstr>Подключение к базе данных. Класс DbConnection</vt:lpstr>
      <vt:lpstr>Подключение к базе данных. Класс DbConnection</vt:lpstr>
      <vt:lpstr>Подключение к базе данных. Класс DbConnection</vt:lpstr>
      <vt:lpstr>Подключение к базе данных. Класс DbConnection</vt:lpstr>
      <vt:lpstr>Подключение к базе данных. Класс DbConnection</vt:lpstr>
      <vt:lpstr>Подключение к базе данных. Эффективное использование соединений</vt:lpstr>
      <vt:lpstr>Подключение к базе данных. Пулы подключений </vt:lpstr>
      <vt:lpstr>Команды. Класс DbCommand</vt:lpstr>
      <vt:lpstr>Команды. Класс DbCommand</vt:lpstr>
      <vt:lpstr>Команды. Класс DbCommand</vt:lpstr>
      <vt:lpstr>Команды. Класс DbCommand</vt:lpstr>
      <vt:lpstr>Команды. Класс DbCommand. Выполнение команд </vt:lpstr>
      <vt:lpstr>Команды. Класс DbCommand. Выполнение команд</vt:lpstr>
      <vt:lpstr>Команды. Класс DbCommand. Выполнение команд</vt:lpstr>
      <vt:lpstr>Команды. Класс DbCommand. Выполнение команд</vt:lpstr>
      <vt:lpstr>Команды. Класс DbCommand. Применение объекта DbDataReader</vt:lpstr>
      <vt:lpstr>Применение объекта DbDataReader</vt:lpstr>
      <vt:lpstr>Атаки внедрением SQL</vt:lpstr>
      <vt:lpstr>Хранимые процедуры</vt:lpstr>
      <vt:lpstr>Транзакции</vt:lpstr>
      <vt:lpstr>Транзакции</vt:lpstr>
      <vt:lpstr>Транзакции</vt:lpstr>
      <vt:lpstr>Применение объекта Transaction ADO.NET</vt:lpstr>
      <vt:lpstr>Архитектура ADO.NET</vt:lpstr>
      <vt:lpstr>Архитектура ADO.NET</vt:lpstr>
      <vt:lpstr>Отключенный уровень</vt:lpstr>
      <vt:lpstr>Отключенный уровень</vt:lpstr>
      <vt:lpstr>Отключенный уровень</vt:lpstr>
      <vt:lpstr>Спасибо за внимание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NET.C#.11 Коллекции и обобщенные типы</dc:title>
  <dc:creator>Anzhelika Kravchuk</dc:creator>
  <cp:lastModifiedBy>Anzhelika Kravchuk</cp:lastModifiedBy>
  <cp:revision>1560</cp:revision>
  <dcterms:created xsi:type="dcterms:W3CDTF">2008-09-08T12:48:20Z</dcterms:created>
  <dcterms:modified xsi:type="dcterms:W3CDTF">2015-04-04T17:27:45Z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