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7"/>
  </p:notesMasterIdLst>
  <p:sldIdLst>
    <p:sldId id="309" r:id="rId5"/>
    <p:sldId id="383" r:id="rId6"/>
    <p:sldId id="432" r:id="rId7"/>
    <p:sldId id="433" r:id="rId8"/>
    <p:sldId id="428" r:id="rId9"/>
    <p:sldId id="415" r:id="rId10"/>
    <p:sldId id="410" r:id="rId11"/>
    <p:sldId id="423" r:id="rId12"/>
    <p:sldId id="385" r:id="rId13"/>
    <p:sldId id="386" r:id="rId14"/>
    <p:sldId id="388" r:id="rId15"/>
    <p:sldId id="427" r:id="rId16"/>
    <p:sldId id="389" r:id="rId17"/>
    <p:sldId id="390" r:id="rId18"/>
    <p:sldId id="430" r:id="rId19"/>
    <p:sldId id="431" r:id="rId20"/>
    <p:sldId id="437" r:id="rId21"/>
    <p:sldId id="438" r:id="rId22"/>
    <p:sldId id="393" r:id="rId23"/>
    <p:sldId id="394" r:id="rId24"/>
    <p:sldId id="396" r:id="rId25"/>
    <p:sldId id="397" r:id="rId26"/>
    <p:sldId id="398" r:id="rId27"/>
    <p:sldId id="399" r:id="rId28"/>
    <p:sldId id="321" r:id="rId29"/>
    <p:sldId id="342" r:id="rId30"/>
    <p:sldId id="343" r:id="rId31"/>
    <p:sldId id="344" r:id="rId32"/>
    <p:sldId id="345" r:id="rId33"/>
    <p:sldId id="416" r:id="rId34"/>
    <p:sldId id="417" r:id="rId35"/>
    <p:sldId id="418" r:id="rId36"/>
    <p:sldId id="419" r:id="rId37"/>
    <p:sldId id="420" r:id="rId38"/>
    <p:sldId id="421" r:id="rId39"/>
    <p:sldId id="314" r:id="rId40"/>
    <p:sldId id="346" r:id="rId41"/>
    <p:sldId id="347" r:id="rId42"/>
    <p:sldId id="349" r:id="rId43"/>
    <p:sldId id="367" r:id="rId44"/>
    <p:sldId id="368" r:id="rId45"/>
    <p:sldId id="351" r:id="rId46"/>
    <p:sldId id="355" r:id="rId47"/>
    <p:sldId id="352" r:id="rId48"/>
    <p:sldId id="357" r:id="rId49"/>
    <p:sldId id="358" r:id="rId50"/>
    <p:sldId id="426" r:id="rId51"/>
    <p:sldId id="354" r:id="rId52"/>
    <p:sldId id="361" r:id="rId53"/>
    <p:sldId id="370" r:id="rId54"/>
    <p:sldId id="413" r:id="rId55"/>
    <p:sldId id="36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870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741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612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483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35377" algn="l" defTabSz="11741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22454" algn="l" defTabSz="11741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09529" algn="l" defTabSz="11741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696604" algn="l" defTabSz="11741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0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BDFFF2"/>
    <a:srgbClr val="5BFFE0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94059" autoAdjust="0"/>
  </p:normalViewPr>
  <p:slideViewPr>
    <p:cSldViewPr>
      <p:cViewPr>
        <p:scale>
          <a:sx n="92" d="100"/>
          <a:sy n="92" d="100"/>
        </p:scale>
        <p:origin x="1416" y="208"/>
      </p:cViewPr>
      <p:guideLst>
        <p:guide orient="horz" pos="4270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932D3-FBEB-4843-915B-EB2EE218798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058CD7-0986-4347-8ED6-1218DFE5D9B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При определении конструктора соблюдаются следующие правила и принципы:</a:t>
          </a:r>
          <a:endParaRPr lang="ru-RU" sz="1800" dirty="0"/>
        </a:p>
      </dgm:t>
    </dgm:pt>
    <dgm:pt modelId="{5C5C921C-EB61-4200-8980-745908505161}" type="parTrans" cxnId="{D66D61F0-3B2F-4512-82E1-49D7C9396DB4}">
      <dgm:prSet/>
      <dgm:spPr/>
      <dgm:t>
        <a:bodyPr/>
        <a:lstStyle/>
        <a:p>
          <a:endParaRPr lang="ru-RU" sz="1800"/>
        </a:p>
      </dgm:t>
    </dgm:pt>
    <dgm:pt modelId="{624238C4-95FC-4BB9-A420-F1C28E2412C5}" type="sibTrans" cxnId="{D66D61F0-3B2F-4512-82E1-49D7C9396DB4}">
      <dgm:prSet/>
      <dgm:spPr/>
      <dgm:t>
        <a:bodyPr/>
        <a:lstStyle/>
        <a:p>
          <a:endParaRPr lang="ru-RU" sz="1800"/>
        </a:p>
      </dgm:t>
    </dgm:pt>
    <dgm:pt modelId="{E241C3E3-6BB7-40F2-82BF-95753C4A1734}">
      <dgm:prSet custT="1"/>
      <dgm:spPr/>
      <dgm:t>
        <a:bodyPr/>
        <a:lstStyle/>
        <a:p>
          <a:pPr algn="just"/>
          <a:r>
            <a:rPr lang="ru-RU" sz="1800" dirty="0" smtClean="0"/>
            <a:t>Конструкторы имеют то же имя, что и класс, в котором они определены</a:t>
          </a:r>
          <a:endParaRPr lang="ru-RU" sz="1800" dirty="0"/>
        </a:p>
      </dgm:t>
    </dgm:pt>
    <dgm:pt modelId="{2650E478-BC73-4E6D-B012-E7A1E454DA6D}" type="parTrans" cxnId="{8E113E36-6873-43F0-9E4A-5AB52C68C5C5}">
      <dgm:prSet/>
      <dgm:spPr/>
      <dgm:t>
        <a:bodyPr/>
        <a:lstStyle/>
        <a:p>
          <a:endParaRPr lang="ru-RU" sz="1800"/>
        </a:p>
      </dgm:t>
    </dgm:pt>
    <dgm:pt modelId="{2D7E4469-5E42-4CF1-8EB5-CAAAEC308684}" type="sibTrans" cxnId="{8E113E36-6873-43F0-9E4A-5AB52C68C5C5}">
      <dgm:prSet/>
      <dgm:spPr/>
      <dgm:t>
        <a:bodyPr/>
        <a:lstStyle/>
        <a:p>
          <a:endParaRPr lang="ru-RU" sz="1800"/>
        </a:p>
      </dgm:t>
    </dgm:pt>
    <dgm:pt modelId="{80F96A19-02FF-4943-AB39-4B592739E532}">
      <dgm:prSet custT="1"/>
      <dgm:spPr/>
      <dgm:t>
        <a:bodyPr/>
        <a:lstStyle/>
        <a:p>
          <a:pPr algn="just"/>
          <a:r>
            <a:rPr lang="ru-RU" sz="1800" dirty="0" smtClean="0"/>
            <a:t>Конструкторы не имеют типа возвращаемого значения (даже void), но они могут принимать параметры</a:t>
          </a:r>
          <a:endParaRPr lang="ru-RU" sz="1800" dirty="0"/>
        </a:p>
      </dgm:t>
    </dgm:pt>
    <dgm:pt modelId="{D9809721-9B0A-4A98-BBC2-7DAB9463955F}" type="parTrans" cxnId="{0E531752-1DDD-40F8-9298-4B41F8A09340}">
      <dgm:prSet/>
      <dgm:spPr/>
      <dgm:t>
        <a:bodyPr/>
        <a:lstStyle/>
        <a:p>
          <a:endParaRPr lang="ru-RU" sz="1800"/>
        </a:p>
      </dgm:t>
    </dgm:pt>
    <dgm:pt modelId="{42A9132B-E6BA-4E37-9740-1B6AADF5065F}" type="sibTrans" cxnId="{0E531752-1DDD-40F8-9298-4B41F8A09340}">
      <dgm:prSet/>
      <dgm:spPr/>
      <dgm:t>
        <a:bodyPr/>
        <a:lstStyle/>
        <a:p>
          <a:endParaRPr lang="ru-RU" sz="1800"/>
        </a:p>
      </dgm:t>
    </dgm:pt>
    <dgm:pt modelId="{9047971F-2EB8-4ECC-970A-E2827245F050}">
      <dgm:prSet custT="1"/>
      <dgm:spPr/>
      <dgm:t>
        <a:bodyPr/>
        <a:lstStyle/>
        <a:p>
          <a:pPr algn="just"/>
          <a:r>
            <a:rPr lang="ru-RU" sz="1800" dirty="0" smtClean="0"/>
            <a:t>Конструкторы, как правило, объявляются с модификатором доступа public, чтобы любая часть приложения имела доступ к ним для создания и инициализации объектов</a:t>
          </a:r>
          <a:endParaRPr lang="ru-RU" sz="1800" dirty="0"/>
        </a:p>
      </dgm:t>
    </dgm:pt>
    <dgm:pt modelId="{B39744F3-355D-49B8-BD15-FD9052F298DD}" type="parTrans" cxnId="{19C84158-B070-4D68-BB4C-33A06F54D2D8}">
      <dgm:prSet/>
      <dgm:spPr/>
      <dgm:t>
        <a:bodyPr/>
        <a:lstStyle/>
        <a:p>
          <a:endParaRPr lang="ru-RU" sz="1800"/>
        </a:p>
      </dgm:t>
    </dgm:pt>
    <dgm:pt modelId="{44F4C912-D927-4BC9-8C3F-B602C777237E}" type="sibTrans" cxnId="{19C84158-B070-4D68-BB4C-33A06F54D2D8}">
      <dgm:prSet/>
      <dgm:spPr/>
      <dgm:t>
        <a:bodyPr/>
        <a:lstStyle/>
        <a:p>
          <a:endParaRPr lang="ru-RU" sz="1800"/>
        </a:p>
      </dgm:t>
    </dgm:pt>
    <dgm:pt modelId="{D74A7816-3284-48CF-99CB-5D1B9C25E74F}">
      <dgm:prSet custT="1"/>
      <dgm:spPr/>
      <dgm:t>
        <a:bodyPr/>
        <a:lstStyle/>
        <a:p>
          <a:pPr algn="just"/>
          <a:r>
            <a:rPr lang="ru-RU" sz="1800" dirty="0" smtClean="0"/>
            <a:t>Конструкторы обычно инициализируют некоторые или все поля объекта, а также могут выполнять любые дополнительные задачи инициализации, требуемые классу</a:t>
          </a:r>
          <a:endParaRPr lang="ru-RU" sz="1800" dirty="0"/>
        </a:p>
      </dgm:t>
    </dgm:pt>
    <dgm:pt modelId="{BDB2A20A-81AD-44FD-BFA8-22F8A50C7A79}" type="parTrans" cxnId="{96D6517E-56B7-4C4F-9055-5AF9B03BA7AD}">
      <dgm:prSet/>
      <dgm:spPr/>
      <dgm:t>
        <a:bodyPr/>
        <a:lstStyle/>
        <a:p>
          <a:endParaRPr lang="ru-RU" sz="1800"/>
        </a:p>
      </dgm:t>
    </dgm:pt>
    <dgm:pt modelId="{BC30B38C-8480-4E2C-AA98-9AE39A175F2F}" type="sibTrans" cxnId="{96D6517E-56B7-4C4F-9055-5AF9B03BA7AD}">
      <dgm:prSet/>
      <dgm:spPr/>
      <dgm:t>
        <a:bodyPr/>
        <a:lstStyle/>
        <a:p>
          <a:endParaRPr lang="ru-RU" sz="1800"/>
        </a:p>
      </dgm:t>
    </dgm:pt>
    <dgm:pt modelId="{A118793D-B6DA-48E6-9AC0-CB1A8D99C588}" type="pres">
      <dgm:prSet presAssocID="{29D932D3-FBEB-4843-915B-EB2EE21879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06ABD3A-5227-4061-B27D-BCE46397ED7F}" type="pres">
      <dgm:prSet presAssocID="{B7058CD7-0986-4347-8ED6-1218DFE5D9B3}" presName="parentText" presStyleLbl="node1" presStyleIdx="0" presStyleCnt="5" custScaleY="59913" custLinFactNeighborY="-158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03818F-A87E-4A06-90D4-BBB2D4F61B6D}" type="pres">
      <dgm:prSet presAssocID="{624238C4-95FC-4BB9-A420-F1C28E2412C5}" presName="spacer" presStyleCnt="0"/>
      <dgm:spPr/>
    </dgm:pt>
    <dgm:pt modelId="{633E4CBE-DF43-482B-A8D0-3A25CF363987}" type="pres">
      <dgm:prSet presAssocID="{E241C3E3-6BB7-40F2-82BF-95753C4A1734}" presName="parentText" presStyleLbl="node1" presStyleIdx="1" presStyleCnt="5" custScaleY="847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9AC53B-B863-42CE-AD74-1ABC05334099}" type="pres">
      <dgm:prSet presAssocID="{2D7E4469-5E42-4CF1-8EB5-CAAAEC308684}" presName="spacer" presStyleCnt="0"/>
      <dgm:spPr/>
    </dgm:pt>
    <dgm:pt modelId="{AC11FB44-8CA3-4744-A2C8-7E0AB066BAAA}" type="pres">
      <dgm:prSet presAssocID="{80F96A19-02FF-4943-AB39-4B592739E532}" presName="parentText" presStyleLbl="node1" presStyleIdx="2" presStyleCnt="5" custScaleY="847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A3268-0B76-4343-8141-23A983DD0C10}" type="pres">
      <dgm:prSet presAssocID="{42A9132B-E6BA-4E37-9740-1B6AADF5065F}" presName="spacer" presStyleCnt="0"/>
      <dgm:spPr/>
    </dgm:pt>
    <dgm:pt modelId="{4159075C-B697-4E58-9E4C-8B3092EC028E}" type="pres">
      <dgm:prSet presAssocID="{9047971F-2EB8-4ECC-970A-E2827245F050}" presName="parentText" presStyleLbl="node1" presStyleIdx="3" presStyleCnt="5" custScaleY="847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7E9725-95AE-4F74-857C-7527415F9DAB}" type="pres">
      <dgm:prSet presAssocID="{44F4C912-D927-4BC9-8C3F-B602C777237E}" presName="spacer" presStyleCnt="0"/>
      <dgm:spPr/>
    </dgm:pt>
    <dgm:pt modelId="{9C321D1C-29F1-4ECF-A6E5-179B042B8F9A}" type="pres">
      <dgm:prSet presAssocID="{D74A7816-3284-48CF-99CB-5D1B9C25E74F}" presName="parentText" presStyleLbl="node1" presStyleIdx="4" presStyleCnt="5" custScaleY="8923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531752-1DDD-40F8-9298-4B41F8A09340}" srcId="{29D932D3-FBEB-4843-915B-EB2EE218798E}" destId="{80F96A19-02FF-4943-AB39-4B592739E532}" srcOrd="2" destOrd="0" parTransId="{D9809721-9B0A-4A98-BBC2-7DAB9463955F}" sibTransId="{42A9132B-E6BA-4E37-9740-1B6AADF5065F}"/>
    <dgm:cxn modelId="{D66D61F0-3B2F-4512-82E1-49D7C9396DB4}" srcId="{29D932D3-FBEB-4843-915B-EB2EE218798E}" destId="{B7058CD7-0986-4347-8ED6-1218DFE5D9B3}" srcOrd="0" destOrd="0" parTransId="{5C5C921C-EB61-4200-8980-745908505161}" sibTransId="{624238C4-95FC-4BB9-A420-F1C28E2412C5}"/>
    <dgm:cxn modelId="{C1851E12-2A6F-4B22-84FC-0D0345C5EE9D}" type="presOf" srcId="{D74A7816-3284-48CF-99CB-5D1B9C25E74F}" destId="{9C321D1C-29F1-4ECF-A6E5-179B042B8F9A}" srcOrd="0" destOrd="0" presId="urn:microsoft.com/office/officeart/2005/8/layout/vList2"/>
    <dgm:cxn modelId="{96D6517E-56B7-4C4F-9055-5AF9B03BA7AD}" srcId="{29D932D3-FBEB-4843-915B-EB2EE218798E}" destId="{D74A7816-3284-48CF-99CB-5D1B9C25E74F}" srcOrd="4" destOrd="0" parTransId="{BDB2A20A-81AD-44FD-BFA8-22F8A50C7A79}" sibTransId="{BC30B38C-8480-4E2C-AA98-9AE39A175F2F}"/>
    <dgm:cxn modelId="{CC409493-7AA6-4063-9614-EB0DBFB3D75C}" type="presOf" srcId="{B7058CD7-0986-4347-8ED6-1218DFE5D9B3}" destId="{706ABD3A-5227-4061-B27D-BCE46397ED7F}" srcOrd="0" destOrd="0" presId="urn:microsoft.com/office/officeart/2005/8/layout/vList2"/>
    <dgm:cxn modelId="{19C84158-B070-4D68-BB4C-33A06F54D2D8}" srcId="{29D932D3-FBEB-4843-915B-EB2EE218798E}" destId="{9047971F-2EB8-4ECC-970A-E2827245F050}" srcOrd="3" destOrd="0" parTransId="{B39744F3-355D-49B8-BD15-FD9052F298DD}" sibTransId="{44F4C912-D927-4BC9-8C3F-B602C777237E}"/>
    <dgm:cxn modelId="{BF43B9CC-3F18-4143-8055-9C6633FCA0D3}" type="presOf" srcId="{80F96A19-02FF-4943-AB39-4B592739E532}" destId="{AC11FB44-8CA3-4744-A2C8-7E0AB066BAAA}" srcOrd="0" destOrd="0" presId="urn:microsoft.com/office/officeart/2005/8/layout/vList2"/>
    <dgm:cxn modelId="{9C3B8EE1-EC16-49EF-A834-A750DC2A373C}" type="presOf" srcId="{E241C3E3-6BB7-40F2-82BF-95753C4A1734}" destId="{633E4CBE-DF43-482B-A8D0-3A25CF363987}" srcOrd="0" destOrd="0" presId="urn:microsoft.com/office/officeart/2005/8/layout/vList2"/>
    <dgm:cxn modelId="{8E113E36-6873-43F0-9E4A-5AB52C68C5C5}" srcId="{29D932D3-FBEB-4843-915B-EB2EE218798E}" destId="{E241C3E3-6BB7-40F2-82BF-95753C4A1734}" srcOrd="1" destOrd="0" parTransId="{2650E478-BC73-4E6D-B012-E7A1E454DA6D}" sibTransId="{2D7E4469-5E42-4CF1-8EB5-CAAAEC308684}"/>
    <dgm:cxn modelId="{9699F7AF-8D84-4DAD-B8E4-EC9309589CE1}" type="presOf" srcId="{9047971F-2EB8-4ECC-970A-E2827245F050}" destId="{4159075C-B697-4E58-9E4C-8B3092EC028E}" srcOrd="0" destOrd="0" presId="urn:microsoft.com/office/officeart/2005/8/layout/vList2"/>
    <dgm:cxn modelId="{BAB22512-13F2-4CF8-9651-F979525D537F}" type="presOf" srcId="{29D932D3-FBEB-4843-915B-EB2EE218798E}" destId="{A118793D-B6DA-48E6-9AC0-CB1A8D99C588}" srcOrd="0" destOrd="0" presId="urn:microsoft.com/office/officeart/2005/8/layout/vList2"/>
    <dgm:cxn modelId="{DF09C03D-C118-4654-A45A-5DB377F4D0FB}" type="presParOf" srcId="{A118793D-B6DA-48E6-9AC0-CB1A8D99C588}" destId="{706ABD3A-5227-4061-B27D-BCE46397ED7F}" srcOrd="0" destOrd="0" presId="urn:microsoft.com/office/officeart/2005/8/layout/vList2"/>
    <dgm:cxn modelId="{8298189A-7EC4-4ACE-A643-E0F0F29BDC23}" type="presParOf" srcId="{A118793D-B6DA-48E6-9AC0-CB1A8D99C588}" destId="{B303818F-A87E-4A06-90D4-BBB2D4F61B6D}" srcOrd="1" destOrd="0" presId="urn:microsoft.com/office/officeart/2005/8/layout/vList2"/>
    <dgm:cxn modelId="{E4C19CF1-D9E5-4852-831A-49182DCA877C}" type="presParOf" srcId="{A118793D-B6DA-48E6-9AC0-CB1A8D99C588}" destId="{633E4CBE-DF43-482B-A8D0-3A25CF363987}" srcOrd="2" destOrd="0" presId="urn:microsoft.com/office/officeart/2005/8/layout/vList2"/>
    <dgm:cxn modelId="{1B58B06D-527F-4273-87DF-F29652274549}" type="presParOf" srcId="{A118793D-B6DA-48E6-9AC0-CB1A8D99C588}" destId="{A39AC53B-B863-42CE-AD74-1ABC05334099}" srcOrd="3" destOrd="0" presId="urn:microsoft.com/office/officeart/2005/8/layout/vList2"/>
    <dgm:cxn modelId="{E48D7D75-9FBE-410E-845D-34676DB12B2F}" type="presParOf" srcId="{A118793D-B6DA-48E6-9AC0-CB1A8D99C588}" destId="{AC11FB44-8CA3-4744-A2C8-7E0AB066BAAA}" srcOrd="4" destOrd="0" presId="urn:microsoft.com/office/officeart/2005/8/layout/vList2"/>
    <dgm:cxn modelId="{D3B81133-A2AA-4E2B-81E3-D8ECA47D6C28}" type="presParOf" srcId="{A118793D-B6DA-48E6-9AC0-CB1A8D99C588}" destId="{564A3268-0B76-4343-8141-23A983DD0C10}" srcOrd="5" destOrd="0" presId="urn:microsoft.com/office/officeart/2005/8/layout/vList2"/>
    <dgm:cxn modelId="{B5E84972-DF10-4EC3-A49F-52965BEC586E}" type="presParOf" srcId="{A118793D-B6DA-48E6-9AC0-CB1A8D99C588}" destId="{4159075C-B697-4E58-9E4C-8B3092EC028E}" srcOrd="6" destOrd="0" presId="urn:microsoft.com/office/officeart/2005/8/layout/vList2"/>
    <dgm:cxn modelId="{37A3A8D1-E812-4F51-A3E8-89AFC131E345}" type="presParOf" srcId="{A118793D-B6DA-48E6-9AC0-CB1A8D99C588}" destId="{FE7E9725-95AE-4F74-857C-7527415F9DAB}" srcOrd="7" destOrd="0" presId="urn:microsoft.com/office/officeart/2005/8/layout/vList2"/>
    <dgm:cxn modelId="{B43BDF0F-5589-4CDA-949F-255F7759E07C}" type="presParOf" srcId="{A118793D-B6DA-48E6-9AC0-CB1A8D99C588}" destId="{9C321D1C-29F1-4ECF-A6E5-179B042B8F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C5056-E5E9-42BA-B4F1-7FAD8D6BEF9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320543-D266-4AB3-9256-D89A158556E0}">
      <dgm:prSet custT="1"/>
      <dgm:spPr/>
      <dgm:t>
        <a:bodyPr/>
        <a:lstStyle/>
        <a:p>
          <a:pPr algn="just"/>
          <a:r>
            <a:rPr lang="ru-RU" sz="1800" dirty="0" smtClean="0"/>
            <a:t>При получении доступа к методу используется имя метода с последующими круглыми скобками</a:t>
          </a:r>
          <a:endParaRPr lang="ru-RU" sz="1800" dirty="0"/>
        </a:p>
      </dgm:t>
    </dgm:pt>
    <dgm:pt modelId="{0F3B07C5-1DEC-4E2E-ACB6-E6156B1DAF77}" type="parTrans" cxnId="{D1D72700-5B13-4281-9B5F-06F03CC77AF5}">
      <dgm:prSet/>
      <dgm:spPr/>
      <dgm:t>
        <a:bodyPr/>
        <a:lstStyle/>
        <a:p>
          <a:endParaRPr lang="ru-RU"/>
        </a:p>
      </dgm:t>
    </dgm:pt>
    <dgm:pt modelId="{1271B115-1DC7-4D88-B8CB-E4081FBE875B}" type="sibTrans" cxnId="{D1D72700-5B13-4281-9B5F-06F03CC77AF5}">
      <dgm:prSet/>
      <dgm:spPr/>
      <dgm:t>
        <a:bodyPr/>
        <a:lstStyle/>
        <a:p>
          <a:endParaRPr lang="ru-RU"/>
        </a:p>
      </dgm:t>
    </dgm:pt>
    <dgm:pt modelId="{A392A4D0-E7BD-4A5A-81F4-12084619BABB}">
      <dgm:prSet custT="1"/>
      <dgm:spPr/>
      <dgm:t>
        <a:bodyPr/>
        <a:lstStyle/>
        <a:p>
          <a:pPr algn="just"/>
          <a:r>
            <a:rPr lang="ru-RU" sz="1800" dirty="0" smtClean="0"/>
            <a:t>При получении доступа к public полю используется имя поля - таким образом можно получить значение поля или установить его новое значение</a:t>
          </a:r>
          <a:endParaRPr lang="ru-RU" sz="1800" dirty="0"/>
        </a:p>
      </dgm:t>
    </dgm:pt>
    <dgm:pt modelId="{A7536AA3-B26D-4BC7-858E-F440F0E85D82}" type="parTrans" cxnId="{6F6E1762-BFCE-444E-92DE-86DC2C6E1B0D}">
      <dgm:prSet/>
      <dgm:spPr/>
      <dgm:t>
        <a:bodyPr/>
        <a:lstStyle/>
        <a:p>
          <a:endParaRPr lang="ru-RU"/>
        </a:p>
      </dgm:t>
    </dgm:pt>
    <dgm:pt modelId="{E58A709E-D03C-4D01-AE75-EBD9D0343414}" type="sibTrans" cxnId="{6F6E1762-BFCE-444E-92DE-86DC2C6E1B0D}">
      <dgm:prSet/>
      <dgm:spPr/>
      <dgm:t>
        <a:bodyPr/>
        <a:lstStyle/>
        <a:p>
          <a:endParaRPr lang="ru-RU"/>
        </a:p>
      </dgm:t>
    </dgm:pt>
    <dgm:pt modelId="{109CF934-A896-4727-84D5-5296D635827A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При доступе к членам экземпляра применяются следующие правила:</a:t>
          </a:r>
          <a:endParaRPr lang="ru-RU" sz="1800" dirty="0"/>
        </a:p>
      </dgm:t>
    </dgm:pt>
    <dgm:pt modelId="{7B391CCA-F42D-456A-A401-EF1999B90172}" type="parTrans" cxnId="{9B0AB288-957C-4FBF-90D6-29B553BA504E}">
      <dgm:prSet/>
      <dgm:spPr/>
      <dgm:t>
        <a:bodyPr/>
        <a:lstStyle/>
        <a:p>
          <a:endParaRPr lang="ru-RU"/>
        </a:p>
      </dgm:t>
    </dgm:pt>
    <dgm:pt modelId="{71EC6A84-DE60-4521-8E46-69D15A7E5949}" type="sibTrans" cxnId="{9B0AB288-957C-4FBF-90D6-29B553BA504E}">
      <dgm:prSet/>
      <dgm:spPr/>
      <dgm:t>
        <a:bodyPr/>
        <a:lstStyle/>
        <a:p>
          <a:endParaRPr lang="ru-RU"/>
        </a:p>
      </dgm:t>
    </dgm:pt>
    <dgm:pt modelId="{DAC0FEA8-9731-4C62-B10F-B8ECD561A6B4}" type="pres">
      <dgm:prSet presAssocID="{5C5C5056-E5E9-42BA-B4F1-7FAD8D6BEF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594873-5CFB-4A93-B756-CF16BDA8079F}" type="pres">
      <dgm:prSet presAssocID="{109CF934-A896-4727-84D5-5296D635827A}" presName="parentText" presStyleLbl="node1" presStyleIdx="0" presStyleCnt="3" custScaleY="57272" custLinFactNeighborX="1290" custLinFactNeighborY="-1836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370900-2C4A-4D80-826B-89DC6963B4CF}" type="pres">
      <dgm:prSet presAssocID="{71EC6A84-DE60-4521-8E46-69D15A7E5949}" presName="spacer" presStyleCnt="0"/>
      <dgm:spPr/>
    </dgm:pt>
    <dgm:pt modelId="{EE26C953-281D-455D-8768-969A201F64D2}" type="pres">
      <dgm:prSet presAssocID="{8D320543-D266-4AB3-9256-D89A158556E0}" presName="parentText" presStyleLbl="node1" presStyleIdx="1" presStyleCnt="3" custLinFactNeighborX="9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F477F6-D212-46DB-86DC-BEFF18BE0B95}" type="pres">
      <dgm:prSet presAssocID="{1271B115-1DC7-4D88-B8CB-E4081FBE875B}" presName="spacer" presStyleCnt="0"/>
      <dgm:spPr/>
    </dgm:pt>
    <dgm:pt modelId="{F3BC1B44-3769-426A-BB2C-65F7C0154295}" type="pres">
      <dgm:prSet presAssocID="{A392A4D0-E7BD-4A5A-81F4-12084619BA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1D4CBE-C615-49E4-9C12-607D63264E81}" type="presOf" srcId="{5C5C5056-E5E9-42BA-B4F1-7FAD8D6BEF96}" destId="{DAC0FEA8-9731-4C62-B10F-B8ECD561A6B4}" srcOrd="0" destOrd="0" presId="urn:microsoft.com/office/officeart/2005/8/layout/vList2"/>
    <dgm:cxn modelId="{FB04DBFB-C1D5-4447-A6C4-A19756154193}" type="presOf" srcId="{A392A4D0-E7BD-4A5A-81F4-12084619BABB}" destId="{F3BC1B44-3769-426A-BB2C-65F7C0154295}" srcOrd="0" destOrd="0" presId="urn:microsoft.com/office/officeart/2005/8/layout/vList2"/>
    <dgm:cxn modelId="{9B0AB288-957C-4FBF-90D6-29B553BA504E}" srcId="{5C5C5056-E5E9-42BA-B4F1-7FAD8D6BEF96}" destId="{109CF934-A896-4727-84D5-5296D635827A}" srcOrd="0" destOrd="0" parTransId="{7B391CCA-F42D-456A-A401-EF1999B90172}" sibTransId="{71EC6A84-DE60-4521-8E46-69D15A7E5949}"/>
    <dgm:cxn modelId="{2D7B06F0-1384-41FD-950D-678799A8168D}" type="presOf" srcId="{109CF934-A896-4727-84D5-5296D635827A}" destId="{77594873-5CFB-4A93-B756-CF16BDA8079F}" srcOrd="0" destOrd="0" presId="urn:microsoft.com/office/officeart/2005/8/layout/vList2"/>
    <dgm:cxn modelId="{6F6E1762-BFCE-444E-92DE-86DC2C6E1B0D}" srcId="{5C5C5056-E5E9-42BA-B4F1-7FAD8D6BEF96}" destId="{A392A4D0-E7BD-4A5A-81F4-12084619BABB}" srcOrd="2" destOrd="0" parTransId="{A7536AA3-B26D-4BC7-858E-F440F0E85D82}" sibTransId="{E58A709E-D03C-4D01-AE75-EBD9D0343414}"/>
    <dgm:cxn modelId="{C551A98A-A41E-410A-9BBA-D2AED2282899}" type="presOf" srcId="{8D320543-D266-4AB3-9256-D89A158556E0}" destId="{EE26C953-281D-455D-8768-969A201F64D2}" srcOrd="0" destOrd="0" presId="urn:microsoft.com/office/officeart/2005/8/layout/vList2"/>
    <dgm:cxn modelId="{D1D72700-5B13-4281-9B5F-06F03CC77AF5}" srcId="{5C5C5056-E5E9-42BA-B4F1-7FAD8D6BEF96}" destId="{8D320543-D266-4AB3-9256-D89A158556E0}" srcOrd="1" destOrd="0" parTransId="{0F3B07C5-1DEC-4E2E-ACB6-E6156B1DAF77}" sibTransId="{1271B115-1DC7-4D88-B8CB-E4081FBE875B}"/>
    <dgm:cxn modelId="{CC64855C-1C5D-4068-9E5E-4A783E1B0DE0}" type="presParOf" srcId="{DAC0FEA8-9731-4C62-B10F-B8ECD561A6B4}" destId="{77594873-5CFB-4A93-B756-CF16BDA8079F}" srcOrd="0" destOrd="0" presId="urn:microsoft.com/office/officeart/2005/8/layout/vList2"/>
    <dgm:cxn modelId="{6F8E63B4-2977-4F48-89DB-369B5EF7E870}" type="presParOf" srcId="{DAC0FEA8-9731-4C62-B10F-B8ECD561A6B4}" destId="{70370900-2C4A-4D80-826B-89DC6963B4CF}" srcOrd="1" destOrd="0" presId="urn:microsoft.com/office/officeart/2005/8/layout/vList2"/>
    <dgm:cxn modelId="{AC0D9DD7-0D23-4634-B382-ABF91ECFC3EC}" type="presParOf" srcId="{DAC0FEA8-9731-4C62-B10F-B8ECD561A6B4}" destId="{EE26C953-281D-455D-8768-969A201F64D2}" srcOrd="2" destOrd="0" presId="urn:microsoft.com/office/officeart/2005/8/layout/vList2"/>
    <dgm:cxn modelId="{F95A116B-01DD-4874-83CB-CE878FB4E3FE}" type="presParOf" srcId="{DAC0FEA8-9731-4C62-B10F-B8ECD561A6B4}" destId="{6CF477F6-D212-46DB-86DC-BEFF18BE0B95}" srcOrd="3" destOrd="0" presId="urn:microsoft.com/office/officeart/2005/8/layout/vList2"/>
    <dgm:cxn modelId="{948FD189-C8BF-4AD1-AF75-925799176E14}" type="presParOf" srcId="{DAC0FEA8-9731-4C62-B10F-B8ECD561A6B4}" destId="{F3BC1B44-3769-426A-BB2C-65F7C01542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C968E-25F1-43C2-90E3-FAFDD6A7EB3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3C1B62-CAF6-4C21-B468-323BBDE3390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2000" dirty="0" smtClean="0"/>
            <a:t>При определении разделяемого класса применяются следующие правила:</a:t>
          </a:r>
          <a:endParaRPr lang="ru-RU" sz="2000" dirty="0"/>
        </a:p>
      </dgm:t>
    </dgm:pt>
    <dgm:pt modelId="{CBAA66CE-70E9-452B-B61E-CF587CC25900}" type="parTrans" cxnId="{3A54C4D6-96A0-426C-BA7D-A003FCBB541A}">
      <dgm:prSet/>
      <dgm:spPr/>
      <dgm:t>
        <a:bodyPr/>
        <a:lstStyle/>
        <a:p>
          <a:endParaRPr lang="ru-RU"/>
        </a:p>
      </dgm:t>
    </dgm:pt>
    <dgm:pt modelId="{E3EEEF5D-CB1D-44B7-B7CD-1B710BA16814}" type="sibTrans" cxnId="{3A54C4D6-96A0-426C-BA7D-A003FCBB541A}">
      <dgm:prSet/>
      <dgm:spPr/>
      <dgm:t>
        <a:bodyPr/>
        <a:lstStyle/>
        <a:p>
          <a:endParaRPr lang="ru-RU"/>
        </a:p>
      </dgm:t>
    </dgm:pt>
    <dgm:pt modelId="{5E805A6B-6E34-41C2-A90A-318487F1074C}">
      <dgm:prSet custT="1"/>
      <dgm:spPr/>
      <dgm:t>
        <a:bodyPr/>
        <a:lstStyle/>
        <a:p>
          <a:pPr algn="just"/>
          <a:r>
            <a:rPr lang="ru-RU" sz="2000" dirty="0" smtClean="0"/>
            <a:t>Каждая часть класса должны быть доступна при компиляции приложения</a:t>
          </a:r>
          <a:endParaRPr lang="ru-RU" sz="2000" dirty="0"/>
        </a:p>
      </dgm:t>
    </dgm:pt>
    <dgm:pt modelId="{44E523BB-0EB2-4003-B443-61FB2DA69041}" type="parTrans" cxnId="{411790AD-CCA8-4369-9C15-591D407C8C9A}">
      <dgm:prSet/>
      <dgm:spPr/>
      <dgm:t>
        <a:bodyPr/>
        <a:lstStyle/>
        <a:p>
          <a:endParaRPr lang="ru-RU"/>
        </a:p>
      </dgm:t>
    </dgm:pt>
    <dgm:pt modelId="{83EB3F87-1F17-4843-8652-D8715B9E9F0E}" type="sibTrans" cxnId="{411790AD-CCA8-4369-9C15-591D407C8C9A}">
      <dgm:prSet/>
      <dgm:spPr/>
      <dgm:t>
        <a:bodyPr/>
        <a:lstStyle/>
        <a:p>
          <a:endParaRPr lang="ru-RU"/>
        </a:p>
      </dgm:t>
    </dgm:pt>
    <dgm:pt modelId="{20175B1F-6DE9-491F-A61E-DCF43A6D7CD5}">
      <dgm:prSet custT="1"/>
      <dgm:spPr/>
      <dgm:t>
        <a:bodyPr/>
        <a:lstStyle/>
        <a:p>
          <a:pPr algn="just"/>
          <a:r>
            <a:rPr lang="ru-RU" sz="2000" dirty="0" smtClean="0"/>
            <a:t>Каждая часть класса должна начинаться с ключевого слова </a:t>
          </a:r>
          <a:r>
            <a:rPr lang="ru-RU" sz="2000" b="1" dirty="0" smtClean="0"/>
            <a:t>partial</a:t>
          </a:r>
          <a:endParaRPr lang="ru-RU" sz="2000" b="1" dirty="0"/>
        </a:p>
      </dgm:t>
    </dgm:pt>
    <dgm:pt modelId="{74C79061-37DE-42CE-8121-9A0F25424389}" type="parTrans" cxnId="{5C2D4CE6-7B93-4247-9E66-D1EBFDC3B46B}">
      <dgm:prSet/>
      <dgm:spPr/>
      <dgm:t>
        <a:bodyPr/>
        <a:lstStyle/>
        <a:p>
          <a:endParaRPr lang="ru-RU"/>
        </a:p>
      </dgm:t>
    </dgm:pt>
    <dgm:pt modelId="{F145BE23-7692-4A92-83BF-56ACDD4465B9}" type="sibTrans" cxnId="{5C2D4CE6-7B93-4247-9E66-D1EBFDC3B46B}">
      <dgm:prSet/>
      <dgm:spPr/>
      <dgm:t>
        <a:bodyPr/>
        <a:lstStyle/>
        <a:p>
          <a:endParaRPr lang="ru-RU"/>
        </a:p>
      </dgm:t>
    </dgm:pt>
    <dgm:pt modelId="{8B312720-8EB7-470F-92DB-1AE71F4324C9}">
      <dgm:prSet custT="1"/>
      <dgm:spPr/>
      <dgm:t>
        <a:bodyPr/>
        <a:lstStyle/>
        <a:p>
          <a:pPr algn="just"/>
          <a:r>
            <a:rPr lang="ru-RU" sz="2000" dirty="0" smtClean="0"/>
            <a:t>Разделяемый класс не может быть разбит на несколько сборок</a:t>
          </a:r>
          <a:endParaRPr lang="ru-RU" sz="2000" dirty="0"/>
        </a:p>
      </dgm:t>
    </dgm:pt>
    <dgm:pt modelId="{3379CC20-BBCB-42AF-AD9F-DCADB1EA63D2}" type="parTrans" cxnId="{05CFF506-41E9-432A-AFDA-75BE484CBC97}">
      <dgm:prSet/>
      <dgm:spPr/>
      <dgm:t>
        <a:bodyPr/>
        <a:lstStyle/>
        <a:p>
          <a:endParaRPr lang="ru-RU"/>
        </a:p>
      </dgm:t>
    </dgm:pt>
    <dgm:pt modelId="{2011785C-7246-4F9E-80C6-A90A37A12A41}" type="sibTrans" cxnId="{05CFF506-41E9-432A-AFDA-75BE484CBC97}">
      <dgm:prSet/>
      <dgm:spPr/>
      <dgm:t>
        <a:bodyPr/>
        <a:lstStyle/>
        <a:p>
          <a:endParaRPr lang="ru-RU"/>
        </a:p>
      </dgm:t>
    </dgm:pt>
    <dgm:pt modelId="{8C448513-50A9-466B-B1AE-2B6E64979DC3}">
      <dgm:prSet custT="1"/>
      <dgm:spPr/>
      <dgm:t>
        <a:bodyPr/>
        <a:lstStyle/>
        <a:p>
          <a:pPr algn="just"/>
          <a:r>
            <a:rPr lang="en-US" sz="2000" dirty="0" err="1" smtClean="0"/>
            <a:t>Ключевое</a:t>
          </a:r>
          <a:r>
            <a:rPr lang="en-US" sz="2000" dirty="0" smtClean="0"/>
            <a:t> </a:t>
          </a:r>
          <a:r>
            <a:rPr lang="en-US" sz="2000" dirty="0" err="1" smtClean="0"/>
            <a:t>слово</a:t>
          </a:r>
          <a:r>
            <a:rPr lang="en-US" sz="2000" dirty="0" smtClean="0"/>
            <a:t> </a:t>
          </a:r>
          <a:r>
            <a:rPr lang="en-US" sz="2000" b="1" dirty="0" smtClean="0"/>
            <a:t>partial</a:t>
          </a:r>
          <a:r>
            <a:rPr lang="en-US" sz="2000" dirty="0" smtClean="0"/>
            <a:t> </a:t>
          </a:r>
          <a:r>
            <a:rPr lang="en-US" sz="2000" dirty="0" err="1" smtClean="0"/>
            <a:t>должно</a:t>
          </a:r>
          <a:r>
            <a:rPr lang="en-US" sz="2000" dirty="0" smtClean="0"/>
            <a:t> </a:t>
          </a:r>
          <a:r>
            <a:rPr lang="en-US" sz="2000" dirty="0" err="1" smtClean="0"/>
            <a:t>быть</a:t>
          </a:r>
          <a:r>
            <a:rPr lang="en-US" sz="2000" dirty="0" smtClean="0"/>
            <a:t> </a:t>
          </a:r>
          <a:r>
            <a:rPr lang="en-US" sz="2000" dirty="0" err="1" smtClean="0"/>
            <a:t>префиксом</a:t>
          </a:r>
          <a:r>
            <a:rPr lang="en-US" sz="2000" dirty="0" smtClean="0"/>
            <a:t> </a:t>
          </a:r>
          <a:r>
            <a:rPr lang="en-US" sz="2000" dirty="0" err="1" smtClean="0"/>
            <a:t>ключевого</a:t>
          </a:r>
          <a:r>
            <a:rPr lang="en-US" sz="2000" dirty="0" smtClean="0"/>
            <a:t> </a:t>
          </a:r>
          <a:r>
            <a:rPr lang="en-US" sz="2000" dirty="0" err="1" smtClean="0"/>
            <a:t>слова</a:t>
          </a:r>
          <a:r>
            <a:rPr lang="en-US" sz="2000" dirty="0" smtClean="0"/>
            <a:t> </a:t>
          </a:r>
          <a:r>
            <a:rPr lang="en-US" sz="2000" b="1" dirty="0" smtClean="0"/>
            <a:t>class</a:t>
          </a:r>
          <a:endParaRPr lang="ru-RU" sz="2000" b="1" dirty="0"/>
        </a:p>
      </dgm:t>
    </dgm:pt>
    <dgm:pt modelId="{0F824898-0137-4320-9B12-92014819FDAE}" type="parTrans" cxnId="{27F8BA5A-4E46-4CD5-A304-12B91CA9462D}">
      <dgm:prSet/>
      <dgm:spPr/>
      <dgm:t>
        <a:bodyPr/>
        <a:lstStyle/>
        <a:p>
          <a:endParaRPr lang="ru-RU"/>
        </a:p>
      </dgm:t>
    </dgm:pt>
    <dgm:pt modelId="{5A838C04-F830-4C8F-8088-825066E26742}" type="sibTrans" cxnId="{27F8BA5A-4E46-4CD5-A304-12B91CA9462D}">
      <dgm:prSet/>
      <dgm:spPr/>
      <dgm:t>
        <a:bodyPr/>
        <a:lstStyle/>
        <a:p>
          <a:endParaRPr lang="ru-RU"/>
        </a:p>
      </dgm:t>
    </dgm:pt>
    <dgm:pt modelId="{43BB63B4-B6A5-403C-A732-524409237123}" type="pres">
      <dgm:prSet presAssocID="{8A4C968E-25F1-43C2-90E3-FAFDD6A7EB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591847-560E-4F08-82C5-D7411579C1C5}" type="pres">
      <dgm:prSet presAssocID="{1A3C1B62-CAF6-4C21-B468-323BBDE33905}" presName="parentText" presStyleLbl="node1" presStyleIdx="0" presStyleCnt="5" custScaleY="95930" custLinFactY="-159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559279-F2CD-4B83-8B8A-61321329F74B}" type="pres">
      <dgm:prSet presAssocID="{E3EEEF5D-CB1D-44B7-B7CD-1B710BA16814}" presName="spacer" presStyleCnt="0"/>
      <dgm:spPr/>
    </dgm:pt>
    <dgm:pt modelId="{4B4A9B3A-84DE-49F1-BBCE-7F699366C0C8}" type="pres">
      <dgm:prSet presAssocID="{5E805A6B-6E34-41C2-A90A-318487F1074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18C7F5-2AD9-4735-8C18-7D7092951D8A}" type="pres">
      <dgm:prSet presAssocID="{83EB3F87-1F17-4843-8652-D8715B9E9F0E}" presName="spacer" presStyleCnt="0"/>
      <dgm:spPr/>
    </dgm:pt>
    <dgm:pt modelId="{E56D7A81-0463-455F-A3A2-B6881A7E3522}" type="pres">
      <dgm:prSet presAssocID="{20175B1F-6DE9-491F-A61E-DCF43A6D7CD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BEAF02-848E-4ADB-8793-643313055E9F}" type="pres">
      <dgm:prSet presAssocID="{F145BE23-7692-4A92-83BF-56ACDD4465B9}" presName="spacer" presStyleCnt="0"/>
      <dgm:spPr/>
    </dgm:pt>
    <dgm:pt modelId="{07880893-AD71-44A4-A26C-7180CB694B1B}" type="pres">
      <dgm:prSet presAssocID="{8B312720-8EB7-470F-92DB-1AE71F4324C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12B533-0FA3-482B-94A8-67291AA8AD00}" type="pres">
      <dgm:prSet presAssocID="{2011785C-7246-4F9E-80C6-A90A37A12A41}" presName="spacer" presStyleCnt="0"/>
      <dgm:spPr/>
    </dgm:pt>
    <dgm:pt modelId="{95F4A51C-D104-4729-964D-D3C355057B69}" type="pres">
      <dgm:prSet presAssocID="{8C448513-50A9-466B-B1AE-2B6E64979DC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CFF506-41E9-432A-AFDA-75BE484CBC97}" srcId="{8A4C968E-25F1-43C2-90E3-FAFDD6A7EB32}" destId="{8B312720-8EB7-470F-92DB-1AE71F4324C9}" srcOrd="3" destOrd="0" parTransId="{3379CC20-BBCB-42AF-AD9F-DCADB1EA63D2}" sibTransId="{2011785C-7246-4F9E-80C6-A90A37A12A41}"/>
    <dgm:cxn modelId="{27F8BA5A-4E46-4CD5-A304-12B91CA9462D}" srcId="{8A4C968E-25F1-43C2-90E3-FAFDD6A7EB32}" destId="{8C448513-50A9-466B-B1AE-2B6E64979DC3}" srcOrd="4" destOrd="0" parTransId="{0F824898-0137-4320-9B12-92014819FDAE}" sibTransId="{5A838C04-F830-4C8F-8088-825066E26742}"/>
    <dgm:cxn modelId="{411790AD-CCA8-4369-9C15-591D407C8C9A}" srcId="{8A4C968E-25F1-43C2-90E3-FAFDD6A7EB32}" destId="{5E805A6B-6E34-41C2-A90A-318487F1074C}" srcOrd="1" destOrd="0" parTransId="{44E523BB-0EB2-4003-B443-61FB2DA69041}" sibTransId="{83EB3F87-1F17-4843-8652-D8715B9E9F0E}"/>
    <dgm:cxn modelId="{E36227BD-6850-4616-B8ED-879BD5C71FF7}" type="presOf" srcId="{8B312720-8EB7-470F-92DB-1AE71F4324C9}" destId="{07880893-AD71-44A4-A26C-7180CB694B1B}" srcOrd="0" destOrd="0" presId="urn:microsoft.com/office/officeart/2005/8/layout/vList2"/>
    <dgm:cxn modelId="{94B48CCE-4651-4E11-9DFB-95E3780FDA39}" type="presOf" srcId="{8C448513-50A9-466B-B1AE-2B6E64979DC3}" destId="{95F4A51C-D104-4729-964D-D3C355057B69}" srcOrd="0" destOrd="0" presId="urn:microsoft.com/office/officeart/2005/8/layout/vList2"/>
    <dgm:cxn modelId="{A40DDA2B-9FDD-4185-8194-446E8701DC24}" type="presOf" srcId="{5E805A6B-6E34-41C2-A90A-318487F1074C}" destId="{4B4A9B3A-84DE-49F1-BBCE-7F699366C0C8}" srcOrd="0" destOrd="0" presId="urn:microsoft.com/office/officeart/2005/8/layout/vList2"/>
    <dgm:cxn modelId="{C91E3241-27F1-4B5A-B7A7-CBF1238560F7}" type="presOf" srcId="{20175B1F-6DE9-491F-A61E-DCF43A6D7CD5}" destId="{E56D7A81-0463-455F-A3A2-B6881A7E3522}" srcOrd="0" destOrd="0" presId="urn:microsoft.com/office/officeart/2005/8/layout/vList2"/>
    <dgm:cxn modelId="{E3BD4191-045E-4EFD-9D3F-AA28B30A24EC}" type="presOf" srcId="{8A4C968E-25F1-43C2-90E3-FAFDD6A7EB32}" destId="{43BB63B4-B6A5-403C-A732-524409237123}" srcOrd="0" destOrd="0" presId="urn:microsoft.com/office/officeart/2005/8/layout/vList2"/>
    <dgm:cxn modelId="{1520BF1D-3163-4E11-8EED-885239145C1A}" type="presOf" srcId="{1A3C1B62-CAF6-4C21-B468-323BBDE33905}" destId="{37591847-560E-4F08-82C5-D7411579C1C5}" srcOrd="0" destOrd="0" presId="urn:microsoft.com/office/officeart/2005/8/layout/vList2"/>
    <dgm:cxn modelId="{3A54C4D6-96A0-426C-BA7D-A003FCBB541A}" srcId="{8A4C968E-25F1-43C2-90E3-FAFDD6A7EB32}" destId="{1A3C1B62-CAF6-4C21-B468-323BBDE33905}" srcOrd="0" destOrd="0" parTransId="{CBAA66CE-70E9-452B-B61E-CF587CC25900}" sibTransId="{E3EEEF5D-CB1D-44B7-B7CD-1B710BA16814}"/>
    <dgm:cxn modelId="{5C2D4CE6-7B93-4247-9E66-D1EBFDC3B46B}" srcId="{8A4C968E-25F1-43C2-90E3-FAFDD6A7EB32}" destId="{20175B1F-6DE9-491F-A61E-DCF43A6D7CD5}" srcOrd="2" destOrd="0" parTransId="{74C79061-37DE-42CE-8121-9A0F25424389}" sibTransId="{F145BE23-7692-4A92-83BF-56ACDD4465B9}"/>
    <dgm:cxn modelId="{D3DE2D7C-CE74-440D-962C-403C9F8A7B05}" type="presParOf" srcId="{43BB63B4-B6A5-403C-A732-524409237123}" destId="{37591847-560E-4F08-82C5-D7411579C1C5}" srcOrd="0" destOrd="0" presId="urn:microsoft.com/office/officeart/2005/8/layout/vList2"/>
    <dgm:cxn modelId="{7991D49E-8EAA-4042-B61B-91792203567B}" type="presParOf" srcId="{43BB63B4-B6A5-403C-A732-524409237123}" destId="{3B559279-F2CD-4B83-8B8A-61321329F74B}" srcOrd="1" destOrd="0" presId="urn:microsoft.com/office/officeart/2005/8/layout/vList2"/>
    <dgm:cxn modelId="{D6ED51C4-89CF-43E8-8251-5AC864B5D142}" type="presParOf" srcId="{43BB63B4-B6A5-403C-A732-524409237123}" destId="{4B4A9B3A-84DE-49F1-BBCE-7F699366C0C8}" srcOrd="2" destOrd="0" presId="urn:microsoft.com/office/officeart/2005/8/layout/vList2"/>
    <dgm:cxn modelId="{FC1258C9-0E28-4A40-B1AB-35A27233D464}" type="presParOf" srcId="{43BB63B4-B6A5-403C-A732-524409237123}" destId="{1F18C7F5-2AD9-4735-8C18-7D7092951D8A}" srcOrd="3" destOrd="0" presId="urn:microsoft.com/office/officeart/2005/8/layout/vList2"/>
    <dgm:cxn modelId="{2D325643-51BB-43AC-B0C2-41CCC3391D5C}" type="presParOf" srcId="{43BB63B4-B6A5-403C-A732-524409237123}" destId="{E56D7A81-0463-455F-A3A2-B6881A7E3522}" srcOrd="4" destOrd="0" presId="urn:microsoft.com/office/officeart/2005/8/layout/vList2"/>
    <dgm:cxn modelId="{9C41DD67-8B4A-472E-ACE0-F7B95BD78C4F}" type="presParOf" srcId="{43BB63B4-B6A5-403C-A732-524409237123}" destId="{18BEAF02-848E-4ADB-8793-643313055E9F}" srcOrd="5" destOrd="0" presId="urn:microsoft.com/office/officeart/2005/8/layout/vList2"/>
    <dgm:cxn modelId="{45EEF7C1-3DC9-408D-89D4-BE5011C94694}" type="presParOf" srcId="{43BB63B4-B6A5-403C-A732-524409237123}" destId="{07880893-AD71-44A4-A26C-7180CB694B1B}" srcOrd="6" destOrd="0" presId="urn:microsoft.com/office/officeart/2005/8/layout/vList2"/>
    <dgm:cxn modelId="{5CE59254-50E0-4ACE-A789-5E12177E9F09}" type="presParOf" srcId="{43BB63B4-B6A5-403C-A732-524409237123}" destId="{1212B533-0FA3-482B-94A8-67291AA8AD00}" srcOrd="7" destOrd="0" presId="urn:microsoft.com/office/officeart/2005/8/layout/vList2"/>
    <dgm:cxn modelId="{21FD6AC2-1458-4C49-A14E-9B9CE58CC427}" type="presParOf" srcId="{43BB63B4-B6A5-403C-A732-524409237123}" destId="{95F4A51C-D104-4729-964D-D3C355057B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C968E-25F1-43C2-90E3-FAFDD6A7EB3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3C1B62-CAF6-4C21-B468-323BBDE3390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При определении разделяемых методов необходимо соблюдать следующие правила:</a:t>
          </a:r>
          <a:endParaRPr lang="ru-RU" sz="1800" dirty="0"/>
        </a:p>
      </dgm:t>
    </dgm:pt>
    <dgm:pt modelId="{CBAA66CE-70E9-452B-B61E-CF587CC25900}" type="parTrans" cxnId="{3A54C4D6-96A0-426C-BA7D-A003FCBB541A}">
      <dgm:prSet/>
      <dgm:spPr/>
      <dgm:t>
        <a:bodyPr/>
        <a:lstStyle/>
        <a:p>
          <a:endParaRPr lang="ru-RU"/>
        </a:p>
      </dgm:t>
    </dgm:pt>
    <dgm:pt modelId="{E3EEEF5D-CB1D-44B7-B7CD-1B710BA16814}" type="sibTrans" cxnId="{3A54C4D6-96A0-426C-BA7D-A003FCBB541A}">
      <dgm:prSet/>
      <dgm:spPr/>
      <dgm:t>
        <a:bodyPr/>
        <a:lstStyle/>
        <a:p>
          <a:endParaRPr lang="ru-RU"/>
        </a:p>
      </dgm:t>
    </dgm:pt>
    <dgm:pt modelId="{5A0EFD63-88D7-4752-8542-D4750DD36721}">
      <dgm:prSet custT="1"/>
      <dgm:spPr/>
      <dgm:t>
        <a:bodyPr/>
        <a:lstStyle/>
        <a:p>
          <a:pPr algn="just"/>
          <a:r>
            <a:rPr lang="ru-RU" sz="1800" dirty="0" smtClean="0"/>
            <a:t>Разделяемые методы не могут возвращать значение</a:t>
          </a:r>
          <a:endParaRPr lang="ru-RU" sz="1800" dirty="0"/>
        </a:p>
      </dgm:t>
    </dgm:pt>
    <dgm:pt modelId="{A008D24D-D449-4BE4-98D4-A036631E0CD2}" type="parTrans" cxnId="{C6B8F9F3-F99C-483E-BA6D-9BB94455CBCF}">
      <dgm:prSet/>
      <dgm:spPr/>
      <dgm:t>
        <a:bodyPr/>
        <a:lstStyle/>
        <a:p>
          <a:endParaRPr lang="ru-RU"/>
        </a:p>
      </dgm:t>
    </dgm:pt>
    <dgm:pt modelId="{36F3B174-8F01-4EC7-B53D-C9F78F39BF5F}" type="sibTrans" cxnId="{C6B8F9F3-F99C-483E-BA6D-9BB94455CBCF}">
      <dgm:prSet/>
      <dgm:spPr/>
      <dgm:t>
        <a:bodyPr/>
        <a:lstStyle/>
        <a:p>
          <a:endParaRPr lang="ru-RU"/>
        </a:p>
      </dgm:t>
    </dgm:pt>
    <dgm:pt modelId="{B9780E29-179C-46A6-8149-BEFC453234CC}">
      <dgm:prSet custT="1"/>
      <dgm:spPr/>
      <dgm:t>
        <a:bodyPr/>
        <a:lstStyle/>
        <a:p>
          <a:pPr algn="just"/>
          <a:r>
            <a:rPr lang="ru-RU" sz="1800" dirty="0" smtClean="0"/>
            <a:t>Разделяемые методы неявно </a:t>
          </a:r>
          <a:r>
            <a:rPr lang="ru-RU" sz="1800" b="1" dirty="0" smtClean="0"/>
            <a:t>private</a:t>
          </a:r>
          <a:endParaRPr lang="ru-RU" sz="1800" b="1" dirty="0"/>
        </a:p>
      </dgm:t>
    </dgm:pt>
    <dgm:pt modelId="{0306FE33-61B2-46A4-A8FC-21ECC4605E9B}" type="parTrans" cxnId="{AEF01936-32AC-4F29-AFA9-C27DD6B379F5}">
      <dgm:prSet/>
      <dgm:spPr/>
      <dgm:t>
        <a:bodyPr/>
        <a:lstStyle/>
        <a:p>
          <a:endParaRPr lang="ru-RU"/>
        </a:p>
      </dgm:t>
    </dgm:pt>
    <dgm:pt modelId="{22EDF576-4A22-4B1D-AB2E-4DDF1F83262F}" type="sibTrans" cxnId="{AEF01936-32AC-4F29-AFA9-C27DD6B379F5}">
      <dgm:prSet/>
      <dgm:spPr/>
      <dgm:t>
        <a:bodyPr/>
        <a:lstStyle/>
        <a:p>
          <a:endParaRPr lang="ru-RU"/>
        </a:p>
      </dgm:t>
    </dgm:pt>
    <dgm:pt modelId="{1D83C1F4-C6A2-4E37-BD6D-177839FF49E4}">
      <dgm:prSet custT="1"/>
      <dgm:spPr/>
      <dgm:t>
        <a:bodyPr/>
        <a:lstStyle/>
        <a:p>
          <a:pPr algn="just"/>
          <a:r>
            <a:rPr lang="ru-RU" sz="1800" dirty="0" smtClean="0"/>
            <a:t>Объявления разделяемых методов должны начинаться с ключевого слова </a:t>
          </a:r>
          <a:r>
            <a:rPr lang="ru-RU" sz="1800" b="1" dirty="0" smtClean="0"/>
            <a:t>partial</a:t>
          </a:r>
          <a:endParaRPr lang="ru-RU" sz="1800" b="1" dirty="0"/>
        </a:p>
      </dgm:t>
    </dgm:pt>
    <dgm:pt modelId="{53CB8B98-96C2-45DB-8709-0BA8A7B97E49}" type="parTrans" cxnId="{6D04E735-1255-44C4-92EC-B6660F97DE38}">
      <dgm:prSet/>
      <dgm:spPr/>
      <dgm:t>
        <a:bodyPr/>
        <a:lstStyle/>
        <a:p>
          <a:endParaRPr lang="ru-RU"/>
        </a:p>
      </dgm:t>
    </dgm:pt>
    <dgm:pt modelId="{C63CF69A-7B46-43AC-8117-2ABAB9D63345}" type="sibTrans" cxnId="{6D04E735-1255-44C4-92EC-B6660F97DE38}">
      <dgm:prSet/>
      <dgm:spPr/>
      <dgm:t>
        <a:bodyPr/>
        <a:lstStyle/>
        <a:p>
          <a:endParaRPr lang="ru-RU"/>
        </a:p>
      </dgm:t>
    </dgm:pt>
    <dgm:pt modelId="{E384DC9F-2D57-4E41-ACAD-19C43B545F10}">
      <dgm:prSet custT="1"/>
      <dgm:spPr/>
      <dgm:t>
        <a:bodyPr/>
        <a:lstStyle/>
        <a:p>
          <a:pPr algn="just"/>
          <a:r>
            <a:rPr lang="ru-RU" sz="1800" dirty="0" smtClean="0"/>
            <a:t>Разделяемые методы могут иметь </a:t>
          </a:r>
          <a:r>
            <a:rPr lang="ru-RU" sz="1800" b="1" dirty="0" smtClean="0"/>
            <a:t>ref</a:t>
          </a:r>
          <a:r>
            <a:rPr lang="ru-RU" sz="1800" dirty="0" smtClean="0"/>
            <a:t> параметры, но не могут </a:t>
          </a:r>
          <a:r>
            <a:rPr lang="ru-RU" sz="1800" b="1" dirty="0" smtClean="0"/>
            <a:t>out</a:t>
          </a:r>
          <a:r>
            <a:rPr lang="ru-RU" sz="1800" dirty="0" smtClean="0"/>
            <a:t> параметры</a:t>
          </a:r>
          <a:endParaRPr lang="ru-RU" sz="1800" dirty="0"/>
        </a:p>
      </dgm:t>
    </dgm:pt>
    <dgm:pt modelId="{38107520-20AC-482C-9186-F97D12070900}" type="parTrans" cxnId="{47D2BD71-0A5F-4886-B9A5-4758DC0439D3}">
      <dgm:prSet/>
      <dgm:spPr/>
      <dgm:t>
        <a:bodyPr/>
        <a:lstStyle/>
        <a:p>
          <a:endParaRPr lang="ru-RU"/>
        </a:p>
      </dgm:t>
    </dgm:pt>
    <dgm:pt modelId="{F21C86AE-BBBB-4C05-A39C-7E5EB80F6201}" type="sibTrans" cxnId="{47D2BD71-0A5F-4886-B9A5-4758DC0439D3}">
      <dgm:prSet/>
      <dgm:spPr/>
      <dgm:t>
        <a:bodyPr/>
        <a:lstStyle/>
        <a:p>
          <a:endParaRPr lang="ru-RU"/>
        </a:p>
      </dgm:t>
    </dgm:pt>
    <dgm:pt modelId="{43BB63B4-B6A5-403C-A732-524409237123}" type="pres">
      <dgm:prSet presAssocID="{8A4C968E-25F1-43C2-90E3-FAFDD6A7EB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591847-560E-4F08-82C5-D7411579C1C5}" type="pres">
      <dgm:prSet presAssocID="{1A3C1B62-CAF6-4C21-B468-323BBDE33905}" presName="parentText" presStyleLbl="node1" presStyleIdx="0" presStyleCnt="5" custLinFactY="-159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559279-F2CD-4B83-8B8A-61321329F74B}" type="pres">
      <dgm:prSet presAssocID="{E3EEEF5D-CB1D-44B7-B7CD-1B710BA16814}" presName="spacer" presStyleCnt="0"/>
      <dgm:spPr/>
    </dgm:pt>
    <dgm:pt modelId="{A8E705D3-6905-45BD-9B06-185729D6FF2C}" type="pres">
      <dgm:prSet presAssocID="{5A0EFD63-88D7-4752-8542-D4750DD3672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7AB800-1CB3-444F-BD5B-CE0B0AD348C6}" type="pres">
      <dgm:prSet presAssocID="{36F3B174-8F01-4EC7-B53D-C9F78F39BF5F}" presName="spacer" presStyleCnt="0"/>
      <dgm:spPr/>
    </dgm:pt>
    <dgm:pt modelId="{0B6D03D7-8DF1-4F2E-AF91-C51E9B352C88}" type="pres">
      <dgm:prSet presAssocID="{B9780E29-179C-46A6-8149-BEFC453234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D17600-9C92-49AD-B049-E006889C003C}" type="pres">
      <dgm:prSet presAssocID="{22EDF576-4A22-4B1D-AB2E-4DDF1F83262F}" presName="spacer" presStyleCnt="0"/>
      <dgm:spPr/>
    </dgm:pt>
    <dgm:pt modelId="{25401405-AE81-4058-8B05-DFE390A08811}" type="pres">
      <dgm:prSet presAssocID="{1D83C1F4-C6A2-4E37-BD6D-177839FF49E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3CB248-9A9E-4C28-963D-13BA5F7AF414}" type="pres">
      <dgm:prSet presAssocID="{C63CF69A-7B46-43AC-8117-2ABAB9D63345}" presName="spacer" presStyleCnt="0"/>
      <dgm:spPr/>
    </dgm:pt>
    <dgm:pt modelId="{DA2C7B31-798D-4857-9D3A-D53AD6F7875E}" type="pres">
      <dgm:prSet presAssocID="{E384DC9F-2D57-4E41-ACAD-19C43B545F1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54C4D6-96A0-426C-BA7D-A003FCBB541A}" srcId="{8A4C968E-25F1-43C2-90E3-FAFDD6A7EB32}" destId="{1A3C1B62-CAF6-4C21-B468-323BBDE33905}" srcOrd="0" destOrd="0" parTransId="{CBAA66CE-70E9-452B-B61E-CF587CC25900}" sibTransId="{E3EEEF5D-CB1D-44B7-B7CD-1B710BA16814}"/>
    <dgm:cxn modelId="{45BED0A2-0888-4CE4-B236-BF2418CD9761}" type="presOf" srcId="{1D83C1F4-C6A2-4E37-BD6D-177839FF49E4}" destId="{25401405-AE81-4058-8B05-DFE390A08811}" srcOrd="0" destOrd="0" presId="urn:microsoft.com/office/officeart/2005/8/layout/vList2"/>
    <dgm:cxn modelId="{0CE22F3F-6897-4A63-9250-4017D8D43E61}" type="presOf" srcId="{5A0EFD63-88D7-4752-8542-D4750DD36721}" destId="{A8E705D3-6905-45BD-9B06-185729D6FF2C}" srcOrd="0" destOrd="0" presId="urn:microsoft.com/office/officeart/2005/8/layout/vList2"/>
    <dgm:cxn modelId="{3C18A016-689B-4E39-9DD2-2B0FA7789E69}" type="presOf" srcId="{1A3C1B62-CAF6-4C21-B468-323BBDE33905}" destId="{37591847-560E-4F08-82C5-D7411579C1C5}" srcOrd="0" destOrd="0" presId="urn:microsoft.com/office/officeart/2005/8/layout/vList2"/>
    <dgm:cxn modelId="{CAD85EAC-AC9E-4D2A-8B44-D577E97ADA80}" type="presOf" srcId="{8A4C968E-25F1-43C2-90E3-FAFDD6A7EB32}" destId="{43BB63B4-B6A5-403C-A732-524409237123}" srcOrd="0" destOrd="0" presId="urn:microsoft.com/office/officeart/2005/8/layout/vList2"/>
    <dgm:cxn modelId="{47D2BD71-0A5F-4886-B9A5-4758DC0439D3}" srcId="{8A4C968E-25F1-43C2-90E3-FAFDD6A7EB32}" destId="{E384DC9F-2D57-4E41-ACAD-19C43B545F10}" srcOrd="4" destOrd="0" parTransId="{38107520-20AC-482C-9186-F97D12070900}" sibTransId="{F21C86AE-BBBB-4C05-A39C-7E5EB80F6201}"/>
    <dgm:cxn modelId="{717035EB-8840-4FB7-BE9D-521A8AA1BE55}" type="presOf" srcId="{E384DC9F-2D57-4E41-ACAD-19C43B545F10}" destId="{DA2C7B31-798D-4857-9D3A-D53AD6F7875E}" srcOrd="0" destOrd="0" presId="urn:microsoft.com/office/officeart/2005/8/layout/vList2"/>
    <dgm:cxn modelId="{AEF01936-32AC-4F29-AFA9-C27DD6B379F5}" srcId="{8A4C968E-25F1-43C2-90E3-FAFDD6A7EB32}" destId="{B9780E29-179C-46A6-8149-BEFC453234CC}" srcOrd="2" destOrd="0" parTransId="{0306FE33-61B2-46A4-A8FC-21ECC4605E9B}" sibTransId="{22EDF576-4A22-4B1D-AB2E-4DDF1F83262F}"/>
    <dgm:cxn modelId="{6D04E735-1255-44C4-92EC-B6660F97DE38}" srcId="{8A4C968E-25F1-43C2-90E3-FAFDD6A7EB32}" destId="{1D83C1F4-C6A2-4E37-BD6D-177839FF49E4}" srcOrd="3" destOrd="0" parTransId="{53CB8B98-96C2-45DB-8709-0BA8A7B97E49}" sibTransId="{C63CF69A-7B46-43AC-8117-2ABAB9D63345}"/>
    <dgm:cxn modelId="{C6B8F9F3-F99C-483E-BA6D-9BB94455CBCF}" srcId="{8A4C968E-25F1-43C2-90E3-FAFDD6A7EB32}" destId="{5A0EFD63-88D7-4752-8542-D4750DD36721}" srcOrd="1" destOrd="0" parTransId="{A008D24D-D449-4BE4-98D4-A036631E0CD2}" sibTransId="{36F3B174-8F01-4EC7-B53D-C9F78F39BF5F}"/>
    <dgm:cxn modelId="{0FC2F95F-D609-4E6A-A349-F697795A71A1}" type="presOf" srcId="{B9780E29-179C-46A6-8149-BEFC453234CC}" destId="{0B6D03D7-8DF1-4F2E-AF91-C51E9B352C88}" srcOrd="0" destOrd="0" presId="urn:microsoft.com/office/officeart/2005/8/layout/vList2"/>
    <dgm:cxn modelId="{F1E90E18-6CE9-44F9-BCE3-BAEFBD672285}" type="presParOf" srcId="{43BB63B4-B6A5-403C-A732-524409237123}" destId="{37591847-560E-4F08-82C5-D7411579C1C5}" srcOrd="0" destOrd="0" presId="urn:microsoft.com/office/officeart/2005/8/layout/vList2"/>
    <dgm:cxn modelId="{A93705E9-EEA7-4E24-B23C-F2FA921D7363}" type="presParOf" srcId="{43BB63B4-B6A5-403C-A732-524409237123}" destId="{3B559279-F2CD-4B83-8B8A-61321329F74B}" srcOrd="1" destOrd="0" presId="urn:microsoft.com/office/officeart/2005/8/layout/vList2"/>
    <dgm:cxn modelId="{373BE117-7543-4DA3-A5B3-E182094C847A}" type="presParOf" srcId="{43BB63B4-B6A5-403C-A732-524409237123}" destId="{A8E705D3-6905-45BD-9B06-185729D6FF2C}" srcOrd="2" destOrd="0" presId="urn:microsoft.com/office/officeart/2005/8/layout/vList2"/>
    <dgm:cxn modelId="{EC566CD0-1B32-4897-BD78-CB93E02EE9A8}" type="presParOf" srcId="{43BB63B4-B6A5-403C-A732-524409237123}" destId="{767AB800-1CB3-444F-BD5B-CE0B0AD348C6}" srcOrd="3" destOrd="0" presId="urn:microsoft.com/office/officeart/2005/8/layout/vList2"/>
    <dgm:cxn modelId="{1AA582B2-3BFF-4AC9-A7C3-2DF1106B4A6B}" type="presParOf" srcId="{43BB63B4-B6A5-403C-A732-524409237123}" destId="{0B6D03D7-8DF1-4F2E-AF91-C51E9B352C88}" srcOrd="4" destOrd="0" presId="urn:microsoft.com/office/officeart/2005/8/layout/vList2"/>
    <dgm:cxn modelId="{2C766918-49CC-40DD-A5E9-15F87838F3AB}" type="presParOf" srcId="{43BB63B4-B6A5-403C-A732-524409237123}" destId="{81D17600-9C92-49AD-B049-E006889C003C}" srcOrd="5" destOrd="0" presId="urn:microsoft.com/office/officeart/2005/8/layout/vList2"/>
    <dgm:cxn modelId="{70D4BD43-2025-421F-9DBE-7902DE98EADD}" type="presParOf" srcId="{43BB63B4-B6A5-403C-A732-524409237123}" destId="{25401405-AE81-4058-8B05-DFE390A08811}" srcOrd="6" destOrd="0" presId="urn:microsoft.com/office/officeart/2005/8/layout/vList2"/>
    <dgm:cxn modelId="{4536A2AF-CEA6-4EA5-9E02-C37F295A8AF3}" type="presParOf" srcId="{43BB63B4-B6A5-403C-A732-524409237123}" destId="{D73CB248-9A9E-4C28-963D-13BA5F7AF414}" srcOrd="7" destOrd="0" presId="urn:microsoft.com/office/officeart/2005/8/layout/vList2"/>
    <dgm:cxn modelId="{90FFA50C-EBCF-4DD0-AFD1-FBFED9EF93F2}" type="presParOf" srcId="{43BB63B4-B6A5-403C-A732-524409237123}" destId="{DA2C7B31-798D-4857-9D3A-D53AD6F787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5DE143-89F4-4FD4-8471-67E117606D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34075A-5652-4030-8C2E-238CC1F391B4}">
      <dgm:prSet custT="1"/>
      <dgm:spPr/>
      <dgm:t>
        <a:bodyPr/>
        <a:lstStyle/>
        <a:p>
          <a:pPr algn="just"/>
          <a:r>
            <a:rPr lang="ru-RU" sz="1800" dirty="0" smtClean="0"/>
            <a:t>Для структуры нельзя определить конструктор по умолчанию </a:t>
          </a:r>
          <a:endParaRPr lang="ru-RU" sz="1800" dirty="0"/>
        </a:p>
      </dgm:t>
    </dgm:pt>
    <dgm:pt modelId="{FDDA2117-4DFC-4021-A25C-7C86E8EE3043}" type="parTrans" cxnId="{E22AF6E1-D588-4F48-8C82-23C1B50ACC98}">
      <dgm:prSet/>
      <dgm:spPr/>
      <dgm:t>
        <a:bodyPr/>
        <a:lstStyle/>
        <a:p>
          <a:endParaRPr lang="ru-RU"/>
        </a:p>
      </dgm:t>
    </dgm:pt>
    <dgm:pt modelId="{082B5A3F-B7E0-4656-B5F8-E6967979D541}" type="sibTrans" cxnId="{E22AF6E1-D588-4F48-8C82-23C1B50ACC98}">
      <dgm:prSet/>
      <dgm:spPr/>
      <dgm:t>
        <a:bodyPr/>
        <a:lstStyle/>
        <a:p>
          <a:endParaRPr lang="ru-RU"/>
        </a:p>
      </dgm:t>
    </dgm:pt>
    <dgm:pt modelId="{4C5069D2-3A7C-4941-87B7-0C30EA419551}">
      <dgm:prSet custT="1"/>
      <dgm:spPr/>
      <dgm:t>
        <a:bodyPr/>
        <a:lstStyle/>
        <a:p>
          <a:pPr algn="just"/>
          <a:r>
            <a:rPr lang="ru-RU" sz="1800" dirty="0" smtClean="0"/>
            <a:t>Все конструкторы структуры должны явно инициализацировать каждое поле в структуре</a:t>
          </a:r>
          <a:endParaRPr lang="ru-RU" sz="1800" dirty="0"/>
        </a:p>
      </dgm:t>
    </dgm:pt>
    <dgm:pt modelId="{C7D3AA56-72D3-40A5-A319-3EDF54815DE7}" type="parTrans" cxnId="{8BE2791B-FB8D-42E7-80B2-00A5A8E8411D}">
      <dgm:prSet/>
      <dgm:spPr/>
      <dgm:t>
        <a:bodyPr/>
        <a:lstStyle/>
        <a:p>
          <a:endParaRPr lang="ru-RU"/>
        </a:p>
      </dgm:t>
    </dgm:pt>
    <dgm:pt modelId="{DC570659-BDB9-4E31-B2B0-57B3045E63AC}" type="sibTrans" cxnId="{8BE2791B-FB8D-42E7-80B2-00A5A8E8411D}">
      <dgm:prSet/>
      <dgm:spPr/>
      <dgm:t>
        <a:bodyPr/>
        <a:lstStyle/>
        <a:p>
          <a:endParaRPr lang="ru-RU"/>
        </a:p>
      </dgm:t>
    </dgm:pt>
    <dgm:pt modelId="{537A7B9A-6176-4379-B5B5-CB9D665043D6}">
      <dgm:prSet custT="1"/>
      <dgm:spPr/>
      <dgm:t>
        <a:bodyPr/>
        <a:lstStyle/>
        <a:p>
          <a:pPr algn="just"/>
          <a:r>
            <a:rPr lang="ru-RU" sz="1800" dirty="0" smtClean="0"/>
            <a:t>Конструктор в структуре не может вызывать другие методы до присваивания значений всем ее полям</a:t>
          </a:r>
          <a:endParaRPr lang="ru-RU" sz="1800" dirty="0"/>
        </a:p>
      </dgm:t>
    </dgm:pt>
    <dgm:pt modelId="{59E15A46-5BB5-4895-ADC2-EBAEA94B7276}" type="parTrans" cxnId="{35711A7D-A5C5-4139-B7F5-3D8D97B1FEA2}">
      <dgm:prSet/>
      <dgm:spPr/>
      <dgm:t>
        <a:bodyPr/>
        <a:lstStyle/>
        <a:p>
          <a:endParaRPr lang="ru-RU"/>
        </a:p>
      </dgm:t>
    </dgm:pt>
    <dgm:pt modelId="{C8D57911-1B0F-4768-B4DD-3CC17F33E476}" type="sibTrans" cxnId="{35711A7D-A5C5-4139-B7F5-3D8D97B1FEA2}">
      <dgm:prSet/>
      <dgm:spPr/>
      <dgm:t>
        <a:bodyPr/>
        <a:lstStyle/>
        <a:p>
          <a:endParaRPr lang="ru-RU"/>
        </a:p>
      </dgm:t>
    </dgm:pt>
    <dgm:pt modelId="{08BB783B-D54C-4659-BAD6-493DB6CC7203}" type="pres">
      <dgm:prSet presAssocID="{4F5DE143-89F4-4FD4-8471-67E117606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D357043-A371-47E1-8EE3-14531891A998}" type="pres">
      <dgm:prSet presAssocID="{F134075A-5652-4030-8C2E-238CC1F39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9436CE-C8E6-4BE0-BB54-0622AE267E6C}" type="pres">
      <dgm:prSet presAssocID="{082B5A3F-B7E0-4656-B5F8-E6967979D541}" presName="spacer" presStyleCnt="0"/>
      <dgm:spPr/>
    </dgm:pt>
    <dgm:pt modelId="{D368C5EC-0E41-451B-830B-453D848A6E18}" type="pres">
      <dgm:prSet presAssocID="{4C5069D2-3A7C-4941-87B7-0C30EA4195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AC44FA-5D1C-4C43-A2DE-6D877E11017F}" type="pres">
      <dgm:prSet presAssocID="{DC570659-BDB9-4E31-B2B0-57B3045E63AC}" presName="spacer" presStyleCnt="0"/>
      <dgm:spPr/>
    </dgm:pt>
    <dgm:pt modelId="{8B23247C-BA99-472E-AD2B-5BE052FEE510}" type="pres">
      <dgm:prSet presAssocID="{537A7B9A-6176-4379-B5B5-CB9D665043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5895A2-02F6-440C-9B8F-7E1FECC0B01C}" type="presOf" srcId="{4C5069D2-3A7C-4941-87B7-0C30EA419551}" destId="{D368C5EC-0E41-451B-830B-453D848A6E18}" srcOrd="0" destOrd="0" presId="urn:microsoft.com/office/officeart/2005/8/layout/vList2"/>
    <dgm:cxn modelId="{A07C8FA2-AA63-43E6-B478-00438C737C00}" type="presOf" srcId="{F134075A-5652-4030-8C2E-238CC1F391B4}" destId="{2D357043-A371-47E1-8EE3-14531891A998}" srcOrd="0" destOrd="0" presId="urn:microsoft.com/office/officeart/2005/8/layout/vList2"/>
    <dgm:cxn modelId="{E22AF6E1-D588-4F48-8C82-23C1B50ACC98}" srcId="{4F5DE143-89F4-4FD4-8471-67E117606D71}" destId="{F134075A-5652-4030-8C2E-238CC1F391B4}" srcOrd="0" destOrd="0" parTransId="{FDDA2117-4DFC-4021-A25C-7C86E8EE3043}" sibTransId="{082B5A3F-B7E0-4656-B5F8-E6967979D541}"/>
    <dgm:cxn modelId="{2B4FB9A6-7CA7-42D8-A45E-9D01A31C9450}" type="presOf" srcId="{4F5DE143-89F4-4FD4-8471-67E117606D71}" destId="{08BB783B-D54C-4659-BAD6-493DB6CC7203}" srcOrd="0" destOrd="0" presId="urn:microsoft.com/office/officeart/2005/8/layout/vList2"/>
    <dgm:cxn modelId="{8BE2791B-FB8D-42E7-80B2-00A5A8E8411D}" srcId="{4F5DE143-89F4-4FD4-8471-67E117606D71}" destId="{4C5069D2-3A7C-4941-87B7-0C30EA419551}" srcOrd="1" destOrd="0" parTransId="{C7D3AA56-72D3-40A5-A319-3EDF54815DE7}" sibTransId="{DC570659-BDB9-4E31-B2B0-57B3045E63AC}"/>
    <dgm:cxn modelId="{35711A7D-A5C5-4139-B7F5-3D8D97B1FEA2}" srcId="{4F5DE143-89F4-4FD4-8471-67E117606D71}" destId="{537A7B9A-6176-4379-B5B5-CB9D665043D6}" srcOrd="2" destOrd="0" parTransId="{59E15A46-5BB5-4895-ADC2-EBAEA94B7276}" sibTransId="{C8D57911-1B0F-4768-B4DD-3CC17F33E476}"/>
    <dgm:cxn modelId="{6923E195-8B8B-4325-BDFD-F8EDE708B157}" type="presOf" srcId="{537A7B9A-6176-4379-B5B5-CB9D665043D6}" destId="{8B23247C-BA99-472E-AD2B-5BE052FEE510}" srcOrd="0" destOrd="0" presId="urn:microsoft.com/office/officeart/2005/8/layout/vList2"/>
    <dgm:cxn modelId="{12A67C87-C2D4-4535-B75A-BCD627E83847}" type="presParOf" srcId="{08BB783B-D54C-4659-BAD6-493DB6CC7203}" destId="{2D357043-A371-47E1-8EE3-14531891A998}" srcOrd="0" destOrd="0" presId="urn:microsoft.com/office/officeart/2005/8/layout/vList2"/>
    <dgm:cxn modelId="{8BD0FA91-316F-4B4E-8E3C-511F1CFA665F}" type="presParOf" srcId="{08BB783B-D54C-4659-BAD6-493DB6CC7203}" destId="{6B9436CE-C8E6-4BE0-BB54-0622AE267E6C}" srcOrd="1" destOrd="0" presId="urn:microsoft.com/office/officeart/2005/8/layout/vList2"/>
    <dgm:cxn modelId="{38E31B23-54DF-4F5A-8169-E40CE13AC82D}" type="presParOf" srcId="{08BB783B-D54C-4659-BAD6-493DB6CC7203}" destId="{D368C5EC-0E41-451B-830B-453D848A6E18}" srcOrd="2" destOrd="0" presId="urn:microsoft.com/office/officeart/2005/8/layout/vList2"/>
    <dgm:cxn modelId="{9E23859A-074F-40E0-A3CC-B9B29A5B89B0}" type="presParOf" srcId="{08BB783B-D54C-4659-BAD6-493DB6CC7203}" destId="{29AC44FA-5D1C-4C43-A2DE-6D877E11017F}" srcOrd="3" destOrd="0" presId="urn:microsoft.com/office/officeart/2005/8/layout/vList2"/>
    <dgm:cxn modelId="{596E9145-6112-4728-96B9-8302AE93562B}" type="presParOf" srcId="{08BB783B-D54C-4659-BAD6-493DB6CC7203}" destId="{8B23247C-BA99-472E-AD2B-5BE052FEE5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0E9C39-FA75-48C5-96EC-528FD2251A8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F2F988-F70B-452D-B24A-C53473C2244E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Аспекты, возникающие при работе с ссылочными типами, относящиеся к производительности приложения: </a:t>
          </a:r>
          <a:endParaRPr lang="ru-RU" sz="1800" dirty="0"/>
        </a:p>
      </dgm:t>
    </dgm:pt>
    <dgm:pt modelId="{BDD32D54-4A90-47B3-8728-BCDC7B2EA3B9}" type="parTrans" cxnId="{26F2DDBE-0D3E-423D-9CCA-FC06DA5271FA}">
      <dgm:prSet/>
      <dgm:spPr/>
      <dgm:t>
        <a:bodyPr/>
        <a:lstStyle/>
        <a:p>
          <a:endParaRPr lang="ru-RU"/>
        </a:p>
      </dgm:t>
    </dgm:pt>
    <dgm:pt modelId="{4ED24691-B5D9-4226-931C-2B07906E7337}" type="sibTrans" cxnId="{26F2DDBE-0D3E-423D-9CCA-FC06DA5271FA}">
      <dgm:prSet/>
      <dgm:spPr/>
      <dgm:t>
        <a:bodyPr/>
        <a:lstStyle/>
        <a:p>
          <a:endParaRPr lang="ru-RU"/>
        </a:p>
      </dgm:t>
    </dgm:pt>
    <dgm:pt modelId="{397D9556-2380-498F-8C86-D311D75DA2E8}">
      <dgm:prSet custT="1"/>
      <dgm:spPr/>
      <dgm:t>
        <a:bodyPr/>
        <a:lstStyle/>
        <a:p>
          <a:pPr algn="just"/>
          <a:r>
            <a:rPr lang="ru-RU" sz="1800" dirty="0" smtClean="0"/>
            <a:t>память для ссылочных типов всегда выделяется из управляемой кучи </a:t>
          </a:r>
          <a:endParaRPr lang="ru-RU" sz="1800" dirty="0"/>
        </a:p>
      </dgm:t>
    </dgm:pt>
    <dgm:pt modelId="{103BDE25-22C1-4A3B-B5DD-41C4B8F8CB46}" type="parTrans" cxnId="{DBC0D9A5-391E-478D-BB41-B57F84EBA071}">
      <dgm:prSet/>
      <dgm:spPr/>
      <dgm:t>
        <a:bodyPr/>
        <a:lstStyle/>
        <a:p>
          <a:endParaRPr lang="ru-RU"/>
        </a:p>
      </dgm:t>
    </dgm:pt>
    <dgm:pt modelId="{D7300A0B-E375-4E34-AEDF-EDDA3F4D6C8F}" type="sibTrans" cxnId="{DBC0D9A5-391E-478D-BB41-B57F84EBA071}">
      <dgm:prSet/>
      <dgm:spPr/>
      <dgm:t>
        <a:bodyPr/>
        <a:lstStyle/>
        <a:p>
          <a:endParaRPr lang="ru-RU"/>
        </a:p>
      </dgm:t>
    </dgm:pt>
    <dgm:pt modelId="{0796F613-1266-4AFD-BD69-219A09A36DD8}">
      <dgm:prSet custT="1"/>
      <dgm:spPr/>
      <dgm:t>
        <a:bodyPr/>
        <a:lstStyle/>
        <a:p>
          <a:pPr algn="just"/>
          <a:r>
            <a:rPr lang="ru-RU" sz="1800" dirty="0" smtClean="0"/>
            <a:t>каждый объект, размещаемый в куче, имеет некоторые дополнительные члены, подлежащие инициализации</a:t>
          </a:r>
          <a:endParaRPr lang="ru-RU" sz="1800" dirty="0"/>
        </a:p>
      </dgm:t>
    </dgm:pt>
    <dgm:pt modelId="{50FCD5E9-FAC0-4F3C-BD5E-02927F9E04D4}" type="parTrans" cxnId="{829A4E19-9D21-4500-99D0-9D2A23D46559}">
      <dgm:prSet/>
      <dgm:spPr/>
      <dgm:t>
        <a:bodyPr/>
        <a:lstStyle/>
        <a:p>
          <a:endParaRPr lang="ru-RU"/>
        </a:p>
      </dgm:t>
    </dgm:pt>
    <dgm:pt modelId="{9F5119B8-88F0-4E03-8FAD-6CD6D019831C}" type="sibTrans" cxnId="{829A4E19-9D21-4500-99D0-9D2A23D46559}">
      <dgm:prSet/>
      <dgm:spPr/>
      <dgm:t>
        <a:bodyPr/>
        <a:lstStyle/>
        <a:p>
          <a:endParaRPr lang="ru-RU"/>
        </a:p>
      </dgm:t>
    </dgm:pt>
    <dgm:pt modelId="{C81C23AA-765A-44B6-BCA6-CB4CFB6B41C5}">
      <dgm:prSet custT="1"/>
      <dgm:spPr/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 smtClean="0"/>
            <a:t>незанятые полезной информацией байты объекта (касается полей) обнуляются</a:t>
          </a:r>
          <a:endParaRPr lang="ru-RU" sz="1800" dirty="0"/>
        </a:p>
      </dgm:t>
    </dgm:pt>
    <dgm:pt modelId="{21B18D28-C301-414B-B020-9C74E44B88CB}" type="parTrans" cxnId="{ECB97F41-B521-4123-8EA7-4455F0D994DF}">
      <dgm:prSet/>
      <dgm:spPr/>
      <dgm:t>
        <a:bodyPr/>
        <a:lstStyle/>
        <a:p>
          <a:endParaRPr lang="ru-RU"/>
        </a:p>
      </dgm:t>
    </dgm:pt>
    <dgm:pt modelId="{68BB7C84-C4ED-4FE1-9156-C17E9CD58CAD}" type="sibTrans" cxnId="{ECB97F41-B521-4123-8EA7-4455F0D994DF}">
      <dgm:prSet/>
      <dgm:spPr/>
      <dgm:t>
        <a:bodyPr/>
        <a:lstStyle/>
        <a:p>
          <a:endParaRPr lang="ru-RU"/>
        </a:p>
      </dgm:t>
    </dgm:pt>
    <dgm:pt modelId="{CC5DB7B7-CF2C-427B-BF3B-F8DE258943B5}">
      <dgm:prSet custT="1"/>
      <dgm:spPr/>
      <dgm:t>
        <a:bodyPr/>
        <a:lstStyle/>
        <a:p>
          <a:pPr algn="just"/>
          <a:r>
            <a:rPr lang="ru-RU" sz="1800" dirty="0" smtClean="0"/>
            <a:t>размещение объекта в управляемой куче со временем инициирует сборку мусора</a:t>
          </a:r>
          <a:endParaRPr lang="ru-RU" sz="1800" dirty="0"/>
        </a:p>
      </dgm:t>
    </dgm:pt>
    <dgm:pt modelId="{F57D88C2-F340-4351-8AA1-267917C5F7F5}" type="parTrans" cxnId="{0C41CB62-D286-4E22-B241-9B5F079D3390}">
      <dgm:prSet/>
      <dgm:spPr/>
      <dgm:t>
        <a:bodyPr/>
        <a:lstStyle/>
        <a:p>
          <a:endParaRPr lang="ru-RU"/>
        </a:p>
      </dgm:t>
    </dgm:pt>
    <dgm:pt modelId="{8F5C5CF6-00FC-4315-B11C-4C899E7B9788}" type="sibTrans" cxnId="{0C41CB62-D286-4E22-B241-9B5F079D3390}">
      <dgm:prSet/>
      <dgm:spPr/>
      <dgm:t>
        <a:bodyPr/>
        <a:lstStyle/>
        <a:p>
          <a:endParaRPr lang="ru-RU"/>
        </a:p>
      </dgm:t>
    </dgm:pt>
    <dgm:pt modelId="{97479598-5309-4307-A172-A3E5B3EF25E0}" type="pres">
      <dgm:prSet presAssocID="{170E9C39-FA75-48C5-96EC-528FD2251A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BDC91D-0A6D-4661-9405-9F5E3A9B3B2B}" type="pres">
      <dgm:prSet presAssocID="{C4F2F988-F70B-452D-B24A-C53473C2244E}" presName="parentText" presStyleLbl="node1" presStyleIdx="0" presStyleCnt="5" custScaleY="1056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D8F322-EAD4-4289-8030-2F4A34150B69}" type="pres">
      <dgm:prSet presAssocID="{4ED24691-B5D9-4226-931C-2B07906E7337}" presName="spacer" presStyleCnt="0"/>
      <dgm:spPr/>
    </dgm:pt>
    <dgm:pt modelId="{692F2E66-8657-4D31-9F3D-B0EB2C795C9B}" type="pres">
      <dgm:prSet presAssocID="{397D9556-2380-498F-8C86-D311D75DA2E8}" presName="parentText" presStyleLbl="node1" presStyleIdx="1" presStyleCnt="5" custLinFactNeighborX="885" custLinFactNeighborY="2134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AB62F3-C6B6-412D-A66B-3ADF0D0B40CC}" type="pres">
      <dgm:prSet presAssocID="{D7300A0B-E375-4E34-AEDF-EDDA3F4D6C8F}" presName="spacer" presStyleCnt="0"/>
      <dgm:spPr/>
    </dgm:pt>
    <dgm:pt modelId="{971B9508-337A-478A-9BB5-B94F09E17C2B}" type="pres">
      <dgm:prSet presAssocID="{0796F613-1266-4AFD-BD69-219A09A36DD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48F8F3-BA81-468A-9D29-CD204948399E}" type="pres">
      <dgm:prSet presAssocID="{9F5119B8-88F0-4E03-8FAD-6CD6D019831C}" presName="spacer" presStyleCnt="0"/>
      <dgm:spPr/>
    </dgm:pt>
    <dgm:pt modelId="{437AB3D9-C93D-4339-BBCC-E61CDE27A2C3}" type="pres">
      <dgm:prSet presAssocID="{C81C23AA-765A-44B6-BCA6-CB4CFB6B41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7F7186-F997-4AD7-A2B8-EC46E4679E64}" type="pres">
      <dgm:prSet presAssocID="{68BB7C84-C4ED-4FE1-9156-C17E9CD58CAD}" presName="spacer" presStyleCnt="0"/>
      <dgm:spPr/>
    </dgm:pt>
    <dgm:pt modelId="{1A8DF4BE-7395-489B-B3F6-09C8F745FB49}" type="pres">
      <dgm:prSet presAssocID="{CC5DB7B7-CF2C-427B-BF3B-F8DE258943B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CAE713-4E22-48F9-A11A-C0717A6361BF}" type="presOf" srcId="{C81C23AA-765A-44B6-BCA6-CB4CFB6B41C5}" destId="{437AB3D9-C93D-4339-BBCC-E61CDE27A2C3}" srcOrd="0" destOrd="0" presId="urn:microsoft.com/office/officeart/2005/8/layout/vList2"/>
    <dgm:cxn modelId="{E94E9761-F093-49C4-9C8E-D7B4D9ED8FB6}" type="presOf" srcId="{C4F2F988-F70B-452D-B24A-C53473C2244E}" destId="{F0BDC91D-0A6D-4661-9405-9F5E3A9B3B2B}" srcOrd="0" destOrd="0" presId="urn:microsoft.com/office/officeart/2005/8/layout/vList2"/>
    <dgm:cxn modelId="{7754D395-4D72-444A-A8F0-61480D5B21FD}" type="presOf" srcId="{397D9556-2380-498F-8C86-D311D75DA2E8}" destId="{692F2E66-8657-4D31-9F3D-B0EB2C795C9B}" srcOrd="0" destOrd="0" presId="urn:microsoft.com/office/officeart/2005/8/layout/vList2"/>
    <dgm:cxn modelId="{26F2DDBE-0D3E-423D-9CCA-FC06DA5271FA}" srcId="{170E9C39-FA75-48C5-96EC-528FD2251A8A}" destId="{C4F2F988-F70B-452D-B24A-C53473C2244E}" srcOrd="0" destOrd="0" parTransId="{BDD32D54-4A90-47B3-8728-BCDC7B2EA3B9}" sibTransId="{4ED24691-B5D9-4226-931C-2B07906E7337}"/>
    <dgm:cxn modelId="{C8B8F525-2DBD-412E-8D0F-E1178A37F8B5}" type="presOf" srcId="{CC5DB7B7-CF2C-427B-BF3B-F8DE258943B5}" destId="{1A8DF4BE-7395-489B-B3F6-09C8F745FB49}" srcOrd="0" destOrd="0" presId="urn:microsoft.com/office/officeart/2005/8/layout/vList2"/>
    <dgm:cxn modelId="{ECB97F41-B521-4123-8EA7-4455F0D994DF}" srcId="{170E9C39-FA75-48C5-96EC-528FD2251A8A}" destId="{C81C23AA-765A-44B6-BCA6-CB4CFB6B41C5}" srcOrd="3" destOrd="0" parTransId="{21B18D28-C301-414B-B020-9C74E44B88CB}" sibTransId="{68BB7C84-C4ED-4FE1-9156-C17E9CD58CAD}"/>
    <dgm:cxn modelId="{0C41CB62-D286-4E22-B241-9B5F079D3390}" srcId="{170E9C39-FA75-48C5-96EC-528FD2251A8A}" destId="{CC5DB7B7-CF2C-427B-BF3B-F8DE258943B5}" srcOrd="4" destOrd="0" parTransId="{F57D88C2-F340-4351-8AA1-267917C5F7F5}" sibTransId="{8F5C5CF6-00FC-4315-B11C-4C899E7B9788}"/>
    <dgm:cxn modelId="{DA00E740-688D-4015-90B8-44510964E6BD}" type="presOf" srcId="{170E9C39-FA75-48C5-96EC-528FD2251A8A}" destId="{97479598-5309-4307-A172-A3E5B3EF25E0}" srcOrd="0" destOrd="0" presId="urn:microsoft.com/office/officeart/2005/8/layout/vList2"/>
    <dgm:cxn modelId="{DBC0D9A5-391E-478D-BB41-B57F84EBA071}" srcId="{170E9C39-FA75-48C5-96EC-528FD2251A8A}" destId="{397D9556-2380-498F-8C86-D311D75DA2E8}" srcOrd="1" destOrd="0" parTransId="{103BDE25-22C1-4A3B-B5DD-41C4B8F8CB46}" sibTransId="{D7300A0B-E375-4E34-AEDF-EDDA3F4D6C8F}"/>
    <dgm:cxn modelId="{829A4E19-9D21-4500-99D0-9D2A23D46559}" srcId="{170E9C39-FA75-48C5-96EC-528FD2251A8A}" destId="{0796F613-1266-4AFD-BD69-219A09A36DD8}" srcOrd="2" destOrd="0" parTransId="{50FCD5E9-FAC0-4F3C-BD5E-02927F9E04D4}" sibTransId="{9F5119B8-88F0-4E03-8FAD-6CD6D019831C}"/>
    <dgm:cxn modelId="{F76C4750-1EB8-427E-A5D6-F9BE3BC4C246}" type="presOf" srcId="{0796F613-1266-4AFD-BD69-219A09A36DD8}" destId="{971B9508-337A-478A-9BB5-B94F09E17C2B}" srcOrd="0" destOrd="0" presId="urn:microsoft.com/office/officeart/2005/8/layout/vList2"/>
    <dgm:cxn modelId="{A8A2C113-8397-422A-A76D-5EBCBFC5C7F8}" type="presParOf" srcId="{97479598-5309-4307-A172-A3E5B3EF25E0}" destId="{F0BDC91D-0A6D-4661-9405-9F5E3A9B3B2B}" srcOrd="0" destOrd="0" presId="urn:microsoft.com/office/officeart/2005/8/layout/vList2"/>
    <dgm:cxn modelId="{BCDC2ADE-810F-4967-9E3B-38FB67C2421C}" type="presParOf" srcId="{97479598-5309-4307-A172-A3E5B3EF25E0}" destId="{A9D8F322-EAD4-4289-8030-2F4A34150B69}" srcOrd="1" destOrd="0" presId="urn:microsoft.com/office/officeart/2005/8/layout/vList2"/>
    <dgm:cxn modelId="{0CA9B883-DCFD-4C68-95B5-AFBE135C179F}" type="presParOf" srcId="{97479598-5309-4307-A172-A3E5B3EF25E0}" destId="{692F2E66-8657-4D31-9F3D-B0EB2C795C9B}" srcOrd="2" destOrd="0" presId="urn:microsoft.com/office/officeart/2005/8/layout/vList2"/>
    <dgm:cxn modelId="{B942BCEA-3874-4D25-933E-1F695C707837}" type="presParOf" srcId="{97479598-5309-4307-A172-A3E5B3EF25E0}" destId="{51AB62F3-C6B6-412D-A66B-3ADF0D0B40CC}" srcOrd="3" destOrd="0" presId="urn:microsoft.com/office/officeart/2005/8/layout/vList2"/>
    <dgm:cxn modelId="{749E9928-0046-480D-83CA-FFD5687AF71A}" type="presParOf" srcId="{97479598-5309-4307-A172-A3E5B3EF25E0}" destId="{971B9508-337A-478A-9BB5-B94F09E17C2B}" srcOrd="4" destOrd="0" presId="urn:microsoft.com/office/officeart/2005/8/layout/vList2"/>
    <dgm:cxn modelId="{A13E76DC-26E6-4A29-A530-51B41635348D}" type="presParOf" srcId="{97479598-5309-4307-A172-A3E5B3EF25E0}" destId="{7148F8F3-BA81-468A-9D29-CD204948399E}" srcOrd="5" destOrd="0" presId="urn:microsoft.com/office/officeart/2005/8/layout/vList2"/>
    <dgm:cxn modelId="{1456B07F-3A71-42FA-A6F5-AF23F7E19000}" type="presParOf" srcId="{97479598-5309-4307-A172-A3E5B3EF25E0}" destId="{437AB3D9-C93D-4339-BBCC-E61CDE27A2C3}" srcOrd="6" destOrd="0" presId="urn:microsoft.com/office/officeart/2005/8/layout/vList2"/>
    <dgm:cxn modelId="{41BDF5BA-753F-43E3-A607-C57C2A66E5CA}" type="presParOf" srcId="{97479598-5309-4307-A172-A3E5B3EF25E0}" destId="{CC7F7186-F997-4AD7-A2B8-EC46E4679E64}" srcOrd="7" destOrd="0" presId="urn:microsoft.com/office/officeart/2005/8/layout/vList2"/>
    <dgm:cxn modelId="{8B409B5C-D5C3-41B3-9799-3C35C64FE3F9}" type="presParOf" srcId="{97479598-5309-4307-A172-A3E5B3EF25E0}" destId="{1A8DF4BE-7395-489B-B3F6-09C8F745FB4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CDCB25-20C0-4839-9466-7474F52FC00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A44AA2-28CE-4A2A-B435-ED4EBA680CDF}">
      <dgm:prSet phldrT="[Text]" custT="1"/>
      <dgm:spPr/>
      <dgm:t>
        <a:bodyPr/>
        <a:lstStyle/>
        <a:p>
          <a:pPr algn="ctr"/>
          <a:r>
            <a:rPr lang="en-US" sz="1800" b="0"/>
            <a:t>Object</a:t>
          </a:r>
          <a:endParaRPr lang="ru-RU" sz="1800" b="0"/>
        </a:p>
      </dgm:t>
    </dgm:pt>
    <dgm:pt modelId="{949B2BC6-E0CA-479B-B67C-14AB471A1F7D}" type="parTrans" cxnId="{B7D23D14-337F-47D9-9083-ED04BFDE7896}">
      <dgm:prSet/>
      <dgm:spPr/>
      <dgm:t>
        <a:bodyPr/>
        <a:lstStyle/>
        <a:p>
          <a:pPr algn="ctr"/>
          <a:endParaRPr lang="ru-RU"/>
        </a:p>
      </dgm:t>
    </dgm:pt>
    <dgm:pt modelId="{7FD114D1-307D-49DB-9964-23C5E3035B72}" type="sibTrans" cxnId="{B7D23D14-337F-47D9-9083-ED04BFDE7896}">
      <dgm:prSet/>
      <dgm:spPr/>
      <dgm:t>
        <a:bodyPr/>
        <a:lstStyle/>
        <a:p>
          <a:pPr algn="ctr"/>
          <a:endParaRPr lang="ru-RU"/>
        </a:p>
      </dgm:t>
    </dgm:pt>
    <dgm:pt modelId="{98BA32E4-8D43-4D36-8300-65BA657876EE}">
      <dgm:prSet phldrT="[Text]" custT="1"/>
      <dgm:spPr/>
      <dgm:t>
        <a:bodyPr/>
        <a:lstStyle/>
        <a:p>
          <a:pPr algn="ctr"/>
          <a:r>
            <a:rPr lang="en-US" sz="1800" b="0"/>
            <a:t>ValueType</a:t>
          </a:r>
          <a:endParaRPr lang="ru-RU" sz="1800" b="0"/>
        </a:p>
      </dgm:t>
    </dgm:pt>
    <dgm:pt modelId="{BE3D721A-5B32-4333-92D8-B1A6D27986D2}" type="parTrans" cxnId="{14938362-8243-45A1-A419-E3A546899348}">
      <dgm:prSet custT="1"/>
      <dgm:spPr/>
      <dgm:t>
        <a:bodyPr/>
        <a:lstStyle/>
        <a:p>
          <a:pPr algn="ctr"/>
          <a:endParaRPr lang="ru-RU" sz="1800"/>
        </a:p>
      </dgm:t>
    </dgm:pt>
    <dgm:pt modelId="{9C41729F-8D94-45CF-8BBD-A5B0480EF112}" type="sibTrans" cxnId="{14938362-8243-45A1-A419-E3A546899348}">
      <dgm:prSet/>
      <dgm:spPr/>
      <dgm:t>
        <a:bodyPr/>
        <a:lstStyle/>
        <a:p>
          <a:pPr algn="ctr"/>
          <a:endParaRPr lang="ru-RU"/>
        </a:p>
      </dgm:t>
    </dgm:pt>
    <dgm:pt modelId="{BFA1C1D9-D75E-4ABC-82D8-14F8328243DF}">
      <dgm:prSet phldrT="[Text]" custT="1"/>
      <dgm:spPr/>
      <dgm:t>
        <a:bodyPr/>
        <a:lstStyle/>
        <a:p>
          <a:pPr algn="ctr"/>
          <a:r>
            <a:rPr lang="en-US" sz="1800" b="0"/>
            <a:t>Enum</a:t>
          </a:r>
          <a:endParaRPr lang="ru-RU" sz="1800" b="0"/>
        </a:p>
      </dgm:t>
    </dgm:pt>
    <dgm:pt modelId="{D5028BE1-1120-4D82-82C2-0685828FE966}" type="parTrans" cxnId="{02BB6668-7C21-42C8-8E20-AD1648E2CA3F}">
      <dgm:prSet custT="1"/>
      <dgm:spPr/>
      <dgm:t>
        <a:bodyPr/>
        <a:lstStyle/>
        <a:p>
          <a:pPr algn="ctr"/>
          <a:endParaRPr lang="ru-RU" sz="1800"/>
        </a:p>
      </dgm:t>
    </dgm:pt>
    <dgm:pt modelId="{7B0659EF-07EA-44EC-AB58-6AE3EE9EB650}" type="sibTrans" cxnId="{02BB6668-7C21-42C8-8E20-AD1648E2CA3F}">
      <dgm:prSet/>
      <dgm:spPr/>
      <dgm:t>
        <a:bodyPr/>
        <a:lstStyle/>
        <a:p>
          <a:pPr algn="ctr"/>
          <a:endParaRPr lang="ru-RU"/>
        </a:p>
      </dgm:t>
    </dgm:pt>
    <dgm:pt modelId="{4EACC01A-01BF-4BFB-97B9-AB085EA39265}">
      <dgm:prSet phldrT="[Text]" custT="1"/>
      <dgm:spPr/>
      <dgm:t>
        <a:bodyPr/>
        <a:lstStyle/>
        <a:p>
          <a:pPr algn="ctr"/>
          <a:r>
            <a:rPr lang="ru-RU" sz="1800" b="0"/>
            <a:t>Структуры</a:t>
          </a:r>
        </a:p>
      </dgm:t>
    </dgm:pt>
    <dgm:pt modelId="{0D1951DA-A5C9-4A75-8B7B-C5BC637184FF}" type="parTrans" cxnId="{69C1819A-2AA0-413F-8195-6191F2DE8C73}">
      <dgm:prSet custT="1"/>
      <dgm:spPr/>
      <dgm:t>
        <a:bodyPr/>
        <a:lstStyle/>
        <a:p>
          <a:pPr algn="ctr"/>
          <a:endParaRPr lang="ru-RU" sz="1800"/>
        </a:p>
      </dgm:t>
    </dgm:pt>
    <dgm:pt modelId="{E2AAE3B3-FE52-42B1-AA72-60C9D1331555}" type="sibTrans" cxnId="{69C1819A-2AA0-413F-8195-6191F2DE8C73}">
      <dgm:prSet/>
      <dgm:spPr/>
      <dgm:t>
        <a:bodyPr/>
        <a:lstStyle/>
        <a:p>
          <a:pPr algn="ctr"/>
          <a:endParaRPr lang="ru-RU"/>
        </a:p>
      </dgm:t>
    </dgm:pt>
    <dgm:pt modelId="{5AA2B899-F04F-4B43-8B8D-B3DA6C5E3229}">
      <dgm:prSet phldrT="[Text]" custT="1"/>
      <dgm:spPr/>
      <dgm:t>
        <a:bodyPr/>
        <a:lstStyle/>
        <a:p>
          <a:pPr algn="ctr"/>
          <a:r>
            <a:rPr lang="ru-RU" sz="1800" b="0" dirty="0"/>
            <a:t>Примитивные типы </a:t>
          </a:r>
          <a:endParaRPr lang="ru-RU" sz="1800" b="0" dirty="0" smtClean="0"/>
        </a:p>
        <a:p>
          <a:pPr algn="ctr"/>
          <a:r>
            <a:rPr lang="ru-RU" sz="1800" b="0" dirty="0" smtClean="0"/>
            <a:t>(</a:t>
          </a:r>
          <a:r>
            <a:rPr lang="en-US" sz="1800" b="0" dirty="0" err="1"/>
            <a:t>SByte</a:t>
          </a:r>
          <a:r>
            <a:rPr lang="en-US" sz="1800" b="0" dirty="0"/>
            <a:t>, Int16, Int32, Int64</a:t>
          </a:r>
          <a:r>
            <a:rPr lang="ru-RU" sz="1800" b="0" dirty="0"/>
            <a:t>,</a:t>
          </a:r>
          <a:r>
            <a:rPr lang="en-US" sz="1800" b="0" dirty="0"/>
            <a:t> Single, Double</a:t>
          </a:r>
          <a:r>
            <a:rPr lang="en-US" sz="1800" b="0" dirty="0" smtClean="0"/>
            <a:t>, </a:t>
          </a:r>
          <a:r>
            <a:rPr lang="en-US" sz="1800" b="0" dirty="0"/>
            <a:t>Byte, UInt16, UInt32, UInt64, Char, Boolean</a:t>
          </a:r>
          <a:r>
            <a:rPr lang="ru-RU" sz="1800" b="0" dirty="0"/>
            <a:t>)</a:t>
          </a:r>
        </a:p>
      </dgm:t>
    </dgm:pt>
    <dgm:pt modelId="{41B3B3C1-7C6B-4B64-A053-7ED62037A3FB}" type="parTrans" cxnId="{36552684-BDD2-4399-80E3-43B0B92DD821}">
      <dgm:prSet custT="1"/>
      <dgm:spPr/>
      <dgm:t>
        <a:bodyPr/>
        <a:lstStyle/>
        <a:p>
          <a:pPr algn="ctr"/>
          <a:endParaRPr lang="ru-RU" sz="1800"/>
        </a:p>
      </dgm:t>
    </dgm:pt>
    <dgm:pt modelId="{771241EE-7271-4406-9A83-211903C071F8}" type="sibTrans" cxnId="{36552684-BDD2-4399-80E3-43B0B92DD821}">
      <dgm:prSet/>
      <dgm:spPr/>
      <dgm:t>
        <a:bodyPr/>
        <a:lstStyle/>
        <a:p>
          <a:pPr algn="ctr"/>
          <a:endParaRPr lang="ru-RU"/>
        </a:p>
      </dgm:t>
    </dgm:pt>
    <dgm:pt modelId="{9F621E0C-0C0F-48FD-A833-6D3C46B06EED}">
      <dgm:prSet custT="1"/>
      <dgm:spPr/>
      <dgm:t>
        <a:bodyPr/>
        <a:lstStyle/>
        <a:p>
          <a:pPr algn="ctr"/>
          <a:r>
            <a:rPr lang="ru-RU" sz="1800" b="0"/>
            <a:t>Перечисления</a:t>
          </a:r>
        </a:p>
      </dgm:t>
    </dgm:pt>
    <dgm:pt modelId="{5EB03F77-2B8B-4C2C-9255-758839EE2BBB}" type="parTrans" cxnId="{7E238A1E-4BBE-45E2-964E-630868B6FF6E}">
      <dgm:prSet custT="1"/>
      <dgm:spPr/>
      <dgm:t>
        <a:bodyPr/>
        <a:lstStyle/>
        <a:p>
          <a:pPr algn="ctr"/>
          <a:endParaRPr lang="ru-RU" sz="1800"/>
        </a:p>
      </dgm:t>
    </dgm:pt>
    <dgm:pt modelId="{91EE04EB-3D83-4941-AE0E-0086D5DA15B0}" type="sibTrans" cxnId="{7E238A1E-4BBE-45E2-964E-630868B6FF6E}">
      <dgm:prSet/>
      <dgm:spPr/>
      <dgm:t>
        <a:bodyPr/>
        <a:lstStyle/>
        <a:p>
          <a:pPr algn="ctr"/>
          <a:endParaRPr lang="ru-RU"/>
        </a:p>
      </dgm:t>
    </dgm:pt>
    <dgm:pt modelId="{BB44BB77-4DE1-4C0C-811C-F4646A043DC6}" type="pres">
      <dgm:prSet presAssocID="{46CDCB25-20C0-4839-9466-7474F52FC0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612C754-9F10-44E2-9941-49E39A41E90B}" type="pres">
      <dgm:prSet presAssocID="{55A44AA2-28CE-4A2A-B435-ED4EBA680CDF}" presName="root1" presStyleCnt="0"/>
      <dgm:spPr/>
      <dgm:t>
        <a:bodyPr/>
        <a:lstStyle/>
        <a:p>
          <a:endParaRPr lang="ru-RU"/>
        </a:p>
      </dgm:t>
    </dgm:pt>
    <dgm:pt modelId="{BB00CE5B-2FE6-44A8-BA6F-3956B4F9EE6B}" type="pres">
      <dgm:prSet presAssocID="{55A44AA2-28CE-4A2A-B435-ED4EBA680CD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6DD9EB-E007-4F62-AC1E-C1C829C70534}" type="pres">
      <dgm:prSet presAssocID="{55A44AA2-28CE-4A2A-B435-ED4EBA680CDF}" presName="level2hierChild" presStyleCnt="0"/>
      <dgm:spPr/>
      <dgm:t>
        <a:bodyPr/>
        <a:lstStyle/>
        <a:p>
          <a:endParaRPr lang="ru-RU"/>
        </a:p>
      </dgm:t>
    </dgm:pt>
    <dgm:pt modelId="{DEB8253A-6EC0-4F62-868D-04536DAE6679}" type="pres">
      <dgm:prSet presAssocID="{BE3D721A-5B32-4333-92D8-B1A6D27986D2}" presName="conn2-1" presStyleLbl="parChTrans1D2" presStyleIdx="0" presStyleCnt="1"/>
      <dgm:spPr/>
      <dgm:t>
        <a:bodyPr/>
        <a:lstStyle/>
        <a:p>
          <a:endParaRPr lang="ru-RU"/>
        </a:p>
      </dgm:t>
    </dgm:pt>
    <dgm:pt modelId="{DC61C667-827A-47E7-882C-0280CC96F546}" type="pres">
      <dgm:prSet presAssocID="{BE3D721A-5B32-4333-92D8-B1A6D27986D2}" presName="connTx" presStyleLbl="parChTrans1D2" presStyleIdx="0" presStyleCnt="1"/>
      <dgm:spPr/>
      <dgm:t>
        <a:bodyPr/>
        <a:lstStyle/>
        <a:p>
          <a:endParaRPr lang="ru-RU"/>
        </a:p>
      </dgm:t>
    </dgm:pt>
    <dgm:pt modelId="{154F999D-927B-440B-8D10-6A03CD395367}" type="pres">
      <dgm:prSet presAssocID="{98BA32E4-8D43-4D36-8300-65BA657876EE}" presName="root2" presStyleCnt="0"/>
      <dgm:spPr/>
      <dgm:t>
        <a:bodyPr/>
        <a:lstStyle/>
        <a:p>
          <a:endParaRPr lang="ru-RU"/>
        </a:p>
      </dgm:t>
    </dgm:pt>
    <dgm:pt modelId="{97E169BC-B3C6-4D15-8B21-046A7F7078C8}" type="pres">
      <dgm:prSet presAssocID="{98BA32E4-8D43-4D36-8300-65BA657876E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3030B1-0B24-41DB-BD7B-AC2BD7901A5B}" type="pres">
      <dgm:prSet presAssocID="{98BA32E4-8D43-4D36-8300-65BA657876EE}" presName="level3hierChild" presStyleCnt="0"/>
      <dgm:spPr/>
      <dgm:t>
        <a:bodyPr/>
        <a:lstStyle/>
        <a:p>
          <a:endParaRPr lang="ru-RU"/>
        </a:p>
      </dgm:t>
    </dgm:pt>
    <dgm:pt modelId="{D421A669-EC4B-4FC8-AE2D-A74A34974553}" type="pres">
      <dgm:prSet presAssocID="{D5028BE1-1120-4D82-82C2-0685828FE966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AE022766-46C4-4A9F-929D-AD242EA3C307}" type="pres">
      <dgm:prSet presAssocID="{D5028BE1-1120-4D82-82C2-0685828FE966}" presName="connTx" presStyleLbl="parChTrans1D3" presStyleIdx="0" presStyleCnt="3"/>
      <dgm:spPr/>
      <dgm:t>
        <a:bodyPr/>
        <a:lstStyle/>
        <a:p>
          <a:endParaRPr lang="ru-RU"/>
        </a:p>
      </dgm:t>
    </dgm:pt>
    <dgm:pt modelId="{78D7A934-814F-4F34-B4F2-435D1656E6D7}" type="pres">
      <dgm:prSet presAssocID="{BFA1C1D9-D75E-4ABC-82D8-14F8328243DF}" presName="root2" presStyleCnt="0"/>
      <dgm:spPr/>
      <dgm:t>
        <a:bodyPr/>
        <a:lstStyle/>
        <a:p>
          <a:endParaRPr lang="ru-RU"/>
        </a:p>
      </dgm:t>
    </dgm:pt>
    <dgm:pt modelId="{1A1A1AB6-A9D4-4344-A260-810E2AE97C2E}" type="pres">
      <dgm:prSet presAssocID="{BFA1C1D9-D75E-4ABC-82D8-14F8328243D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988394-5FAB-4BA4-9081-E79593A0E538}" type="pres">
      <dgm:prSet presAssocID="{BFA1C1D9-D75E-4ABC-82D8-14F8328243DF}" presName="level3hierChild" presStyleCnt="0"/>
      <dgm:spPr/>
      <dgm:t>
        <a:bodyPr/>
        <a:lstStyle/>
        <a:p>
          <a:endParaRPr lang="ru-RU"/>
        </a:p>
      </dgm:t>
    </dgm:pt>
    <dgm:pt modelId="{A04D9562-8842-432F-8CEB-92778D99190B}" type="pres">
      <dgm:prSet presAssocID="{5EB03F77-2B8B-4C2C-9255-758839EE2BBB}" presName="conn2-1" presStyleLbl="parChTrans1D4" presStyleIdx="0" presStyleCnt="1"/>
      <dgm:spPr/>
      <dgm:t>
        <a:bodyPr/>
        <a:lstStyle/>
        <a:p>
          <a:endParaRPr lang="ru-RU"/>
        </a:p>
      </dgm:t>
    </dgm:pt>
    <dgm:pt modelId="{283562A6-0A60-473B-9556-0EF4FCEEFED9}" type="pres">
      <dgm:prSet presAssocID="{5EB03F77-2B8B-4C2C-9255-758839EE2BBB}" presName="connTx" presStyleLbl="parChTrans1D4" presStyleIdx="0" presStyleCnt="1"/>
      <dgm:spPr/>
      <dgm:t>
        <a:bodyPr/>
        <a:lstStyle/>
        <a:p>
          <a:endParaRPr lang="ru-RU"/>
        </a:p>
      </dgm:t>
    </dgm:pt>
    <dgm:pt modelId="{8E8586CC-ECC0-48A0-BDBC-F624B91A36DB}" type="pres">
      <dgm:prSet presAssocID="{9F621E0C-0C0F-48FD-A833-6D3C46B06EED}" presName="root2" presStyleCnt="0"/>
      <dgm:spPr/>
      <dgm:t>
        <a:bodyPr/>
        <a:lstStyle/>
        <a:p>
          <a:endParaRPr lang="ru-RU"/>
        </a:p>
      </dgm:t>
    </dgm:pt>
    <dgm:pt modelId="{A062EDEC-EA1A-43ED-902C-6C67B67914E6}" type="pres">
      <dgm:prSet presAssocID="{9F621E0C-0C0F-48FD-A833-6D3C46B06EED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4CDE0C-DBA6-49DF-B819-E0FC392D81DA}" type="pres">
      <dgm:prSet presAssocID="{9F621E0C-0C0F-48FD-A833-6D3C46B06EED}" presName="level3hierChild" presStyleCnt="0"/>
      <dgm:spPr/>
      <dgm:t>
        <a:bodyPr/>
        <a:lstStyle/>
        <a:p>
          <a:endParaRPr lang="ru-RU"/>
        </a:p>
      </dgm:t>
    </dgm:pt>
    <dgm:pt modelId="{616CFAE9-C484-4ECB-B705-D4DEF78F6013}" type="pres">
      <dgm:prSet presAssocID="{0D1951DA-A5C9-4A75-8B7B-C5BC637184F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AC04B32D-BB59-441E-9E7A-4C37883EC23A}" type="pres">
      <dgm:prSet presAssocID="{0D1951DA-A5C9-4A75-8B7B-C5BC637184F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46BAC80D-9E34-42D4-9732-0A28189D276C}" type="pres">
      <dgm:prSet presAssocID="{4EACC01A-01BF-4BFB-97B9-AB085EA39265}" presName="root2" presStyleCnt="0"/>
      <dgm:spPr/>
      <dgm:t>
        <a:bodyPr/>
        <a:lstStyle/>
        <a:p>
          <a:endParaRPr lang="ru-RU"/>
        </a:p>
      </dgm:t>
    </dgm:pt>
    <dgm:pt modelId="{FA463CAF-C716-4823-9B1B-5E254EDFF13C}" type="pres">
      <dgm:prSet presAssocID="{4EACC01A-01BF-4BFB-97B9-AB085EA3926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E0A225-7B1B-4782-870B-DB2B6CCA8339}" type="pres">
      <dgm:prSet presAssocID="{4EACC01A-01BF-4BFB-97B9-AB085EA39265}" presName="level3hierChild" presStyleCnt="0"/>
      <dgm:spPr/>
      <dgm:t>
        <a:bodyPr/>
        <a:lstStyle/>
        <a:p>
          <a:endParaRPr lang="ru-RU"/>
        </a:p>
      </dgm:t>
    </dgm:pt>
    <dgm:pt modelId="{275E1AC8-F318-47B1-B5F9-92EF092DF97F}" type="pres">
      <dgm:prSet presAssocID="{41B3B3C1-7C6B-4B64-A053-7ED62037A3FB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7ED46A44-12A8-4D53-BDD9-47DA6ED44234}" type="pres">
      <dgm:prSet presAssocID="{41B3B3C1-7C6B-4B64-A053-7ED62037A3FB}" presName="connTx" presStyleLbl="parChTrans1D3" presStyleIdx="2" presStyleCnt="3"/>
      <dgm:spPr/>
      <dgm:t>
        <a:bodyPr/>
        <a:lstStyle/>
        <a:p>
          <a:endParaRPr lang="ru-RU"/>
        </a:p>
      </dgm:t>
    </dgm:pt>
    <dgm:pt modelId="{8812DB6A-DEA7-453B-AA58-60ED03CA92D3}" type="pres">
      <dgm:prSet presAssocID="{5AA2B899-F04F-4B43-8B8D-B3DA6C5E3229}" presName="root2" presStyleCnt="0"/>
      <dgm:spPr/>
      <dgm:t>
        <a:bodyPr/>
        <a:lstStyle/>
        <a:p>
          <a:endParaRPr lang="ru-RU"/>
        </a:p>
      </dgm:t>
    </dgm:pt>
    <dgm:pt modelId="{BB019E9D-2F50-425C-BF5B-888EA4F78E55}" type="pres">
      <dgm:prSet presAssocID="{5AA2B899-F04F-4B43-8B8D-B3DA6C5E3229}" presName="LevelTwoTextNode" presStyleLbl="node3" presStyleIdx="2" presStyleCnt="3" custScaleX="144532" custScaleY="339105" custLinFactNeighborX="766" custLinFactNeighborY="45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8C3069-DB1A-4BC4-AB2E-C8D92083295E}" type="pres">
      <dgm:prSet presAssocID="{5AA2B899-F04F-4B43-8B8D-B3DA6C5E3229}" presName="level3hierChild" presStyleCnt="0"/>
      <dgm:spPr/>
      <dgm:t>
        <a:bodyPr/>
        <a:lstStyle/>
        <a:p>
          <a:endParaRPr lang="ru-RU"/>
        </a:p>
      </dgm:t>
    </dgm:pt>
  </dgm:ptLst>
  <dgm:cxnLst>
    <dgm:cxn modelId="{8281FFB0-C987-49ED-90DA-913750CD7DD6}" type="presOf" srcId="{5EB03F77-2B8B-4C2C-9255-758839EE2BBB}" destId="{A04D9562-8842-432F-8CEB-92778D99190B}" srcOrd="0" destOrd="0" presId="urn:microsoft.com/office/officeart/2005/8/layout/hierarchy2"/>
    <dgm:cxn modelId="{02BB6668-7C21-42C8-8E20-AD1648E2CA3F}" srcId="{98BA32E4-8D43-4D36-8300-65BA657876EE}" destId="{BFA1C1D9-D75E-4ABC-82D8-14F8328243DF}" srcOrd="0" destOrd="0" parTransId="{D5028BE1-1120-4D82-82C2-0685828FE966}" sibTransId="{7B0659EF-07EA-44EC-AB58-6AE3EE9EB650}"/>
    <dgm:cxn modelId="{B7D23D14-337F-47D9-9083-ED04BFDE7896}" srcId="{46CDCB25-20C0-4839-9466-7474F52FC003}" destId="{55A44AA2-28CE-4A2A-B435-ED4EBA680CDF}" srcOrd="0" destOrd="0" parTransId="{949B2BC6-E0CA-479B-B67C-14AB471A1F7D}" sibTransId="{7FD114D1-307D-49DB-9964-23C5E3035B72}"/>
    <dgm:cxn modelId="{7E238A1E-4BBE-45E2-964E-630868B6FF6E}" srcId="{BFA1C1D9-D75E-4ABC-82D8-14F8328243DF}" destId="{9F621E0C-0C0F-48FD-A833-6D3C46B06EED}" srcOrd="0" destOrd="0" parTransId="{5EB03F77-2B8B-4C2C-9255-758839EE2BBB}" sibTransId="{91EE04EB-3D83-4941-AE0E-0086D5DA15B0}"/>
    <dgm:cxn modelId="{E7BF92FE-1C11-4CF4-87E7-5C805D42344B}" type="presOf" srcId="{D5028BE1-1120-4D82-82C2-0685828FE966}" destId="{AE022766-46C4-4A9F-929D-AD242EA3C307}" srcOrd="1" destOrd="0" presId="urn:microsoft.com/office/officeart/2005/8/layout/hierarchy2"/>
    <dgm:cxn modelId="{7F08ACDD-51D6-4825-A750-D947556A96C3}" type="presOf" srcId="{5EB03F77-2B8B-4C2C-9255-758839EE2BBB}" destId="{283562A6-0A60-473B-9556-0EF4FCEEFED9}" srcOrd="1" destOrd="0" presId="urn:microsoft.com/office/officeart/2005/8/layout/hierarchy2"/>
    <dgm:cxn modelId="{77BDD1C2-02A2-4277-82CD-259D24070446}" type="presOf" srcId="{4EACC01A-01BF-4BFB-97B9-AB085EA39265}" destId="{FA463CAF-C716-4823-9B1B-5E254EDFF13C}" srcOrd="0" destOrd="0" presId="urn:microsoft.com/office/officeart/2005/8/layout/hierarchy2"/>
    <dgm:cxn modelId="{69C1819A-2AA0-413F-8195-6191F2DE8C73}" srcId="{98BA32E4-8D43-4D36-8300-65BA657876EE}" destId="{4EACC01A-01BF-4BFB-97B9-AB085EA39265}" srcOrd="1" destOrd="0" parTransId="{0D1951DA-A5C9-4A75-8B7B-C5BC637184FF}" sibTransId="{E2AAE3B3-FE52-42B1-AA72-60C9D1331555}"/>
    <dgm:cxn modelId="{D801E011-81F0-4D76-B74C-6C2C47516DAD}" type="presOf" srcId="{41B3B3C1-7C6B-4B64-A053-7ED62037A3FB}" destId="{7ED46A44-12A8-4D53-BDD9-47DA6ED44234}" srcOrd="1" destOrd="0" presId="urn:microsoft.com/office/officeart/2005/8/layout/hierarchy2"/>
    <dgm:cxn modelId="{322E0B73-22D0-4667-AF9C-4B63277AFE6F}" type="presOf" srcId="{5AA2B899-F04F-4B43-8B8D-B3DA6C5E3229}" destId="{BB019E9D-2F50-425C-BF5B-888EA4F78E55}" srcOrd="0" destOrd="0" presId="urn:microsoft.com/office/officeart/2005/8/layout/hierarchy2"/>
    <dgm:cxn modelId="{492A1C3A-9425-4EB7-9683-92E1C06061AC}" type="presOf" srcId="{BFA1C1D9-D75E-4ABC-82D8-14F8328243DF}" destId="{1A1A1AB6-A9D4-4344-A260-810E2AE97C2E}" srcOrd="0" destOrd="0" presId="urn:microsoft.com/office/officeart/2005/8/layout/hierarchy2"/>
    <dgm:cxn modelId="{23E7881F-ED82-4D9F-9A9C-280A4E3334C2}" type="presOf" srcId="{0D1951DA-A5C9-4A75-8B7B-C5BC637184FF}" destId="{AC04B32D-BB59-441E-9E7A-4C37883EC23A}" srcOrd="1" destOrd="0" presId="urn:microsoft.com/office/officeart/2005/8/layout/hierarchy2"/>
    <dgm:cxn modelId="{D5A9950C-6034-4F42-BFD6-A16E7CD45176}" type="presOf" srcId="{9F621E0C-0C0F-48FD-A833-6D3C46B06EED}" destId="{A062EDEC-EA1A-43ED-902C-6C67B67914E6}" srcOrd="0" destOrd="0" presId="urn:microsoft.com/office/officeart/2005/8/layout/hierarchy2"/>
    <dgm:cxn modelId="{D14703BD-A66F-4CB4-96E3-AD392B0548AC}" type="presOf" srcId="{0D1951DA-A5C9-4A75-8B7B-C5BC637184FF}" destId="{616CFAE9-C484-4ECB-B705-D4DEF78F6013}" srcOrd="0" destOrd="0" presId="urn:microsoft.com/office/officeart/2005/8/layout/hierarchy2"/>
    <dgm:cxn modelId="{E84C6A9A-0E17-40C7-9E73-F7BD73738D20}" type="presOf" srcId="{55A44AA2-28CE-4A2A-B435-ED4EBA680CDF}" destId="{BB00CE5B-2FE6-44A8-BA6F-3956B4F9EE6B}" srcOrd="0" destOrd="0" presId="urn:microsoft.com/office/officeart/2005/8/layout/hierarchy2"/>
    <dgm:cxn modelId="{36552684-BDD2-4399-80E3-43B0B92DD821}" srcId="{98BA32E4-8D43-4D36-8300-65BA657876EE}" destId="{5AA2B899-F04F-4B43-8B8D-B3DA6C5E3229}" srcOrd="2" destOrd="0" parTransId="{41B3B3C1-7C6B-4B64-A053-7ED62037A3FB}" sibTransId="{771241EE-7271-4406-9A83-211903C071F8}"/>
    <dgm:cxn modelId="{A3818C71-D1BA-4188-889D-C7870724861D}" type="presOf" srcId="{46CDCB25-20C0-4839-9466-7474F52FC003}" destId="{BB44BB77-4DE1-4C0C-811C-F4646A043DC6}" srcOrd="0" destOrd="0" presId="urn:microsoft.com/office/officeart/2005/8/layout/hierarchy2"/>
    <dgm:cxn modelId="{E289F1E0-B27D-443D-8BF3-67F2B2549287}" type="presOf" srcId="{98BA32E4-8D43-4D36-8300-65BA657876EE}" destId="{97E169BC-B3C6-4D15-8B21-046A7F7078C8}" srcOrd="0" destOrd="0" presId="urn:microsoft.com/office/officeart/2005/8/layout/hierarchy2"/>
    <dgm:cxn modelId="{57FDA2FC-892C-4072-84BF-2D850DAC3661}" type="presOf" srcId="{BE3D721A-5B32-4333-92D8-B1A6D27986D2}" destId="{DC61C667-827A-47E7-882C-0280CC96F546}" srcOrd="1" destOrd="0" presId="urn:microsoft.com/office/officeart/2005/8/layout/hierarchy2"/>
    <dgm:cxn modelId="{8E9B9F75-95DE-4BE4-84C6-568A9B8EC430}" type="presOf" srcId="{BE3D721A-5B32-4333-92D8-B1A6D27986D2}" destId="{DEB8253A-6EC0-4F62-868D-04536DAE6679}" srcOrd="0" destOrd="0" presId="urn:microsoft.com/office/officeart/2005/8/layout/hierarchy2"/>
    <dgm:cxn modelId="{7A092889-63A6-42B8-A25C-537D1571F838}" type="presOf" srcId="{D5028BE1-1120-4D82-82C2-0685828FE966}" destId="{D421A669-EC4B-4FC8-AE2D-A74A34974553}" srcOrd="0" destOrd="0" presId="urn:microsoft.com/office/officeart/2005/8/layout/hierarchy2"/>
    <dgm:cxn modelId="{14938362-8243-45A1-A419-E3A546899348}" srcId="{55A44AA2-28CE-4A2A-B435-ED4EBA680CDF}" destId="{98BA32E4-8D43-4D36-8300-65BA657876EE}" srcOrd="0" destOrd="0" parTransId="{BE3D721A-5B32-4333-92D8-B1A6D27986D2}" sibTransId="{9C41729F-8D94-45CF-8BBD-A5B0480EF112}"/>
    <dgm:cxn modelId="{CD1B16D0-2F16-4F7C-8003-E41806CA5058}" type="presOf" srcId="{41B3B3C1-7C6B-4B64-A053-7ED62037A3FB}" destId="{275E1AC8-F318-47B1-B5F9-92EF092DF97F}" srcOrd="0" destOrd="0" presId="urn:microsoft.com/office/officeart/2005/8/layout/hierarchy2"/>
    <dgm:cxn modelId="{BD959DE8-6C44-4967-A54D-38EC74D4CCD5}" type="presParOf" srcId="{BB44BB77-4DE1-4C0C-811C-F4646A043DC6}" destId="{6612C754-9F10-44E2-9941-49E39A41E90B}" srcOrd="0" destOrd="0" presId="urn:microsoft.com/office/officeart/2005/8/layout/hierarchy2"/>
    <dgm:cxn modelId="{9F493AF7-9048-4128-BF6D-9F1AB7555FB6}" type="presParOf" srcId="{6612C754-9F10-44E2-9941-49E39A41E90B}" destId="{BB00CE5B-2FE6-44A8-BA6F-3956B4F9EE6B}" srcOrd="0" destOrd="0" presId="urn:microsoft.com/office/officeart/2005/8/layout/hierarchy2"/>
    <dgm:cxn modelId="{C84DCD9A-EB06-4D09-86A9-3976D78D6BCD}" type="presParOf" srcId="{6612C754-9F10-44E2-9941-49E39A41E90B}" destId="{906DD9EB-E007-4F62-AC1E-C1C829C70534}" srcOrd="1" destOrd="0" presId="urn:microsoft.com/office/officeart/2005/8/layout/hierarchy2"/>
    <dgm:cxn modelId="{E602F58F-B517-4D66-B7AD-B43C42B09AB7}" type="presParOf" srcId="{906DD9EB-E007-4F62-AC1E-C1C829C70534}" destId="{DEB8253A-6EC0-4F62-868D-04536DAE6679}" srcOrd="0" destOrd="0" presId="urn:microsoft.com/office/officeart/2005/8/layout/hierarchy2"/>
    <dgm:cxn modelId="{010A25FB-42A0-49FF-A6CB-D2ECBD2455FC}" type="presParOf" srcId="{DEB8253A-6EC0-4F62-868D-04536DAE6679}" destId="{DC61C667-827A-47E7-882C-0280CC96F546}" srcOrd="0" destOrd="0" presId="urn:microsoft.com/office/officeart/2005/8/layout/hierarchy2"/>
    <dgm:cxn modelId="{0214160E-4261-4F35-B109-39741AD65C00}" type="presParOf" srcId="{906DD9EB-E007-4F62-AC1E-C1C829C70534}" destId="{154F999D-927B-440B-8D10-6A03CD395367}" srcOrd="1" destOrd="0" presId="urn:microsoft.com/office/officeart/2005/8/layout/hierarchy2"/>
    <dgm:cxn modelId="{3F3A337F-AF47-4B32-9B36-DAC61BA76706}" type="presParOf" srcId="{154F999D-927B-440B-8D10-6A03CD395367}" destId="{97E169BC-B3C6-4D15-8B21-046A7F7078C8}" srcOrd="0" destOrd="0" presId="urn:microsoft.com/office/officeart/2005/8/layout/hierarchy2"/>
    <dgm:cxn modelId="{B56AE791-33B8-4043-B35E-F8783C579B02}" type="presParOf" srcId="{154F999D-927B-440B-8D10-6A03CD395367}" destId="{653030B1-0B24-41DB-BD7B-AC2BD7901A5B}" srcOrd="1" destOrd="0" presId="urn:microsoft.com/office/officeart/2005/8/layout/hierarchy2"/>
    <dgm:cxn modelId="{E68CB085-ACFA-489E-A108-079950C87F78}" type="presParOf" srcId="{653030B1-0B24-41DB-BD7B-AC2BD7901A5B}" destId="{D421A669-EC4B-4FC8-AE2D-A74A34974553}" srcOrd="0" destOrd="0" presId="urn:microsoft.com/office/officeart/2005/8/layout/hierarchy2"/>
    <dgm:cxn modelId="{3EFDB5B3-89D5-407F-B744-9437E26DB008}" type="presParOf" srcId="{D421A669-EC4B-4FC8-AE2D-A74A34974553}" destId="{AE022766-46C4-4A9F-929D-AD242EA3C307}" srcOrd="0" destOrd="0" presId="urn:microsoft.com/office/officeart/2005/8/layout/hierarchy2"/>
    <dgm:cxn modelId="{C4402142-6CAD-4CD9-A7D3-B350FB9D0BA9}" type="presParOf" srcId="{653030B1-0B24-41DB-BD7B-AC2BD7901A5B}" destId="{78D7A934-814F-4F34-B4F2-435D1656E6D7}" srcOrd="1" destOrd="0" presId="urn:microsoft.com/office/officeart/2005/8/layout/hierarchy2"/>
    <dgm:cxn modelId="{78A476D7-B033-4821-AFED-8FB0C00BB0E1}" type="presParOf" srcId="{78D7A934-814F-4F34-B4F2-435D1656E6D7}" destId="{1A1A1AB6-A9D4-4344-A260-810E2AE97C2E}" srcOrd="0" destOrd="0" presId="urn:microsoft.com/office/officeart/2005/8/layout/hierarchy2"/>
    <dgm:cxn modelId="{018A4386-86C0-43B5-9F65-E79408AE6680}" type="presParOf" srcId="{78D7A934-814F-4F34-B4F2-435D1656E6D7}" destId="{1C988394-5FAB-4BA4-9081-E79593A0E538}" srcOrd="1" destOrd="0" presId="urn:microsoft.com/office/officeart/2005/8/layout/hierarchy2"/>
    <dgm:cxn modelId="{CAA12255-2C1C-4561-AA9A-9C7E84E5FAC3}" type="presParOf" srcId="{1C988394-5FAB-4BA4-9081-E79593A0E538}" destId="{A04D9562-8842-432F-8CEB-92778D99190B}" srcOrd="0" destOrd="0" presId="urn:microsoft.com/office/officeart/2005/8/layout/hierarchy2"/>
    <dgm:cxn modelId="{68FE5940-A882-4500-AA13-16A78E92B4F3}" type="presParOf" srcId="{A04D9562-8842-432F-8CEB-92778D99190B}" destId="{283562A6-0A60-473B-9556-0EF4FCEEFED9}" srcOrd="0" destOrd="0" presId="urn:microsoft.com/office/officeart/2005/8/layout/hierarchy2"/>
    <dgm:cxn modelId="{8B9A5BC3-1A35-4092-9F06-81CF5DBFAA3E}" type="presParOf" srcId="{1C988394-5FAB-4BA4-9081-E79593A0E538}" destId="{8E8586CC-ECC0-48A0-BDBC-F624B91A36DB}" srcOrd="1" destOrd="0" presId="urn:microsoft.com/office/officeart/2005/8/layout/hierarchy2"/>
    <dgm:cxn modelId="{AF9B4204-641A-4D45-9F54-77D4AC967BA5}" type="presParOf" srcId="{8E8586CC-ECC0-48A0-BDBC-F624B91A36DB}" destId="{A062EDEC-EA1A-43ED-902C-6C67B67914E6}" srcOrd="0" destOrd="0" presId="urn:microsoft.com/office/officeart/2005/8/layout/hierarchy2"/>
    <dgm:cxn modelId="{0B2F60FE-1D72-4796-918D-3BFB35EF1A4D}" type="presParOf" srcId="{8E8586CC-ECC0-48A0-BDBC-F624B91A36DB}" destId="{024CDE0C-DBA6-49DF-B819-E0FC392D81DA}" srcOrd="1" destOrd="0" presId="urn:microsoft.com/office/officeart/2005/8/layout/hierarchy2"/>
    <dgm:cxn modelId="{21D5A02C-2B9E-479F-8790-E0C462E50917}" type="presParOf" srcId="{653030B1-0B24-41DB-BD7B-AC2BD7901A5B}" destId="{616CFAE9-C484-4ECB-B705-D4DEF78F6013}" srcOrd="2" destOrd="0" presId="urn:microsoft.com/office/officeart/2005/8/layout/hierarchy2"/>
    <dgm:cxn modelId="{BE290092-D3F2-465E-BA1C-3F50661DB7A4}" type="presParOf" srcId="{616CFAE9-C484-4ECB-B705-D4DEF78F6013}" destId="{AC04B32D-BB59-441E-9E7A-4C37883EC23A}" srcOrd="0" destOrd="0" presId="urn:microsoft.com/office/officeart/2005/8/layout/hierarchy2"/>
    <dgm:cxn modelId="{B69D6E5D-C841-4339-BE4A-00FF0976FAF8}" type="presParOf" srcId="{653030B1-0B24-41DB-BD7B-AC2BD7901A5B}" destId="{46BAC80D-9E34-42D4-9732-0A28189D276C}" srcOrd="3" destOrd="0" presId="urn:microsoft.com/office/officeart/2005/8/layout/hierarchy2"/>
    <dgm:cxn modelId="{73A83827-54B3-4946-BE12-C9284B68001E}" type="presParOf" srcId="{46BAC80D-9E34-42D4-9732-0A28189D276C}" destId="{FA463CAF-C716-4823-9B1B-5E254EDFF13C}" srcOrd="0" destOrd="0" presId="urn:microsoft.com/office/officeart/2005/8/layout/hierarchy2"/>
    <dgm:cxn modelId="{1630E6C3-FA73-4613-A11C-73FAE973CC44}" type="presParOf" srcId="{46BAC80D-9E34-42D4-9732-0A28189D276C}" destId="{44E0A225-7B1B-4782-870B-DB2B6CCA8339}" srcOrd="1" destOrd="0" presId="urn:microsoft.com/office/officeart/2005/8/layout/hierarchy2"/>
    <dgm:cxn modelId="{9D1465FA-E4D3-4939-AE0C-67F00835104E}" type="presParOf" srcId="{653030B1-0B24-41DB-BD7B-AC2BD7901A5B}" destId="{275E1AC8-F318-47B1-B5F9-92EF092DF97F}" srcOrd="4" destOrd="0" presId="urn:microsoft.com/office/officeart/2005/8/layout/hierarchy2"/>
    <dgm:cxn modelId="{44675F7E-B65E-41D7-9CB3-736D873CCAA4}" type="presParOf" srcId="{275E1AC8-F318-47B1-B5F9-92EF092DF97F}" destId="{7ED46A44-12A8-4D53-BDD9-47DA6ED44234}" srcOrd="0" destOrd="0" presId="urn:microsoft.com/office/officeart/2005/8/layout/hierarchy2"/>
    <dgm:cxn modelId="{609C3848-4015-47B0-AEFC-856B3C8E99F1}" type="presParOf" srcId="{653030B1-0B24-41DB-BD7B-AC2BD7901A5B}" destId="{8812DB6A-DEA7-453B-AA58-60ED03CA92D3}" srcOrd="5" destOrd="0" presId="urn:microsoft.com/office/officeart/2005/8/layout/hierarchy2"/>
    <dgm:cxn modelId="{794CC314-6341-4E8A-AD6C-09B01B5376D9}" type="presParOf" srcId="{8812DB6A-DEA7-453B-AA58-60ED03CA92D3}" destId="{BB019E9D-2F50-425C-BF5B-888EA4F78E55}" srcOrd="0" destOrd="0" presId="urn:microsoft.com/office/officeart/2005/8/layout/hierarchy2"/>
    <dgm:cxn modelId="{32A178EA-673C-4CC7-A5A8-B473F7D091E1}" type="presParOf" srcId="{8812DB6A-DEA7-453B-AA58-60ED03CA92D3}" destId="{E68C3069-DB1A-4BC4-AB2E-C8D92083295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ABD3A-5227-4061-B27D-BCE46397ED7F}">
      <dsp:nvSpPr>
        <dsp:cNvPr id="0" name=""/>
        <dsp:cNvSpPr/>
      </dsp:nvSpPr>
      <dsp:spPr>
        <a:xfrm>
          <a:off x="0" y="0"/>
          <a:ext cx="8763000" cy="684158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определении конструктора соблюдаются следующие правила и принципы:</a:t>
          </a:r>
          <a:endParaRPr lang="ru-RU" sz="1800" kern="1200" dirty="0"/>
        </a:p>
      </dsp:txBody>
      <dsp:txXfrm>
        <a:off x="33398" y="33398"/>
        <a:ext cx="8696204" cy="617362"/>
      </dsp:txXfrm>
    </dsp:sp>
    <dsp:sp modelId="{633E4CBE-DF43-482B-A8D0-3A25CF363987}">
      <dsp:nvSpPr>
        <dsp:cNvPr id="0" name=""/>
        <dsp:cNvSpPr/>
      </dsp:nvSpPr>
      <dsp:spPr>
        <a:xfrm>
          <a:off x="0" y="872214"/>
          <a:ext cx="8763000" cy="967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 имеют то же имя, что и класс, в котором они определены</a:t>
          </a:r>
          <a:endParaRPr lang="ru-RU" sz="1800" kern="1200" dirty="0"/>
        </a:p>
      </dsp:txBody>
      <dsp:txXfrm>
        <a:off x="47243" y="919457"/>
        <a:ext cx="8668514" cy="873291"/>
      </dsp:txXfrm>
    </dsp:sp>
    <dsp:sp modelId="{AC11FB44-8CA3-4744-A2C8-7E0AB066BAAA}">
      <dsp:nvSpPr>
        <dsp:cNvPr id="0" name=""/>
        <dsp:cNvSpPr/>
      </dsp:nvSpPr>
      <dsp:spPr>
        <a:xfrm>
          <a:off x="0" y="2015671"/>
          <a:ext cx="8763000" cy="967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 не имеют типа возвращаемого значения (даже void), но они могут принимать параметры</a:t>
          </a:r>
          <a:endParaRPr lang="ru-RU" sz="1800" kern="1200" dirty="0"/>
        </a:p>
      </dsp:txBody>
      <dsp:txXfrm>
        <a:off x="47243" y="2062914"/>
        <a:ext cx="8668514" cy="873291"/>
      </dsp:txXfrm>
    </dsp:sp>
    <dsp:sp modelId="{4159075C-B697-4E58-9E4C-8B3092EC028E}">
      <dsp:nvSpPr>
        <dsp:cNvPr id="0" name=""/>
        <dsp:cNvSpPr/>
      </dsp:nvSpPr>
      <dsp:spPr>
        <a:xfrm>
          <a:off x="0" y="3159128"/>
          <a:ext cx="8763000" cy="967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Конструкторы, как правило, объявляются с модификатором доступа public, чтобы любая часть приложения имела доступ к ним для создания и инициализации объектов</a:t>
          </a:r>
          <a:endParaRPr lang="ru-RU" sz="1800" kern="1200" dirty="0"/>
        </a:p>
      </dsp:txBody>
      <dsp:txXfrm>
        <a:off x="47243" y="3206371"/>
        <a:ext cx="8668514" cy="873291"/>
      </dsp:txXfrm>
    </dsp:sp>
    <dsp:sp modelId="{9C321D1C-29F1-4ECF-A6E5-179B042B8F9A}">
      <dsp:nvSpPr>
        <dsp:cNvPr id="0" name=""/>
        <dsp:cNvSpPr/>
      </dsp:nvSpPr>
      <dsp:spPr>
        <a:xfrm>
          <a:off x="0" y="4302586"/>
          <a:ext cx="8763000" cy="10190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Конструкторы обычно инициализируют некоторые или все поля объекта, а также могут выполнять любые дополнительные задачи инициализации, требуемые классу</a:t>
          </a:r>
          <a:endParaRPr lang="ru-RU" sz="1800" kern="1200" dirty="0"/>
        </a:p>
      </dsp:txBody>
      <dsp:txXfrm>
        <a:off x="49745" y="4352331"/>
        <a:ext cx="8663510" cy="919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94873-5CFB-4A93-B756-CF16BDA8079F}">
      <dsp:nvSpPr>
        <dsp:cNvPr id="0" name=""/>
        <dsp:cNvSpPr/>
      </dsp:nvSpPr>
      <dsp:spPr>
        <a:xfrm>
          <a:off x="0" y="0"/>
          <a:ext cx="8706539" cy="461016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доступе к членам экземпляра применяются следующие правила:</a:t>
          </a:r>
          <a:endParaRPr lang="ru-RU" sz="1800" kern="1200" dirty="0"/>
        </a:p>
      </dsp:txBody>
      <dsp:txXfrm>
        <a:off x="22505" y="22505"/>
        <a:ext cx="8661529" cy="416006"/>
      </dsp:txXfrm>
    </dsp:sp>
    <dsp:sp modelId="{EE26C953-281D-455D-8768-969A201F64D2}">
      <dsp:nvSpPr>
        <dsp:cNvPr id="0" name=""/>
        <dsp:cNvSpPr/>
      </dsp:nvSpPr>
      <dsp:spPr>
        <a:xfrm>
          <a:off x="0" y="606648"/>
          <a:ext cx="8706539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получении доступа к методу используется имя метода с последующими круглыми скобками</a:t>
          </a:r>
          <a:endParaRPr lang="ru-RU" sz="1800" kern="1200" dirty="0"/>
        </a:p>
      </dsp:txBody>
      <dsp:txXfrm>
        <a:off x="39295" y="645943"/>
        <a:ext cx="8627949" cy="726370"/>
      </dsp:txXfrm>
    </dsp:sp>
    <dsp:sp modelId="{F3BC1B44-3769-426A-BB2C-65F7C0154295}">
      <dsp:nvSpPr>
        <dsp:cNvPr id="0" name=""/>
        <dsp:cNvSpPr/>
      </dsp:nvSpPr>
      <dsp:spPr>
        <a:xfrm>
          <a:off x="0" y="1535448"/>
          <a:ext cx="8706539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получении доступа к public полю используется имя поля - таким образом можно получить значение поля или установить его новое значение</a:t>
          </a:r>
          <a:endParaRPr lang="ru-RU" sz="1800" kern="1200" dirty="0"/>
        </a:p>
      </dsp:txBody>
      <dsp:txXfrm>
        <a:off x="39295" y="1574743"/>
        <a:ext cx="8627949" cy="726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91847-560E-4F08-82C5-D7411579C1C5}">
      <dsp:nvSpPr>
        <dsp:cNvPr id="0" name=""/>
        <dsp:cNvSpPr/>
      </dsp:nvSpPr>
      <dsp:spPr>
        <a:xfrm>
          <a:off x="0" y="0"/>
          <a:ext cx="8610600" cy="66444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При определении разделяемого класса применяются следующие правила:</a:t>
          </a:r>
          <a:endParaRPr lang="ru-RU" sz="2000" kern="1200" dirty="0"/>
        </a:p>
      </dsp:txBody>
      <dsp:txXfrm>
        <a:off x="32436" y="32436"/>
        <a:ext cx="8545728" cy="599577"/>
      </dsp:txXfrm>
    </dsp:sp>
    <dsp:sp modelId="{4B4A9B3A-84DE-49F1-BBCE-7F699366C0C8}">
      <dsp:nvSpPr>
        <dsp:cNvPr id="0" name=""/>
        <dsp:cNvSpPr/>
      </dsp:nvSpPr>
      <dsp:spPr>
        <a:xfrm>
          <a:off x="0" y="783484"/>
          <a:ext cx="86106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Каждая часть класса должны быть доступна при компиляции приложения</a:t>
          </a:r>
          <a:endParaRPr lang="ru-RU" sz="2000" kern="1200" dirty="0"/>
        </a:p>
      </dsp:txBody>
      <dsp:txXfrm>
        <a:off x="33812" y="817296"/>
        <a:ext cx="8542976" cy="625016"/>
      </dsp:txXfrm>
    </dsp:sp>
    <dsp:sp modelId="{E56D7A81-0463-455F-A3A2-B6881A7E3522}">
      <dsp:nvSpPr>
        <dsp:cNvPr id="0" name=""/>
        <dsp:cNvSpPr/>
      </dsp:nvSpPr>
      <dsp:spPr>
        <a:xfrm>
          <a:off x="0" y="1582684"/>
          <a:ext cx="86106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Каждая часть класса должна начинаться с ключевого слова </a:t>
          </a:r>
          <a:r>
            <a:rPr lang="ru-RU" sz="2000" b="1" kern="1200" dirty="0" smtClean="0"/>
            <a:t>partial</a:t>
          </a:r>
          <a:endParaRPr lang="ru-RU" sz="2000" b="1" kern="1200" dirty="0"/>
        </a:p>
      </dsp:txBody>
      <dsp:txXfrm>
        <a:off x="33812" y="1616496"/>
        <a:ext cx="8542976" cy="625016"/>
      </dsp:txXfrm>
    </dsp:sp>
    <dsp:sp modelId="{07880893-AD71-44A4-A26C-7180CB694B1B}">
      <dsp:nvSpPr>
        <dsp:cNvPr id="0" name=""/>
        <dsp:cNvSpPr/>
      </dsp:nvSpPr>
      <dsp:spPr>
        <a:xfrm>
          <a:off x="0" y="2381884"/>
          <a:ext cx="86106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Разделяемый класс не может быть разбит на несколько сборок</a:t>
          </a:r>
          <a:endParaRPr lang="ru-RU" sz="2000" kern="1200" dirty="0"/>
        </a:p>
      </dsp:txBody>
      <dsp:txXfrm>
        <a:off x="33812" y="2415696"/>
        <a:ext cx="8542976" cy="625016"/>
      </dsp:txXfrm>
    </dsp:sp>
    <dsp:sp modelId="{95F4A51C-D104-4729-964D-D3C355057B69}">
      <dsp:nvSpPr>
        <dsp:cNvPr id="0" name=""/>
        <dsp:cNvSpPr/>
      </dsp:nvSpPr>
      <dsp:spPr>
        <a:xfrm>
          <a:off x="0" y="3181084"/>
          <a:ext cx="8610600" cy="69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Ключевое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слово</a:t>
          </a:r>
          <a:r>
            <a:rPr lang="en-US" sz="2000" kern="1200" dirty="0" smtClean="0"/>
            <a:t> </a:t>
          </a:r>
          <a:r>
            <a:rPr lang="en-US" sz="2000" b="1" kern="1200" dirty="0" smtClean="0"/>
            <a:t>partial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должно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быть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префиксом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ключевого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слова</a:t>
          </a:r>
          <a:r>
            <a:rPr lang="en-US" sz="2000" kern="1200" dirty="0" smtClean="0"/>
            <a:t> </a:t>
          </a:r>
          <a:r>
            <a:rPr lang="en-US" sz="2000" b="1" kern="1200" dirty="0" smtClean="0"/>
            <a:t>class</a:t>
          </a:r>
          <a:endParaRPr lang="ru-RU" sz="2000" b="1" kern="1200" dirty="0"/>
        </a:p>
      </dsp:txBody>
      <dsp:txXfrm>
        <a:off x="33812" y="3214896"/>
        <a:ext cx="8542976" cy="625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91847-560E-4F08-82C5-D7411579C1C5}">
      <dsp:nvSpPr>
        <dsp:cNvPr id="0" name=""/>
        <dsp:cNvSpPr/>
      </dsp:nvSpPr>
      <dsp:spPr>
        <a:xfrm>
          <a:off x="0" y="0"/>
          <a:ext cx="8649633" cy="78624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определении разделяемых методов необходимо соблюдать следующие правила:</a:t>
          </a:r>
          <a:endParaRPr lang="ru-RU" sz="1800" kern="1200" dirty="0"/>
        </a:p>
      </dsp:txBody>
      <dsp:txXfrm>
        <a:off x="38381" y="38381"/>
        <a:ext cx="8572871" cy="709478"/>
      </dsp:txXfrm>
    </dsp:sp>
    <dsp:sp modelId="{A8E705D3-6905-45BD-9B06-185729D6FF2C}">
      <dsp:nvSpPr>
        <dsp:cNvPr id="0" name=""/>
        <dsp:cNvSpPr/>
      </dsp:nvSpPr>
      <dsp:spPr>
        <a:xfrm>
          <a:off x="0" y="947580"/>
          <a:ext cx="8649633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Разделяемые методы не могут возвращать значение</a:t>
          </a:r>
          <a:endParaRPr lang="ru-RU" sz="1800" kern="1200" dirty="0"/>
        </a:p>
      </dsp:txBody>
      <dsp:txXfrm>
        <a:off x="38381" y="985961"/>
        <a:ext cx="8572871" cy="709478"/>
      </dsp:txXfrm>
    </dsp:sp>
    <dsp:sp modelId="{0B6D03D7-8DF1-4F2E-AF91-C51E9B352C88}">
      <dsp:nvSpPr>
        <dsp:cNvPr id="0" name=""/>
        <dsp:cNvSpPr/>
      </dsp:nvSpPr>
      <dsp:spPr>
        <a:xfrm>
          <a:off x="0" y="1854780"/>
          <a:ext cx="8649633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Разделяемые методы неявно </a:t>
          </a:r>
          <a:r>
            <a:rPr lang="ru-RU" sz="1800" b="1" kern="1200" dirty="0" smtClean="0"/>
            <a:t>private</a:t>
          </a:r>
          <a:endParaRPr lang="ru-RU" sz="1800" b="1" kern="1200" dirty="0"/>
        </a:p>
      </dsp:txBody>
      <dsp:txXfrm>
        <a:off x="38381" y="1893161"/>
        <a:ext cx="8572871" cy="709478"/>
      </dsp:txXfrm>
    </dsp:sp>
    <dsp:sp modelId="{25401405-AE81-4058-8B05-DFE390A08811}">
      <dsp:nvSpPr>
        <dsp:cNvPr id="0" name=""/>
        <dsp:cNvSpPr/>
      </dsp:nvSpPr>
      <dsp:spPr>
        <a:xfrm>
          <a:off x="0" y="2761980"/>
          <a:ext cx="8649633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Объявления разделяемых методов должны начинаться с ключевого слова </a:t>
          </a:r>
          <a:r>
            <a:rPr lang="ru-RU" sz="1800" b="1" kern="1200" dirty="0" smtClean="0"/>
            <a:t>partial</a:t>
          </a:r>
          <a:endParaRPr lang="ru-RU" sz="1800" b="1" kern="1200" dirty="0"/>
        </a:p>
      </dsp:txBody>
      <dsp:txXfrm>
        <a:off x="38381" y="2800361"/>
        <a:ext cx="8572871" cy="709478"/>
      </dsp:txXfrm>
    </dsp:sp>
    <dsp:sp modelId="{DA2C7B31-798D-4857-9D3A-D53AD6F7875E}">
      <dsp:nvSpPr>
        <dsp:cNvPr id="0" name=""/>
        <dsp:cNvSpPr/>
      </dsp:nvSpPr>
      <dsp:spPr>
        <a:xfrm>
          <a:off x="0" y="3669180"/>
          <a:ext cx="8649633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Разделяемые методы могут иметь </a:t>
          </a:r>
          <a:r>
            <a:rPr lang="ru-RU" sz="1800" b="1" kern="1200" dirty="0" smtClean="0"/>
            <a:t>ref</a:t>
          </a:r>
          <a:r>
            <a:rPr lang="ru-RU" sz="1800" kern="1200" dirty="0" smtClean="0"/>
            <a:t> параметры, но не могут </a:t>
          </a:r>
          <a:r>
            <a:rPr lang="ru-RU" sz="1800" b="1" kern="1200" dirty="0" smtClean="0"/>
            <a:t>out</a:t>
          </a:r>
          <a:r>
            <a:rPr lang="ru-RU" sz="1800" kern="1200" dirty="0" smtClean="0"/>
            <a:t> параметры</a:t>
          </a:r>
          <a:endParaRPr lang="ru-RU" sz="1800" kern="1200" dirty="0"/>
        </a:p>
      </dsp:txBody>
      <dsp:txXfrm>
        <a:off x="38381" y="3707561"/>
        <a:ext cx="8572871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7043-A371-47E1-8EE3-14531891A998}">
      <dsp:nvSpPr>
        <dsp:cNvPr id="0" name=""/>
        <dsp:cNvSpPr/>
      </dsp:nvSpPr>
      <dsp:spPr>
        <a:xfrm>
          <a:off x="0" y="2220"/>
          <a:ext cx="88392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Для структуры нельзя определить конструктор по умолчанию </a:t>
          </a:r>
          <a:endParaRPr lang="ru-RU" sz="1800" kern="1200" dirty="0"/>
        </a:p>
      </dsp:txBody>
      <dsp:txXfrm>
        <a:off x="39295" y="41515"/>
        <a:ext cx="8760610" cy="726370"/>
      </dsp:txXfrm>
    </dsp:sp>
    <dsp:sp modelId="{D368C5EC-0E41-451B-830B-453D848A6E18}">
      <dsp:nvSpPr>
        <dsp:cNvPr id="0" name=""/>
        <dsp:cNvSpPr/>
      </dsp:nvSpPr>
      <dsp:spPr>
        <a:xfrm>
          <a:off x="0" y="931020"/>
          <a:ext cx="88392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Все конструкторы структуры должны явно инициализацировать каждое поле в структуре</a:t>
          </a:r>
          <a:endParaRPr lang="ru-RU" sz="1800" kern="1200" dirty="0"/>
        </a:p>
      </dsp:txBody>
      <dsp:txXfrm>
        <a:off x="39295" y="970315"/>
        <a:ext cx="8760610" cy="726370"/>
      </dsp:txXfrm>
    </dsp:sp>
    <dsp:sp modelId="{8B23247C-BA99-472E-AD2B-5BE052FEE510}">
      <dsp:nvSpPr>
        <dsp:cNvPr id="0" name=""/>
        <dsp:cNvSpPr/>
      </dsp:nvSpPr>
      <dsp:spPr>
        <a:xfrm>
          <a:off x="0" y="1859820"/>
          <a:ext cx="8839200" cy="80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Конструктор в структуре не может вызывать другие методы до присваивания значений всем ее полям</a:t>
          </a:r>
          <a:endParaRPr lang="ru-RU" sz="1800" kern="1200" dirty="0"/>
        </a:p>
      </dsp:txBody>
      <dsp:txXfrm>
        <a:off x="39295" y="1899115"/>
        <a:ext cx="8760610" cy="7263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C91D-0A6D-4661-9405-9F5E3A9B3B2B}">
      <dsp:nvSpPr>
        <dsp:cNvPr id="0" name=""/>
        <dsp:cNvSpPr/>
      </dsp:nvSpPr>
      <dsp:spPr>
        <a:xfrm>
          <a:off x="0" y="14446"/>
          <a:ext cx="8610600" cy="88965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Аспекты, возникающие при работе с ссылочными типами, относящиеся к производительности приложения: </a:t>
          </a:r>
          <a:endParaRPr lang="ru-RU" sz="1800" kern="1200" dirty="0"/>
        </a:p>
      </dsp:txBody>
      <dsp:txXfrm>
        <a:off x="43429" y="57875"/>
        <a:ext cx="8523742" cy="802792"/>
      </dsp:txXfrm>
    </dsp:sp>
    <dsp:sp modelId="{692F2E66-8657-4D31-9F3D-B0EB2C795C9B}">
      <dsp:nvSpPr>
        <dsp:cNvPr id="0" name=""/>
        <dsp:cNvSpPr/>
      </dsp:nvSpPr>
      <dsp:spPr>
        <a:xfrm>
          <a:off x="0" y="1061361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память для ссылочных типов всегда выделяется из управляемой кучи </a:t>
          </a:r>
          <a:endParaRPr lang="ru-RU" sz="1800" kern="1200" dirty="0"/>
        </a:p>
      </dsp:txBody>
      <dsp:txXfrm>
        <a:off x="41123" y="1102484"/>
        <a:ext cx="8528354" cy="760154"/>
      </dsp:txXfrm>
    </dsp:sp>
    <dsp:sp modelId="{971B9508-337A-478A-9BB5-B94F09E17C2B}">
      <dsp:nvSpPr>
        <dsp:cNvPr id="0" name=""/>
        <dsp:cNvSpPr/>
      </dsp:nvSpPr>
      <dsp:spPr>
        <a:xfrm>
          <a:off x="0" y="2005697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каждый объект, размещаемый в куче, имеет некоторые дополнительные члены, подлежащие инициализации</a:t>
          </a:r>
          <a:endParaRPr lang="ru-RU" sz="1800" kern="1200" dirty="0"/>
        </a:p>
      </dsp:txBody>
      <dsp:txXfrm>
        <a:off x="41123" y="2046820"/>
        <a:ext cx="8528354" cy="760154"/>
      </dsp:txXfrm>
    </dsp:sp>
    <dsp:sp modelId="{437AB3D9-C93D-4339-BBCC-E61CDE27A2C3}">
      <dsp:nvSpPr>
        <dsp:cNvPr id="0" name=""/>
        <dsp:cNvSpPr/>
      </dsp:nvSpPr>
      <dsp:spPr>
        <a:xfrm>
          <a:off x="0" y="2977697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 smtClean="0"/>
            <a:t>незанятые полезной информацией байты объекта (касается полей) обнуляются</a:t>
          </a:r>
          <a:endParaRPr lang="ru-RU" sz="1800" kern="1200" dirty="0"/>
        </a:p>
      </dsp:txBody>
      <dsp:txXfrm>
        <a:off x="41123" y="3018820"/>
        <a:ext cx="8528354" cy="760154"/>
      </dsp:txXfrm>
    </dsp:sp>
    <dsp:sp modelId="{1A8DF4BE-7395-489B-B3F6-09C8F745FB49}">
      <dsp:nvSpPr>
        <dsp:cNvPr id="0" name=""/>
        <dsp:cNvSpPr/>
      </dsp:nvSpPr>
      <dsp:spPr>
        <a:xfrm>
          <a:off x="0" y="3949697"/>
          <a:ext cx="861060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размещение объекта в управляемой куче со временем инициирует сборку мусора</a:t>
          </a:r>
          <a:endParaRPr lang="ru-RU" sz="1800" kern="1200" dirty="0"/>
        </a:p>
      </dsp:txBody>
      <dsp:txXfrm>
        <a:off x="41123" y="3990820"/>
        <a:ext cx="8528354" cy="760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0CE5B-2FE6-44A8-BA6F-3956B4F9EE6B}">
      <dsp:nvSpPr>
        <dsp:cNvPr id="0" name=""/>
        <dsp:cNvSpPr/>
      </dsp:nvSpPr>
      <dsp:spPr>
        <a:xfrm>
          <a:off x="9727" y="1994591"/>
          <a:ext cx="1622835" cy="811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/>
            <a:t>Object</a:t>
          </a:r>
          <a:endParaRPr lang="ru-RU" sz="1800" b="0" kern="1200"/>
        </a:p>
      </dsp:txBody>
      <dsp:txXfrm>
        <a:off x="33493" y="2018357"/>
        <a:ext cx="1575303" cy="763885"/>
      </dsp:txXfrm>
    </dsp:sp>
    <dsp:sp modelId="{DEB8253A-6EC0-4F62-868D-04536DAE6679}">
      <dsp:nvSpPr>
        <dsp:cNvPr id="0" name=""/>
        <dsp:cNvSpPr/>
      </dsp:nvSpPr>
      <dsp:spPr>
        <a:xfrm>
          <a:off x="1632563" y="2385087"/>
          <a:ext cx="649134" cy="30424"/>
        </a:xfrm>
        <a:custGeom>
          <a:avLst/>
          <a:gdLst/>
          <a:ahLst/>
          <a:cxnLst/>
          <a:rect l="0" t="0" r="0" b="0"/>
          <a:pathLst>
            <a:path>
              <a:moveTo>
                <a:pt x="0" y="15212"/>
              </a:moveTo>
              <a:lnTo>
                <a:pt x="649134" y="152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1940902" y="2384071"/>
        <a:ext cx="32456" cy="32456"/>
      </dsp:txXfrm>
    </dsp:sp>
    <dsp:sp modelId="{97E169BC-B3C6-4D15-8B21-046A7F7078C8}">
      <dsp:nvSpPr>
        <dsp:cNvPr id="0" name=""/>
        <dsp:cNvSpPr/>
      </dsp:nvSpPr>
      <dsp:spPr>
        <a:xfrm>
          <a:off x="2281697" y="1994591"/>
          <a:ext cx="1622835" cy="811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/>
            <a:t>ValueType</a:t>
          </a:r>
          <a:endParaRPr lang="ru-RU" sz="1800" b="0" kern="1200"/>
        </a:p>
      </dsp:txBody>
      <dsp:txXfrm>
        <a:off x="2305463" y="2018357"/>
        <a:ext cx="1575303" cy="763885"/>
      </dsp:txXfrm>
    </dsp:sp>
    <dsp:sp modelId="{D421A669-EC4B-4FC8-AE2D-A74A34974553}">
      <dsp:nvSpPr>
        <dsp:cNvPr id="0" name=""/>
        <dsp:cNvSpPr/>
      </dsp:nvSpPr>
      <dsp:spPr>
        <a:xfrm rot="17329994">
          <a:off x="3223671" y="1433487"/>
          <a:ext cx="2010857" cy="30424"/>
        </a:xfrm>
        <a:custGeom>
          <a:avLst/>
          <a:gdLst/>
          <a:ahLst/>
          <a:cxnLst/>
          <a:rect l="0" t="0" r="0" b="0"/>
          <a:pathLst>
            <a:path>
              <a:moveTo>
                <a:pt x="0" y="15212"/>
              </a:moveTo>
              <a:lnTo>
                <a:pt x="2010857" y="152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4178828" y="1398428"/>
        <a:ext cx="100542" cy="100542"/>
      </dsp:txXfrm>
    </dsp:sp>
    <dsp:sp modelId="{1A1A1AB6-A9D4-4344-A260-810E2AE97C2E}">
      <dsp:nvSpPr>
        <dsp:cNvPr id="0" name=""/>
        <dsp:cNvSpPr/>
      </dsp:nvSpPr>
      <dsp:spPr>
        <a:xfrm>
          <a:off x="4553667" y="91390"/>
          <a:ext cx="1622835" cy="811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/>
            <a:t>Enum</a:t>
          </a:r>
          <a:endParaRPr lang="ru-RU" sz="1800" b="0" kern="1200"/>
        </a:p>
      </dsp:txBody>
      <dsp:txXfrm>
        <a:off x="4577433" y="115156"/>
        <a:ext cx="1575303" cy="763885"/>
      </dsp:txXfrm>
    </dsp:sp>
    <dsp:sp modelId="{A04D9562-8842-432F-8CEB-92778D99190B}">
      <dsp:nvSpPr>
        <dsp:cNvPr id="0" name=""/>
        <dsp:cNvSpPr/>
      </dsp:nvSpPr>
      <dsp:spPr>
        <a:xfrm>
          <a:off x="6176502" y="481887"/>
          <a:ext cx="649134" cy="30424"/>
        </a:xfrm>
        <a:custGeom>
          <a:avLst/>
          <a:gdLst/>
          <a:ahLst/>
          <a:cxnLst/>
          <a:rect l="0" t="0" r="0" b="0"/>
          <a:pathLst>
            <a:path>
              <a:moveTo>
                <a:pt x="0" y="15212"/>
              </a:moveTo>
              <a:lnTo>
                <a:pt x="649134" y="152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6484841" y="480871"/>
        <a:ext cx="32456" cy="32456"/>
      </dsp:txXfrm>
    </dsp:sp>
    <dsp:sp modelId="{A062EDEC-EA1A-43ED-902C-6C67B67914E6}">
      <dsp:nvSpPr>
        <dsp:cNvPr id="0" name=""/>
        <dsp:cNvSpPr/>
      </dsp:nvSpPr>
      <dsp:spPr>
        <a:xfrm>
          <a:off x="6825636" y="91390"/>
          <a:ext cx="1622835" cy="811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/>
            <a:t>Перечисления</a:t>
          </a:r>
        </a:p>
      </dsp:txBody>
      <dsp:txXfrm>
        <a:off x="6849402" y="115156"/>
        <a:ext cx="1575303" cy="763885"/>
      </dsp:txXfrm>
    </dsp:sp>
    <dsp:sp modelId="{616CFAE9-C484-4ECB-B705-D4DEF78F6013}">
      <dsp:nvSpPr>
        <dsp:cNvPr id="0" name=""/>
        <dsp:cNvSpPr/>
      </dsp:nvSpPr>
      <dsp:spPr>
        <a:xfrm rot="18227336">
          <a:off x="3645488" y="1900052"/>
          <a:ext cx="1167223" cy="30424"/>
        </a:xfrm>
        <a:custGeom>
          <a:avLst/>
          <a:gdLst/>
          <a:ahLst/>
          <a:cxnLst/>
          <a:rect l="0" t="0" r="0" b="0"/>
          <a:pathLst>
            <a:path>
              <a:moveTo>
                <a:pt x="0" y="15212"/>
              </a:moveTo>
              <a:lnTo>
                <a:pt x="1167223" y="152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4199919" y="1886084"/>
        <a:ext cx="58361" cy="58361"/>
      </dsp:txXfrm>
    </dsp:sp>
    <dsp:sp modelId="{FA463CAF-C716-4823-9B1B-5E254EDFF13C}">
      <dsp:nvSpPr>
        <dsp:cNvPr id="0" name=""/>
        <dsp:cNvSpPr/>
      </dsp:nvSpPr>
      <dsp:spPr>
        <a:xfrm>
          <a:off x="4553667" y="1024520"/>
          <a:ext cx="1622835" cy="811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/>
            <a:t>Структуры</a:t>
          </a:r>
        </a:p>
      </dsp:txBody>
      <dsp:txXfrm>
        <a:off x="4577433" y="1048286"/>
        <a:ext cx="1575303" cy="763885"/>
      </dsp:txXfrm>
    </dsp:sp>
    <dsp:sp modelId="{275E1AC8-F318-47B1-B5F9-92EF092DF97F}">
      <dsp:nvSpPr>
        <dsp:cNvPr id="0" name=""/>
        <dsp:cNvSpPr/>
      </dsp:nvSpPr>
      <dsp:spPr>
        <a:xfrm rot="3343011">
          <a:off x="3648075" y="2870303"/>
          <a:ext cx="1174480" cy="30424"/>
        </a:xfrm>
        <a:custGeom>
          <a:avLst/>
          <a:gdLst/>
          <a:ahLst/>
          <a:cxnLst/>
          <a:rect l="0" t="0" r="0" b="0"/>
          <a:pathLst>
            <a:path>
              <a:moveTo>
                <a:pt x="0" y="15212"/>
              </a:moveTo>
              <a:lnTo>
                <a:pt x="1174480" y="152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4205953" y="2856153"/>
        <a:ext cx="58724" cy="58724"/>
      </dsp:txXfrm>
    </dsp:sp>
    <dsp:sp modelId="{BB019E9D-2F50-425C-BF5B-888EA4F78E55}">
      <dsp:nvSpPr>
        <dsp:cNvPr id="0" name=""/>
        <dsp:cNvSpPr/>
      </dsp:nvSpPr>
      <dsp:spPr>
        <a:xfrm>
          <a:off x="4566098" y="1994952"/>
          <a:ext cx="2345516" cy="2751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/>
            <a:t>Примитивные типы </a:t>
          </a:r>
          <a:endParaRPr lang="ru-RU" sz="1800" b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(</a:t>
          </a:r>
          <a:r>
            <a:rPr lang="en-US" sz="1800" b="0" kern="1200" dirty="0" err="1"/>
            <a:t>SByte</a:t>
          </a:r>
          <a:r>
            <a:rPr lang="en-US" sz="1800" b="0" kern="1200" dirty="0"/>
            <a:t>, Int16, Int32, Int64</a:t>
          </a:r>
          <a:r>
            <a:rPr lang="ru-RU" sz="1800" b="0" kern="1200" dirty="0"/>
            <a:t>,</a:t>
          </a:r>
          <a:r>
            <a:rPr lang="en-US" sz="1800" b="0" kern="1200" dirty="0"/>
            <a:t> Single, Double</a:t>
          </a:r>
          <a:r>
            <a:rPr lang="en-US" sz="1800" b="0" kern="1200" dirty="0" smtClean="0"/>
            <a:t>, </a:t>
          </a:r>
          <a:r>
            <a:rPr lang="en-US" sz="1800" b="0" kern="1200" dirty="0"/>
            <a:t>Byte, UInt16, UInt32, UInt64, Char, Boolean</a:t>
          </a:r>
          <a:r>
            <a:rPr lang="ru-RU" sz="1800" b="0" kern="1200" dirty="0"/>
            <a:t>)</a:t>
          </a:r>
        </a:p>
      </dsp:txBody>
      <dsp:txXfrm>
        <a:off x="4634796" y="2063650"/>
        <a:ext cx="2208120" cy="2614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10/19/15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0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415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122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830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5377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245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9529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660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Идентификаторы, описанные перечислимым типом, являются константами, то есть компилятор уже на этапе компиляции преобразуют ссылку на идентификатор перечислимого типа в числовое значение.</a:t>
            </a:r>
            <a:r>
              <a:rPr lang="en-US" dirty="0" smtClean="0"/>
              <a:t> </a:t>
            </a:r>
            <a:r>
              <a:rPr lang="ru-RU" dirty="0" smtClean="0"/>
              <a:t>А раз так, то метаданные не содержат ссылку на такой перечислимый тип,</a:t>
            </a:r>
            <a:r>
              <a:rPr lang="en-US" dirty="0" smtClean="0"/>
              <a:t> </a:t>
            </a:r>
            <a:r>
              <a:rPr lang="ru-RU" dirty="0" smtClean="0"/>
              <a:t>и сборка, описывающая перечислимый тип, становится не нужна в период</a:t>
            </a:r>
            <a:r>
              <a:rPr lang="en-US" dirty="0" smtClean="0"/>
              <a:t> </a:t>
            </a:r>
            <a:r>
              <a:rPr lang="ru-RU" dirty="0" smtClean="0"/>
              <a:t>выполнения. Если в коде есть ссылки на перечислимый тип, — а не просто</a:t>
            </a:r>
            <a:r>
              <a:rPr lang="en-US" dirty="0" smtClean="0"/>
              <a:t> </a:t>
            </a:r>
            <a:r>
              <a:rPr lang="ru-RU" dirty="0" smtClean="0"/>
              <a:t>ссылки на идентификаторы, описанные в этом типе, — сборка, где описан этот тип, будет затребована в период выполнения. Здесь возникают</a:t>
            </a:r>
            <a:r>
              <a:rPr lang="en-US" dirty="0" smtClean="0"/>
              <a:t> </a:t>
            </a:r>
            <a:r>
              <a:rPr lang="ru-RU" dirty="0" smtClean="0"/>
              <a:t>проблемы, связанные с управлением версиями, поскольку идентификаторы перечислимого типа — это не значения «только для чтения», а константы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1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rsdn.ru</a:t>
            </a:r>
            <a:r>
              <a:rPr lang="en-US" dirty="0" smtClean="0"/>
              <a:t>/article/</a:t>
            </a:r>
            <a:r>
              <a:rPr lang="en-US" dirty="0" err="1" smtClean="0"/>
              <a:t>dotnet</a:t>
            </a:r>
            <a:r>
              <a:rPr lang="en-US" dirty="0" smtClean="0"/>
              <a:t>/</a:t>
            </a:r>
            <a:r>
              <a:rPr lang="en-US" dirty="0" err="1" smtClean="0"/>
              <a:t>values.xml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2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Связь между типом и объектом</a:t>
            </a:r>
            <a:r>
              <a:rPr lang="ru-RU" baseline="0" dirty="0" smtClean="0"/>
              <a:t> часто бывает неявной. Например, объявление переменной или поля типа </a:t>
            </a:r>
            <a:r>
              <a:rPr lang="en-US" baseline="0" dirty="0" smtClean="0"/>
              <a:t>System.Int32</a:t>
            </a:r>
            <a:r>
              <a:rPr lang="ru-RU" baseline="0" dirty="0" smtClean="0"/>
              <a:t> размещает блок памяти, связанный со своим типом только посредством кода, который обрабатывает этот блок. Никаких сведений о типе в этом блоке памяти нет. Среда </a:t>
            </a:r>
            <a:r>
              <a:rPr lang="en-US" baseline="0" dirty="0" smtClean="0"/>
              <a:t>CLR </a:t>
            </a:r>
            <a:r>
              <a:rPr lang="ru-RU" baseline="0" dirty="0" smtClean="0"/>
              <a:t>(и компилятор </a:t>
            </a:r>
            <a:r>
              <a:rPr lang="en-US" baseline="0" dirty="0" smtClean="0"/>
              <a:t>CLR </a:t>
            </a:r>
            <a:r>
              <a:rPr lang="ru-RU" baseline="0" dirty="0" smtClean="0"/>
              <a:t>) выполняют над этим блоком только операции, допустимые над этим типом. Никакого дополнительного подтверждения связи блока памяти с типом не требуется, поскольку компилятор и процедура верификации обеспечивают поддержку после загрузки кода.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</a:t>
            </a:r>
            <a:r>
              <a:rPr lang="ru-RU" baseline="0" dirty="0" smtClean="0"/>
              <a:t> фундаментальная единица программирования .</a:t>
            </a:r>
            <a:r>
              <a:rPr lang="en-US" baseline="0" dirty="0" smtClean="0"/>
              <a:t>NET</a:t>
            </a:r>
            <a:endParaRPr lang="en-US" dirty="0" smtClean="0"/>
          </a:p>
          <a:p>
            <a:r>
              <a:rPr lang="ru-RU" dirty="0" smtClean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 smtClean="0"/>
          </a:p>
          <a:p>
            <a:r>
              <a:rPr lang="ru-RU" dirty="0" smtClean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 smtClean="0"/>
          </a:p>
          <a:p>
            <a:r>
              <a:rPr lang="ru-RU" dirty="0" smtClean="0"/>
              <a:t>С точки зрения структуры программы, класс является сложным типом данных.</a:t>
            </a:r>
          </a:p>
          <a:p>
            <a:r>
              <a:rPr lang="ru-RU" dirty="0" smtClean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Сами по себе типы используютс</a:t>
            </a:r>
            <a:r>
              <a:rPr lang="ru-RU" baseline="0" dirty="0" smtClean="0"/>
              <a:t>я довольно редко, полезными их делает возможность создания экземпляров. </a:t>
            </a:r>
            <a:r>
              <a:rPr lang="ru-RU" baseline="0" smtClean="0"/>
              <a:t>Экземпляр – 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</a:t>
            </a:r>
            <a:r>
              <a:rPr lang="ru-RU" baseline="0" dirty="0" smtClean="0"/>
              <a:t> фундаментальная единица программирования .</a:t>
            </a:r>
            <a:r>
              <a:rPr lang="en-US" baseline="0" dirty="0" smtClean="0"/>
              <a:t>NET</a:t>
            </a:r>
            <a:endParaRPr lang="en-US" dirty="0" smtClean="0"/>
          </a:p>
          <a:p>
            <a:r>
              <a:rPr lang="ru-RU" dirty="0" smtClean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 smtClean="0"/>
          </a:p>
          <a:p>
            <a:r>
              <a:rPr lang="ru-RU" dirty="0" smtClean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 smtClean="0"/>
          </a:p>
          <a:p>
            <a:r>
              <a:rPr lang="ru-RU" dirty="0" smtClean="0"/>
              <a:t>С точки зрения структуры программы, класс является сложным типом данных.</a:t>
            </a:r>
          </a:p>
          <a:p>
            <a:r>
              <a:rPr lang="ru-RU" dirty="0" smtClean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 smtClean="0"/>
          </a:p>
          <a:p>
            <a:r>
              <a:rPr lang="ru-RU" dirty="0" smtClean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 smtClean="0"/>
          </a:p>
          <a:p>
            <a:r>
              <a:rPr lang="ru-RU" dirty="0" smtClean="0"/>
              <a:t>С точки зрения структуры программы, класс является сложным типом данных.</a:t>
            </a:r>
          </a:p>
          <a:p>
            <a:r>
              <a:rPr lang="ru-RU" dirty="0" smtClean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Создание и инициализация объекта!!!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//1. EE(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выделяет память под объект. В общем случае эта операция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//сводится к сдвигу указателя на начало свободной области в эфемерном сегменте.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//Если в свободной области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//недостаточно места для размещения нового объекта, инициируется сборка мусора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//(чаще всего нулевого поколения). Выделяемый участок памяти инициализирован нулями,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//так что все ссылочные поля автоматически получают значение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//2. EE инициализирует указатель на таблицу методов. Фактически после этого этапа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 является полноценным живым объектом. Однако на этом этапе на объект еще нет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//жестких ссылок, так что исключение внутри конструктора (если до этого не будет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//сделана жесткая ссылка) приведет к тому, что только что созданный объект автоматически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//будет считаться мусором. После этого действия у объекта уже можно вызвать виртуальные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//методы. Так что вызов виртуального метода в конструкторе некоторого базового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//класса может привести к вызову переопределенного в дочернем классе метода. Это поведение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//отличается от поведения, принятого в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++, так что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++-программистам стоит обратить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это особое внимание. Надо понимать, что вызов этот будет производиться еще до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//выполнения тела конструктора дочернего класса, так что, переопределяя методы,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//вызываемые из конструктора, нужно быть осторожным и не рассчитывать на инициализацию,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//производимую в конструкторе. Хорошей идеей будет также отказаться от дизайна,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//основанного на вызове виртуальных методов из конструктора. И вообще, лучше избегать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//всего, что может удивить пользователей ваших классов.</a:t>
            </a:r>
          </a:p>
          <a:p>
            <a:r>
              <a:rPr lang="bg-BG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//3. EE закладывает указатель на объект в регистр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передает управление конструктору,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//указанному в инструкции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породившей генерацию кода создания объекта. Регистр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//используется по той причине, что по соглашению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fastcall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(используемому в .NET для вызова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по умолчанию) через него передается первый параметр функции. Для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экземплярных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первым параметром всегда является ссылка на </a:t>
            </a:r>
            <a:r>
              <a:rPr lang="ru-RU" sz="1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//4. Если во время работы конструктора не произошло необработанных исключений, то ссылка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объект помещается в ту или иную переменную области видимости, из которой вызывался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//код создания объектов. Сама переменная при этом может быть как локальной, располагаясь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регистре процессора или стеке, так и полем (статическим или полем экземпляра).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общем-то, размещение ссылки в первой переменной не являются частью процесса создания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//объекта. С точки зрения MSIL, после создания объекта ссылка помещается на вершину 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//подразумеваемого стека виртуальной машины. Что дальше будет происходить со ссылкой,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//EE уже не интересует. Но фактически до размещения ссылки во внешней переменной процесс</a:t>
            </a:r>
          </a:p>
          <a:p>
            <a:r>
              <a:rPr lang="ru-RU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//создания объекта еще не является законченным.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отсутствии реализации метода  </a:t>
            </a:r>
            <a:r>
              <a:rPr lang="en-US" baseline="0" dirty="0" err="1" smtClean="0"/>
              <a:t>DoWork</a:t>
            </a:r>
            <a:r>
              <a:rPr lang="en-US" baseline="0" dirty="0" smtClean="0"/>
              <a:t> </a:t>
            </a:r>
            <a:r>
              <a:rPr lang="ru-RU" baseline="0" dirty="0" smtClean="0"/>
              <a:t>его вызов игнорится.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торы типа-значения, обычно вы не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найдете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раз-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работчиков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какои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̆-либо из данных спецификаций </a:t>
            </a:r>
            <a:endParaRPr lang="ru-RU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5"/>
            <a:ext cx="6285010" cy="1574829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6"/>
            <a:ext cx="4876800" cy="1222375"/>
          </a:xfrm>
        </p:spPr>
        <p:txBody>
          <a:bodyPr/>
          <a:lstStyle>
            <a:lvl1pPr algn="l">
              <a:defRPr sz="51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8" y="3425420"/>
            <a:ext cx="5750582" cy="951345"/>
          </a:xfrm>
        </p:spPr>
        <p:txBody>
          <a:bodyPr>
            <a:normAutofit/>
          </a:bodyPr>
          <a:lstStyle>
            <a:lvl1pPr marL="0" indent="0" algn="l">
              <a:buNone/>
              <a:defRPr sz="26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58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4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5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6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39235016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6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48016" y="6488116"/>
            <a:ext cx="2748330" cy="349393"/>
          </a:xfrm>
          <a:prstGeom prst="rect">
            <a:avLst/>
          </a:prstGeom>
        </p:spPr>
        <p:txBody>
          <a:bodyPr wrap="none" lIns="117416" tIns="58707" rIns="117416" bIns="58707">
            <a:spAutoFit/>
          </a:bodyPr>
          <a:lstStyle/>
          <a:p>
            <a:pPr>
              <a:defRPr/>
            </a:pP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5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10567359" algn="r"/>
              </a:tabLst>
              <a:defRPr sz="23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9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3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6" y="836615"/>
            <a:ext cx="8616950" cy="5184775"/>
          </a:xfrm>
          <a:prstGeom prst="rect">
            <a:avLst/>
          </a:prstGeom>
        </p:spPr>
        <p:txBody>
          <a:bodyPr/>
          <a:lstStyle>
            <a:lvl1pPr marL="440307" marR="0" indent="-440307" algn="l" defTabSz="117415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6" descr="polosa_small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6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148016" y="6488116"/>
            <a:ext cx="2748330" cy="349393"/>
          </a:xfrm>
          <a:prstGeom prst="rect">
            <a:avLst/>
          </a:prstGeom>
        </p:spPr>
        <p:txBody>
          <a:bodyPr wrap="none" lIns="117416" tIns="58707" rIns="117416" bIns="58707">
            <a:spAutoFit/>
          </a:bodyPr>
          <a:lstStyle/>
          <a:p>
            <a:pPr>
              <a:defRPr/>
            </a:pP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5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6"/>
            <a:ext cx="4876800" cy="1222375"/>
          </a:xfrm>
        </p:spPr>
        <p:txBody>
          <a:bodyPr/>
          <a:lstStyle>
            <a:lvl1pPr algn="l">
              <a:defRPr sz="51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8" y="3425420"/>
            <a:ext cx="5750582" cy="951345"/>
          </a:xfrm>
        </p:spPr>
        <p:txBody>
          <a:bodyPr>
            <a:normAutofit/>
          </a:bodyPr>
          <a:lstStyle>
            <a:lvl1pPr marL="0" indent="0" algn="l">
              <a:buNone/>
              <a:defRPr sz="26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58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4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5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6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9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5"/>
            <a:ext cx="6285010" cy="1574829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7" y="5924552"/>
            <a:ext cx="6207125" cy="873124"/>
          </a:xfrm>
        </p:spPr>
        <p:txBody>
          <a:bodyPr/>
          <a:lstStyle>
            <a:lvl1pPr marL="0" marR="0" indent="0" algn="l" defTabSz="1174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6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48016" y="6488116"/>
            <a:ext cx="2748330" cy="349393"/>
          </a:xfrm>
          <a:prstGeom prst="rect">
            <a:avLst/>
          </a:prstGeom>
        </p:spPr>
        <p:txBody>
          <a:bodyPr wrap="none" lIns="117416" tIns="58707" rIns="117416" bIns="58707">
            <a:spAutoFit/>
          </a:bodyPr>
          <a:lstStyle/>
          <a:p>
            <a:pPr>
              <a:defRPr/>
            </a:pP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5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10567359" algn="r"/>
              </a:tabLst>
              <a:defRPr sz="23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9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3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6" y="836615"/>
            <a:ext cx="8616950" cy="5184775"/>
          </a:xfrm>
          <a:prstGeom prst="rect">
            <a:avLst/>
          </a:prstGeom>
        </p:spPr>
        <p:txBody>
          <a:bodyPr/>
          <a:lstStyle>
            <a:lvl1pPr marL="440307" marR="0" indent="-440307" algn="l" defTabSz="117415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148016" y="6488116"/>
            <a:ext cx="2748330" cy="349393"/>
          </a:xfrm>
          <a:prstGeom prst="rect">
            <a:avLst/>
          </a:prstGeom>
        </p:spPr>
        <p:txBody>
          <a:bodyPr wrap="none" lIns="117416" tIns="58707" rIns="117416" bIns="58707">
            <a:spAutoFit/>
          </a:bodyPr>
          <a:lstStyle/>
          <a:p>
            <a:pPr>
              <a:defRPr/>
            </a:pP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5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5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5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6" y="179343"/>
            <a:ext cx="8726607" cy="365131"/>
          </a:xfrm>
        </p:spPr>
        <p:txBody>
          <a:bodyPr anchor="t">
            <a:noAutofit/>
          </a:bodyPr>
          <a:lstStyle>
            <a:lvl1pPr algn="l">
              <a:tabLst>
                <a:tab pos="10567359" algn="r"/>
              </a:tabLst>
              <a:defRPr sz="23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2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2300">
                <a:latin typeface="Helvetica LT Std"/>
              </a:defRPr>
            </a:lvl1pPr>
            <a:lvl2pPr>
              <a:defRPr sz="2300">
                <a:latin typeface="Helvetica LT Std"/>
              </a:defRPr>
            </a:lvl2pPr>
            <a:lvl3pPr>
              <a:defRPr sz="2100">
                <a:latin typeface="Helvetica LT Std"/>
              </a:defRPr>
            </a:lvl3pPr>
            <a:lvl4pPr>
              <a:defRPr sz="1800">
                <a:latin typeface="Helvetica LT Std"/>
              </a:defRPr>
            </a:lvl4pPr>
            <a:lvl5pPr>
              <a:defRPr sz="1800">
                <a:latin typeface="Helvetica LT Std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5"/>
            <a:ext cx="6285010" cy="1574829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6" y="179343"/>
            <a:ext cx="8726607" cy="365131"/>
          </a:xfrm>
        </p:spPr>
        <p:txBody>
          <a:bodyPr anchor="t">
            <a:noAutofit/>
          </a:bodyPr>
          <a:lstStyle>
            <a:lvl1pPr algn="l">
              <a:tabLst>
                <a:tab pos="10567359" algn="r"/>
              </a:tabLst>
              <a:defRPr sz="23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2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2300">
                <a:latin typeface="Helvetica LT Std"/>
              </a:defRPr>
            </a:lvl1pPr>
            <a:lvl2pPr>
              <a:defRPr sz="2300">
                <a:latin typeface="Helvetica LT Std"/>
              </a:defRPr>
            </a:lvl2pPr>
            <a:lvl3pPr>
              <a:defRPr sz="2100">
                <a:latin typeface="Helvetica LT Std"/>
              </a:defRPr>
            </a:lvl3pPr>
            <a:lvl4pPr>
              <a:defRPr sz="1800">
                <a:latin typeface="Helvetica LT Std"/>
              </a:defRPr>
            </a:lvl4pPr>
            <a:lvl5pPr>
              <a:defRPr sz="18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10567359" algn="r"/>
              </a:tabLst>
              <a:defRPr sz="23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9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3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6" y="836615"/>
            <a:ext cx="8616950" cy="5184775"/>
          </a:xfrm>
          <a:prstGeom prst="rect">
            <a:avLst/>
          </a:prstGeom>
        </p:spPr>
        <p:txBody>
          <a:bodyPr/>
          <a:lstStyle>
            <a:lvl1pPr marL="440307" marR="0" indent="-440307" algn="l" defTabSz="117415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9" y="6496096"/>
            <a:ext cx="1935189" cy="350366"/>
          </a:xfrm>
          <a:prstGeom prst="rect">
            <a:avLst/>
          </a:prstGeom>
          <a:noFill/>
        </p:spPr>
        <p:txBody>
          <a:bodyPr wrap="square" lIns="117416" tIns="58707" rIns="117416" bIns="58707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5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5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3"/>
            <a:ext cx="2895600" cy="365125"/>
          </a:xfrm>
          <a:prstGeom prst="rect">
            <a:avLst/>
          </a:prstGeom>
        </p:spPr>
        <p:txBody>
          <a:bodyPr vert="horz" lIns="117416" tIns="58707" rIns="117416" bIns="587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117416" tIns="58707" rIns="117416" bIns="587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63" r:id="rId9"/>
    <p:sldLayoutId id="2147483682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587075"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1174152"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761226"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2348302" algn="ctr" rtl="0" eaLnBrk="1" fontAlgn="base" hangingPunct="1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40307" indent="-44030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3998" indent="-3669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689" indent="-29353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4765" indent="-29353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840" indent="-29353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8915" indent="-293537" algn="l" defTabSz="117415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15991" indent="-293537" algn="l" defTabSz="117415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3066" indent="-293537" algn="l" defTabSz="117415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0142" indent="-293537" algn="l" defTabSz="117415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075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4152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1226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8302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5377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2454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9529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6604" algn="l" defTabSz="117415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5"/>
            <a:ext cx="5904010" cy="1574829"/>
          </a:xfrm>
        </p:spPr>
        <p:txBody>
          <a:bodyPr/>
          <a:lstStyle/>
          <a:p>
            <a:r>
              <a:rPr lang="ru-RU" sz="5100" dirty="0" smtClean="0"/>
              <a:t>Введение в типы </a:t>
            </a:r>
            <a:r>
              <a:rPr lang="en-US" sz="5100" dirty="0"/>
              <a:t>C</a:t>
            </a:r>
            <a:r>
              <a:rPr lang="ru-RU" sz="5100" dirty="0"/>
              <a:t>#</a:t>
            </a:r>
            <a:endParaRPr lang="en-US" sz="5100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2895601" y="3536925"/>
            <a:ext cx="5562600" cy="1568477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БГУ, ММФ, </a:t>
            </a:r>
            <a:r>
              <a:rPr lang="ru-RU" dirty="0"/>
              <a:t>к</a:t>
            </a:r>
            <a:r>
              <a:rPr lang="ru-RU" dirty="0" smtClean="0"/>
              <a:t>афедра веб-технологий и компьютерного моделирования</a:t>
            </a:r>
          </a:p>
          <a:p>
            <a:r>
              <a:rPr lang="ru-RU" dirty="0" smtClean="0"/>
              <a:t>Автор: Кравчук Анжелика Ивановна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Добавление элементов в классы</a:t>
            </a:r>
            <a:endParaRPr lang="ru-RU" sz="1800"/>
          </a:p>
        </p:txBody>
      </p:sp>
      <p:sp>
        <p:nvSpPr>
          <p:cNvPr id="8" name="Flowchart: Document 7"/>
          <p:cNvSpPr/>
          <p:nvPr/>
        </p:nvSpPr>
        <p:spPr>
          <a:xfrm>
            <a:off x="304800" y="830983"/>
            <a:ext cx="8592017" cy="5883744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public bool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public bool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CalculateSalePrice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to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sale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value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CalculateRebuildingCost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to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rebuilding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costs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5486400" y="762001"/>
            <a:ext cx="3581400" cy="2514175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ResidenceType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House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Flat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Bungalow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Apartment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267200" y="1600200"/>
            <a:ext cx="381000" cy="1224294"/>
          </a:xfrm>
          <a:prstGeom prst="rightBrace">
            <a:avLst>
              <a:gd name="adj1" fmla="val 27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2" name="Right Brace 11"/>
          <p:cNvSpPr/>
          <p:nvPr/>
        </p:nvSpPr>
        <p:spPr>
          <a:xfrm>
            <a:off x="7132747" y="3199763"/>
            <a:ext cx="381000" cy="2368780"/>
          </a:xfrm>
          <a:prstGeom prst="rightBrace">
            <a:avLst>
              <a:gd name="adj1" fmla="val 426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4648200" y="1981200"/>
            <a:ext cx="914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14" name="Rounded Rectangle 13"/>
          <p:cNvSpPr/>
          <p:nvPr/>
        </p:nvSpPr>
        <p:spPr>
          <a:xfrm>
            <a:off x="7589946" y="4040298"/>
            <a:ext cx="1143000" cy="614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 smtClean="0"/>
              <a:t>Методы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Определение конструкторов и инициализация объектов</a:t>
            </a:r>
            <a:endParaRPr lang="ru-RU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685800"/>
            <a:ext cx="8668216" cy="9093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Для обеспечения того, чтобы объект был полностью инициализирован и все его поля имели значимые значения, в классе следует определить один или несколько конструкторов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47184" y="1747930"/>
            <a:ext cx="8592016" cy="4508323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7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} 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>
              <a:defRPr/>
            </a:pPr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772400" y="2286000"/>
            <a:ext cx="381000" cy="2667000"/>
          </a:xfrm>
          <a:prstGeom prst="rightBrace">
            <a:avLst>
              <a:gd name="adj1" fmla="val 2703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6705600" y="1828800"/>
            <a:ext cx="2057400" cy="687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247183" y="5950605"/>
            <a:ext cx="7010400" cy="68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При создании объекта CLR вызывает конструктор автоматически </a:t>
            </a:r>
          </a:p>
        </p:txBody>
      </p:sp>
      <p:pic>
        <p:nvPicPr>
          <p:cNvPr id="13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34200" y="5943600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343"/>
            <a:ext cx="8726607" cy="365131"/>
          </a:xfrm>
        </p:spPr>
        <p:txBody>
          <a:bodyPr/>
          <a:lstStyle/>
          <a:p>
            <a:r>
              <a:rPr lang="ru-RU" sz="1800" dirty="0" smtClean="0"/>
              <a:t>Модификаторы конструктора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91859967"/>
              </p:ext>
            </p:extLst>
          </p:nvPr>
        </p:nvGraphicFramePr>
        <p:xfrm>
          <a:off x="304800" y="987034"/>
          <a:ext cx="8592728" cy="143502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528140"/>
                <a:gridCol w="5064588"/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/>
                        <a:t>Статический</a:t>
                      </a:r>
                      <a:r>
                        <a:rPr lang="ru-RU" sz="1800" b="0" baseline="0" dirty="0" smtClean="0"/>
                        <a:t> модификатор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static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доступа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public internal</a:t>
                      </a:r>
                      <a:r>
                        <a:rPr lang="en-US" sz="1800" b="0" baseline="0" dirty="0" smtClean="0">
                          <a:latin typeface="Consolas"/>
                          <a:cs typeface="Consolas"/>
                        </a:rPr>
                        <a:t> private protected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неуправляемого кода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unsafe extern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Определение конструкторов и инициализация объектов</a:t>
            </a:r>
            <a:endParaRPr lang="ru-RU" sz="18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31923721"/>
              </p:ext>
            </p:extLst>
          </p:nvPr>
        </p:nvGraphicFramePr>
        <p:xfrm>
          <a:off x="152400" y="762002"/>
          <a:ext cx="876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Определение конструкторов и инициализация объектов</a:t>
            </a:r>
            <a:endParaRPr lang="ru-RU" sz="1800"/>
          </a:p>
        </p:txBody>
      </p:sp>
      <p:sp>
        <p:nvSpPr>
          <p:cNvPr id="7" name="Flowchart: Document 6"/>
          <p:cNvSpPr/>
          <p:nvPr/>
        </p:nvSpPr>
        <p:spPr>
          <a:xfrm>
            <a:off x="304800" y="762000"/>
            <a:ext cx="8458200" cy="5265017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public bool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public bool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 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this.type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type;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this.hasGarage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() : 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this(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, 3, true, </a:t>
            </a:r>
            <a:r>
              <a:rPr lang="ru-RU" sz="1700" b="1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089" y="5797780"/>
            <a:ext cx="8458200" cy="838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Реализация конструктора по умолчанию, вызывающего параметризованный конструктор с множеством значений по умолчанию для каждого параметра</a:t>
            </a:r>
            <a:endParaRPr lang="ru-RU" dirty="0"/>
          </a:p>
        </p:txBody>
      </p:sp>
      <p:pic>
        <p:nvPicPr>
          <p:cNvPr id="6" name="Picture 1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942403">
            <a:off x="3332640" y="5387029"/>
            <a:ext cx="1697935" cy="31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Создание объектов</a:t>
            </a:r>
            <a:endParaRPr lang="ru-RU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63444" cy="9859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Для использования переменной класса необходимо создать экземпляр соответствующего класса и присвоить его переменной класса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190278" y="1900755"/>
            <a:ext cx="8724411" cy="1982685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latin typeface="Consolas" pitchFamily="49" charset="0"/>
                <a:cs typeface="Consolas" pitchFamily="49" charset="0"/>
              </a:rPr>
              <a:t>Residence myFlat = new </a:t>
            </a:r>
            <a:r>
              <a:rPr lang="ru-RU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(ResidenceType.Flat, 2);</a:t>
            </a: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Residence myHouse = new </a:t>
            </a:r>
            <a:r>
              <a:rPr lang="ru-RU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(ResidenceType.House, 3, true);</a:t>
            </a: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Residence myBungalow = new </a:t>
            </a:r>
            <a:r>
              <a:rPr lang="ru-RU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(ResidenceType.Bungalow, 2, true, true);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278" y="3963886"/>
            <a:ext cx="8763444" cy="6860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Если при вызове new не указать параметры, сработает конструктор по умолчанию</a:t>
            </a:r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190278" y="4880833"/>
            <a:ext cx="8763444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Объект может иметь большое количество полей, и не всегда возможно или целесообразно предусматривать конструкторы, которые могут инициализировать их все возможные комбинации</a:t>
            </a:r>
            <a:endParaRPr lang="ru-RU" dirty="0"/>
          </a:p>
        </p:txBody>
      </p:sp>
      <p:pic>
        <p:nvPicPr>
          <p:cNvPr id="14" name="Picture 1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876301">
            <a:off x="5804814" y="1648247"/>
            <a:ext cx="1033463" cy="31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2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Создание объектов</a:t>
            </a:r>
            <a:endParaRPr lang="ru-RU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685800"/>
            <a:ext cx="8763000" cy="381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285750" indent="-285750" algn="just">
              <a:buFont typeface="Arial"/>
              <a:buChar char="•"/>
            </a:pPr>
            <a:r>
              <a:rPr lang="en-US" dirty="0"/>
              <a:t>EE </a:t>
            </a:r>
            <a:r>
              <a:rPr lang="en-US" dirty="0" err="1"/>
              <a:t>выделяет</a:t>
            </a:r>
            <a:r>
              <a:rPr lang="en-US" dirty="0"/>
              <a:t> </a:t>
            </a:r>
            <a:r>
              <a:rPr lang="en-US" dirty="0" err="1"/>
              <a:t>память</a:t>
            </a:r>
            <a:r>
              <a:rPr lang="en-US" dirty="0"/>
              <a:t> </a:t>
            </a:r>
            <a:r>
              <a:rPr lang="en-US" dirty="0" err="1"/>
              <a:t>под</a:t>
            </a:r>
            <a:r>
              <a:rPr lang="en-US" dirty="0"/>
              <a:t> </a:t>
            </a:r>
            <a:r>
              <a:rPr lang="en-US" dirty="0" err="1" smtClean="0"/>
              <a:t>объект</a:t>
            </a:r>
            <a:endParaRPr lang="ru-RU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/>
              <a:t>EE </a:t>
            </a:r>
            <a:r>
              <a:rPr lang="en-US" dirty="0" err="1"/>
              <a:t>инициализирует</a:t>
            </a:r>
            <a:r>
              <a:rPr lang="en-US" dirty="0"/>
              <a:t> </a:t>
            </a:r>
            <a:r>
              <a:rPr lang="en-US" dirty="0" err="1"/>
              <a:t>указатель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таблицу</a:t>
            </a:r>
            <a:r>
              <a:rPr lang="en-US" dirty="0"/>
              <a:t> </a:t>
            </a:r>
            <a:r>
              <a:rPr lang="en-US" dirty="0" err="1" smtClean="0"/>
              <a:t>методо</a:t>
            </a:r>
            <a:r>
              <a:rPr lang="ru-RU" dirty="0"/>
              <a:t>в</a:t>
            </a:r>
            <a:r>
              <a:rPr lang="en-US" dirty="0" smtClean="0"/>
              <a:t> - </a:t>
            </a:r>
            <a:r>
              <a:rPr lang="ru-RU" dirty="0"/>
              <a:t>ф</a:t>
            </a:r>
            <a:r>
              <a:rPr lang="en-US" dirty="0" err="1" smtClean="0"/>
              <a:t>актически</a:t>
            </a:r>
            <a:r>
              <a:rPr lang="en-US" dirty="0" smtClean="0"/>
              <a:t> 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этого</a:t>
            </a:r>
            <a:r>
              <a:rPr lang="en-US" dirty="0"/>
              <a:t> </a:t>
            </a:r>
            <a:r>
              <a:rPr lang="en-US" dirty="0" err="1"/>
              <a:t>этапа</a:t>
            </a:r>
            <a:r>
              <a:rPr lang="en-US" dirty="0"/>
              <a:t>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en-US" dirty="0" err="1"/>
              <a:t>полноценным</a:t>
            </a:r>
            <a:r>
              <a:rPr lang="en-US" dirty="0"/>
              <a:t> </a:t>
            </a:r>
            <a:r>
              <a:rPr lang="en-US" dirty="0" err="1"/>
              <a:t>живым</a:t>
            </a:r>
            <a:r>
              <a:rPr lang="en-US" dirty="0"/>
              <a:t> </a:t>
            </a:r>
            <a:r>
              <a:rPr lang="en-US" dirty="0" err="1" smtClean="0"/>
              <a:t>объектом</a:t>
            </a:r>
            <a:endParaRPr lang="ru-RU" dirty="0" smtClean="0"/>
          </a:p>
          <a:p>
            <a:pPr marL="285750" indent="-285750" algn="just">
              <a:buFont typeface="Arial"/>
              <a:buChar char="•"/>
            </a:pPr>
            <a:endParaRPr lang="ru-RU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/>
              <a:t>EE </a:t>
            </a:r>
            <a:r>
              <a:rPr lang="en-US" dirty="0" err="1"/>
              <a:t>закладывает</a:t>
            </a:r>
            <a:r>
              <a:rPr lang="en-US" dirty="0"/>
              <a:t> </a:t>
            </a:r>
            <a:r>
              <a:rPr lang="en-US" dirty="0" err="1"/>
              <a:t>указатель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регистр</a:t>
            </a:r>
            <a:r>
              <a:rPr lang="en-US" dirty="0"/>
              <a:t> </a:t>
            </a:r>
            <a:r>
              <a:rPr lang="en-US" dirty="0" err="1"/>
              <a:t>ecx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передает</a:t>
            </a:r>
            <a:r>
              <a:rPr lang="en-US" dirty="0"/>
              <a:t>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конструктору</a:t>
            </a:r>
            <a:r>
              <a:rPr lang="en-US" dirty="0"/>
              <a:t>, </a:t>
            </a:r>
            <a:r>
              <a:rPr lang="en-US" dirty="0" err="1"/>
              <a:t>указанному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инструкции</a:t>
            </a:r>
            <a:r>
              <a:rPr lang="en-US" dirty="0"/>
              <a:t> </a:t>
            </a:r>
            <a:r>
              <a:rPr lang="en-US" dirty="0" err="1"/>
              <a:t>newobj</a:t>
            </a:r>
            <a:r>
              <a:rPr lang="en-US" dirty="0"/>
              <a:t>, </a:t>
            </a:r>
            <a:r>
              <a:rPr lang="en-US" dirty="0" err="1"/>
              <a:t>породившей</a:t>
            </a:r>
            <a:r>
              <a:rPr lang="en-US" dirty="0"/>
              <a:t> </a:t>
            </a:r>
            <a:r>
              <a:rPr lang="en-US" dirty="0" err="1"/>
              <a:t>генерацию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объекта</a:t>
            </a:r>
            <a:r>
              <a:rPr lang="en-US" dirty="0"/>
              <a:t>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Если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время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работы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конструктора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произошло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необработанных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исключений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то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ссылка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объект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помещается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ту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или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иную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переменную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области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видимости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из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которой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вызывался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код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создания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объектов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Создание объектов</a:t>
            </a:r>
            <a:endParaRPr lang="ru-RU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7091" y="838200"/>
            <a:ext cx="8451273" cy="5715000"/>
            <a:chOff x="304800" y="838200"/>
            <a:chExt cx="9296400" cy="5715000"/>
          </a:xfrm>
        </p:grpSpPr>
        <p:sp>
          <p:nvSpPr>
            <p:cNvPr id="5" name="Flowchart: Document 3"/>
            <p:cNvSpPr/>
            <p:nvPr/>
          </p:nvSpPr>
          <p:spPr bwMode="auto">
            <a:xfrm>
              <a:off x="304800" y="838200"/>
              <a:ext cx="9296400" cy="57150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dirty="0" smtClean="0">
                <a:latin typeface="Consolas"/>
                <a:cs typeface="Consolas"/>
              </a:endParaRPr>
            </a:p>
            <a:p>
              <a:endParaRPr lang="en-US" sz="1600" dirty="0" smtClean="0">
                <a:latin typeface="Consolas"/>
                <a:cs typeface="Consolas"/>
              </a:endParaRPr>
            </a:p>
            <a:p>
              <a:endParaRPr lang="en-US" sz="1600" dirty="0" smtClean="0">
                <a:latin typeface="Consolas"/>
                <a:cs typeface="Consolas"/>
              </a:endParaRPr>
            </a:p>
            <a:p>
              <a:r>
                <a:rPr lang="en-US" sz="1600" dirty="0" smtClean="0">
                  <a:latin typeface="Consolas"/>
                  <a:cs typeface="Consolas"/>
                </a:rPr>
                <a:t>public </a:t>
              </a:r>
              <a:r>
                <a:rPr lang="en-US" sz="1600" dirty="0">
                  <a:latin typeface="Consolas"/>
                  <a:cs typeface="Consolas"/>
                </a:rPr>
                <a:t>class Employee</a:t>
              </a:r>
            </a:p>
            <a:p>
              <a:r>
                <a:rPr lang="en-US" sz="1600" dirty="0" smtClean="0">
                  <a:latin typeface="Consolas"/>
                  <a:cs typeface="Consolas"/>
                </a:rPr>
                <a:t>{</a:t>
              </a:r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 smtClean="0">
                  <a:latin typeface="Consolas"/>
                  <a:cs typeface="Consolas"/>
                </a:rPr>
                <a:t>    </a:t>
              </a:r>
              <a:r>
                <a:rPr lang="en-US" sz="1600" dirty="0">
                  <a:latin typeface="Consolas"/>
                  <a:cs typeface="Consolas"/>
                </a:rPr>
                <a:t>private </a:t>
              </a:r>
              <a:r>
                <a:rPr lang="en-US" sz="1600" dirty="0" err="1">
                  <a:latin typeface="Consolas"/>
                  <a:cs typeface="Consolas"/>
                </a:rPr>
                <a:t>int</a:t>
              </a:r>
              <a:r>
                <a:rPr lang="en-US" sz="1600" dirty="0">
                  <a:latin typeface="Consolas"/>
                  <a:cs typeface="Consolas"/>
                </a:rPr>
                <a:t> id;</a:t>
              </a:r>
            </a:p>
            <a:p>
              <a:r>
                <a:rPr lang="en-US" sz="1600" dirty="0" smtClean="0">
                  <a:latin typeface="Consolas"/>
                  <a:cs typeface="Consolas"/>
                </a:rPr>
                <a:t>    </a:t>
              </a:r>
              <a:r>
                <a:rPr lang="en-US" sz="1600" dirty="0">
                  <a:latin typeface="Consolas"/>
                  <a:cs typeface="Consolas"/>
                </a:rPr>
                <a:t>private string name;</a:t>
              </a:r>
            </a:p>
            <a:p>
              <a:r>
                <a:rPr lang="en-US" sz="1600" dirty="0" smtClean="0">
                  <a:latin typeface="Consolas"/>
                  <a:cs typeface="Consolas"/>
                </a:rPr>
                <a:t>    </a:t>
              </a:r>
              <a:r>
                <a:rPr lang="en-US" sz="1600" dirty="0">
                  <a:latin typeface="Consolas"/>
                  <a:cs typeface="Consolas"/>
                </a:rPr>
                <a:t>private static </a:t>
              </a:r>
              <a:r>
                <a:rPr lang="en-US" sz="1600" dirty="0" err="1">
                  <a:latin typeface="Consolas"/>
                  <a:cs typeface="Consolas"/>
                </a:rPr>
                <a:t>CompanyPolicy</a:t>
              </a:r>
              <a:r>
                <a:rPr lang="en-US" sz="1600" dirty="0">
                  <a:latin typeface="Consolas"/>
                  <a:cs typeface="Consolas"/>
                </a:rPr>
                <a:t> policy</a:t>
              </a:r>
              <a:r>
                <a:rPr lang="en-US" sz="1600" dirty="0" smtClean="0">
                  <a:latin typeface="Consolas"/>
                  <a:cs typeface="Consolas"/>
                </a:rPr>
                <a:t>;</a:t>
              </a:r>
            </a:p>
            <a:p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 smtClean="0">
                  <a:latin typeface="Consolas"/>
                  <a:cs typeface="Consolas"/>
                </a:rPr>
                <a:t>    </a:t>
              </a:r>
              <a:r>
                <a:rPr lang="en-US" sz="1600" dirty="0">
                  <a:latin typeface="Consolas"/>
                  <a:cs typeface="Consolas"/>
                </a:rPr>
                <a:t>public virtual void Work()</a:t>
              </a:r>
            </a:p>
            <a:p>
              <a:r>
                <a:rPr lang="en-US" sz="1600" dirty="0" smtClean="0">
                  <a:latin typeface="Consolas"/>
                  <a:cs typeface="Consolas"/>
                </a:rPr>
                <a:t>    </a:t>
              </a:r>
              <a:r>
                <a:rPr lang="en-US" sz="1600" dirty="0">
                  <a:latin typeface="Consolas"/>
                  <a:cs typeface="Consolas"/>
                </a:rPr>
                <a:t>{</a:t>
              </a:r>
            </a:p>
            <a:p>
              <a:r>
                <a:rPr lang="it-IT" sz="1600" dirty="0" smtClean="0">
                  <a:latin typeface="Consolas"/>
                  <a:cs typeface="Consolas"/>
                </a:rPr>
                <a:t> 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...");</a:t>
              </a:r>
            </a:p>
            <a:p>
              <a:r>
                <a:rPr lang="it-IT" sz="1600" dirty="0" smtClean="0">
                  <a:latin typeface="Consolas"/>
                  <a:cs typeface="Consolas"/>
                </a:rPr>
                <a:t> 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 smtClean="0">
                  <a:latin typeface="Consolas"/>
                  <a:cs typeface="Consolas"/>
                </a:rPr>
                <a:t>    </a:t>
              </a:r>
              <a:r>
                <a:rPr lang="it-IT" sz="1600" dirty="0">
                  <a:latin typeface="Consolas"/>
                  <a:cs typeface="Consolas"/>
                </a:rPr>
                <a:t>public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TakeVacation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int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days</a:t>
              </a:r>
              <a:r>
                <a:rPr lang="it-IT" sz="1600" dirty="0">
                  <a:latin typeface="Consolas"/>
                  <a:cs typeface="Consolas"/>
                </a:rPr>
                <a:t>)</a:t>
              </a:r>
            </a:p>
            <a:p>
              <a:r>
                <a:rPr lang="ru-RU" sz="1600" dirty="0" smtClean="0">
                  <a:latin typeface="Consolas"/>
                  <a:cs typeface="Consolas"/>
                </a:rPr>
                <a:t> </a:t>
              </a:r>
              <a:r>
                <a:rPr lang="it-IT" sz="1600" dirty="0" smtClean="0">
                  <a:latin typeface="Consolas"/>
                  <a:cs typeface="Consolas"/>
                </a:rPr>
                <a:t>   </a:t>
              </a:r>
              <a:r>
                <a:rPr lang="it-IT" sz="1600" dirty="0">
                  <a:latin typeface="Consolas"/>
                  <a:cs typeface="Consolas"/>
                </a:rPr>
                <a:t>{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smtClean="0">
                  <a:latin typeface="Consolas"/>
                  <a:cs typeface="Consolas"/>
                </a:rPr>
                <a:t>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 smtClean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</a:t>
              </a:r>
              <a:r>
                <a:rPr lang="it-IT" sz="1600" dirty="0" smtClean="0">
                  <a:latin typeface="Consolas"/>
                  <a:cs typeface="Consolas"/>
                </a:rPr>
                <a:t>.")</a:t>
              </a:r>
              <a:r>
                <a:rPr lang="it-IT" sz="1600" dirty="0">
                  <a:latin typeface="Consolas"/>
                  <a:cs typeface="Consolas"/>
                </a:rPr>
                <a:t>;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smtClean="0">
                  <a:latin typeface="Consolas"/>
                  <a:cs typeface="Consolas"/>
                </a:rPr>
                <a:t>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smtClean="0">
                  <a:latin typeface="Consolas"/>
                  <a:cs typeface="Consolas"/>
                </a:rPr>
                <a:t>   </a:t>
              </a:r>
              <a:r>
                <a:rPr lang="it-IT" sz="1600" dirty="0">
                  <a:latin typeface="Consolas"/>
                  <a:cs typeface="Consolas"/>
                </a:rPr>
                <a:t>public </a:t>
              </a:r>
              <a:r>
                <a:rPr lang="it-IT" sz="1600" dirty="0" err="1">
                  <a:latin typeface="Consolas"/>
                  <a:cs typeface="Consolas"/>
                </a:rPr>
                <a:t>static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SetCompanyPolicy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CompanyPolicy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 smtClean="0">
                  <a:latin typeface="Consolas"/>
                  <a:cs typeface="Consolas"/>
                </a:rPr>
                <a:t>plc</a:t>
              </a:r>
              <a:r>
                <a:rPr lang="it-IT" sz="1600" dirty="0" smtClean="0">
                  <a:latin typeface="Consolas"/>
                  <a:cs typeface="Consolas"/>
                </a:rPr>
                <a:t>)</a:t>
              </a:r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smtClean="0">
                  <a:latin typeface="Consolas"/>
                  <a:cs typeface="Consolas"/>
                </a:rPr>
                <a:t>   </a:t>
              </a:r>
              <a:r>
                <a:rPr lang="it-IT" sz="1600" dirty="0">
                  <a:latin typeface="Consolas"/>
                  <a:cs typeface="Consolas"/>
                </a:rPr>
                <a:t>{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 </a:t>
              </a:r>
              <a:r>
                <a:rPr lang="pl-PL" sz="1600" dirty="0" smtClean="0">
                  <a:latin typeface="Consolas"/>
                  <a:cs typeface="Consolas"/>
                </a:rPr>
                <a:t>       </a:t>
              </a:r>
              <a:r>
                <a:rPr lang="pl-PL" sz="1600" dirty="0">
                  <a:latin typeface="Consolas"/>
                  <a:cs typeface="Consolas"/>
                </a:rPr>
                <a:t>policy = </a:t>
              </a:r>
              <a:r>
                <a:rPr lang="pl-PL" sz="1600" dirty="0" err="1" smtClean="0">
                  <a:latin typeface="Consolas"/>
                  <a:cs typeface="Consolas"/>
                </a:rPr>
                <a:t>plc</a:t>
              </a:r>
              <a:r>
                <a:rPr lang="pl-PL" sz="1600" dirty="0" smtClean="0">
                  <a:latin typeface="Consolas"/>
                  <a:cs typeface="Consolas"/>
                </a:rPr>
                <a:t>;</a:t>
              </a:r>
              <a:endParaRPr lang="pl-PL" sz="1600" dirty="0">
                <a:latin typeface="Consolas"/>
                <a:cs typeface="Consolas"/>
              </a:endParaRPr>
            </a:p>
            <a:p>
              <a:r>
                <a:rPr lang="pl-PL" sz="1600" dirty="0" smtClean="0">
                  <a:latin typeface="Consolas"/>
                  <a:cs typeface="Consolas"/>
                </a:rPr>
                <a:t>    </a:t>
              </a:r>
              <a:r>
                <a:rPr lang="pl-PL" sz="1600" dirty="0">
                  <a:latin typeface="Consolas"/>
                  <a:cs typeface="Consolas"/>
                </a:rPr>
                <a:t>}</a:t>
              </a:r>
            </a:p>
            <a:p>
              <a:r>
                <a:rPr lang="pl-PL" sz="1600" dirty="0" smtClean="0">
                  <a:latin typeface="Consolas"/>
                  <a:cs typeface="Consolas"/>
                </a:rPr>
                <a:t>}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1219200"/>
              <a:ext cx="2166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Instance fields</a:t>
              </a:r>
              <a:endParaRPr lang="en-US" sz="1600" b="1" dirty="0">
                <a:solidFill>
                  <a:schemeClr val="tx2"/>
                </a:solidFill>
                <a:latin typeface="Lucida Handwriting"/>
                <a:cs typeface="Lucida Handwriting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590800" y="1388477"/>
              <a:ext cx="3505199" cy="211723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2800" y="1828800"/>
              <a:ext cx="1687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Static field</a:t>
              </a:r>
              <a:endParaRPr lang="en-US" sz="1600" b="1" dirty="0">
                <a:solidFill>
                  <a:schemeClr val="tx2"/>
                </a:solidFill>
                <a:latin typeface="Lucida Handwriting"/>
                <a:cs typeface="Lucida Handwriting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953002" y="1998077"/>
              <a:ext cx="2209799" cy="59323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1"/>
            </p:cNvCxnSpPr>
            <p:nvPr/>
          </p:nvCxnSpPr>
          <p:spPr>
            <a:xfrm flipH="1">
              <a:off x="3124200" y="1388477"/>
              <a:ext cx="2971800" cy="440323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43600" y="2362200"/>
              <a:ext cx="3200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Instance  virtual  method</a:t>
              </a:r>
              <a:endParaRPr lang="en-US" sz="1600" b="1" dirty="0">
                <a:solidFill>
                  <a:schemeClr val="tx2"/>
                </a:solidFill>
                <a:latin typeface="Lucida Handwriting"/>
                <a:cs typeface="Lucida Handwriting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810000" y="2514603"/>
              <a:ext cx="2133600" cy="139985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0" y="3505200"/>
              <a:ext cx="2286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Instance  method</a:t>
              </a:r>
              <a:endParaRPr lang="en-US" sz="1600" b="1" dirty="0">
                <a:solidFill>
                  <a:schemeClr val="tx2"/>
                </a:solidFill>
                <a:latin typeface="Lucida Handwriting"/>
                <a:cs typeface="Lucida Handwriting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4724401" y="3797588"/>
              <a:ext cx="1371599" cy="12412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43800" y="4114800"/>
              <a:ext cx="19147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Static method</a:t>
              </a:r>
              <a:endParaRPr lang="en-US" sz="1600" b="1" dirty="0">
                <a:solidFill>
                  <a:schemeClr val="tx2"/>
                </a:solidFill>
                <a:latin typeface="Lucida Handwriting"/>
                <a:cs typeface="Lucida Handwriting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5181601" y="4407188"/>
              <a:ext cx="2362198" cy="376535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6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Создание объектов</a:t>
            </a:r>
            <a:endParaRPr lang="ru-RU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800" y="1600200"/>
            <a:ext cx="8486329" cy="3402434"/>
            <a:chOff x="282729" y="609600"/>
            <a:chExt cx="9334962" cy="3402434"/>
          </a:xfrm>
        </p:grpSpPr>
        <p:grpSp>
          <p:nvGrpSpPr>
            <p:cNvPr id="32" name="Group 31"/>
            <p:cNvGrpSpPr/>
            <p:nvPr/>
          </p:nvGrpSpPr>
          <p:grpSpPr>
            <a:xfrm>
              <a:off x="1066800" y="609600"/>
              <a:ext cx="8550891" cy="3276600"/>
              <a:chOff x="838200" y="381000"/>
              <a:chExt cx="8550891" cy="32766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3214236" y="762000"/>
                <a:ext cx="2590800" cy="2895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90"/>
                </a:solidFill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b="1" dirty="0" smtClean="0"/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3366636" y="1600200"/>
                <a:ext cx="2286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rgbClr val="000090"/>
                </a:solidFill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/>
                  <a:t>Type Handle </a:t>
                </a:r>
                <a:endParaRPr lang="en-US" b="1" dirty="0"/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366636" y="914400"/>
                <a:ext cx="2286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rgbClr val="000090"/>
                </a:solidFill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/>
                  <a:t>Sync Block Index</a:t>
                </a:r>
                <a:endParaRPr lang="en-US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49512" y="2127975"/>
                <a:ext cx="203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826876" y="381000"/>
                <a:ext cx="33516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Employee Class Instance 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7467600" y="2895600"/>
                <a:ext cx="1676400" cy="685800"/>
              </a:xfrm>
              <a:prstGeom prst="rect">
                <a:avLst/>
              </a:prstGeom>
              <a:solidFill>
                <a:schemeClr val="accent1"/>
              </a:solidFill>
              <a:ln w="19050" cmpd="sng">
                <a:solidFill>
                  <a:srgbClr val="000090"/>
                </a:solidFill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b="1" dirty="0" smtClean="0"/>
                  <a:t>String Object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3366636" y="2286000"/>
                <a:ext cx="2286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rgbClr val="000090"/>
                </a:solidFill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/>
                  <a:t>Storage </a:t>
                </a:r>
                <a:r>
                  <a:rPr lang="en-US" b="1" dirty="0" smtClean="0"/>
                  <a:t>for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id</a:t>
                </a:r>
                <a:endParaRPr lang="en-US" b="1" dirty="0"/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366636" y="2971800"/>
                <a:ext cx="22860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rgbClr val="000090"/>
                </a:solidFill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/>
                  <a:t>Storage </a:t>
                </a:r>
                <a:r>
                  <a:rPr lang="en-US" b="1" dirty="0" smtClean="0"/>
                  <a:t>for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name</a:t>
                </a:r>
                <a:endParaRPr lang="en-US" b="1" dirty="0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838200" y="1447800"/>
                <a:ext cx="14478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 cmpd="sng">
                <a:solidFill>
                  <a:srgbClr val="000090"/>
                </a:solidFill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/>
                  <a:t>OBJECTREF</a:t>
                </a:r>
                <a:endParaRPr lang="en-US" b="1" dirty="0"/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6" idx="1"/>
              </p:cNvCxnSpPr>
              <p:nvPr/>
            </p:nvCxnSpPr>
            <p:spPr>
              <a:xfrm>
                <a:off x="2286000" y="1714500"/>
                <a:ext cx="1080636" cy="15240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810816" y="685800"/>
                <a:ext cx="12357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-4 bytes 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67400" y="1371600"/>
                <a:ext cx="11228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 smtClean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0</a:t>
                </a:r>
                <a:r>
                  <a:rPr lang="en-US" sz="1600" b="1" dirty="0" smtClean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 </a:t>
                </a:r>
                <a:r>
                  <a:rPr lang="en-US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bytes 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72344" y="2057400"/>
                <a:ext cx="1278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+</a:t>
                </a:r>
                <a:r>
                  <a:rPr lang="en-US" sz="1600" b="1" dirty="0" smtClean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4 </a:t>
                </a:r>
                <a:r>
                  <a:rPr lang="en-US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bytes 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72344" y="2590800"/>
                <a:ext cx="1278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b="1" dirty="0" smtClean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+8</a:t>
                </a:r>
                <a:r>
                  <a:rPr lang="en-US" sz="1600" b="1" dirty="0" smtClean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 </a:t>
                </a:r>
                <a:r>
                  <a:rPr lang="en-US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bytes </a:t>
                </a:r>
              </a:p>
            </p:txBody>
          </p:sp>
          <p:cxnSp>
            <p:nvCxnSpPr>
              <p:cNvPr id="49" name="Straight Arrow Connector 48"/>
              <p:cNvCxnSpPr>
                <a:stCxn id="42" idx="3"/>
                <a:endCxn id="40" idx="1"/>
              </p:cNvCxnSpPr>
              <p:nvPr/>
            </p:nvCxnSpPr>
            <p:spPr>
              <a:xfrm>
                <a:off x="5652636" y="3238500"/>
                <a:ext cx="1814964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6477000" y="990600"/>
                <a:ext cx="281564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Object Header Word </a:t>
                </a:r>
              </a:p>
            </p:txBody>
          </p:sp>
          <p:cxnSp>
            <p:nvCxnSpPr>
              <p:cNvPr id="51" name="Straight Arrow Connector 50"/>
              <p:cNvCxnSpPr>
                <a:stCxn id="50" idx="1"/>
                <a:endCxn id="37" idx="3"/>
              </p:cNvCxnSpPr>
              <p:nvPr/>
            </p:nvCxnSpPr>
            <p:spPr>
              <a:xfrm flipH="1">
                <a:off x="5652636" y="1159877"/>
                <a:ext cx="824364" cy="2122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6388346" y="1676400"/>
                <a:ext cx="30007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Method Table Pointer</a:t>
                </a:r>
              </a:p>
            </p:txBody>
          </p:sp>
          <p:cxnSp>
            <p:nvCxnSpPr>
              <p:cNvPr id="53" name="Straight Arrow Connector 52"/>
              <p:cNvCxnSpPr>
                <a:stCxn id="52" idx="1"/>
                <a:endCxn id="36" idx="3"/>
              </p:cNvCxnSpPr>
              <p:nvPr/>
            </p:nvCxnSpPr>
            <p:spPr>
              <a:xfrm flipH="1">
                <a:off x="5652636" y="1845677"/>
                <a:ext cx="735710" cy="2122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6477000" y="2362200"/>
                <a:ext cx="1623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1F497D"/>
                    </a:solidFill>
                    <a:latin typeface="Lucida Handwriting"/>
                    <a:cs typeface="Lucida Handwriting"/>
                  </a:rPr>
                  <a:t>An integer</a:t>
                </a:r>
                <a:endParaRPr lang="en-US" sz="1600" b="1" dirty="0">
                  <a:solidFill>
                    <a:srgbClr val="1F497D"/>
                  </a:solidFill>
                  <a:latin typeface="Lucida Handwriting"/>
                  <a:cs typeface="Lucida Handwriting"/>
                </a:endParaRPr>
              </a:p>
            </p:txBody>
          </p:sp>
          <p:cxnSp>
            <p:nvCxnSpPr>
              <p:cNvPr id="55" name="Straight Arrow Connector 54"/>
              <p:cNvCxnSpPr>
                <a:stCxn id="54" idx="1"/>
                <a:endCxn id="41" idx="3"/>
              </p:cNvCxnSpPr>
              <p:nvPr/>
            </p:nvCxnSpPr>
            <p:spPr>
              <a:xfrm flipH="1">
                <a:off x="5652636" y="2531477"/>
                <a:ext cx="824364" cy="2122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282729" y="2819400"/>
              <a:ext cx="3377078" cy="1192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OBJECTREF does not point </a:t>
              </a:r>
            </a:p>
            <a:p>
              <a:pPr>
                <a:lnSpc>
                  <a:spcPct val="120000"/>
                </a:lnSpc>
              </a:pPr>
              <a:r>
                <a:rPr lang="en-US" sz="15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to the  beginning of the </a:t>
              </a:r>
            </a:p>
            <a:p>
              <a:pPr>
                <a:lnSpc>
                  <a:spcPct val="120000"/>
                </a:lnSpc>
              </a:pPr>
              <a:r>
                <a:rPr lang="en-US" sz="15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Object Instance  but at </a:t>
              </a:r>
            </a:p>
            <a:p>
              <a:pPr>
                <a:lnSpc>
                  <a:spcPct val="120000"/>
                </a:lnSpc>
              </a:pPr>
              <a:r>
                <a:rPr lang="en-US" sz="1500" b="1" dirty="0" smtClean="0">
                  <a:solidFill>
                    <a:schemeClr val="tx2"/>
                  </a:solidFill>
                  <a:latin typeface="Lucida Handwriting"/>
                  <a:cs typeface="Lucida Handwriting"/>
                </a:rPr>
                <a:t>a DWORD offset (4 bytes)</a:t>
              </a:r>
              <a:endParaRPr lang="en-US" sz="1500" b="1" dirty="0">
                <a:solidFill>
                  <a:schemeClr val="tx2"/>
                </a:solidFill>
                <a:latin typeface="Lucida Handwriting"/>
                <a:cs typeface="Lucida Handwriting"/>
              </a:endParaRPr>
            </a:p>
          </p:txBody>
        </p:sp>
        <p:cxnSp>
          <p:nvCxnSpPr>
            <p:cNvPr id="34" name="Straight Arrow Connector 33"/>
            <p:cNvCxnSpPr>
              <a:stCxn id="33" idx="0"/>
              <a:endCxn id="43" idx="2"/>
            </p:cNvCxnSpPr>
            <p:nvPr/>
          </p:nvCxnSpPr>
          <p:spPr>
            <a:xfrm flipH="1" flipV="1">
              <a:off x="1790700" y="2209800"/>
              <a:ext cx="180568" cy="609600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Создание объектов</a:t>
            </a:r>
            <a:endParaRPr lang="ru-RU" sz="1800" dirty="0"/>
          </a:p>
        </p:txBody>
      </p:sp>
      <p:sp>
        <p:nvSpPr>
          <p:cNvPr id="6" name="Flowchart: Document 5"/>
          <p:cNvSpPr/>
          <p:nvPr/>
        </p:nvSpPr>
        <p:spPr>
          <a:xfrm>
            <a:off x="152400" y="907396"/>
            <a:ext cx="8763000" cy="2215955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Residence(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type,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type;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hasGarden;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52400" y="3276176"/>
            <a:ext cx="8762289" cy="1219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Residence myHouse1 = new Residence(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3)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          {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true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4730343"/>
            <a:ext cx="8763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en-US" dirty="0" smtClean="0"/>
              <a:t>При создании объекта с помощью инициализатора объекта работает соответствующий конструктор, а затем полям присваиваются значения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Определение типов</a:t>
            </a:r>
            <a:endParaRPr lang="ru-RU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190278" y="762001"/>
            <a:ext cx="8752831" cy="8381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Тип – это именованная абстракция, предназначенная для повторного использования</a:t>
            </a:r>
            <a:endParaRPr lang="ru-RU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" y="1828800"/>
            <a:ext cx="876344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/>
              <a:t>Сами по себе типы используются довольно редко, полезными их делает возможность создания экземпляров. Экземпляр – </a:t>
            </a:r>
            <a:r>
              <a:rPr lang="ru-RU" dirty="0" smtClean="0"/>
              <a:t>это объект или значение, в зависимости от определения типа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52400" y="2971800"/>
            <a:ext cx="8763444" cy="840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 smtClean="0"/>
              <a:t>Экземпляры значимых типов это значения, ссылочных типов – объекты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Доступ к членам класса</a:t>
            </a:r>
            <a:endParaRPr lang="ru-RU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89456195"/>
              </p:ext>
            </p:extLst>
          </p:nvPr>
        </p:nvGraphicFramePr>
        <p:xfrm>
          <a:off x="190278" y="1905001"/>
          <a:ext cx="8706539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5"/>
          <p:cNvGrpSpPr/>
          <p:nvPr/>
        </p:nvGrpSpPr>
        <p:grpSpPr>
          <a:xfrm>
            <a:off x="152400" y="762000"/>
            <a:ext cx="8763444" cy="909943"/>
            <a:chOff x="0" y="34619"/>
            <a:chExt cx="7843058" cy="992160"/>
          </a:xfrm>
          <a:scene3d>
            <a:camera prst="orthographicFront"/>
            <a:lightRig rig="flat" dir="t"/>
          </a:scene3d>
        </p:grpSpPr>
        <p:sp>
          <p:nvSpPr>
            <p:cNvPr id="7" name="Rounded Rectangle 6"/>
            <p:cNvSpPr/>
            <p:nvPr/>
          </p:nvSpPr>
          <p:spPr>
            <a:xfrm>
              <a:off x="0" y="34619"/>
              <a:ext cx="7843058" cy="992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8433" y="83052"/>
              <a:ext cx="7675534" cy="8952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just" defTabSz="1027382">
                <a:lnSpc>
                  <a:spcPct val="90000"/>
                </a:lnSpc>
                <a:spcAft>
                  <a:spcPct val="35000"/>
                </a:spcAft>
              </a:pPr>
              <a:r>
                <a:rPr lang="ru-RU" dirty="0"/>
                <a:t>Для доступа к членам экземпляра используется имя экземпляра с последующей точкой, за которой следует имя члена класса</a:t>
              </a:r>
            </a:p>
          </p:txBody>
        </p:sp>
      </p:grpSp>
      <p:sp>
        <p:nvSpPr>
          <p:cNvPr id="9" name="Flowchart: Document 8"/>
          <p:cNvSpPr/>
          <p:nvPr/>
        </p:nvSpPr>
        <p:spPr>
          <a:xfrm>
            <a:off x="190278" y="4498772"/>
            <a:ext cx="8725122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Residence myHouse2 = new Residence(ResidenceType.House, 3);</a:t>
            </a:r>
          </a:p>
          <a:p>
            <a:r>
              <a:rPr lang="ru-RU" sz="1700" b="1" dirty="0">
                <a:latin typeface="Consolas" pitchFamily="49" charset="0"/>
                <a:cs typeface="Consolas" pitchFamily="49" charset="0"/>
              </a:rPr>
              <a:t>myHouse.hasGarden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int salePrice = 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myHouse.CalculateSalePrice()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int rebuildCost = 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myHouse.CalculateRebuildingCost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1295400"/>
            <a:ext cx="3429000" cy="758179"/>
          </a:xfrm>
          <a:prstGeom prst="roundRect">
            <a:avLst/>
          </a:prstGeom>
          <a:solidFill>
            <a:srgbClr val="BDFFF2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>
              <a:defRPr/>
            </a:pPr>
            <a:r>
              <a:rPr lang="ru-RU" b="1" dirty="0" smtClean="0">
                <a:latin typeface="Consolas"/>
                <a:cs typeface="Consolas"/>
              </a:rPr>
              <a:t>InstanceName.MemberName</a:t>
            </a:r>
            <a:endParaRPr lang="ru-RU" b="1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Использование разделяемых классов и разделяемых методов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25122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Определение класса в качестве разделяемого позволяет разделить класс на несколько файлов</a:t>
            </a:r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90278" y="1676400"/>
            <a:ext cx="8725122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Для определения разделяемого класса используется ключевое слово </a:t>
            </a:r>
            <a:r>
              <a:rPr lang="ru-RU" b="1" dirty="0" err="1" smtClean="0"/>
              <a:t>partial</a:t>
            </a:r>
            <a:endParaRPr lang="ru-RU" b="1" dirty="0"/>
          </a:p>
        </p:txBody>
      </p:sp>
      <p:sp>
        <p:nvSpPr>
          <p:cNvPr id="7" name="Flowchart: Document 6"/>
          <p:cNvSpPr/>
          <p:nvPr/>
        </p:nvSpPr>
        <p:spPr>
          <a:xfrm>
            <a:off x="304800" y="2514600"/>
            <a:ext cx="5334000" cy="2133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HouseSystem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err="1">
                <a:latin typeface="Consolas" pitchFamily="49" charset="0"/>
                <a:cs typeface="Consolas" pitchFamily="49" charset="0"/>
              </a:rPr>
              <a:t>partial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810000" y="3505201"/>
            <a:ext cx="4953000" cy="2362200"/>
            <a:chOff x="4572000" y="4038600"/>
            <a:chExt cx="4572000" cy="2362200"/>
          </a:xfrm>
        </p:grpSpPr>
        <p:sp>
          <p:nvSpPr>
            <p:cNvPr id="8" name="Flowchart: Document 7"/>
            <p:cNvSpPr/>
            <p:nvPr/>
          </p:nvSpPr>
          <p:spPr>
            <a:xfrm>
              <a:off x="4572000" y="4343400"/>
              <a:ext cx="4572000" cy="2057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dirty="0" err="1" smtClean="0">
                  <a:latin typeface="Consolas" pitchFamily="49" charset="0"/>
                  <a:cs typeface="Consolas" pitchFamily="49" charset="0"/>
                </a:rPr>
                <a:t>namespace</a:t>
              </a:r>
              <a:r>
                <a:rPr lang="ru-RU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dirty="0">
                  <a:latin typeface="Consolas" pitchFamily="49" charset="0"/>
                  <a:cs typeface="Consolas" pitchFamily="49" charset="0"/>
                </a:rPr>
                <a:t>HouseSystem</a:t>
              </a: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    public </a:t>
              </a:r>
              <a:r>
                <a:rPr lang="ru-RU" b="1" dirty="0">
                  <a:latin typeface="Consolas" pitchFamily="49" charset="0"/>
                  <a:cs typeface="Consolas" pitchFamily="49" charset="0"/>
                </a:rPr>
                <a:t>partial</a:t>
              </a:r>
              <a:r>
                <a:rPr lang="ru-RU" dirty="0">
                  <a:latin typeface="Consolas" pitchFamily="49" charset="0"/>
                  <a:cs typeface="Consolas" pitchFamily="49" charset="0"/>
                </a:rPr>
                <a:t> class Residence</a:t>
              </a: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3800" y="4038600"/>
              <a:ext cx="13716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6000" algn="just"/>
              <a:r>
                <a:rPr lang="ru-RU" dirty="0" smtClean="0">
                  <a:latin typeface="Consolas" pitchFamily="49" charset="0"/>
                  <a:cs typeface="Consolas" pitchFamily="49" charset="0"/>
                </a:rPr>
                <a:t>File2.cs</a:t>
              </a:r>
              <a:endParaRPr lang="ru-RU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810000" y="2438400"/>
            <a:ext cx="15240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latin typeface="Consolas" pitchFamily="49" charset="0"/>
                <a:cs typeface="Consolas" pitchFamily="49" charset="0"/>
              </a:rPr>
              <a:t>File1.cs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Использование разделяемых классов и разделяемых методов</a:t>
            </a:r>
            <a:endParaRPr lang="ru-RU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79513700"/>
              </p:ext>
            </p:extLst>
          </p:nvPr>
        </p:nvGraphicFramePr>
        <p:xfrm>
          <a:off x="304800" y="1219200"/>
          <a:ext cx="8610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Использование разделяемых классов и разделяемых методов</a:t>
            </a:r>
            <a:endParaRPr lang="ru-RU" sz="1800"/>
          </a:p>
        </p:txBody>
      </p:sp>
      <p:sp>
        <p:nvSpPr>
          <p:cNvPr id="6" name="Rounded Rectangle 5"/>
          <p:cNvSpPr/>
          <p:nvPr/>
        </p:nvSpPr>
        <p:spPr>
          <a:xfrm>
            <a:off x="152400" y="762002"/>
            <a:ext cx="87630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4763" algn="just"/>
            <a:r>
              <a:rPr lang="ru-RU" dirty="0" smtClean="0"/>
              <a:t>При определении разделяемого класса  в нем можно определить один или несколько разделяемых методов</a:t>
            </a:r>
            <a:endParaRPr lang="ru-RU" dirty="0"/>
          </a:p>
        </p:txBody>
      </p:sp>
      <p:sp>
        <p:nvSpPr>
          <p:cNvPr id="12" name="Flowchart: Document 11"/>
          <p:cNvSpPr/>
          <p:nvPr/>
        </p:nvSpPr>
        <p:spPr>
          <a:xfrm>
            <a:off x="304800" y="1600201"/>
            <a:ext cx="5029200" cy="3352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700" b="1" dirty="0">
                <a:latin typeface="Consolas" pitchFamily="49" charset="0"/>
                <a:cs typeface="Consolas" pitchFamily="49" charset="0"/>
              </a:rPr>
              <a:t>partial class FrameworkClass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dirty="0">
                <a:latin typeface="Consolas" pitchFamily="49" charset="0"/>
                <a:cs typeface="Consolas" pitchFamily="49" charset="0"/>
              </a:rPr>
              <a:t>partial void DoWork(int data);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public void FrameworkMethod()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700" b="1" dirty="0">
                <a:latin typeface="Consolas" pitchFamily="49" charset="0"/>
                <a:cs typeface="Consolas" pitchFamily="49" charset="0"/>
              </a:rPr>
              <a:t>         DoWork(99);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}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2438400" y="4191000"/>
            <a:ext cx="6477000" cy="2370903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b="1" dirty="0">
              <a:latin typeface="Consolas" pitchFamily="49" charset="0"/>
              <a:cs typeface="Consolas" pitchFamily="49" charset="0"/>
            </a:endParaRPr>
          </a:p>
          <a:p>
            <a:r>
              <a:rPr lang="arn-CL" sz="1700" b="1" dirty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arn-CL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700" b="1" dirty="0">
                <a:latin typeface="Consolas" pitchFamily="49" charset="0"/>
                <a:cs typeface="Consolas" pitchFamily="49" charset="0"/>
              </a:rPr>
              <a:t>partial void DoWork(int data)</a:t>
            </a:r>
          </a:p>
          <a:p>
            <a:r>
              <a:rPr lang="ru-RU" sz="17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7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b="1" dirty="0">
                <a:latin typeface="Consolas" pitchFamily="49" charset="0"/>
                <a:cs typeface="Consolas" pitchFamily="49" charset="0"/>
              </a:rPr>
              <a:t>        . . .</a:t>
            </a:r>
            <a:endParaRPr lang="arn-CL" sz="17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7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arn-CL" sz="1700" dirty="0">
                <a:latin typeface="Consolas" pitchFamily="49" charset="0"/>
                <a:cs typeface="Consolas" pitchFamily="49" charset="0"/>
              </a:rPr>
              <a:t>}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9004" y="2702257"/>
            <a:ext cx="3826396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 smtClean="0"/>
              <a:t>Вызов разделяемого метода</a:t>
            </a:r>
            <a:endParaRPr lang="ru-RU" dirty="0"/>
          </a:p>
        </p:txBody>
      </p:sp>
      <p:pic>
        <p:nvPicPr>
          <p:cNvPr id="8" name="Picture 7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254141">
            <a:off x="2606658" y="3142865"/>
            <a:ext cx="2737416" cy="23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6"/>
          <p:cNvSpPr/>
          <p:nvPr/>
        </p:nvSpPr>
        <p:spPr>
          <a:xfrm>
            <a:off x="5089004" y="1905001"/>
            <a:ext cx="3826396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 smtClean="0"/>
              <a:t>Определение разделяемого метода</a:t>
            </a:r>
            <a:endParaRPr lang="ru-RU" dirty="0"/>
          </a:p>
        </p:txBody>
      </p:sp>
      <p:pic>
        <p:nvPicPr>
          <p:cNvPr id="10" name="Picture 7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254141">
            <a:off x="4070075" y="2194933"/>
            <a:ext cx="1255537" cy="2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6"/>
          <p:cNvSpPr/>
          <p:nvPr/>
        </p:nvSpPr>
        <p:spPr>
          <a:xfrm>
            <a:off x="5084149" y="3511399"/>
            <a:ext cx="3812667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 smtClean="0"/>
              <a:t>Реализация разделяемого метода</a:t>
            </a:r>
            <a:endParaRPr lang="ru-RU" dirty="0"/>
          </a:p>
        </p:txBody>
      </p:sp>
      <p:pic>
        <p:nvPicPr>
          <p:cNvPr id="13" name="Picture 7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223219">
            <a:off x="6482476" y="4501255"/>
            <a:ext cx="1255537" cy="2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авая фигурная скобка 3"/>
          <p:cNvSpPr/>
          <p:nvPr/>
        </p:nvSpPr>
        <p:spPr>
          <a:xfrm>
            <a:off x="6165354" y="4880834"/>
            <a:ext cx="533400" cy="1066800"/>
          </a:xfrm>
          <a:prstGeom prst="rightBrace">
            <a:avLst>
              <a:gd name="adj1" fmla="val 3136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Использование разделяемых классов и разделяемых методов</a:t>
            </a:r>
            <a:endParaRPr lang="ru-RU" sz="1800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25390"/>
              </p:ext>
            </p:extLst>
          </p:nvPr>
        </p:nvGraphicFramePr>
        <p:xfrm>
          <a:off x="247184" y="1060220"/>
          <a:ext cx="8649633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Что </a:t>
            </a:r>
            <a:r>
              <a:rPr lang="ru-RU" sz="1800" smtClean="0"/>
              <a:t>такое структура?</a:t>
            </a:r>
            <a:endParaRPr lang="ru-RU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1600200"/>
            <a:ext cx="8668216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Структуры используются для моделирования элементов, которые содержат относительно небольшое количество данных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247184" y="762000"/>
            <a:ext cx="8668216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Данные в переменных структурного типа хранятся своим значением</a:t>
            </a:r>
            <a:endParaRPr lang="ru-RU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System.Byte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byte</a:t>
              </a:r>
              <a:endParaRPr lang="ru-RU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System.Int16</a:t>
              </a:r>
            </a:p>
            <a:p>
              <a:pPr algn="ctr"/>
              <a:endParaRPr lang="ru-RU" dirty="0" smtClean="0"/>
            </a:p>
            <a:p>
              <a:pPr algn="ctr"/>
              <a:r>
                <a:rPr lang="ru-RU" dirty="0" err="1" smtClean="0"/>
                <a:t>short</a:t>
              </a:r>
              <a:endParaRPr lang="ru-RU" dirty="0"/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System.Int32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int</a:t>
              </a:r>
              <a:endParaRPr lang="ru-RU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System.Int64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long</a:t>
              </a:r>
              <a:endParaRPr lang="ru-RU"/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System.Single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float</a:t>
              </a:r>
              <a:endParaRPr lang="ru-RU"/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System.Double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double</a:t>
              </a:r>
              <a:endParaRPr lang="ru-RU"/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 Decimal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decimal</a:t>
              </a:r>
              <a:endParaRPr lang="ru-RU"/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System.Boolean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bool</a:t>
              </a:r>
              <a:endParaRPr lang="ru-RU"/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System. Char</a:t>
              </a:r>
            </a:p>
            <a:p>
              <a:pPr algn="ctr"/>
              <a:endParaRPr lang="ru-RU" smtClean="0"/>
            </a:p>
            <a:p>
              <a:pPr algn="ctr"/>
              <a:r>
                <a:rPr lang="ru-RU" smtClean="0"/>
                <a:t>char</a:t>
              </a:r>
              <a:endParaRPr lang="ru-RU"/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Что такое структуры?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152400" y="3124201"/>
            <a:ext cx="87630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762001"/>
            <a:ext cx="8686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Cтруктура может содержать поля и методы реализации</a:t>
            </a:r>
            <a:endParaRPr lang="ru-RU"/>
          </a:p>
        </p:txBody>
      </p:sp>
      <p:sp>
        <p:nvSpPr>
          <p:cNvPr id="34" name="Flowchart: Document 33"/>
          <p:cNvSpPr/>
          <p:nvPr/>
        </p:nvSpPr>
        <p:spPr>
          <a:xfrm>
            <a:off x="228600" y="1524001"/>
            <a:ext cx="4648200" cy="1447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>
                <a:latin typeface="Consolas" pitchFamily="49" charset="0"/>
                <a:cs typeface="Consolas" pitchFamily="49" charset="0"/>
              </a:rPr>
              <a:t>string xAsString = x.ToString();</a:t>
            </a: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9544" y="38893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Определение и использование структуры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Для объявления структуры используется ключевое слово </a:t>
            </a:r>
            <a:r>
              <a:rPr lang="ru-RU" b="1" dirty="0" smtClean="0"/>
              <a:t>struct</a:t>
            </a:r>
            <a:endParaRPr lang="ru-RU" b="1" dirty="0"/>
          </a:p>
        </p:txBody>
      </p:sp>
      <p:sp>
        <p:nvSpPr>
          <p:cNvPr id="7" name="Flowchart: Document 6"/>
          <p:cNvSpPr/>
          <p:nvPr/>
        </p:nvSpPr>
        <p:spPr>
          <a:xfrm>
            <a:off x="228600" y="1595106"/>
            <a:ext cx="8686800" cy="2138694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code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($,£,...)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places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657600" y="4114800"/>
            <a:ext cx="5257800" cy="1752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038600"/>
            <a:ext cx="3352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Для создания экземпляра типа структура необязательно использовать оператор </a:t>
            </a:r>
            <a:r>
              <a:rPr lang="ru-RU" dirty="0" err="1" smtClean="0"/>
              <a:t>new</a:t>
            </a:r>
            <a:r>
              <a:rPr lang="ru-RU" dirty="0" smtClean="0"/>
              <a:t>, однако структура в этом случае считается неинициализированной</a:t>
            </a:r>
            <a:endParaRPr lang="ru-RU" dirty="0"/>
          </a:p>
        </p:txBody>
      </p:sp>
      <p:pic>
        <p:nvPicPr>
          <p:cNvPr id="10" name="Picture 9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151891">
            <a:off x="2807541" y="1368145"/>
            <a:ext cx="266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581400" y="3200400"/>
            <a:ext cx="533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Синтаксис при определении членов в структурах аналогичен синтаксису в классах</a:t>
            </a:r>
            <a:endParaRPr lang="ru-RU"/>
          </a:p>
        </p:txBody>
      </p:sp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49995">
            <a:off x="1521410" y="3300196"/>
            <a:ext cx="2705302" cy="22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Инициализация структуры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304800" y="1824344"/>
            <a:ext cx="8610600" cy="450025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($,£,...).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places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this.currencyCode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this.currencySymbol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this.fractionDigits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unitedKingdomCurrency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("GBP", "£");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767015" y="3505413"/>
            <a:ext cx="457200" cy="1676400"/>
          </a:xfrm>
          <a:prstGeom prst="rightBrace">
            <a:avLst>
              <a:gd name="adj1" fmla="val 1872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6336070" y="4116710"/>
            <a:ext cx="1893530" cy="6112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257800" y="57379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>
                <a:solidFill>
                  <a:srgbClr val="333333"/>
                </a:solidFill>
                <a:latin typeface="Georgia" charset="0"/>
              </a:rPr>
              <a:t>Сколько </a:t>
            </a:r>
            <a:r>
              <a:rPr lang="ru-RU" i="1" dirty="0">
                <a:solidFill>
                  <a:srgbClr val="333333"/>
                </a:solidFill>
                <a:latin typeface="Georgia" charset="0"/>
              </a:rPr>
              <a:t>значимых типов из .NET </a:t>
            </a:r>
            <a:r>
              <a:rPr lang="ru-RU" i="1" dirty="0" err="1" smtClean="0">
                <a:solidFill>
                  <a:srgbClr val="333333"/>
                </a:solidFill>
                <a:latin typeface="Georgia" charset="0"/>
              </a:rPr>
              <a:t>Framework</a:t>
            </a:r>
            <a:r>
              <a:rPr lang="ru-RU" i="1" dirty="0" smtClean="0">
                <a:solidFill>
                  <a:srgbClr val="333333"/>
                </a:solidFill>
                <a:latin typeface="Georgia" charset="0"/>
              </a:rPr>
              <a:t> содержит </a:t>
            </a:r>
            <a:r>
              <a:rPr lang="ru-RU" i="1" dirty="0">
                <a:solidFill>
                  <a:srgbClr val="333333"/>
                </a:solidFill>
                <a:latin typeface="Georgia" charset="0"/>
              </a:rPr>
              <a:t>конструкторы по умолчанию?</a:t>
            </a:r>
            <a:r>
              <a:rPr lang="ru-RU" dirty="0">
                <a:solidFill>
                  <a:srgbClr val="333333"/>
                </a:solidFill>
                <a:latin typeface="Georgia" charset="0"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Инициализация структуры</a:t>
            </a:r>
            <a:endParaRPr lang="ru-RU" sz="1800"/>
          </a:p>
        </p:txBody>
      </p:sp>
      <p:sp>
        <p:nvSpPr>
          <p:cNvPr id="8" name="Rounded Rectangle 7"/>
          <p:cNvSpPr/>
          <p:nvPr/>
        </p:nvSpPr>
        <p:spPr>
          <a:xfrm>
            <a:off x="152400" y="762000"/>
            <a:ext cx="8839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4876801"/>
            <a:ext cx="88392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Если при создании экземпляра структуры не используется конструктор (либо </a:t>
            </a:r>
            <a:r>
              <a:rPr lang="en-US" dirty="0" smtClean="0"/>
              <a:t>default</a:t>
            </a:r>
            <a:r>
              <a:rPr lang="ru-RU" dirty="0" smtClean="0"/>
              <a:t>), структура считается неинициализированной</a:t>
            </a:r>
            <a:endParaRPr lang="ru-RU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813664"/>
              </p:ext>
            </p:extLst>
          </p:nvPr>
        </p:nvGraphicFramePr>
        <p:xfrm>
          <a:off x="152400" y="1828800"/>
          <a:ext cx="88392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48125" y="54895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Определение типов</a:t>
            </a:r>
            <a:endParaRPr lang="ru-RU" sz="18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1" t="63" r="-2944" b="1145"/>
          <a:stretch/>
        </p:blipFill>
        <p:spPr>
          <a:xfrm>
            <a:off x="1143000" y="609600"/>
            <a:ext cx="6781800" cy="5888038"/>
          </a:xfrm>
        </p:spPr>
      </p:pic>
    </p:spTree>
    <p:extLst>
      <p:ext uri="{BB962C8B-B14F-4D97-AF65-F5344CB8AC3E}">
        <p14:creationId xmlns:p14="http://schemas.microsoft.com/office/powerpoint/2010/main" val="397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Что такое перечисление?</a:t>
            </a:r>
            <a:endParaRPr lang="ru-RU" sz="1800" dirty="0"/>
          </a:p>
        </p:txBody>
      </p:sp>
      <p:sp>
        <p:nvSpPr>
          <p:cNvPr id="5" name="Flowchart: Document 4"/>
          <p:cNvSpPr/>
          <p:nvPr/>
        </p:nvSpPr>
        <p:spPr>
          <a:xfrm>
            <a:off x="381000" y="762002"/>
            <a:ext cx="1295400" cy="685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762000" y="1676400"/>
            <a:ext cx="3276600" cy="914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106000" algn="just"/>
            <a:r>
              <a:rPr lang="ru-RU" dirty="0">
                <a:latin typeface="Consolas" pitchFamily="49" charset="0"/>
                <a:cs typeface="Consolas" pitchFamily="49" charset="0"/>
              </a:rPr>
              <a:t>d = </a:t>
            </a:r>
            <a:r>
              <a:rPr lang="ru-RU" b="1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.Friday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6000" algn="just"/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6801" y="838201"/>
            <a:ext cx="3962400" cy="2819400"/>
          </a:xfrm>
          <a:prstGeom prst="roundRect">
            <a:avLst/>
          </a:prstGeom>
          <a:solidFill>
            <a:srgbClr val="BDFFF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b="1" dirty="0" err="1" smtClean="0"/>
              <a:t>Day</a:t>
            </a:r>
            <a:endParaRPr lang="ru-RU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05400" y="13716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Monday</a:t>
            </a:r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5105400" y="19050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Tuesday</a:t>
            </a:r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5105400" y="24384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Wednesday</a:t>
            </a:r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6858000" y="13716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Thursday</a:t>
            </a:r>
            <a:endParaRPr lang="ru-RU"/>
          </a:p>
        </p:txBody>
      </p:sp>
      <p:sp>
        <p:nvSpPr>
          <p:cNvPr id="14" name="Rounded Rectangle 13"/>
          <p:cNvSpPr/>
          <p:nvPr/>
        </p:nvSpPr>
        <p:spPr>
          <a:xfrm>
            <a:off x="6858000" y="19050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Friday</a:t>
            </a:r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6858000" y="24384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Saturday</a:t>
            </a:r>
            <a:endParaRPr lang="ru-RU"/>
          </a:p>
        </p:txBody>
      </p:sp>
      <p:sp>
        <p:nvSpPr>
          <p:cNvPr id="16" name="Rounded Rectangle 15"/>
          <p:cNvSpPr/>
          <p:nvPr/>
        </p:nvSpPr>
        <p:spPr>
          <a:xfrm>
            <a:off x="6858000" y="2971800"/>
            <a:ext cx="1524000" cy="4572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Sunday</a:t>
            </a:r>
            <a:endParaRPr lang="ru-RU"/>
          </a:p>
        </p:txBody>
      </p:sp>
      <p:sp>
        <p:nvSpPr>
          <p:cNvPr id="17" name="Rounded Rectangle 16"/>
          <p:cNvSpPr/>
          <p:nvPr/>
        </p:nvSpPr>
        <p:spPr>
          <a:xfrm>
            <a:off x="304800" y="2819400"/>
            <a:ext cx="4191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Использование перечислений дает следующие преимущества:</a:t>
            </a:r>
            <a:endParaRPr lang="ru-RU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3886201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код легче поддерживать, поскольку определяются только ожидаемые значения переменных</a:t>
            </a:r>
            <a:endParaRPr lang="ru-RU" dirty="0"/>
          </a:p>
        </p:txBody>
      </p:sp>
      <p:sp>
        <p:nvSpPr>
          <p:cNvPr id="19" name="Rounded Rectangle 18"/>
          <p:cNvSpPr/>
          <p:nvPr/>
        </p:nvSpPr>
        <p:spPr>
          <a:xfrm>
            <a:off x="304800" y="45720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код легче читать, потому что присваиваются легко идентифицированные имена</a:t>
            </a:r>
            <a:endParaRPr lang="ru-RU"/>
          </a:p>
        </p:txBody>
      </p:sp>
      <p:sp>
        <p:nvSpPr>
          <p:cNvPr id="20" name="Rounded Rectangle 19"/>
          <p:cNvSpPr/>
          <p:nvPr/>
        </p:nvSpPr>
        <p:spPr>
          <a:xfrm>
            <a:off x="304800" y="5181600"/>
            <a:ext cx="8610600" cy="6925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код легче в наборе, поскольку </a:t>
            </a:r>
            <a:r>
              <a:rPr lang="ru-RU" dirty="0" err="1" smtClean="0"/>
              <a:t>IntelliSense</a:t>
            </a:r>
            <a:r>
              <a:rPr lang="ru-RU" dirty="0" smtClean="0"/>
              <a:t> выводит список возможных значений, которые можно использовать</a:t>
            </a:r>
            <a:endParaRPr lang="ru-RU" dirty="0"/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914401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3824173" y="1691382"/>
            <a:ext cx="506161" cy="4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19"/>
          <p:cNvSpPr/>
          <p:nvPr/>
        </p:nvSpPr>
        <p:spPr>
          <a:xfrm>
            <a:off x="304089" y="5950604"/>
            <a:ext cx="8610600" cy="6098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перечислимые </a:t>
            </a:r>
            <a:r>
              <a:rPr lang="ru-RU" dirty="0"/>
              <a:t>типы подвергаются строгой проверке </a:t>
            </a:r>
            <a:r>
              <a:rPr lang="ru-RU" dirty="0" smtClean="0"/>
              <a:t>типов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222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Что такое перечисление?</a:t>
            </a:r>
            <a:endParaRPr lang="ru-RU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247184" y="685801"/>
            <a:ext cx="8668216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366923" indent="-366923" algn="just">
              <a:buFont typeface="Wingdings" pitchFamily="2" charset="2"/>
              <a:buChar char="ü"/>
            </a:pPr>
            <a:r>
              <a:rPr lang="ru-RU" dirty="0" smtClean="0"/>
              <a:t>Каждый </a:t>
            </a:r>
            <a:r>
              <a:rPr lang="ru-RU" dirty="0"/>
              <a:t>перечислимый тип прямо наследует System.Enum, производному </a:t>
            </a:r>
            <a:r>
              <a:rPr lang="ru-RU" dirty="0" smtClean="0"/>
              <a:t>от System.ValueType</a:t>
            </a:r>
            <a:r>
              <a:rPr lang="ru-RU" dirty="0"/>
              <a:t>, а тот в свою очередь — </a:t>
            </a:r>
            <a:r>
              <a:rPr lang="ru-RU" dirty="0" smtClean="0"/>
              <a:t>System.Object</a:t>
            </a:r>
          </a:p>
          <a:p>
            <a:pPr marL="366923" indent="-366923" algn="just">
              <a:buFont typeface="Wingdings" pitchFamily="2" charset="2"/>
              <a:buChar char="ü"/>
            </a:pPr>
            <a:r>
              <a:rPr lang="ru-RU" dirty="0"/>
              <a:t>Перечислимые типы относятся к значимым </a:t>
            </a:r>
            <a:r>
              <a:rPr lang="ru-RU" dirty="0" smtClean="0"/>
              <a:t>типам </a:t>
            </a:r>
            <a:r>
              <a:rPr lang="ru-RU" dirty="0"/>
              <a:t>и могут выступать </a:t>
            </a:r>
            <a:r>
              <a:rPr lang="ru-RU" dirty="0" smtClean="0"/>
              <a:t>как в </a:t>
            </a:r>
            <a:r>
              <a:rPr lang="ru-RU" dirty="0"/>
              <a:t>неупакованной, так и в упакованной </a:t>
            </a:r>
            <a:r>
              <a:rPr lang="ru-RU" dirty="0" smtClean="0"/>
              <a:t>формах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47184" y="3046939"/>
            <a:ext cx="2648416" cy="3048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b="1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White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Red,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Green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Orange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Блок-схема: документ 23"/>
          <p:cNvSpPr/>
          <p:nvPr/>
        </p:nvSpPr>
        <p:spPr bwMode="auto">
          <a:xfrm>
            <a:off x="3200400" y="3046939"/>
            <a:ext cx="5696416" cy="3667788"/>
          </a:xfrm>
          <a:prstGeom prst="flowChartDocumen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psevdocode</a:t>
            </a:r>
            <a:endParaRPr lang="ru-RU" b="1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arn-CL" dirty="0" smtClean="0">
                <a:latin typeface="Consolas" pitchFamily="49" charset="0"/>
                <a:cs typeface="Consolas" pitchFamily="49" charset="0"/>
              </a:rPr>
              <a:t>struct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Color : </a:t>
            </a:r>
            <a:r>
              <a:rPr lang="arn-CL" b="1" dirty="0">
                <a:latin typeface="Consolas" pitchFamily="49" charset="0"/>
                <a:cs typeface="Consolas" pitchFamily="49" charset="0"/>
              </a:rPr>
              <a:t>System.Enum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 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arn-CL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public const Color White = (Color) 0;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public const Color Red = (Color) 1;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public const Color Green = (Color) 2;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public const Color Blue= (Color) 3;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public const Color Orange = (Color) 4;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just"/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public Int32 value__;</a:t>
            </a:r>
          </a:p>
          <a:p>
            <a:pPr algn="just"/>
            <a:r>
              <a:rPr lang="arn-CL" dirty="0">
                <a:latin typeface="Consolas" pitchFamily="49" charset="0"/>
                <a:cs typeface="Consolas" pitchFamily="49" charset="0"/>
              </a:rPr>
              <a:t>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247184" y="2286001"/>
            <a:ext cx="8668216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Перечисления cоздаются с помощью ключевого слова </a:t>
            </a:r>
            <a:r>
              <a:rPr lang="ru-RU" b="1" dirty="0" smtClean="0"/>
              <a:t>enum</a:t>
            </a:r>
            <a:endParaRPr lang="ru-RU" b="1" dirty="0"/>
          </a:p>
        </p:txBody>
      </p:sp>
      <p:pic>
        <p:nvPicPr>
          <p:cNvPr id="26" name="Picture 1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87775" flipV="1">
            <a:off x="1371290" y="2833849"/>
            <a:ext cx="1321466" cy="24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7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Что такое перечисление?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7" y="1143001"/>
            <a:ext cx="5201297" cy="2514600"/>
          </a:xfrm>
          <a:prstGeom prst="rect">
            <a:avLst/>
          </a:prstGeom>
          <a:ln>
            <a:solidFill>
              <a:srgbClr val="002C78"/>
            </a:solidFill>
          </a:ln>
        </p:spPr>
      </p:pic>
      <p:sp>
        <p:nvSpPr>
          <p:cNvPr id="5" name="Скругленный прямоугольник 4"/>
          <p:cNvSpPr/>
          <p:nvPr/>
        </p:nvSpPr>
        <p:spPr bwMode="auto">
          <a:xfrm>
            <a:off x="6705602" y="978085"/>
            <a:ext cx="1842447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ILDASM</a:t>
            </a:r>
            <a:endParaRPr lang="ru-RU" b="1" dirty="0" smtClean="0"/>
          </a:p>
        </p:txBody>
      </p:sp>
      <p:pic>
        <p:nvPicPr>
          <p:cNvPr id="9" name="Picture 12" descr="arrow0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381763" flipV="1">
            <a:off x="6032541" y="1271609"/>
            <a:ext cx="883270" cy="2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5" y="3886200"/>
            <a:ext cx="680375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Создание новых типов перечисления</a:t>
            </a:r>
            <a:endParaRPr lang="ru-RU" sz="1800" dirty="0"/>
          </a:p>
        </p:txBody>
      </p:sp>
      <p:sp>
        <p:nvSpPr>
          <p:cNvPr id="6" name="Flowchart: Document 5"/>
          <p:cNvSpPr/>
          <p:nvPr/>
        </p:nvSpPr>
        <p:spPr>
          <a:xfrm>
            <a:off x="457200" y="1365869"/>
            <a:ext cx="1981200" cy="2596532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61513" y="1060220"/>
            <a:ext cx="52578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Перечисления можно объявить в классе или пространстве имен, но нельзя в методе</a:t>
            </a:r>
            <a:endParaRPr lang="ru-RU" dirty="0"/>
          </a:p>
        </p:txBody>
      </p:sp>
      <p:sp>
        <p:nvSpPr>
          <p:cNvPr id="8" name="Flowchart: Document 7"/>
          <p:cNvSpPr/>
          <p:nvPr/>
        </p:nvSpPr>
        <p:spPr>
          <a:xfrm>
            <a:off x="1828801" y="2359229"/>
            <a:ext cx="2286000" cy="2517572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1" y="2817702"/>
            <a:ext cx="2286000" cy="3049699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3,          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Fall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867400" y="3352588"/>
            <a:ext cx="2667000" cy="2514813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Season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: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short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57400" y="5943600"/>
            <a:ext cx="6898545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latin typeface="Consolas"/>
                <a:cs typeface="Consolas"/>
              </a:rPr>
              <a:t>byte  </a:t>
            </a:r>
            <a:r>
              <a:rPr lang="ru-RU" dirty="0" err="1" smtClean="0">
                <a:latin typeface="Consolas"/>
                <a:cs typeface="Consolas"/>
              </a:rPr>
              <a:t>sbyte</a:t>
            </a:r>
            <a:r>
              <a:rPr lang="ru-RU" dirty="0" smtClean="0">
                <a:latin typeface="Consolas"/>
                <a:cs typeface="Consolas"/>
              </a:rPr>
              <a:t>  </a:t>
            </a:r>
            <a:r>
              <a:rPr lang="ru-RU" dirty="0" err="1" smtClean="0">
                <a:latin typeface="Consolas"/>
                <a:cs typeface="Consolas"/>
              </a:rPr>
              <a:t>short</a:t>
            </a:r>
            <a:r>
              <a:rPr lang="ru-RU" dirty="0" smtClean="0">
                <a:latin typeface="Consolas"/>
                <a:cs typeface="Consolas"/>
              </a:rPr>
              <a:t>  </a:t>
            </a:r>
            <a:r>
              <a:rPr lang="ru-RU" dirty="0" err="1" smtClean="0">
                <a:latin typeface="Consolas"/>
                <a:cs typeface="Consolas"/>
              </a:rPr>
              <a:t>ushort</a:t>
            </a:r>
            <a:r>
              <a:rPr lang="ru-RU" dirty="0" smtClean="0">
                <a:latin typeface="Consolas"/>
                <a:cs typeface="Consolas"/>
              </a:rPr>
              <a:t>  int  </a:t>
            </a:r>
            <a:r>
              <a:rPr lang="ru-RU" dirty="0" err="1" smtClean="0">
                <a:latin typeface="Consolas"/>
                <a:cs typeface="Consolas"/>
              </a:rPr>
              <a:t>uint</a:t>
            </a:r>
            <a:r>
              <a:rPr lang="ru-RU" dirty="0" smtClean="0">
                <a:latin typeface="Consolas"/>
                <a:cs typeface="Consolas"/>
              </a:rPr>
              <a:t>  long  </a:t>
            </a:r>
            <a:r>
              <a:rPr lang="ru-RU" dirty="0" err="1" smtClean="0">
                <a:latin typeface="Consolas"/>
                <a:cs typeface="Consolas"/>
              </a:rPr>
              <a:t>ulong</a:t>
            </a:r>
            <a:endParaRPr lang="ru-RU" dirty="0">
              <a:latin typeface="Consolas"/>
              <a:cs typeface="Consolas"/>
            </a:endParaRPr>
          </a:p>
        </p:txBody>
      </p:sp>
      <p:pic>
        <p:nvPicPr>
          <p:cNvPr id="14" name="Picture 1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817628" flipV="1">
            <a:off x="7050475" y="4716715"/>
            <a:ext cx="1869795" cy="34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кругленный прямоугольник 2"/>
          <p:cNvSpPr/>
          <p:nvPr/>
        </p:nvSpPr>
        <p:spPr bwMode="auto">
          <a:xfrm>
            <a:off x="6108448" y="2206404"/>
            <a:ext cx="2819400" cy="68771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dirty="0" smtClean="0"/>
              <a:t>базовый класс </a:t>
            </a:r>
            <a:r>
              <a:rPr lang="arn-CL" dirty="0" smtClean="0"/>
              <a:t>FCL</a:t>
            </a:r>
            <a:r>
              <a:rPr lang="ru-RU" dirty="0" smtClean="0"/>
              <a:t> (</a:t>
            </a:r>
            <a:r>
              <a:rPr lang="arn-CL" dirty="0" smtClean="0"/>
              <a:t>Int32</a:t>
            </a:r>
            <a:r>
              <a:rPr lang="ru-RU" dirty="0" smtClean="0"/>
              <a:t>)</a:t>
            </a:r>
          </a:p>
        </p:txBody>
      </p:sp>
      <p:pic>
        <p:nvPicPr>
          <p:cNvPr id="15" name="Picture 1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851019" flipV="1">
            <a:off x="7811688" y="2861755"/>
            <a:ext cx="934903" cy="21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823921" y="2206404"/>
            <a:ext cx="474233" cy="5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Инициализация и присваивание переменных перечисления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Объявление переменных перечисления и присваивание им значений выполняется аналогично другим типам в C#</a:t>
            </a:r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04800" y="1595106"/>
            <a:ext cx="4722444" cy="511962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Day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Monday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Tuesday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2,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Wednesday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Thursday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4,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Friday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5,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Saturday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6,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Sunday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7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myDayOff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1676400"/>
            <a:ext cx="5257801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EnumType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variableName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 = [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EnumValue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Инициализация и присваивание переменных перечисления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25122" cy="909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  <a:endParaRPr lang="ru-RU" dirty="0"/>
          </a:p>
        </p:txBody>
      </p:sp>
      <p:sp>
        <p:nvSpPr>
          <p:cNvPr id="7" name="Flowchart: Document 6"/>
          <p:cNvSpPr/>
          <p:nvPr/>
        </p:nvSpPr>
        <p:spPr>
          <a:xfrm>
            <a:off x="190279" y="1752601"/>
            <a:ext cx="8420322" cy="1600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dayOfWeek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Day.Monday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dayOfWeek &lt;=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3429001"/>
            <a:ext cx="6210522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Переменные перечисления можно сравнивать </a:t>
            </a:r>
            <a:endParaRPr lang="ru-RU" dirty="0"/>
          </a:p>
        </p:txBody>
      </p:sp>
      <p:sp>
        <p:nvSpPr>
          <p:cNvPr id="13" name="Rounded Rectangle 12"/>
          <p:cNvSpPr/>
          <p:nvPr/>
        </p:nvSpPr>
        <p:spPr>
          <a:xfrm>
            <a:off x="190278" y="4269535"/>
            <a:ext cx="8725122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Для переменных перечисления можно выполнять целочисленные операции, такие как инкримент и декримент</a:t>
            </a:r>
            <a:endParaRPr lang="ru-RU" dirty="0"/>
          </a:p>
        </p:txBody>
      </p:sp>
      <p:sp>
        <p:nvSpPr>
          <p:cNvPr id="14" name="Rounded Rectangle 13"/>
          <p:cNvSpPr/>
          <p:nvPr/>
        </p:nvSpPr>
        <p:spPr>
          <a:xfrm>
            <a:off x="190278" y="6027017"/>
            <a:ext cx="3695922" cy="578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err="1" smtClean="0"/>
              <a:t>Day.Monday</a:t>
            </a:r>
            <a:r>
              <a:rPr lang="ru-RU" dirty="0" smtClean="0"/>
              <a:t> + </a:t>
            </a:r>
            <a:r>
              <a:rPr lang="ru-RU" dirty="0" err="1" smtClean="0"/>
              <a:t>Day.Wednesday</a:t>
            </a:r>
            <a:endParaRPr lang="ru-RU" dirty="0"/>
          </a:p>
        </p:txBody>
      </p:sp>
      <p:pic>
        <p:nvPicPr>
          <p:cNvPr id="16" name="Picture 1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97739">
            <a:off x="4022150" y="2849707"/>
            <a:ext cx="2749095" cy="30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80430" y="5819218"/>
            <a:ext cx="623415" cy="7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3"/>
          <p:cNvSpPr/>
          <p:nvPr/>
        </p:nvSpPr>
        <p:spPr>
          <a:xfrm>
            <a:off x="190278" y="5262894"/>
            <a:ext cx="3695922" cy="605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/>
              <a:t>«==», «!=», «&lt;», «&gt;», «&lt;=», </a:t>
            </a:r>
            <a:r>
              <a:rPr lang="ru-RU" b="1" dirty="0" smtClean="0"/>
              <a:t>«&gt;=»</a:t>
            </a:r>
            <a:endParaRPr lang="ru-RU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705600" y="2209801"/>
            <a:ext cx="2133600" cy="2209800"/>
          </a:xfrm>
          <a:prstGeom prst="roundRect">
            <a:avLst/>
          </a:prstGeom>
          <a:solidFill>
            <a:srgbClr val="BDFFF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338384"/>
            <a:r>
              <a:rPr lang="ru-RU" smtClean="0"/>
              <a:t>Monday</a:t>
            </a:r>
          </a:p>
          <a:p>
            <a:pPr marL="338384"/>
            <a:r>
              <a:rPr lang="ru-RU" smtClean="0"/>
              <a:t>Tuesday</a:t>
            </a:r>
          </a:p>
          <a:p>
            <a:pPr marL="338384"/>
            <a:r>
              <a:rPr lang="ru-RU" smtClean="0"/>
              <a:t>Wednesday</a:t>
            </a:r>
          </a:p>
          <a:p>
            <a:pPr marL="338384"/>
            <a:r>
              <a:rPr lang="ru-RU" smtClean="0"/>
              <a:t>Thursday</a:t>
            </a:r>
          </a:p>
          <a:p>
            <a:pPr marL="338384"/>
            <a:r>
              <a:rPr lang="ru-RU" smtClean="0"/>
              <a:t>Friday</a:t>
            </a:r>
          </a:p>
          <a:p>
            <a:pPr marL="338384"/>
            <a:r>
              <a:rPr lang="ru-RU" smtClean="0"/>
              <a:t>Saturday</a:t>
            </a:r>
          </a:p>
          <a:p>
            <a:pPr marL="338384"/>
            <a:r>
              <a:rPr lang="ru-RU" smtClean="0"/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29307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4" y="179343"/>
            <a:ext cx="8881060" cy="365131"/>
          </a:xfrm>
        </p:spPr>
        <p:txBody>
          <a:bodyPr/>
          <a:lstStyle/>
          <a:p>
            <a:r>
              <a:rPr lang="ru-RU" sz="1800" smtClean="0"/>
              <a:t>Сравнение ссылочных и значимых типов</a:t>
            </a:r>
            <a:endParaRPr lang="ru-RU" sz="1800"/>
          </a:p>
        </p:txBody>
      </p:sp>
      <p:sp>
        <p:nvSpPr>
          <p:cNvPr id="6" name="Rounded Rectangle 5"/>
          <p:cNvSpPr/>
          <p:nvPr/>
        </p:nvSpPr>
        <p:spPr>
          <a:xfrm>
            <a:off x="152400" y="609600"/>
            <a:ext cx="87630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Большую часть времени переменные значимого типа создаются в стеке, но могут </a:t>
            </a:r>
            <a:r>
              <a:rPr lang="ru-RU" dirty="0"/>
              <a:t>мигрировать в управляемую кучу вследствие упаковки, будучи членами ссылочных типов, а также при их </a:t>
            </a:r>
            <a:r>
              <a:rPr lang="ru-RU" dirty="0" smtClean="0"/>
              <a:t>использовании в </a:t>
            </a:r>
            <a:r>
              <a:rPr lang="ru-RU" dirty="0"/>
              <a:t>хитрых экзотических конструкциях языка </a:t>
            </a:r>
            <a:r>
              <a:rPr lang="ru-RU" dirty="0" err="1"/>
              <a:t>C</a:t>
            </a:r>
            <a:r>
              <a:rPr lang="ru-RU" dirty="0"/>
              <a:t>#, </a:t>
            </a:r>
            <a:r>
              <a:rPr lang="ru-RU" dirty="0" smtClean="0"/>
              <a:t>а-</a:t>
            </a:r>
            <a:r>
              <a:rPr lang="ru-RU" dirty="0"/>
              <a:t>ля замыканий, </a:t>
            </a:r>
            <a:r>
              <a:rPr lang="ru-RU" dirty="0" smtClean="0"/>
              <a:t>экземпляры</a:t>
            </a:r>
            <a:r>
              <a:rPr lang="en-US" dirty="0" smtClean="0"/>
              <a:t> </a:t>
            </a:r>
            <a:r>
              <a:rPr lang="ru-RU" dirty="0" smtClean="0"/>
              <a:t>же ссылочных </a:t>
            </a:r>
            <a:r>
              <a:rPr lang="ru-RU" dirty="0"/>
              <a:t>типов всегда располагаются в управляемой куче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2971800"/>
            <a:ext cx="8763000" cy="702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682884" algn="just"/>
            <a:r>
              <a:rPr lang="ru-RU" dirty="0" smtClean="0"/>
              <a:t>Вычисляет число байт, необходимых всем экземплярным полям типа и всем его базовым типам вплоть до и включая System.Object 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3733800"/>
            <a:ext cx="87630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682884" algn="just"/>
            <a:r>
              <a:rPr lang="ru-RU" dirty="0" smtClean="0"/>
              <a:t>Выделяет память для объекта, резервируя необходимое для данного типа число байт в управляемой куче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4495800"/>
            <a:ext cx="87630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682884" algn="just"/>
            <a:r>
              <a:rPr lang="ru-RU" dirty="0" smtClean="0"/>
              <a:t>Инициализирует указатель на объект-тип и индекс блока синхронизации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5257800"/>
            <a:ext cx="87630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682884" algn="just"/>
            <a:r>
              <a:rPr lang="ru-RU" dirty="0" smtClean="0"/>
              <a:t>Вызывает конструктор экземпляра типа с параметрами, указанными при вызове new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152400" y="6019800"/>
            <a:ext cx="8763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682884" algn="just"/>
            <a:r>
              <a:rPr lang="ru-RU" dirty="0" smtClean="0"/>
              <a:t>Возвращает ссылку на вновь созданный объект</a:t>
            </a:r>
            <a:endParaRPr lang="ru-RU" dirty="0"/>
          </a:p>
        </p:txBody>
      </p:sp>
      <p:pic>
        <p:nvPicPr>
          <p:cNvPr id="19" name="Picture 2" descr="C:\Users\MIB\Downloads\button_ok_597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465292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IB\Downloads\button_ok_597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65292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IB\Downloads\button_ok_597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0"/>
            <a:ext cx="465292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MIB\Downloads\button_ok_597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465292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152400" y="2209800"/>
            <a:ext cx="8763000" cy="7590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Память для ссылочных типов всегда выделяется из управляемой кучи с помощью оператора С# new, который</a:t>
            </a:r>
            <a:endParaRPr lang="ru-RU" dirty="0"/>
          </a:p>
        </p:txBody>
      </p:sp>
      <p:pic>
        <p:nvPicPr>
          <p:cNvPr id="17" name="Picture 2" descr="C:\Users\MIB\Downloads\button_ok_597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8" y="3037175"/>
            <a:ext cx="465292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Сравнение ссылочных и значимых типов</a:t>
            </a:r>
            <a:endParaRPr lang="ru-RU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74058395"/>
              </p:ext>
            </p:extLst>
          </p:nvPr>
        </p:nvGraphicFramePr>
        <p:xfrm>
          <a:off x="304800" y="761999"/>
          <a:ext cx="8610600" cy="480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81" y="1066801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Сравнение ссылочных и значимых типов</a:t>
            </a:r>
            <a:endParaRPr lang="ru-RU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9482977"/>
              </p:ext>
            </p:extLst>
          </p:nvPr>
        </p:nvGraphicFramePr>
        <p:xfrm>
          <a:off x="381001" y="838201"/>
          <a:ext cx="8458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81001" y="4572000"/>
            <a:ext cx="3886200" cy="175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В CLR значимый тип является изолированным, то есть не может служить базовым типом для какого-либо другого ссылочного или значимого типа</a:t>
            </a:r>
            <a:endParaRPr lang="ru-RU" dirty="0"/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90796" y="5797781"/>
            <a:ext cx="1204441" cy="91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ссылочных и значимых типов</a:t>
            </a:r>
            <a:endParaRPr lang="ru-RU"/>
          </a:p>
        </p:txBody>
      </p:sp>
      <p:sp>
        <p:nvSpPr>
          <p:cNvPr id="9" name="Flowchart: Document 8"/>
          <p:cNvSpPr/>
          <p:nvPr/>
        </p:nvSpPr>
        <p:spPr>
          <a:xfrm>
            <a:off x="247183" y="830984"/>
            <a:ext cx="8706539" cy="5868885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static void Do()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SomeRef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r1 = new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SomeRef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();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Allocated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heap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SomeVal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v1 = new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SomeVal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();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Allocated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stack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r1.x = 5;               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Pointer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dereference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v1.x = 5;               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Changed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stack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Console.WriteLine(r1.x);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Displays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"5"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Console.WriteLine(v1.x);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Also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displays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"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5»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smtClean="0">
                <a:latin typeface="Consolas" pitchFamily="49" charset="0"/>
                <a:cs typeface="Consolas" pitchFamily="49" charset="0"/>
              </a:rPr>
              <a:t>    //==================================================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SomeRef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r2 = r1;        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Copies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reference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pointer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only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SomeVal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v2 = v1;        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Allocate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on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stack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&amp;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copies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members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r1.x = 8;               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Changes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r1.x and r2.x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v1.x = 9;               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Changes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v1.x,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not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v2.x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Console.WriteLine(r1.x);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Displays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"8"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Console.WriteLine(r2.x);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Displays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"8"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Console.WriteLine(v1.x);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Displays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"9"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Console.WriteLine(v2.x);      //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Displays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"5"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5562600" y="838200"/>
            <a:ext cx="3276600" cy="282003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SomeRef</a:t>
            </a:r>
            <a:endParaRPr lang="ru-RU" sz="17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public int x;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struct 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SomeVal</a:t>
            </a:r>
            <a:endParaRPr lang="ru-RU" sz="17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public int x;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Определение типов</a:t>
            </a:r>
            <a:endParaRPr lang="ru-RU" sz="1800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" y="1828800"/>
            <a:ext cx="876344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 smtClean="0"/>
              <a:t>Тип состоит из нуля или более членов типа, определяющих способы использования и правила функционирования типа </a:t>
            </a:r>
            <a:endParaRPr lang="ru-RU" dirty="0"/>
          </a:p>
        </p:txBody>
      </p:sp>
      <p:sp>
        <p:nvSpPr>
          <p:cNvPr id="25" name="Rounded Rectangle 24"/>
          <p:cNvSpPr/>
          <p:nvPr/>
        </p:nvSpPr>
        <p:spPr>
          <a:xfrm>
            <a:off x="152400" y="2971800"/>
            <a:ext cx="8763444" cy="840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 smtClean="0"/>
              <a:t>Существует три фундаментальных </a:t>
            </a:r>
            <a:r>
              <a:rPr lang="ru-RU" dirty="0"/>
              <a:t>в</a:t>
            </a:r>
            <a:r>
              <a:rPr lang="ru-RU" dirty="0" smtClean="0"/>
              <a:t>ида членов типа</a:t>
            </a:r>
            <a:r>
              <a:rPr lang="en-US" dirty="0" smtClean="0"/>
              <a:t>:</a:t>
            </a:r>
            <a:r>
              <a:rPr lang="ru-RU" dirty="0" smtClean="0"/>
              <a:t> поля, методы и вложенные типы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ссылочных и значимых типов</a:t>
            </a:r>
            <a:endParaRPr lang="ru-RU" dirty="0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85800" y="1219201"/>
            <a:ext cx="2133600" cy="46482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066800" y="838201"/>
            <a:ext cx="1371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ru-RU" sz="2000" b="1" dirty="0">
                <a:latin typeface="Calibri" pitchFamily="34" charset="0"/>
                <a:cs typeface="Arial" pitchFamily="34" charset="0"/>
              </a:rPr>
              <a:t>Стек потока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85800" y="1676400"/>
            <a:ext cx="2133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r1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85800" y="2133600"/>
            <a:ext cx="2133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v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838200" y="2514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5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685800" y="1219200"/>
            <a:ext cx="2133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. . . 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5105400" y="838202"/>
            <a:ext cx="2362200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ru-RU" sz="2000" b="1" dirty="0">
                <a:latin typeface="Calibri" pitchFamily="34" charset="0"/>
                <a:cs typeface="Arial" pitchFamily="34" charset="0"/>
              </a:rPr>
              <a:t>Управляемая куча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3962400" y="1219201"/>
            <a:ext cx="4648200" cy="464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  <a:effectLst/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endParaRPr lang="ru-RU" sz="2000" dirty="0"/>
          </a:p>
        </p:txBody>
      </p:sp>
      <p:sp>
        <p:nvSpPr>
          <p:cNvPr id="35" name="Rounded Rectangle 34"/>
          <p:cNvSpPr/>
          <p:nvPr/>
        </p:nvSpPr>
        <p:spPr>
          <a:xfrm>
            <a:off x="304800" y="5867401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2000" dirty="0" smtClean="0"/>
              <a:t>Состояние стека потока и управляемой кучи после выполнения первой половины метода Do</a:t>
            </a:r>
            <a:endParaRPr lang="ru-RU" sz="2000" dirty="0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5334000" y="1472821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defTabSz="1174152">
              <a:spcAft>
                <a:spcPts val="1284"/>
              </a:spcAft>
            </a:pPr>
            <a:r>
              <a:rPr lang="ru-RU" sz="2000" b="1" dirty="0">
                <a:latin typeface="Courier New" pitchFamily="49" charset="0"/>
                <a:cs typeface="Arial" pitchFamily="34" charset="0"/>
              </a:rPr>
              <a:t>SomeRef Object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4800600" y="1905001"/>
            <a:ext cx="2971800" cy="2590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284"/>
              </a:spcAft>
            </a:pP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Sync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block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index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algn="ctr">
              <a:spcAft>
                <a:spcPts val="1284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object ptr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ctr">
              <a:spcAft>
                <a:spcPts val="1284"/>
              </a:spcAf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Instance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fields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algn="ctr" defTabSz="1174152">
              <a:spcAft>
                <a:spcPts val="1284"/>
              </a:spcAft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10200" y="35814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5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Elbow Connector 42"/>
          <p:cNvCxnSpPr>
            <a:stCxn id="61459" idx="3"/>
          </p:cNvCxnSpPr>
          <p:nvPr/>
        </p:nvCxnSpPr>
        <p:spPr>
          <a:xfrm>
            <a:off x="2819400" y="1905000"/>
            <a:ext cx="2286000" cy="1295400"/>
          </a:xfrm>
          <a:prstGeom prst="bentConnector3">
            <a:avLst>
              <a:gd name="adj1" fmla="val 34477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ссылочных и значимых типов</a:t>
            </a:r>
            <a:endParaRPr lang="ru-RU" dirty="0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85800" y="1219201"/>
            <a:ext cx="2133600" cy="46482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066800" y="838201"/>
            <a:ext cx="1371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ru-RU" sz="2000" b="1" dirty="0">
                <a:latin typeface="Calibri" pitchFamily="34" charset="0"/>
                <a:cs typeface="Arial" pitchFamily="34" charset="0"/>
              </a:rPr>
              <a:t>Стек потока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85800" y="1676400"/>
            <a:ext cx="2133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r1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85800" y="2133600"/>
            <a:ext cx="2133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v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1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838200" y="2514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9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685800" y="1219200"/>
            <a:ext cx="2133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. . . 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5105400" y="838202"/>
            <a:ext cx="2362200" cy="30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ru-RU" sz="2000" b="1" dirty="0">
                <a:latin typeface="Calibri" pitchFamily="34" charset="0"/>
                <a:cs typeface="Arial" pitchFamily="34" charset="0"/>
              </a:rPr>
              <a:t>Управляемая куча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3962400" y="1219201"/>
            <a:ext cx="4648200" cy="464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F81BD"/>
            </a:solidFill>
            <a:round/>
            <a:headEnd/>
            <a:tailEnd/>
          </a:ln>
          <a:effectLst/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35" name="Rounded Rectangle 34"/>
          <p:cNvSpPr/>
          <p:nvPr/>
        </p:nvSpPr>
        <p:spPr>
          <a:xfrm>
            <a:off x="304800" y="5867401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2000" dirty="0" smtClean="0"/>
              <a:t>Состояние стека потока и управляемой кучи после окончательного выполнения метода Do</a:t>
            </a:r>
            <a:endParaRPr lang="ru-RU" sz="2000" dirty="0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5334000" y="1447800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defTabSz="1174152">
              <a:spcAft>
                <a:spcPts val="1284"/>
              </a:spcAft>
            </a:pPr>
            <a:r>
              <a:rPr lang="ru-RU" sz="2000" b="1" dirty="0">
                <a:latin typeface="Courier New" pitchFamily="49" charset="0"/>
                <a:cs typeface="Arial" pitchFamily="34" charset="0"/>
              </a:rPr>
              <a:t>SomeRef Object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5800" y="3200401"/>
            <a:ext cx="2133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2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85800" y="3657601"/>
            <a:ext cx="2133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pitchFamily="34" charset="0"/>
              </a:rPr>
              <a:t>v2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838200" y="4038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5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4800600" y="1905001"/>
            <a:ext cx="2971800" cy="2590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117416" tIns="58707" rIns="117416" bIns="58707" numCol="1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284"/>
              </a:spcAft>
            </a:pP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Sync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block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index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algn="ctr">
              <a:spcAft>
                <a:spcPts val="1284"/>
              </a:spcAft>
            </a:pP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object ptr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ctr">
              <a:spcAft>
                <a:spcPts val="1284"/>
              </a:spcAf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Instance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fields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algn="ctr" defTabSz="1174152">
              <a:spcAft>
                <a:spcPts val="1284"/>
              </a:spcAft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410200" y="35814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anchor="ctr" anchorCtr="0" compatLnSpc="1">
            <a:prstTxWarp prst="textNoShape">
              <a:avLst/>
            </a:prstTxWarp>
          </a:bodyPr>
          <a:lstStyle/>
          <a:p>
            <a:pPr algn="ctr" defTabSz="1174152">
              <a:spcAft>
                <a:spcPts val="1284"/>
              </a:spcAf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8</a:t>
            </a:r>
            <a:endParaRPr lang="ru-RU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Elbow Connector 25"/>
          <p:cNvCxnSpPr>
            <a:stCxn id="61459" idx="3"/>
          </p:cNvCxnSpPr>
          <p:nvPr/>
        </p:nvCxnSpPr>
        <p:spPr>
          <a:xfrm>
            <a:off x="2819400" y="1905000"/>
            <a:ext cx="1981200" cy="1295400"/>
          </a:xfrm>
          <a:prstGeom prst="bentConnector3">
            <a:avLst>
              <a:gd name="adj1" fmla="val 30712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0" idx="3"/>
          </p:cNvCxnSpPr>
          <p:nvPr/>
        </p:nvCxnSpPr>
        <p:spPr>
          <a:xfrm>
            <a:off x="2819400" y="3429000"/>
            <a:ext cx="1981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Передача значимого типа в метод по ссылке</a:t>
            </a:r>
            <a:endParaRPr lang="ru-RU" sz="1800"/>
          </a:p>
        </p:txBody>
      </p:sp>
      <p:grpSp>
        <p:nvGrpSpPr>
          <p:cNvPr id="14" name="Group 13"/>
          <p:cNvGrpSpPr/>
          <p:nvPr/>
        </p:nvGrpSpPr>
        <p:grpSpPr>
          <a:xfrm>
            <a:off x="247185" y="754571"/>
            <a:ext cx="8592016" cy="3736983"/>
            <a:chOff x="170984" y="827350"/>
            <a:chExt cx="8592016" cy="3889807"/>
          </a:xfrm>
        </p:grpSpPr>
        <p:sp>
          <p:nvSpPr>
            <p:cNvPr id="7" name="Flowchart: Document 6"/>
            <p:cNvSpPr/>
            <p:nvPr/>
          </p:nvSpPr>
          <p:spPr>
            <a:xfrm>
              <a:off x="170984" y="827350"/>
              <a:ext cx="7372815" cy="3889807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public void UpdateCurrency(</a:t>
              </a:r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Currency currencyParam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    currencyParam.currencyCode = "EUR";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Currency myCurrency = new Currency(...);</a:t>
              </a:r>
            </a:p>
            <a:p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myCurrency.currencyCode = "USD";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UpdateCurrency(myCurrency);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Console.WriteLine(mySecindCurrency.currencyCode);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924800" y="2743200"/>
              <a:ext cx="8382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b="1" smtClean="0">
                  <a:latin typeface="Consolas" pitchFamily="49" charset="0"/>
                  <a:cs typeface="Consolas" pitchFamily="49" charset="0"/>
                </a:rPr>
                <a:t>USD</a:t>
              </a:r>
              <a:endParaRPr lang="ru-RU" b="1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8001000" y="5105401"/>
            <a:ext cx="8382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b="1" smtClean="0"/>
              <a:t>3</a:t>
            </a:r>
            <a:endParaRPr lang="ru-RU" b="1"/>
          </a:p>
        </p:txBody>
      </p:sp>
      <p:sp>
        <p:nvSpPr>
          <p:cNvPr id="10" name="Flowchart: Document 9"/>
          <p:cNvSpPr/>
          <p:nvPr/>
        </p:nvSpPr>
        <p:spPr>
          <a:xfrm>
            <a:off x="914400" y="3581824"/>
            <a:ext cx="6934200" cy="3209315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UpdateResidence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residenceParam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residenceParam.numberOfBedrooms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b="1" dirty="0">
                <a:latin typeface="Consolas" pitchFamily="49" charset="0"/>
                <a:cs typeface="Consolas" pitchFamily="49" charset="0"/>
              </a:rPr>
              <a:t>(ResidenceType.House,2);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UpdateResidence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myResidence.numberOfBedrooms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6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6324600" y="5257799"/>
            <a:ext cx="1676400" cy="32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6477000" y="2819402"/>
            <a:ext cx="1524000" cy="29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Передача значимого типа в метод по ссылке</a:t>
            </a:r>
            <a:endParaRPr lang="ru-RU" sz="1800"/>
          </a:p>
        </p:txBody>
      </p:sp>
      <p:sp>
        <p:nvSpPr>
          <p:cNvPr id="8" name="Rounded Rectangle 7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Ключевое слово </a:t>
            </a:r>
            <a:r>
              <a:rPr lang="ru-RU" b="1" dirty="0" smtClean="0"/>
              <a:t>ref</a:t>
            </a:r>
            <a:r>
              <a:rPr lang="ru-RU" dirty="0" smtClean="0"/>
              <a:t> вынуждает метод передавать в метод ссылку на данные, а не копировать их</a:t>
            </a:r>
            <a:endParaRPr lang="ru-R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2552700"/>
            <a:ext cx="8459500" cy="3124200"/>
            <a:chOff x="762000" y="914400"/>
            <a:chExt cx="8459500" cy="3124200"/>
          </a:xfrm>
        </p:grpSpPr>
        <p:sp>
          <p:nvSpPr>
            <p:cNvPr id="14" name="Flowchart: Document 13"/>
            <p:cNvSpPr/>
            <p:nvPr/>
          </p:nvSpPr>
          <p:spPr>
            <a:xfrm>
              <a:off x="762000" y="914400"/>
              <a:ext cx="6553200" cy="31242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public void </a:t>
              </a:r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UpdateCurrency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ref </a:t>
              </a:r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currencyParam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currencyParam.currencyCode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 = "EUR";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. . .</a:t>
              </a:r>
            </a:p>
            <a:p>
              <a:r>
                <a:rPr lang="ru-RU" sz="1700" b="1" dirty="0" err="1"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700" b="1" dirty="0" err="1">
                  <a:latin typeface="Consolas" pitchFamily="49" charset="0"/>
                  <a:cs typeface="Consolas" pitchFamily="49" charset="0"/>
                </a:rPr>
                <a:t>myCurrency</a:t>
              </a:r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 = new </a:t>
              </a:r>
              <a:r>
                <a:rPr lang="ru-RU" sz="1700" b="1" dirty="0" err="1">
                  <a:latin typeface="Consolas" pitchFamily="49" charset="0"/>
                  <a:cs typeface="Consolas" pitchFamily="49" charset="0"/>
                </a:rPr>
                <a:t>Currency</a:t>
              </a:r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(...);</a:t>
              </a:r>
            </a:p>
            <a:p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myCurrency.currencyCode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 = "USD";</a:t>
              </a:r>
            </a:p>
            <a:p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UpdateCurrency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700" b="1" dirty="0">
                  <a:latin typeface="Consolas" pitchFamily="49" charset="0"/>
                  <a:cs typeface="Consolas" pitchFamily="49" charset="0"/>
                </a:rPr>
                <a:t>ref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myCurrency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r>
                <a:rPr lang="ru-RU" sz="1700" dirty="0">
                  <a:latin typeface="Consolas" pitchFamily="49" charset="0"/>
                  <a:cs typeface="Consolas" pitchFamily="49" charset="0"/>
                </a:rPr>
                <a:t>Console.WriteLine(</a:t>
              </a:r>
              <a:r>
                <a:rPr lang="ru-RU" sz="1700" dirty="0" err="1">
                  <a:latin typeface="Consolas" pitchFamily="49" charset="0"/>
                  <a:cs typeface="Consolas" pitchFamily="49" charset="0"/>
                </a:rPr>
                <a:t>mySecindCurrency.currencyCode</a:t>
              </a:r>
              <a:r>
                <a:rPr lang="ru-RU" sz="1700" dirty="0">
                  <a:latin typeface="Consolas" pitchFamily="49" charset="0"/>
                  <a:cs typeface="Consolas" pitchFamily="49" charset="0"/>
                </a:rPr>
                <a:t>);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3300" y="2857500"/>
              <a:ext cx="8382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b="1" smtClean="0">
                  <a:latin typeface="Consolas" pitchFamily="49" charset="0"/>
                  <a:cs typeface="Consolas" pitchFamily="49" charset="0"/>
                </a:rPr>
                <a:t>EUR</a:t>
              </a:r>
              <a:endParaRPr lang="ru-RU" b="1"/>
            </a:p>
          </p:txBody>
        </p:sp>
      </p:grpSp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6096000" y="4653119"/>
            <a:ext cx="1800530" cy="34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304800" y="1660857"/>
            <a:ext cx="8686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В сигнатуре метода добавить к параметру ключевое слово </a:t>
            </a:r>
            <a:r>
              <a:rPr lang="ru-RU" b="1" dirty="0" smtClean="0"/>
              <a:t>ref</a:t>
            </a:r>
            <a:endParaRPr lang="ru-RU" b="1" dirty="0"/>
          </a:p>
        </p:txBody>
      </p:sp>
      <p:pic>
        <p:nvPicPr>
          <p:cNvPr id="1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749682" flipV="1">
            <a:off x="3405878" y="2157202"/>
            <a:ext cx="1524000" cy="27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304800" y="5791201"/>
            <a:ext cx="6019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В вызове метода к объекту добавить ключевое слово </a:t>
            </a:r>
            <a:r>
              <a:rPr lang="ru-RU" b="1" dirty="0" smtClean="0"/>
              <a:t>ref</a:t>
            </a:r>
            <a:endParaRPr lang="ru-RU" b="1" dirty="0"/>
          </a:p>
        </p:txBody>
      </p:sp>
      <p:pic>
        <p:nvPicPr>
          <p:cNvPr id="16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156158" flipV="1">
            <a:off x="749867" y="5034749"/>
            <a:ext cx="1524000" cy="29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715000" y="3352800"/>
            <a:ext cx="3200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Обязательна инициализация</a:t>
            </a:r>
            <a:endParaRPr lang="ru-RU" dirty="0"/>
          </a:p>
        </p:txBody>
      </p:sp>
      <p:pic>
        <p:nvPicPr>
          <p:cNvPr id="1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4892" flipV="1">
            <a:off x="3893315" y="3716179"/>
            <a:ext cx="2037320" cy="24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Упаковка и распаковка</a:t>
            </a:r>
            <a:endParaRPr lang="ru-RU" sz="1800"/>
          </a:p>
        </p:txBody>
      </p:sp>
      <p:sp>
        <p:nvSpPr>
          <p:cNvPr id="9" name="Rounded Rectangle 7"/>
          <p:cNvSpPr/>
          <p:nvPr/>
        </p:nvSpPr>
        <p:spPr>
          <a:xfrm>
            <a:off x="228600" y="5791200"/>
            <a:ext cx="87630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Все типы данных в действительности являются только специализированными версиями типа object</a:t>
            </a:r>
            <a:endParaRPr lang="ru-RU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1" t="63" r="-2944" b="1145"/>
          <a:stretch/>
        </p:blipFill>
        <p:spPr>
          <a:xfrm>
            <a:off x="1600200" y="488539"/>
            <a:ext cx="6019800" cy="5226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Упаковка и распаковка</a:t>
            </a:r>
            <a:endParaRPr lang="ru-RU" sz="1800"/>
          </a:p>
        </p:txBody>
      </p:sp>
      <p:sp>
        <p:nvSpPr>
          <p:cNvPr id="7" name="Flowchart: Document 6"/>
          <p:cNvSpPr/>
          <p:nvPr/>
        </p:nvSpPr>
        <p:spPr>
          <a:xfrm>
            <a:off x="228600" y="804649"/>
            <a:ext cx="7391400" cy="83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myHouse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myHouse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28600" y="1798025"/>
            <a:ext cx="7391400" cy="1066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myCurrency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o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dirty="0" err="1">
                <a:latin typeface="Consolas" pitchFamily="49" charset="0"/>
                <a:cs typeface="Consolas" pitchFamily="49" charset="0"/>
              </a:rPr>
              <a:t>myCurrency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" y="3352800"/>
            <a:ext cx="8763000" cy="2362200"/>
          </a:xfrm>
          <a:prstGeom prst="roundRect">
            <a:avLst/>
          </a:prstGeom>
          <a:solidFill>
            <a:srgbClr val="BDFFF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b="1" smtClean="0"/>
              <a:t>Упаковка (boxing)</a:t>
            </a:r>
            <a:endParaRPr lang="ru-RU" b="1"/>
          </a:p>
        </p:txBody>
      </p:sp>
      <p:sp>
        <p:nvSpPr>
          <p:cNvPr id="14" name="Rounded Rectangle 13"/>
          <p:cNvSpPr/>
          <p:nvPr/>
        </p:nvSpPr>
        <p:spPr>
          <a:xfrm>
            <a:off x="838200" y="4724401"/>
            <a:ext cx="7086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Копирует значение переменной в эту часть памяти, а затем связывает объект  с копией</a:t>
            </a:r>
            <a:endParaRPr lang="ru-RU"/>
          </a:p>
        </p:txBody>
      </p:sp>
      <p:sp>
        <p:nvSpPr>
          <p:cNvPr id="15" name="Rounded Rectangle 14"/>
          <p:cNvSpPr/>
          <p:nvPr/>
        </p:nvSpPr>
        <p:spPr>
          <a:xfrm>
            <a:off x="838200" y="3886201"/>
            <a:ext cx="7086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2551123"/>
            <a:ext cx="1524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 smtClean="0"/>
              <a:t>Упаковка</a:t>
            </a:r>
            <a:endParaRPr lang="ru-RU" dirty="0"/>
          </a:p>
        </p:txBody>
      </p:sp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338753">
            <a:off x="2976431" y="2461913"/>
            <a:ext cx="266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Упаковка и распаковка</a:t>
            </a:r>
            <a:endParaRPr lang="ru-RU" sz="1800" dirty="0"/>
          </a:p>
        </p:txBody>
      </p:sp>
      <p:sp>
        <p:nvSpPr>
          <p:cNvPr id="7" name="Flowchart: Document 6"/>
          <p:cNvSpPr/>
          <p:nvPr/>
        </p:nvSpPr>
        <p:spPr>
          <a:xfrm>
            <a:off x="228600" y="762002"/>
            <a:ext cx="5486400" cy="685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anotherCurrency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;//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type</a:t>
            </a:r>
            <a:endParaRPr lang="ru-RU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228600" y="1562101"/>
            <a:ext cx="56388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myHouse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o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myHouse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myCurrency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o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2400" y="4038600"/>
            <a:ext cx="8839200" cy="2362200"/>
            <a:chOff x="685800" y="3429000"/>
            <a:chExt cx="7391400" cy="2362200"/>
          </a:xfrm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  <a:solidFill>
              <a:srgbClr val="BDFFF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06000" algn="just"/>
              <a:r>
                <a:rPr lang="ru-RU" b="1" dirty="0" smtClean="0"/>
                <a:t>Распаковка (</a:t>
              </a:r>
              <a:r>
                <a:rPr lang="ru-RU" b="1" dirty="0" err="1" smtClean="0"/>
                <a:t>unboxing</a:t>
              </a:r>
              <a:r>
                <a:rPr lang="ru-RU" b="1" dirty="0" smtClean="0"/>
                <a:t>)</a:t>
              </a:r>
              <a:endParaRPr lang="ru-RU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dirty="0" smtClean="0"/>
                <a:t>Если типы совпадают, извлекает значение из упакованного объекта в куче и копирует его в переменную в стеке</a:t>
              </a:r>
              <a:endParaRPr lang="ru-RU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smtClean="0"/>
                <a:t> CLR проверяет тип объекта </a:t>
              </a:r>
            </a:p>
          </p:txBody>
        </p:sp>
      </p:grpSp>
      <p:sp>
        <p:nvSpPr>
          <p:cNvPr id="10" name="Explosion 1 9"/>
          <p:cNvSpPr/>
          <p:nvPr/>
        </p:nvSpPr>
        <p:spPr>
          <a:xfrm>
            <a:off x="4495800" y="1229437"/>
            <a:ext cx="1219201" cy="11430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b="1" dirty="0" smtClean="0"/>
              <a:t>CTE</a:t>
            </a:r>
            <a:endParaRPr lang="ru-RU" b="1" dirty="0"/>
          </a:p>
        </p:txBody>
      </p:sp>
      <p:sp>
        <p:nvSpPr>
          <p:cNvPr id="12" name="Flowchart: Document 11"/>
          <p:cNvSpPr/>
          <p:nvPr/>
        </p:nvSpPr>
        <p:spPr>
          <a:xfrm>
            <a:off x="3429000" y="2209800"/>
            <a:ext cx="5562600" cy="1676401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latin typeface="Consolas" pitchFamily="49" charset="0"/>
                <a:cs typeface="Consolas" pitchFamily="49" charset="0"/>
              </a:rPr>
              <a:t>Currency myCurrency = new Currency(...);</a:t>
            </a:r>
          </a:p>
          <a:p>
            <a:r>
              <a:rPr lang="ru-RU" b="1" dirty="0">
                <a:latin typeface="Consolas" pitchFamily="49" charset="0"/>
                <a:cs typeface="Consolas" pitchFamily="49" charset="0"/>
              </a:rPr>
              <a:t>object o = myCurrency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b="1" dirty="0">
                <a:latin typeface="Consolas" pitchFamily="49" charset="0"/>
                <a:cs typeface="Consolas" pitchFamily="49" charset="0"/>
              </a:rPr>
              <a:t>Currency anotherCurrency = (Currency)o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16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7401" y="2286001"/>
            <a:ext cx="457200" cy="54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791200" y="685800"/>
            <a:ext cx="32004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Для получения значения упакованной копии необходимо использовать приведение типов</a:t>
            </a:r>
            <a:endParaRPr lang="ru-RU" dirty="0"/>
          </a:p>
        </p:txBody>
      </p:sp>
      <p:sp>
        <p:nvSpPr>
          <p:cNvPr id="18" name="Rounded Rectangle 17"/>
          <p:cNvSpPr/>
          <p:nvPr/>
        </p:nvSpPr>
        <p:spPr>
          <a:xfrm>
            <a:off x="1752600" y="3200400"/>
            <a:ext cx="1524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Упаковка</a:t>
            </a:r>
            <a:endParaRPr lang="ru-RU" dirty="0"/>
          </a:p>
        </p:txBody>
      </p:sp>
      <p:sp>
        <p:nvSpPr>
          <p:cNvPr id="20" name="Rounded Rectangle 19"/>
          <p:cNvSpPr/>
          <p:nvPr/>
        </p:nvSpPr>
        <p:spPr>
          <a:xfrm>
            <a:off x="6781800" y="4267200"/>
            <a:ext cx="22098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/>
            <a:r>
              <a:rPr lang="ru-RU" dirty="0" smtClean="0"/>
              <a:t>Распаковка</a:t>
            </a:r>
            <a:r>
              <a:rPr lang="en-US" dirty="0" smtClean="0"/>
              <a:t> </a:t>
            </a:r>
            <a:r>
              <a:rPr lang="ru-RU" dirty="0" smtClean="0"/>
              <a:t>и приведение </a:t>
            </a:r>
            <a:r>
              <a:rPr lang="ru-RU" dirty="0"/>
              <a:t>типа</a:t>
            </a:r>
          </a:p>
        </p:txBody>
      </p:sp>
      <p:pic>
        <p:nvPicPr>
          <p:cNvPr id="21" name="Picture 20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967464">
            <a:off x="7723609" y="4020475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622129">
            <a:off x="2906766" y="3003684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Упаковка и распаковка</a:t>
            </a:r>
            <a:endParaRPr lang="en-US" sz="1800" dirty="0"/>
          </a:p>
        </p:txBody>
      </p:sp>
      <p:sp>
        <p:nvSpPr>
          <p:cNvPr id="4" name="Flowchart: Document 8"/>
          <p:cNvSpPr/>
          <p:nvPr/>
        </p:nvSpPr>
        <p:spPr>
          <a:xfrm>
            <a:off x="304800" y="762000"/>
            <a:ext cx="5105400" cy="2362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700" dirty="0" smtClean="0">
              <a:latin typeface="Consolas"/>
              <a:cs typeface="Consolas"/>
            </a:endParaRPr>
          </a:p>
          <a:p>
            <a:r>
              <a:rPr lang="en-US" sz="1700" dirty="0" smtClean="0">
                <a:latin typeface="Consolas"/>
                <a:cs typeface="Consolas"/>
              </a:rPr>
              <a:t>static </a:t>
            </a:r>
            <a:r>
              <a:rPr lang="en-US" sz="1700" dirty="0">
                <a:latin typeface="Consolas"/>
                <a:cs typeface="Consolas"/>
              </a:rPr>
              <a:t>void Main() </a:t>
            </a:r>
          </a:p>
          <a:p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r>
              <a:rPr lang="en-US" sz="1700" dirty="0">
                <a:latin typeface="Consolas"/>
                <a:cs typeface="Consolas"/>
              </a:rPr>
              <a:t>	Bar(42); </a:t>
            </a:r>
          </a:p>
          <a:p>
            <a:r>
              <a:rPr lang="en-US" sz="1700" dirty="0">
                <a:latin typeface="Consolas"/>
                <a:cs typeface="Consolas"/>
              </a:rPr>
              <a:t>}</a:t>
            </a:r>
          </a:p>
          <a:p>
            <a:r>
              <a:rPr lang="en-US" sz="1700" dirty="0" smtClean="0">
                <a:latin typeface="Consolas"/>
                <a:cs typeface="Consolas"/>
              </a:rPr>
              <a:t>static </a:t>
            </a:r>
            <a:r>
              <a:rPr lang="en-US" sz="1700" dirty="0">
                <a:latin typeface="Consolas"/>
                <a:cs typeface="Consolas"/>
              </a:rPr>
              <a:t>void Bar(object value) </a:t>
            </a:r>
          </a:p>
          <a:p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r>
              <a:rPr lang="en-US" sz="1700" dirty="0">
                <a:latin typeface="Consolas"/>
                <a:cs typeface="Consolas"/>
              </a:rPr>
              <a:t>	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 a = (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)value;</a:t>
            </a:r>
          </a:p>
          <a:p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025717" cy="5562600"/>
          </a:xfrm>
          <a:prstGeom prst="rect">
            <a:avLst/>
          </a:prstGeom>
          <a:ln w="15875" cmpd="sng">
            <a:solidFill>
              <a:srgbClr val="4F81BD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owchart: Document 8"/>
          <p:cNvSpPr/>
          <p:nvPr/>
        </p:nvSpPr>
        <p:spPr>
          <a:xfrm>
            <a:off x="228600" y="2819400"/>
            <a:ext cx="4267200" cy="3886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fi-FI" sz="1600" dirty="0" smtClean="0"/>
          </a:p>
          <a:p>
            <a:r>
              <a:rPr lang="fi-FI" sz="1600" dirty="0" smtClean="0">
                <a:latin typeface="Consolas"/>
                <a:cs typeface="Consolas"/>
              </a:rPr>
              <a:t>IL_0000</a:t>
            </a:r>
            <a:r>
              <a:rPr lang="fi-FI" sz="1600" dirty="0">
                <a:latin typeface="Consolas"/>
                <a:cs typeface="Consolas"/>
              </a:rPr>
              <a:t>:  </a:t>
            </a:r>
            <a:r>
              <a:rPr lang="fi-FI" sz="1600" dirty="0" err="1">
                <a:latin typeface="Consolas"/>
                <a:cs typeface="Consolas"/>
              </a:rPr>
              <a:t>nop</a:t>
            </a:r>
            <a:r>
              <a:rPr lang="fi-FI" sz="1600" dirty="0">
                <a:latin typeface="Consolas"/>
                <a:cs typeface="Consolas"/>
              </a:rPr>
              <a:t>         </a:t>
            </a:r>
          </a:p>
          <a:p>
            <a:r>
              <a:rPr lang="pl-PL" sz="1600" dirty="0">
                <a:latin typeface="Consolas"/>
                <a:cs typeface="Consolas"/>
              </a:rPr>
              <a:t>IL_0001:  ldc.i4.s    2A </a:t>
            </a:r>
          </a:p>
          <a:p>
            <a:r>
              <a:rPr lang="fr-FR" sz="1600" dirty="0">
                <a:latin typeface="Consolas"/>
                <a:cs typeface="Consolas"/>
              </a:rPr>
              <a:t>IL_0003:  box         System.Int32</a:t>
            </a:r>
          </a:p>
          <a:p>
            <a:r>
              <a:rPr lang="en-US" sz="1600" dirty="0">
                <a:latin typeface="Consolas"/>
                <a:cs typeface="Consolas"/>
              </a:rPr>
              <a:t>IL_0008:  call        </a:t>
            </a:r>
            <a:r>
              <a:rPr lang="en-US" sz="1600" dirty="0" err="1">
                <a:latin typeface="Consolas"/>
                <a:cs typeface="Consolas"/>
              </a:rPr>
              <a:t>UserQuery.Bar</a:t>
            </a:r>
            <a:endParaRPr lang="en-US" sz="1600" dirty="0">
              <a:latin typeface="Consolas"/>
              <a:cs typeface="Consolas"/>
            </a:endParaRPr>
          </a:p>
          <a:p>
            <a:r>
              <a:rPr lang="fi-FI" sz="1600" dirty="0">
                <a:latin typeface="Consolas"/>
                <a:cs typeface="Consolas"/>
              </a:rPr>
              <a:t>IL_000D:  </a:t>
            </a:r>
            <a:r>
              <a:rPr lang="fi-FI" sz="1600" dirty="0" err="1">
                <a:latin typeface="Consolas"/>
                <a:cs typeface="Consolas"/>
              </a:rPr>
              <a:t>nop</a:t>
            </a:r>
            <a:r>
              <a:rPr lang="fi-FI" sz="1600" dirty="0">
                <a:latin typeface="Consolas"/>
                <a:cs typeface="Consolas"/>
              </a:rPr>
              <a:t>         </a:t>
            </a:r>
          </a:p>
          <a:p>
            <a:r>
              <a:rPr lang="da-DK" sz="1600" dirty="0">
                <a:latin typeface="Consolas"/>
                <a:cs typeface="Consolas"/>
              </a:rPr>
              <a:t>IL_000E:  ret         </a:t>
            </a:r>
          </a:p>
          <a:p>
            <a:endParaRPr lang="da-DK" sz="1600" dirty="0">
              <a:latin typeface="Consolas"/>
              <a:cs typeface="Consolas"/>
            </a:endParaRPr>
          </a:p>
          <a:p>
            <a:r>
              <a:rPr lang="da-DK" sz="1600" dirty="0">
                <a:latin typeface="Consolas"/>
                <a:cs typeface="Consolas"/>
              </a:rPr>
              <a:t>Bar:</a:t>
            </a:r>
          </a:p>
          <a:p>
            <a:r>
              <a:rPr lang="fi-FI" sz="1600" dirty="0">
                <a:latin typeface="Consolas"/>
                <a:cs typeface="Consolas"/>
              </a:rPr>
              <a:t>IL_0000:  </a:t>
            </a:r>
            <a:r>
              <a:rPr lang="fi-FI" sz="1600" dirty="0" err="1">
                <a:latin typeface="Consolas"/>
                <a:cs typeface="Consolas"/>
              </a:rPr>
              <a:t>nop</a:t>
            </a:r>
            <a:r>
              <a:rPr lang="fi-FI" sz="1600" dirty="0">
                <a:latin typeface="Consolas"/>
                <a:cs typeface="Consolas"/>
              </a:rPr>
              <a:t>         </a:t>
            </a:r>
          </a:p>
          <a:p>
            <a:r>
              <a:rPr lang="is-IS" sz="1600" dirty="0">
                <a:latin typeface="Consolas"/>
                <a:cs typeface="Consolas"/>
              </a:rPr>
              <a:t>IL_0001:  ldarg.0     </a:t>
            </a:r>
          </a:p>
          <a:p>
            <a:r>
              <a:rPr lang="en-US" sz="1600" dirty="0">
                <a:latin typeface="Consolas"/>
                <a:cs typeface="Consolas"/>
              </a:rPr>
              <a:t>IL_0002:  </a:t>
            </a:r>
            <a:r>
              <a:rPr lang="en-US" sz="1600" dirty="0" err="1">
                <a:latin typeface="Consolas"/>
                <a:cs typeface="Consolas"/>
              </a:rPr>
              <a:t>unbox.any</a:t>
            </a:r>
            <a:r>
              <a:rPr lang="en-US" sz="1600" dirty="0">
                <a:latin typeface="Consolas"/>
                <a:cs typeface="Consolas"/>
              </a:rPr>
              <a:t>   System.Int32</a:t>
            </a:r>
          </a:p>
          <a:p>
            <a:r>
              <a:rPr lang="en-US" sz="1600" dirty="0">
                <a:latin typeface="Consolas"/>
                <a:cs typeface="Consolas"/>
              </a:rPr>
              <a:t>IL_0007:  stloc.0     // a</a:t>
            </a:r>
          </a:p>
          <a:p>
            <a:r>
              <a:rPr lang="da-DK" sz="1600" dirty="0">
                <a:latin typeface="Consolas"/>
                <a:cs typeface="Consolas"/>
              </a:rPr>
              <a:t>IL_0008:  ret </a:t>
            </a:r>
            <a:endParaRPr lang="en-US"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64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Обнуляемые типы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761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При объявлении ссылочной переменной можно установить ее значение в null, чтобы указать, что она не инициализирована</a:t>
            </a:r>
            <a:endParaRPr lang="ru-RU" dirty="0"/>
          </a:p>
        </p:txBody>
      </p:sp>
      <p:sp>
        <p:nvSpPr>
          <p:cNvPr id="6" name="Flowchart: Document 5"/>
          <p:cNvSpPr/>
          <p:nvPr/>
        </p:nvSpPr>
        <p:spPr>
          <a:xfrm>
            <a:off x="228600" y="1676400"/>
            <a:ext cx="5257799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 smtClean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myHouse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if (myHouse == null)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ru-RU" sz="1700" dirty="0" err="1">
                <a:latin typeface="Consolas" pitchFamily="49" charset="0"/>
                <a:cs typeface="Consolas" pitchFamily="49" charset="0"/>
              </a:rPr>
              <a:t>myHouse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new Residence(...);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038600" y="2057400"/>
            <a:ext cx="4876800" cy="609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620000" y="1600200"/>
            <a:ext cx="1295400" cy="12954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 smtClean="0"/>
              <a:t>CTE</a:t>
            </a:r>
            <a:endParaRPr lang="ru-RU" b="1" dirty="0"/>
          </a:p>
        </p:txBody>
      </p:sp>
      <p:sp>
        <p:nvSpPr>
          <p:cNvPr id="9" name="Flowchart: Document 8"/>
          <p:cNvSpPr/>
          <p:nvPr/>
        </p:nvSpPr>
        <p:spPr>
          <a:xfrm>
            <a:off x="3429000" y="4724400"/>
            <a:ext cx="54864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700" b="1" dirty="0" err="1" smtClean="0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b="1" dirty="0" smtClean="0">
                <a:latin typeface="Consolas" pitchFamily="49" charset="0"/>
                <a:cs typeface="Consolas" pitchFamily="49" charset="0"/>
              </a:rPr>
              <a:t>? 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myCurrency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if (myCurrency == null)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657600"/>
            <a:ext cx="48768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Чтобы указать, что тип значения является обнуляемым, используется знак вопроса </a:t>
            </a:r>
            <a:r>
              <a:rPr lang="ru-RU" b="1" dirty="0" smtClean="0"/>
              <a:t>«?»</a:t>
            </a:r>
            <a:endParaRPr lang="ru-RU" b="1" dirty="0"/>
          </a:p>
        </p:txBody>
      </p:sp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507979">
            <a:off x="3501419" y="4425776"/>
            <a:ext cx="1048570" cy="25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219382">
            <a:off x="3112124" y="1483102"/>
            <a:ext cx="1802183" cy="30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Обнуляемые типы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329824" y="762002"/>
            <a:ext cx="8585579" cy="874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Типы, допускающие значения null, по сути являются экземплярами структуры System.Nullable&lt;T&gt;</a:t>
            </a:r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304800" y="17526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 smtClean="0"/>
              <a:t>Nullable&lt;Int32&gt;</a:t>
            </a:r>
            <a:endParaRPr lang="ru-RU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04800" y="2531661"/>
            <a:ext cx="3733800" cy="6687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любое значение от -2 147 483 648 до 2 147 483 647 или значение null</a:t>
            </a:r>
            <a:endParaRPr lang="ru-RU" dirty="0"/>
          </a:p>
        </p:txBody>
      </p:sp>
      <p:sp>
        <p:nvSpPr>
          <p:cNvPr id="19" name="Rounded Rectangle 18"/>
          <p:cNvSpPr/>
          <p:nvPr/>
        </p:nvSpPr>
        <p:spPr>
          <a:xfrm>
            <a:off x="4267200" y="17526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 smtClean="0"/>
              <a:t>Nullable&lt;bool&gt;</a:t>
            </a:r>
            <a:endParaRPr lang="ru-RU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267201" y="2514602"/>
            <a:ext cx="3886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/>
              <a:t>значения true, false или null</a:t>
            </a:r>
            <a:endParaRPr lang="ru-RU"/>
          </a:p>
        </p:txBody>
      </p:sp>
      <p:sp>
        <p:nvSpPr>
          <p:cNvPr id="25" name="Flowchart: Document 24"/>
          <p:cNvSpPr/>
          <p:nvPr/>
        </p:nvSpPr>
        <p:spPr>
          <a:xfrm>
            <a:off x="308212" y="3902016"/>
            <a:ext cx="48768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 smtClean="0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?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myCurrency.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HasValue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myCurrency.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79714" y="3674853"/>
            <a:ext cx="4648199" cy="7469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Свойство HasValue указывает, содержит ли обнуляемый тип значение или null</a:t>
            </a:r>
            <a:endParaRPr lang="ru-RU" dirty="0"/>
          </a:p>
        </p:txBody>
      </p:sp>
      <p:sp>
        <p:nvSpPr>
          <p:cNvPr id="28" name="Rounded Rectangle 27"/>
          <p:cNvSpPr/>
          <p:nvPr/>
        </p:nvSpPr>
        <p:spPr>
          <a:xfrm>
            <a:off x="4267201" y="5449989"/>
            <a:ext cx="4648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 smtClean="0"/>
              <a:t>Свойство только для чтения Value содержит значение переменной</a:t>
            </a:r>
            <a:endParaRPr lang="ru-RU" dirty="0"/>
          </a:p>
        </p:txBody>
      </p:sp>
      <p:pic>
        <p:nvPicPr>
          <p:cNvPr id="29" name="Picture 2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836637">
            <a:off x="3099704" y="4313670"/>
            <a:ext cx="1349759" cy="24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2944">
            <a:off x="4472881" y="5317898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691842">
            <a:off x="877373" y="2299694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691842">
            <a:off x="4833840" y="2299694"/>
            <a:ext cx="1142749" cy="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Что такое класс?</a:t>
            </a:r>
            <a:endParaRPr lang="ru-RU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190278" y="762001"/>
            <a:ext cx="8752831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b="1" dirty="0"/>
              <a:t>Класс</a:t>
            </a:r>
            <a:r>
              <a:rPr lang="ru-RU" dirty="0"/>
              <a:t> 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1900755"/>
            <a:ext cx="4154100" cy="1528245"/>
          </a:xfrm>
          <a:prstGeom prst="roundRect">
            <a:avLst/>
          </a:prstGeom>
          <a:solidFill>
            <a:srgbClr val="BDFFF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/>
          </a:p>
        </p:txBody>
      </p:sp>
      <p:sp>
        <p:nvSpPr>
          <p:cNvPr id="13" name="Flowchart: Document 12"/>
          <p:cNvSpPr/>
          <p:nvPr/>
        </p:nvSpPr>
        <p:spPr>
          <a:xfrm>
            <a:off x="360994" y="1977167"/>
            <a:ext cx="2438400" cy="1528245"/>
          </a:xfrm>
          <a:prstGeom prst="flowChartDocument">
            <a:avLst/>
          </a:prstGeom>
          <a:solidFill>
            <a:srgbClr val="BDFFF2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r>
              <a:rPr lang="ru-RU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House</a:t>
            </a:r>
          </a:p>
          <a:p>
            <a:pPr>
              <a:defRPr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defRPr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0278" y="3276175"/>
            <a:ext cx="1981200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one</a:t>
            </a:r>
            <a:r>
              <a:rPr lang="ru-RU" dirty="0" err="1" smtClean="0">
                <a:solidFill>
                  <a:schemeClr val="tx1"/>
                </a:solidFill>
                <a:latin typeface="Consolas"/>
                <a:cs typeface="Consolas"/>
              </a:rPr>
              <a:t>House</a:t>
            </a:r>
            <a:endParaRPr lang="ru-RU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95781" y="3276175"/>
            <a:ext cx="1981200" cy="990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 smtClean="0">
                <a:latin typeface="Consolas"/>
                <a:cs typeface="Consolas"/>
              </a:rPr>
              <a:t>two</a:t>
            </a:r>
            <a:r>
              <a:rPr lang="ru-RU" dirty="0" err="1" smtClean="0">
                <a:latin typeface="Consolas"/>
                <a:cs typeface="Consolas"/>
              </a:rPr>
              <a:t>House</a:t>
            </a:r>
            <a:endParaRPr lang="ru-RU" dirty="0">
              <a:latin typeface="Consolas"/>
              <a:cs typeface="Consola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58189" y="1900755"/>
            <a:ext cx="4495533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Класс определяется с ключевым словом </a:t>
            </a:r>
            <a:r>
              <a:rPr lang="ru-RU" b="1" dirty="0" smtClean="0"/>
              <a:t>class</a:t>
            </a:r>
            <a:endParaRPr lang="ru-RU" b="1" dirty="0"/>
          </a:p>
        </p:txBody>
      </p:sp>
      <p:pic>
        <p:nvPicPr>
          <p:cNvPr id="18" name="Picture 17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1672314" y="2188671"/>
            <a:ext cx="2239279" cy="32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8"/>
          <p:cNvSpPr/>
          <p:nvPr/>
        </p:nvSpPr>
        <p:spPr>
          <a:xfrm>
            <a:off x="4458189" y="2741290"/>
            <a:ext cx="4495533" cy="1528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 smtClean="0"/>
              <a:t>Объект (экземпляр</a:t>
            </a:r>
            <a:r>
              <a:rPr lang="en-US" b="1" dirty="0" smtClean="0"/>
              <a:t> </a:t>
            </a:r>
            <a:r>
              <a:rPr lang="ru-RU" b="1" dirty="0" smtClean="0"/>
              <a:t>класса) </a:t>
            </a:r>
            <a:r>
              <a:rPr lang="ru-RU" dirty="0" smtClean="0"/>
              <a:t>– это отдельный представитель класса, имеющий конкретное состояние и поведение, полностью определяемое классом</a:t>
            </a:r>
            <a:endParaRPr lang="ru-RU" dirty="0"/>
          </a:p>
        </p:txBody>
      </p:sp>
      <p:pic>
        <p:nvPicPr>
          <p:cNvPr id="23" name="Picture 22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716369">
            <a:off x="3727631" y="3281307"/>
            <a:ext cx="1164842" cy="32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ounded Rectangle 23"/>
          <p:cNvSpPr/>
          <p:nvPr/>
        </p:nvSpPr>
        <p:spPr>
          <a:xfrm>
            <a:off x="190278" y="4456789"/>
            <a:ext cx="8763444" cy="7296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/>
              <a:t>С точки зрения программирования класс можно рассматривать как набор данных </a:t>
            </a:r>
            <a:r>
              <a:rPr lang="ru-RU" dirty="0" smtClean="0"/>
              <a:t>и </a:t>
            </a:r>
            <a:r>
              <a:rPr lang="ru-RU" dirty="0"/>
              <a:t>функций для работы с </a:t>
            </a:r>
            <a:r>
              <a:rPr lang="ru-RU" dirty="0" smtClean="0"/>
              <a:t>ними</a:t>
            </a:r>
            <a:endParaRPr lang="ru-RU" dirty="0"/>
          </a:p>
        </p:txBody>
      </p:sp>
      <p:sp>
        <p:nvSpPr>
          <p:cNvPr id="25" name="Rounded Rectangle 24"/>
          <p:cNvSpPr/>
          <p:nvPr/>
        </p:nvSpPr>
        <p:spPr>
          <a:xfrm>
            <a:off x="190278" y="5339307"/>
            <a:ext cx="8763444" cy="764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/>
              <a:t>С точки зрения структуры программы, класс является сложным типом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474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smtClean="0"/>
              <a:t>Обнуляемые типы</a:t>
            </a:r>
            <a:endParaRPr lang="ru-RU" sz="1800"/>
          </a:p>
        </p:txBody>
      </p:sp>
      <p:sp>
        <p:nvSpPr>
          <p:cNvPr id="5" name="Rounded Rectangle 4"/>
          <p:cNvSpPr/>
          <p:nvPr/>
        </p:nvSpPr>
        <p:spPr>
          <a:xfrm>
            <a:off x="2655056" y="914402"/>
            <a:ext cx="6336543" cy="20020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Нуль-коалесцирующая операция (операция поглощения) «</a:t>
            </a:r>
            <a:r>
              <a:rPr lang="en-US" dirty="0" smtClean="0"/>
              <a:t>??</a:t>
            </a:r>
            <a:r>
              <a:rPr lang="ru-RU" dirty="0" smtClean="0"/>
              <a:t>» используется для определения значения по умолчанию для обнуляемых значимых типов, а также ссылочных типов. Он возвращает левый операнд, если он не является нулевым, в противном случае он возвращает правый.</a:t>
            </a:r>
            <a:endParaRPr lang="ru-RU" dirty="0"/>
          </a:p>
        </p:txBody>
      </p:sp>
      <p:sp>
        <p:nvSpPr>
          <p:cNvPr id="16" name="Flowchart: Document 15"/>
          <p:cNvSpPr/>
          <p:nvPr/>
        </p:nvSpPr>
        <p:spPr>
          <a:xfrm>
            <a:off x="152400" y="3276600"/>
            <a:ext cx="4888173" cy="83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b.HasValue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123;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lowchart: Document 24"/>
          <p:cNvSpPr/>
          <p:nvPr/>
        </p:nvSpPr>
        <p:spPr>
          <a:xfrm>
            <a:off x="152400" y="4419600"/>
            <a:ext cx="8839200" cy="114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string temp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filename = (temp != null) ? temp : "Untitled";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5257800" y="3276600"/>
            <a:ext cx="37338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 = b ?? 123;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1981200" y="5334000"/>
            <a:ext cx="7010400" cy="114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?? "Untitled";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52400" y="762000"/>
            <a:ext cx="2362200" cy="2438400"/>
            <a:chOff x="0" y="3636781"/>
            <a:chExt cx="2362200" cy="2438400"/>
          </a:xfrm>
        </p:grpSpPr>
        <p:sp>
          <p:nvSpPr>
            <p:cNvPr id="9" name="Flowchart: Document 15"/>
            <p:cNvSpPr/>
            <p:nvPr/>
          </p:nvSpPr>
          <p:spPr>
            <a:xfrm>
              <a:off x="0" y="3636781"/>
              <a:ext cx="2362200" cy="2438400"/>
            </a:xfrm>
            <a:prstGeom prst="flowChartDocumen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int? i = null; </a:t>
              </a: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int j = 99;</a:t>
              </a: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i = 100</a:t>
              </a:r>
            </a:p>
            <a:p>
              <a:endParaRPr lang="ru-RU" dirty="0">
                <a:latin typeface="Consolas" pitchFamily="49" charset="0"/>
                <a:cs typeface="Consolas" pitchFamily="49" charset="0"/>
              </a:endParaRP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i = j;</a:t>
              </a:r>
            </a:p>
            <a:p>
              <a:endParaRPr lang="ru-RU" dirty="0">
                <a:latin typeface="Consolas" pitchFamily="49" charset="0"/>
                <a:cs typeface="Consolas" pitchFamily="49" charset="0"/>
              </a:endParaRPr>
            </a:p>
            <a:p>
              <a:r>
                <a:rPr lang="ru-RU" dirty="0">
                  <a:latin typeface="Consolas" pitchFamily="49" charset="0"/>
                  <a:cs typeface="Consolas" pitchFamily="49" charset="0"/>
                </a:rPr>
                <a:t>j = i;</a:t>
              </a:r>
            </a:p>
          </p:txBody>
        </p:sp>
        <p:pic>
          <p:nvPicPr>
            <p:cNvPr id="10" name="Picture 7" descr="E:\Projects\ContentDev\MSL PNG Library\Validate_CheckMark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rot="21390319">
              <a:off x="1231370" y="4203867"/>
              <a:ext cx="434748" cy="41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 descr="E:\Projects\ContentDev\MSL PNG Library\Validate_CheckMark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rot="21390319">
              <a:off x="1229481" y="4737267"/>
              <a:ext cx="434748" cy="41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 descr="E:\Projects\ContentDev\MSL PNG Library\Validate_XMark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219200" y="5257800"/>
              <a:ext cx="44028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6" y="179343"/>
            <a:ext cx="9718264" cy="405067"/>
          </a:xfrm>
        </p:spPr>
        <p:txBody>
          <a:bodyPr/>
          <a:lstStyle/>
          <a:p>
            <a:r>
              <a:rPr lang="ru-RU" sz="1800" dirty="0" smtClean="0"/>
              <a:t>Тип </a:t>
            </a:r>
            <a:r>
              <a:rPr lang="en-US" sz="1800" dirty="0" smtClean="0"/>
              <a:t>Object</a:t>
            </a:r>
            <a:endParaRPr lang="ru-RU" sz="1800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82534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83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2938463" y="2206628"/>
            <a:ext cx="4876800" cy="1222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latin typeface="Helvetica LT Std" pitchFamily="34" charset="0"/>
              </a:rPr>
              <a:t>Спасибо за внимание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2947988" y="3733800"/>
            <a:ext cx="5434012" cy="160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74152">
              <a:spcBef>
                <a:spcPct val="20000"/>
              </a:spcBef>
              <a:defRPr/>
            </a:pPr>
            <a:r>
              <a:rPr lang="ru-RU" dirty="0">
                <a:latin typeface="+mn-lt"/>
              </a:rPr>
              <a:t>БГУ, ММФ, кафедра веб-технологий и компьютерного моделирования</a:t>
            </a:r>
          </a:p>
          <a:p>
            <a:pPr defTabSz="1174152">
              <a:spcBef>
                <a:spcPct val="20000"/>
              </a:spcBef>
              <a:defRPr/>
            </a:pPr>
            <a:r>
              <a:rPr lang="ru-RU" dirty="0">
                <a:latin typeface="+mn-lt"/>
              </a:rPr>
              <a:t>Автор: к. ф.-м. н., доцент, Кравчук Анжелика Ивановна</a:t>
            </a:r>
          </a:p>
          <a:p>
            <a:pPr defTabSz="1174152">
              <a:spcBef>
                <a:spcPct val="20000"/>
              </a:spcBef>
              <a:defRPr/>
            </a:pPr>
            <a:r>
              <a:rPr lang="en-US" dirty="0">
                <a:latin typeface="+mn-lt"/>
              </a:rPr>
              <a:t>e-mail: anzhelika.kravchuk@gmail.com</a:t>
            </a:r>
          </a:p>
        </p:txBody>
      </p:sp>
    </p:spTree>
    <p:extLst>
      <p:ext uri="{BB962C8B-B14F-4D97-AF65-F5344CB8AC3E}">
        <p14:creationId xmlns:p14="http://schemas.microsoft.com/office/powerpoint/2010/main" val="27144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Что такое класс?</a:t>
            </a:r>
            <a:endParaRPr lang="ru-RU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247183" y="2817702"/>
            <a:ext cx="5105400" cy="2980078"/>
          </a:xfrm>
          <a:prstGeom prst="roundRect">
            <a:avLst/>
          </a:prstGeom>
          <a:solidFill>
            <a:srgbClr val="BDFFF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/>
          </a:p>
        </p:txBody>
      </p:sp>
      <p:sp>
        <p:nvSpPr>
          <p:cNvPr id="13" name="Flowchart: Document 12"/>
          <p:cNvSpPr/>
          <p:nvPr/>
        </p:nvSpPr>
        <p:spPr>
          <a:xfrm>
            <a:off x="702427" y="3199763"/>
            <a:ext cx="2362200" cy="2058249"/>
          </a:xfrm>
          <a:prstGeom prst="flowChartDocument">
            <a:avLst/>
          </a:prstGeom>
          <a:solidFill>
            <a:srgbClr val="BDFFF2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r>
              <a:rPr lang="ru-RU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smtClean="0">
                <a:latin typeface="Consolas" pitchFamily="49" charset="0"/>
                <a:cs typeface="Consolas" pitchFamily="49" charset="0"/>
              </a:rPr>
              <a:t>House</a:t>
            </a:r>
          </a:p>
          <a:p>
            <a:pPr>
              <a:defRPr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defRPr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29000" y="2741290"/>
            <a:ext cx="5524722" cy="12225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 smtClean="0"/>
              <a:t>После имени класса</a:t>
            </a:r>
          </a:p>
          <a:p>
            <a:pPr marL="106000" algn="just"/>
            <a:r>
              <a:rPr lang="ru-RU" b="1" i="1" dirty="0" smtClean="0"/>
              <a:t>Параметры обобщенных типов, базовый класс, интерфейсы</a:t>
            </a:r>
            <a:endParaRPr lang="ru-RU" b="1" i="1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1" y="838200"/>
            <a:ext cx="8725121" cy="1597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b="1" dirty="0" smtClean="0"/>
              <a:t>Перед ключевым словом </a:t>
            </a:r>
            <a:r>
              <a:rPr lang="ru-RU" b="1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i="1" dirty="0" smtClean="0"/>
              <a:t>Атрибуты </a:t>
            </a:r>
            <a:r>
              <a:rPr lang="ru-RU" b="1" i="1" dirty="0"/>
              <a:t>и </a:t>
            </a:r>
            <a:r>
              <a:rPr lang="ru-RU" b="1" i="1" dirty="0" smtClean="0"/>
              <a:t>модификаторы класса</a:t>
            </a:r>
          </a:p>
          <a:p>
            <a:pPr algn="just"/>
            <a:r>
              <a:rPr lang="ru-RU" dirty="0" smtClean="0"/>
              <a:t>Модификаторами невложенных классов являются </a:t>
            </a:r>
            <a:r>
              <a:rPr lang="en-US" b="1" dirty="0" smtClean="0">
                <a:latin typeface="Consolas"/>
                <a:cs typeface="Consolas"/>
              </a:rPr>
              <a:t>public, internal, abstract, sealed, static, unsafe, partial</a:t>
            </a:r>
            <a:endParaRPr lang="ru-RU" b="1" dirty="0">
              <a:latin typeface="Consolas"/>
              <a:cs typeface="Consolas"/>
            </a:endParaRPr>
          </a:p>
        </p:txBody>
      </p:sp>
      <p:pic>
        <p:nvPicPr>
          <p:cNvPr id="18" name="Picture 17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074445" flipV="1">
            <a:off x="-54621" y="2645847"/>
            <a:ext cx="1402543" cy="2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792266" flipV="1">
            <a:off x="1994862" y="3482799"/>
            <a:ext cx="2362920" cy="37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3429000" y="4193122"/>
            <a:ext cx="5524722" cy="1451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lvl="0"/>
            <a:r>
              <a:rPr lang="ru-RU" b="1" dirty="0" smtClean="0"/>
              <a:t>Члены класса (</a:t>
            </a:r>
            <a:r>
              <a:rPr lang="ru-RU" b="1" i="1" dirty="0" smtClean="0"/>
              <a:t>методы, свойства, индексаторы, события, поля, конструкторы, перегруженные операторы, сложенные типы, </a:t>
            </a:r>
            <a:r>
              <a:rPr lang="ru-RU" b="1" i="1" dirty="0" err="1" smtClean="0"/>
              <a:t>финализатор</a:t>
            </a:r>
            <a:r>
              <a:rPr lang="ru-RU" b="1" dirty="0" smtClean="0"/>
              <a:t>)</a:t>
            </a:r>
            <a:endParaRPr lang="ru-RU" b="1" i="1" dirty="0"/>
          </a:p>
        </p:txBody>
      </p:sp>
      <p:pic>
        <p:nvPicPr>
          <p:cNvPr id="25" name="Picture 24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455313" flipV="1">
            <a:off x="1540806" y="4448619"/>
            <a:ext cx="2761552" cy="44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85800"/>
            <a:ext cx="5039692" cy="59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Члены класса</a:t>
            </a:r>
            <a:endParaRPr lang="ru-RU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1" y="762002"/>
            <a:ext cx="8648921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В класс могут добавляться поля и методы, определяющие состояние и поведение класса соответственно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6764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О поле можно думать как о переменной, которая имеет областью видимости класс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88831"/>
              </p:ext>
            </p:extLst>
          </p:nvPr>
        </p:nvGraphicFramePr>
        <p:xfrm>
          <a:off x="304089" y="2664878"/>
          <a:ext cx="8592728" cy="2627054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528140"/>
                <a:gridCol w="5064588"/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/>
                        <a:t>Статический</a:t>
                      </a:r>
                      <a:r>
                        <a:rPr lang="ru-RU" sz="1800" b="0" baseline="0" dirty="0" smtClean="0"/>
                        <a:t> модификатор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static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доступа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public internal</a:t>
                      </a:r>
                      <a:r>
                        <a:rPr lang="en-US" sz="1800" b="0" baseline="0" dirty="0" smtClean="0">
                          <a:latin typeface="Consolas"/>
                          <a:cs typeface="Consolas"/>
                        </a:rPr>
                        <a:t> private protected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наследования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new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небезопасного кода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unsafe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доступа только для чтения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Consolas"/>
                          <a:cs typeface="Consolas"/>
                        </a:rPr>
                        <a:t>readonly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</a:t>
                      </a:r>
                      <a:r>
                        <a:rPr lang="ru-RU" sz="1800" b="0" baseline="0" dirty="0" err="1" smtClean="0"/>
                        <a:t>многопоточности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volatile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Члены класса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089" y="907396"/>
            <a:ext cx="8706539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/>
              <a:t>Метод это процедура или функция, определенная внутри класса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70016"/>
              </p:ext>
            </p:extLst>
          </p:nvPr>
        </p:nvGraphicFramePr>
        <p:xfrm>
          <a:off x="304089" y="2053579"/>
          <a:ext cx="8592728" cy="183236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528140"/>
                <a:gridCol w="5064588"/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b="0" dirty="0" smtClean="0"/>
                        <a:t>Статический</a:t>
                      </a:r>
                      <a:r>
                        <a:rPr lang="ru-RU" sz="1800" b="0" baseline="0" dirty="0" smtClean="0"/>
                        <a:t> модификатор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static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доступа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public internal</a:t>
                      </a:r>
                      <a:r>
                        <a:rPr lang="en-US" sz="1800" b="0" baseline="0" dirty="0" smtClean="0">
                          <a:latin typeface="Consolas"/>
                          <a:cs typeface="Consolas"/>
                        </a:rPr>
                        <a:t> private protected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наследования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new</a:t>
                      </a:r>
                      <a:r>
                        <a:rPr lang="ru-RU" sz="1800" b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virtual abstract override sealed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="0" baseline="0" dirty="0" smtClean="0"/>
                        <a:t>Модификатор неуправляемого кода</a:t>
                      </a:r>
                      <a:endParaRPr lang="en-US" sz="1800" b="0" dirty="0"/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b="0" smtClean="0">
                          <a:latin typeface="Consolas"/>
                          <a:cs typeface="Consolas"/>
                        </a:rPr>
                        <a:t>unsafe </a:t>
                      </a:r>
                      <a:r>
                        <a:rPr lang="en-US" sz="1800" b="0" dirty="0" smtClean="0">
                          <a:latin typeface="Consolas"/>
                          <a:cs typeface="Consolas"/>
                        </a:rPr>
                        <a:t>extern</a:t>
                      </a:r>
                      <a:endParaRPr lang="en-US" sz="1800" b="0" dirty="0">
                        <a:latin typeface="Consolas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just">
          <a:defRPr sz="16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NET.С#</Template>
  <TotalTime>15327</TotalTime>
  <Words>4187</Words>
  <Application>Microsoft Macintosh PowerPoint</Application>
  <PresentationFormat>On-screen Show (4:3)</PresentationFormat>
  <Paragraphs>777</Paragraphs>
  <Slides>52</Slides>
  <Notes>15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Calibri</vt:lpstr>
      <vt:lpstr>Consolas</vt:lpstr>
      <vt:lpstr>Courier New</vt:lpstr>
      <vt:lpstr>Georgia</vt:lpstr>
      <vt:lpstr>Helvetica LT Std</vt:lpstr>
      <vt:lpstr>HelveticaLTStd-Roman</vt:lpstr>
      <vt:lpstr>Lucida Handwriting</vt:lpstr>
      <vt:lpstr>Wingdings</vt:lpstr>
      <vt:lpstr>Arial</vt:lpstr>
      <vt:lpstr>Presentation_Template_Aug_2008_blue_line_automated</vt:lpstr>
      <vt:lpstr>Введение в типы C#</vt:lpstr>
      <vt:lpstr>Определение типов</vt:lpstr>
      <vt:lpstr>Определение типов</vt:lpstr>
      <vt:lpstr>Определение типов</vt:lpstr>
      <vt:lpstr>Что такое класс?</vt:lpstr>
      <vt:lpstr>Что такое класс?</vt:lpstr>
      <vt:lpstr>Что такое класс?</vt:lpstr>
      <vt:lpstr>Члены класса</vt:lpstr>
      <vt:lpstr>Члены класса</vt:lpstr>
      <vt:lpstr>Добавление элементов в классы</vt:lpstr>
      <vt:lpstr>Определение конструкторов и инициализация объектов</vt:lpstr>
      <vt:lpstr>Модификаторы конструктора</vt:lpstr>
      <vt:lpstr>Определение конструкторов и инициализация объектов</vt:lpstr>
      <vt:lpstr>Определение конструкторов и инициализация объектов</vt:lpstr>
      <vt:lpstr>Создание объектов</vt:lpstr>
      <vt:lpstr>Создание объектов</vt:lpstr>
      <vt:lpstr>Создание объектов</vt:lpstr>
      <vt:lpstr>Создание объектов</vt:lpstr>
      <vt:lpstr>Создание объектов</vt:lpstr>
      <vt:lpstr>Доступ к членам класса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Что такое перечисление?</vt:lpstr>
      <vt:lpstr>Что такое перечисление?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Сравнение ссылочных и значимых типов</vt:lpstr>
      <vt:lpstr>Передача значимого типа в метод по ссылке</vt:lpstr>
      <vt:lpstr>Передача значимого типа в метод по ссылке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Обнуляемые типы</vt:lpstr>
      <vt:lpstr>Обнуляемые типы</vt:lpstr>
      <vt:lpstr>Обнуляемые типы</vt:lpstr>
      <vt:lpstr>Тип Object</vt:lpstr>
      <vt:lpstr>Спасибо за внимание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Microsoft Office User</cp:lastModifiedBy>
  <cp:revision>798</cp:revision>
  <dcterms:created xsi:type="dcterms:W3CDTF">2008-09-08T12:48:20Z</dcterms:created>
  <dcterms:modified xsi:type="dcterms:W3CDTF">2015-10-19T11:06:55Z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