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401" r:id="rId5"/>
    <p:sldId id="402" r:id="rId6"/>
    <p:sldId id="404" r:id="rId7"/>
    <p:sldId id="403" r:id="rId8"/>
    <p:sldId id="405" r:id="rId9"/>
    <p:sldId id="407" r:id="rId10"/>
    <p:sldId id="406" r:id="rId11"/>
    <p:sldId id="408" r:id="rId12"/>
    <p:sldId id="409" r:id="rId13"/>
    <p:sldId id="410" r:id="rId14"/>
    <p:sldId id="411" r:id="rId15"/>
    <p:sldId id="41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FFF"/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2185" autoAdjust="0"/>
  </p:normalViewPr>
  <p:slideViewPr>
    <p:cSldViewPr>
      <p:cViewPr>
        <p:scale>
          <a:sx n="70" d="100"/>
          <a:sy n="70" d="100"/>
        </p:scale>
        <p:origin x="-1446" y="-24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124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28-Oct-13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8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Design_Patterns#cite_note-1" TargetMode="External"/><Relationship Id="rId3" Type="http://schemas.openxmlformats.org/officeDocument/2006/relationships/hyperlink" Target="http://ru.wikipedia.org/wiki/%D0%98%D0%BD%D0%B6%D0%B5%D0%BD%D0%B5%D1%80%D0%B8%D1%8F_%D0%BF%D1%80%D0%BE%D0%B3%D1%80%D0%B0%D0%BC%D0%BC%D0%BD%D0%BE%D0%B3%D0%BE_%D0%BE%D0%B1%D0%B5%D1%81%D0%BF%D0%B5%D1%87%D0%B5%D0%BD%D0%B8%D1%8F" TargetMode="External"/><Relationship Id="rId7" Type="http://schemas.openxmlformats.org/officeDocument/2006/relationships/hyperlink" Target="http://ru.wikipedia.org/w/index.php?title=%D0%92%D0%BB%D0%B8%D1%81%D1%81%D0%B8%D0%B4%D1%81,_%D0%94%D0%B6%D0%BE%D0%BD&amp;action=edit&amp;redlink=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/index.php?title=%D0%94%D0%B6%D0%BE%D0%BD%D1%81%D0%BE%D0%BD,_%D0%A0%D0%B0%D0%BB%D1%8C%D1%84&amp;action=edit&amp;redlink=1" TargetMode="External"/><Relationship Id="rId5" Type="http://schemas.openxmlformats.org/officeDocument/2006/relationships/hyperlink" Target="http://ru.wikipedia.org/w/index.php?title=%D0%A5%D0%B5%D0%BB%D0%BC,_%D0%A0%D0%B8%D1%87%D0%B0%D1%80%D0%B4&amp;action=edit&amp;redlink=1" TargetMode="External"/><Relationship Id="rId4" Type="http://schemas.openxmlformats.org/officeDocument/2006/relationships/hyperlink" Target="http://ru.wikipedia.org/wiki/%D0%93%D0%B0%D0%BC%D0%BC%D0%B0,_%D0%AD%D1%80%D0%B8%D1%8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двумя классами/объектами существует разные типы отношений. Самым базовым типом отношений является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ассоциация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это означает, что два класса как-то связаны между собой, и мы пока не знаем точно, в чем эта связь выражена и собираемся уточнить ее в будущем. Обычно это отношение используется на ранних этапах дизайна, чтобы показать, что зависимость между классами существует, и двигаться дальше.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точным типом отношений является отношение открытого наследования (отношение «является», IS A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которое говорит, что все, что справедливо для базового класса справедливо и для его наследника.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с его помощью мы получаем полиморфное поведение, абстрагируемся от конкретной реализации классов, имея дело лишь с абстракциями (интерфейсами или базовыми классами) и не обращаем внимание на детали реализации.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хотя наследование является отличным инструментом в руках любого ОО-программиста, его явно недостаточно для решения всех типов задач. Во-первых, далеко не все отношения между классами определяются отношением «является», а во-вторых, наследование является самой сильной связью между двумя классами, которую невозможно разорвать во время исполнения (это отношение является статическим и, в строго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типизированных языках определяется во время компиляции).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нам на помощь приходит другая пара отношений: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композиция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Оба они моделируют отношение «является частью» (HAS-A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обычно выражаются в том, что класс целого содержит поля (или свойства) своих составных частей.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Грань между ними достаточно тонкая, но важная, особенно в контексте управления зависимостями.</a:t>
            </a:r>
            <a:endParaRPr lang="en-US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 </a:t>
            </a:r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моментов, чтобы легче запомнить визуальную нотацию: </a:t>
            </a:r>
          </a:p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 </a:t>
            </a:r>
            <a:r>
              <a:rPr lang="ru-RU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ромбик всегда находится со стороны целого, а простая линия со стороны составной части</a:t>
            </a:r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 </a:t>
            </a:r>
            <a:r>
              <a:rPr lang="ru-RU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закрашенный ромб означает более сильную связь – композицию, </a:t>
            </a:r>
          </a:p>
          <a:p>
            <a:r>
              <a:rPr lang="ru-RU" sz="14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незакрашенный</a:t>
            </a:r>
            <a:r>
              <a:rPr lang="ru-RU" sz="14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ромб показывает более слабую связь – агрегацию.</a:t>
            </a:r>
          </a:p>
          <a:p>
            <a:endParaRPr lang="ru-RU" sz="1400" b="1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 (агрегирование по ссылке) — отношение «часть-целое» между двумя равноправными объектами, </a:t>
            </a:r>
          </a:p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объект (контейнер) имеет ссылку на другой объект. Оба объекта могут существовать независимо: </a:t>
            </a:r>
          </a:p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его содержимое — нет.</a:t>
            </a:r>
          </a:p>
          <a:p>
            <a:endParaRPr lang="ru-RU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Композиция (агрегирование по значению) — более строгий вариант агрегирования,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включаемый объект может существовать только как часть контейнера.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и включённый объект тоже будет уничтожен.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 </a:t>
            </a:r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(агрегирование по ссылке) — отношение «часть-целое» между двумя равноправными объектами, </a:t>
            </a:r>
          </a:p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объект (контейнер) имеет ссылку на другой объект. Оба объекта могут существовать независимо: </a:t>
            </a:r>
          </a:p>
          <a:p>
            <a:r>
              <a:rPr lang="ru-RU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его содержимое — нет.</a:t>
            </a:r>
          </a:p>
          <a:p>
            <a:endParaRPr lang="ru-RU" sz="1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Композиция (агрегирование по значению) — более строгий вариант агрегирования,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включаемый объект может существовать только как часть контейнера.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контейнер будет уничтожен, то и включённый объект тоже будет уничтожен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CompositeCustomService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управления своими составными частями использует композицию, а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AggregatedCustomService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агрегацию. При этом явный контроль времени жизни обычно приводит к более высокой связанности между целым и частью, поскольку используется конкретный тип, тесно связывающий участников между собой.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одной стороны, такая жесткая связь может не являться чем-то плохим, особенно когда зависимость является стабильной.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мы можем использовать композицию и контролировать время жизни объекта, не завязываясь на конкретные типы. Например, с помощью абстрактной фабрики: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одной стороны, такая жесткая связь может не являться чем-то плохим, особенно когда зависимость является стабильной.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мы можем использовать композицию и контролировать время жизни объекта, не завязываясь на конкретные типы. Например, с помощью абстрактной фабрики: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мы не избавляемся от композиции (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CustomService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все еще контролирует время жизни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AbstractRepository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но делает это не напрямую, а с помощью дополнительной абстракции – абстрактной фабрики. Поскольку такой подход требует удвоения количества классов наших зависимостей, то его стоит использовать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когда явный контроль времени жизни является необходимым условием.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Интересной особенностью разных отношений между классами является то, что логичность их использования может зависеть от точки зрения проектировщика, от того, с какой стороны он смотрит на задачу и какие вопросы он задает себе при ее анализе. Именно поэтому одну и ту же задачу можно решить десятком разных способов, при этом в одном случае мы получим сильно связанный дизайн с большим количеством наследования и композиции, а в другом случае – эта же задача будет разбита на более автономные строительные блоки, объединяемые между собой с помощью агрегации.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нашу задачу с сервисами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репозитариями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решить множеством разных способов. Кто-то скажет, что здесь подойдет наследование и сделает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SqlCustomService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наследником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AbstractCustomService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другой скажет, что этот подход неверен,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CustomService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 нас один, а иерархия должна быть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репозитариев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несколько достаточно объективных критериев для определения связности дизайна по диаграмме классов: большие иерархии наследования (глубокие или широкие иерархии), и повсеместное использование композиции, а не агрегации скорее всего говорит о сильно связанном дизайне.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Большое количество наследования говорит о том, что проектировщики забыли о старом добром совете Банды Четырех, который сводится к тому, что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 предпочесть агрегацию наследованию,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первая дает большую гибкость и динамичность во время исполнения.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Обилие же композиции говорит о нарушении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Принципа Инверсии Зависимостей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сформулированном Бобом Мартином, которую сейчас можно выразить в терминах агрегации и композиции: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предпочитайте агрегацию вместо композиции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поскольку первая стимулирует использование абстракций, а не конкретных классов.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Reusable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Object-Oriented</a:t>
            </a:r>
            <a:r>
              <a:rPr lang="ru-RU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Приёмы объектно-ориентированного проектирования. Паттерны проектирования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— книга 1994 года об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Инженерия программного обеспечения"/>
              </a:rPr>
              <a:t>инженерии программного обеспечения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описывающая решения некоторых частых проблем в проектировании ПО.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Авторы книги: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Гамма, Эрих"/>
              </a:rPr>
              <a:t>Эрих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Гамма, Эрих"/>
              </a:rPr>
              <a:t>Гамма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Erich Gamma),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Хелм, Ричард (страница отсутствует)"/>
              </a:rPr>
              <a:t>Ричард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Хелм, Ричард (страница отсутствует)"/>
              </a:rPr>
              <a:t>Хелм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Richard Helm),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Джонсон, Ральф (страница отсутствует)"/>
              </a:rPr>
              <a:t>Ральф Джонсон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Ralph Johnson),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Влиссидс, Джон (страница отсутствует)"/>
              </a:rPr>
              <a:t>Джон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Влиссидс, Джон (страница отсутствует)"/>
              </a:rPr>
              <a:t>Влиссидс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Vlissides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Коллектив авторов также известен как «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Банда четырёх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Gang of Four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GoF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9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35190" y="1777972"/>
            <a:ext cx="6285010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3" y="179343"/>
            <a:ext cx="4198996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4645025" y="179388"/>
            <a:ext cx="423545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63525" y="836613"/>
            <a:ext cx="8616950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952" y="179343"/>
            <a:ext cx="8726607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945345" y="6496092"/>
            <a:ext cx="193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4800" y="762000"/>
            <a:ext cx="8610600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04800" y="762000"/>
            <a:ext cx="8610600" cy="2057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Объективные критерии </a:t>
            </a:r>
            <a:r>
              <a:rPr lang="ru-RU" dirty="0"/>
              <a:t>для определения связности дизайна по диаграмме классов: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большие </a:t>
            </a:r>
            <a:r>
              <a:rPr lang="ru-RU" dirty="0"/>
              <a:t>иерархии наследования (глубокие или широкие иерархии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повсеместное </a:t>
            </a:r>
            <a:r>
              <a:rPr lang="ru-RU" dirty="0"/>
              <a:t>использование композиции, а не агрегации скорее всего говорит о сильно связанном </a:t>
            </a:r>
            <a:r>
              <a:rPr lang="ru-RU" dirty="0" smtClean="0"/>
              <a:t>дизайне</a:t>
            </a:r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6629400" cy="644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8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 smtClean="0"/>
              <a:t>Вуз</a:t>
            </a:r>
          </a:p>
          <a:p>
            <a:r>
              <a:rPr lang="ru-RU" dirty="0" smtClean="0"/>
              <a:t>Факультет</a:t>
            </a:r>
          </a:p>
          <a:p>
            <a:r>
              <a:rPr lang="ru-RU" dirty="0" smtClean="0"/>
              <a:t>Курс</a:t>
            </a:r>
          </a:p>
          <a:p>
            <a:r>
              <a:rPr lang="ru-RU" dirty="0" smtClean="0"/>
              <a:t>Преподаватель</a:t>
            </a:r>
          </a:p>
          <a:p>
            <a:r>
              <a:rPr lang="ru-RU" dirty="0" smtClean="0"/>
              <a:t>Студент</a:t>
            </a:r>
          </a:p>
          <a:p>
            <a:r>
              <a:rPr lang="ru-RU" dirty="0" smtClean="0"/>
              <a:t>Предмет</a:t>
            </a:r>
          </a:p>
          <a:p>
            <a:r>
              <a:rPr lang="ru-RU" dirty="0" smtClean="0"/>
              <a:t>Расписание</a:t>
            </a:r>
          </a:p>
          <a:p>
            <a:r>
              <a:rPr lang="ru-RU" dirty="0"/>
              <a:t>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207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04800" y="762000"/>
            <a:ext cx="8610600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Между двумя классами/объектами существует разные типы </a:t>
            </a:r>
            <a:r>
              <a:rPr lang="ru-RU" dirty="0" smtClean="0"/>
              <a:t>отношений</a:t>
            </a:r>
            <a:endParaRPr lang="en-US" dirty="0" smtClean="0"/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Базовый тип </a:t>
            </a:r>
            <a:r>
              <a:rPr lang="ru-RU" dirty="0"/>
              <a:t>отношений </a:t>
            </a:r>
            <a:r>
              <a:rPr lang="ru-RU" dirty="0" smtClean="0"/>
              <a:t>– </a:t>
            </a:r>
            <a:r>
              <a:rPr lang="ru-RU" dirty="0"/>
              <a:t> </a:t>
            </a:r>
            <a:r>
              <a:rPr lang="ru-RU" i="1" dirty="0"/>
              <a:t>ассоциация </a:t>
            </a:r>
            <a:r>
              <a:rPr lang="ru-RU" dirty="0"/>
              <a:t>(</a:t>
            </a:r>
            <a:r>
              <a:rPr lang="ru-RU" dirty="0" err="1"/>
              <a:t>association</a:t>
            </a:r>
            <a:r>
              <a:rPr lang="ru-RU" dirty="0"/>
              <a:t>)</a:t>
            </a:r>
            <a:endParaRPr lang="en-US" dirty="0" err="1" smtClean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12" y="2119952"/>
            <a:ext cx="7268376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986148" y="5826162"/>
            <a:ext cx="2755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Отношение ассоциации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04800" y="762000"/>
            <a:ext cx="8610600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Более </a:t>
            </a:r>
            <a:r>
              <a:rPr lang="ru-RU" dirty="0" smtClean="0"/>
              <a:t>точный тип </a:t>
            </a:r>
            <a:r>
              <a:rPr lang="ru-RU" dirty="0"/>
              <a:t>отношений </a:t>
            </a:r>
            <a:r>
              <a:rPr lang="ru-RU" dirty="0" smtClean="0"/>
              <a:t>– отношение </a:t>
            </a:r>
            <a:r>
              <a:rPr lang="ru-RU" dirty="0"/>
              <a:t>открытого наследования (отношение «является», </a:t>
            </a:r>
            <a:r>
              <a:rPr lang="ru-RU" b="1" dirty="0"/>
              <a:t>IS A </a:t>
            </a:r>
            <a:r>
              <a:rPr lang="ru-RU" b="1" dirty="0" err="1" smtClean="0"/>
              <a:t>Relationship</a:t>
            </a:r>
            <a:r>
              <a:rPr lang="ru-RU" b="1" dirty="0" smtClean="0"/>
              <a:t>)</a:t>
            </a:r>
            <a:r>
              <a:rPr lang="ru-RU" dirty="0" smtClean="0"/>
              <a:t> – все</a:t>
            </a:r>
            <a:r>
              <a:rPr lang="ru-RU" dirty="0"/>
              <a:t>, что справедливо для базового класса справедливо и для его наследника</a:t>
            </a:r>
            <a:endParaRPr lang="en-US" dirty="0" err="1" smtClean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81" y="1981200"/>
            <a:ext cx="2667000" cy="361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4800" y="5886575"/>
            <a:ext cx="3015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Отношение наследование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39683" y="914400"/>
            <a:ext cx="8499517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полиморфное поведение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абстрагирование от конкретной реализации классов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работа с абстракциями (интерфейсами или базовыми классами)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 обращаем внимание на детали реализации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39683" y="2971800"/>
            <a:ext cx="8499517" cy="175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 все отношения между классами определяются отношением «является»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наследование является самой сильной связью между двумя классами, которую невозможно разорвать во время исполнения (это отношение является статическим и, в строго</a:t>
            </a:r>
            <a:r>
              <a:rPr lang="en-US" dirty="0"/>
              <a:t> </a:t>
            </a:r>
            <a:r>
              <a:rPr lang="ru-RU" dirty="0"/>
              <a:t>типизированных языках определяется во время компиляции)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04800" y="762000"/>
            <a:ext cx="861060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О</a:t>
            </a:r>
            <a:r>
              <a:rPr lang="ru-RU" dirty="0" smtClean="0"/>
              <a:t>тношения:</a:t>
            </a:r>
            <a:r>
              <a:rPr lang="ru-RU" dirty="0"/>
              <a:t> </a:t>
            </a:r>
            <a:r>
              <a:rPr lang="ru-RU" b="1" dirty="0"/>
              <a:t>композиция</a:t>
            </a:r>
            <a:r>
              <a:rPr lang="ru-RU" dirty="0"/>
              <a:t> (</a:t>
            </a:r>
            <a:r>
              <a:rPr lang="ru-RU" dirty="0" err="1"/>
              <a:t>composition</a:t>
            </a:r>
            <a:r>
              <a:rPr lang="ru-RU" dirty="0"/>
              <a:t>) </a:t>
            </a:r>
            <a:r>
              <a:rPr lang="ru-RU" dirty="0" smtClean="0"/>
              <a:t>и </a:t>
            </a:r>
            <a:r>
              <a:rPr lang="ru-RU" b="1" dirty="0" smtClean="0"/>
              <a:t>агрегация</a:t>
            </a:r>
            <a:r>
              <a:rPr lang="ru-RU" dirty="0"/>
              <a:t> (</a:t>
            </a:r>
            <a:r>
              <a:rPr lang="ru-RU" dirty="0" err="1" smtClean="0"/>
              <a:t>aggregation</a:t>
            </a:r>
            <a:r>
              <a:rPr lang="ru-RU" dirty="0" smtClean="0"/>
              <a:t>)</a:t>
            </a:r>
          </a:p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Моделируют </a:t>
            </a:r>
            <a:r>
              <a:rPr lang="ru-RU" dirty="0"/>
              <a:t>отношение «является частью» (</a:t>
            </a:r>
            <a:r>
              <a:rPr lang="ru-RU" b="1" dirty="0"/>
              <a:t>HAS-A </a:t>
            </a:r>
            <a:r>
              <a:rPr lang="ru-RU" b="1" dirty="0" err="1"/>
              <a:t>Relationship</a:t>
            </a:r>
            <a:r>
              <a:rPr lang="ru-RU" dirty="0"/>
              <a:t>) и обычно выражаются в том, что класс целого содержит поля (или свойства) своих составных </a:t>
            </a:r>
            <a:r>
              <a:rPr lang="ru-RU" dirty="0" smtClean="0"/>
              <a:t>частей</a:t>
            </a:r>
            <a:endParaRPr lang="en-US" dirty="0" err="1" smtClean="0"/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62034"/>
            <a:ext cx="5715000" cy="39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171700" y="63246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Отношения </a:t>
            </a:r>
            <a:r>
              <a:rPr lang="ru-RU" dirty="0"/>
              <a:t>композиции и агрегации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04800" y="762000"/>
            <a:ext cx="861060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Разница между композицией и агрегацией заключается в том, что </a:t>
            </a:r>
            <a:r>
              <a:rPr lang="ru-RU" b="1" dirty="0"/>
              <a:t>в случае композиции</a:t>
            </a:r>
            <a:r>
              <a:rPr lang="ru-RU" dirty="0"/>
              <a:t> </a:t>
            </a:r>
            <a:r>
              <a:rPr lang="ru-RU" b="1" dirty="0"/>
              <a:t>целое явно контролирует время жизни своей составной части</a:t>
            </a:r>
            <a:r>
              <a:rPr lang="ru-RU" dirty="0"/>
              <a:t> (часть не существует без целого), а </a:t>
            </a:r>
            <a:r>
              <a:rPr lang="ru-RU" b="1" dirty="0"/>
              <a:t>в случае агрегации целое хоть и содержит свою составную часть, время их жизни не связано</a:t>
            </a:r>
            <a:r>
              <a:rPr lang="ru-RU" dirty="0"/>
              <a:t>(например, составная часть передается через параметры конструктора</a:t>
            </a:r>
            <a:endParaRPr lang="en-US" dirty="0" err="1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Блок-схема: документ 10"/>
          <p:cNvSpPr/>
          <p:nvPr/>
        </p:nvSpPr>
        <p:spPr bwMode="auto">
          <a:xfrm>
            <a:off x="304800" y="2400300"/>
            <a:ext cx="8610600" cy="35433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en-US" sz="15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ru-RU" altLang="en-US" sz="15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500" b="1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AggregatedCustomService</a:t>
            </a:r>
            <a:r>
              <a:rPr lang="en-US" altLang="en-US" sz="15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altLang="en-US" sz="1500" b="1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5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altLang="en-US" sz="15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5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5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AbstractRepository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_repository; </a:t>
            </a:r>
            <a:b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endParaRPr lang="ru-RU" altLang="en-US" sz="15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en-US" sz="15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5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AggregatedCustomService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5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AbstractRepository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repository) </a:t>
            </a:r>
            <a:b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{ </a:t>
            </a:r>
            <a:b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_repository = repository; </a:t>
            </a:r>
            <a:b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} </a:t>
            </a:r>
            <a:endParaRPr lang="ru-RU" altLang="en-US" sz="15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  <a:b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{ </a:t>
            </a:r>
            <a:b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altLang="en-US" sz="15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en-US" sz="15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Используем</a:t>
            </a:r>
            <a:r>
              <a:rPr lang="en-US" altLang="en-US" sz="15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_repository</a:t>
            </a:r>
            <a:r>
              <a:rPr lang="en-US" altLang="en-US" sz="15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endParaRPr lang="ru-RU" altLang="en-US" sz="15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en-US" sz="15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5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ru-RU" altLang="en-US" sz="15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5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en-US" sz="1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04800" y="762000"/>
            <a:ext cx="861060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/>
              <a:t>Разница между композицией и агрегацией заключается в том, что </a:t>
            </a:r>
            <a:r>
              <a:rPr lang="ru-RU" b="1" dirty="0"/>
              <a:t>в случае композиции</a:t>
            </a:r>
            <a:r>
              <a:rPr lang="ru-RU" dirty="0"/>
              <a:t> </a:t>
            </a:r>
            <a:r>
              <a:rPr lang="ru-RU" b="1" dirty="0"/>
              <a:t>целое явно контролирует время жизни своей составной части</a:t>
            </a:r>
            <a:r>
              <a:rPr lang="ru-RU" dirty="0"/>
              <a:t> (часть не существует без целого), а </a:t>
            </a:r>
            <a:r>
              <a:rPr lang="ru-RU" b="1" dirty="0"/>
              <a:t>в случае агрегации целое хоть и содержит свою составную часть, время их жизни не </a:t>
            </a:r>
            <a:r>
              <a:rPr lang="ru-RU" b="1" dirty="0" smtClean="0"/>
              <a:t>связано </a:t>
            </a:r>
            <a:r>
              <a:rPr lang="ru-RU" dirty="0" smtClean="0"/>
              <a:t>(</a:t>
            </a:r>
            <a:r>
              <a:rPr lang="ru-RU" dirty="0"/>
              <a:t>например, составная часть передается через параметры конструктора</a:t>
            </a:r>
            <a:endParaRPr lang="en-US" dirty="0" err="1" smtClean="0"/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304800" y="2362200"/>
            <a:ext cx="8610600" cy="3124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b="1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CompositeCustomService</a:t>
            </a:r>
            <a:r>
              <a:rPr lang="en-US" altLang="en-US" sz="1600" b="1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altLang="en-US" sz="1600" b="1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CustomRepository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</a:t>
            </a:r>
            <a:r>
              <a:rPr lang="ru-RU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CustomRepository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alt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{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Используем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_repository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ru-RU" alt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 bwMode="auto">
          <a:xfrm>
            <a:off x="2133600" y="4724400"/>
            <a:ext cx="6781800" cy="1447800"/>
          </a:xfrm>
          <a:prstGeom prst="flowChartAlternate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Явный контроль </a:t>
            </a:r>
            <a:r>
              <a:rPr lang="ru-RU" dirty="0"/>
              <a:t>времени жизни обычно приводит к более высокой связанности между целым и частью, поскольку используется конкретный тип, тесно связывающий участников между собой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1744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04800" y="762000"/>
            <a:ext cx="86106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Можно использовать </a:t>
            </a:r>
            <a:r>
              <a:rPr lang="ru-RU" dirty="0"/>
              <a:t>композицию и контролировать время жизни объекта, не завязываясь на конкретные </a:t>
            </a:r>
            <a:r>
              <a:rPr lang="ru-RU" dirty="0" smtClean="0"/>
              <a:t>типы (абстрактная фабрика)</a:t>
            </a:r>
            <a:endParaRPr lang="en-US" dirty="0" err="1"/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304800" y="1676400"/>
            <a:ext cx="8610600" cy="5029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endParaRPr lang="ru-RU" alt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ru-RU" altLang="en-US" sz="16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ru-RU" altLang="en-US" sz="16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IRepositoryFactory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altLang="en-US" sz="16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AbstractRepository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Create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alt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ru-RU" alt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endParaRPr lang="ru-RU" alt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CustomService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altLang="en-US" sz="1600" dirty="0" smtClean="0">
              <a:solidFill>
                <a:srgbClr val="333333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Композиция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endParaRPr lang="ru-RU" alt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_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CustomService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en-US" sz="16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{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_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}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{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altLang="en-US" sz="16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repository = _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repositoryFactory.Create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 </a:t>
            </a:r>
            <a:b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 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Используем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созданный</a:t>
            </a:r>
            <a:r>
              <a:rPr lang="en-US" alt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AbstractRepository</a:t>
            </a:r>
            <a:r>
              <a:rPr lang="en-US" altLang="en-US" sz="1600" dirty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 </a:t>
            </a:r>
            <a:endParaRPr lang="ru-RU" alt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ru-RU" alt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ru-RU" altLang="en-US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en-US" alt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</a:t>
            </a:r>
            <a:r>
              <a:rPr lang="ru-RU" dirty="0" err="1"/>
              <a:t>vs</a:t>
            </a:r>
            <a:r>
              <a:rPr lang="ru-RU" dirty="0"/>
              <a:t> Композиция </a:t>
            </a:r>
            <a:r>
              <a:rPr lang="ru-RU" dirty="0" err="1"/>
              <a:t>vs</a:t>
            </a:r>
            <a:r>
              <a:rPr lang="ru-RU" dirty="0"/>
              <a:t> Агрегация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04800" y="762000"/>
            <a:ext cx="8610600" cy="1524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dirty="0" smtClean="0"/>
              <a:t>Одну и </a:t>
            </a:r>
            <a:r>
              <a:rPr lang="ru-RU" dirty="0"/>
              <a:t>ту же задачу можно решить десятком разных способов, при этом в одном случае мы получим сильно связанный дизайн с большим количеством наследования и композиции, а в другом случае – эта же задача будет разбита на более автономные строительные блоки, объединяемые между собой с помощью агрегации</a:t>
            </a:r>
            <a:endParaRPr lang="en-US" dirty="0" err="1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610600" cy="38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just" defTabSz="457200">
          <a:lnSpc>
            <a:spcPct val="90000"/>
          </a:lnSpc>
          <a:tabLst>
            <a:tab pos="457200" algn="l"/>
          </a:tabLst>
          <a:defRPr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8547</TotalTime>
  <Words>772</Words>
  <Application>Microsoft Office PowerPoint</Application>
  <PresentationFormat>Экран (4:3)</PresentationFormat>
  <Paragraphs>111</Paragraphs>
  <Slides>12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Presentation_Template_Aug_2008_blue_line_automated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Наследование vs Композиция vs Агрегация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NET.C#.06 Наследование. Интерфейсы  и абстрактные классы</dc:title>
  <dc:creator>Anzhelika Kravchuk</dc:creator>
  <cp:lastModifiedBy>MIB</cp:lastModifiedBy>
  <cp:revision>733</cp:revision>
  <dcterms:created xsi:type="dcterms:W3CDTF">2008-09-08T12:48:20Z</dcterms:created>
  <dcterms:modified xsi:type="dcterms:W3CDTF">2013-10-28T09:30:04Z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