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2"/>
  </p:notesMasterIdLst>
  <p:sldIdLst>
    <p:sldId id="637" r:id="rId5"/>
    <p:sldId id="700" r:id="rId6"/>
    <p:sldId id="659" r:id="rId7"/>
    <p:sldId id="748" r:id="rId8"/>
    <p:sldId id="698" r:id="rId9"/>
    <p:sldId id="642" r:id="rId10"/>
    <p:sldId id="635" r:id="rId11"/>
    <p:sldId id="609" r:id="rId12"/>
    <p:sldId id="618" r:id="rId13"/>
    <p:sldId id="615" r:id="rId14"/>
    <p:sldId id="616" r:id="rId15"/>
    <p:sldId id="730" r:id="rId16"/>
    <p:sldId id="731" r:id="rId17"/>
    <p:sldId id="732" r:id="rId18"/>
    <p:sldId id="733" r:id="rId19"/>
    <p:sldId id="734" r:id="rId20"/>
    <p:sldId id="724" r:id="rId21"/>
    <p:sldId id="735" r:id="rId22"/>
    <p:sldId id="736" r:id="rId23"/>
    <p:sldId id="737" r:id="rId24"/>
    <p:sldId id="701" r:id="rId25"/>
    <p:sldId id="703" r:id="rId26"/>
    <p:sldId id="704" r:id="rId27"/>
    <p:sldId id="738" r:id="rId28"/>
    <p:sldId id="739" r:id="rId29"/>
    <p:sldId id="740" r:id="rId30"/>
    <p:sldId id="741" r:id="rId31"/>
    <p:sldId id="742" r:id="rId32"/>
    <p:sldId id="683" r:id="rId33"/>
    <p:sldId id="745" r:id="rId34"/>
    <p:sldId id="712" r:id="rId35"/>
    <p:sldId id="631" r:id="rId36"/>
    <p:sldId id="632" r:id="rId37"/>
    <p:sldId id="693" r:id="rId38"/>
    <p:sldId id="694" r:id="rId39"/>
    <p:sldId id="691" r:id="rId40"/>
    <p:sldId id="692" r:id="rId41"/>
    <p:sldId id="710" r:id="rId42"/>
    <p:sldId id="711" r:id="rId43"/>
    <p:sldId id="722" r:id="rId44"/>
    <p:sldId id="723" r:id="rId45"/>
    <p:sldId id="721" r:id="rId46"/>
    <p:sldId id="720" r:id="rId47"/>
    <p:sldId id="719" r:id="rId48"/>
    <p:sldId id="747" r:id="rId49"/>
    <p:sldId id="728" r:id="rId50"/>
    <p:sldId id="746" r:id="rId51"/>
  </p:sldIdLst>
  <p:sldSz cx="10287000" cy="6858000" type="35mm"/>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39598" algn="l" rtl="0" fontAlgn="base">
      <a:spcBef>
        <a:spcPct val="0"/>
      </a:spcBef>
      <a:spcAft>
        <a:spcPct val="0"/>
      </a:spcAft>
      <a:defRPr kern="1200">
        <a:solidFill>
          <a:schemeClr val="tx1"/>
        </a:solidFill>
        <a:latin typeface="Arial" charset="0"/>
        <a:ea typeface="+mn-ea"/>
        <a:cs typeface="+mn-cs"/>
      </a:defRPr>
    </a:lvl2pPr>
    <a:lvl3pPr marL="879196" algn="l" rtl="0" fontAlgn="base">
      <a:spcBef>
        <a:spcPct val="0"/>
      </a:spcBef>
      <a:spcAft>
        <a:spcPct val="0"/>
      </a:spcAft>
      <a:defRPr kern="1200">
        <a:solidFill>
          <a:schemeClr val="tx1"/>
        </a:solidFill>
        <a:latin typeface="Arial" charset="0"/>
        <a:ea typeface="+mn-ea"/>
        <a:cs typeface="+mn-cs"/>
      </a:defRPr>
    </a:lvl3pPr>
    <a:lvl4pPr marL="1318793" algn="l" rtl="0" fontAlgn="base">
      <a:spcBef>
        <a:spcPct val="0"/>
      </a:spcBef>
      <a:spcAft>
        <a:spcPct val="0"/>
      </a:spcAft>
      <a:defRPr kern="1200">
        <a:solidFill>
          <a:schemeClr val="tx1"/>
        </a:solidFill>
        <a:latin typeface="Arial" charset="0"/>
        <a:ea typeface="+mn-ea"/>
        <a:cs typeface="+mn-cs"/>
      </a:defRPr>
    </a:lvl4pPr>
    <a:lvl5pPr marL="1758391" algn="l" rtl="0" fontAlgn="base">
      <a:spcBef>
        <a:spcPct val="0"/>
      </a:spcBef>
      <a:spcAft>
        <a:spcPct val="0"/>
      </a:spcAft>
      <a:defRPr kern="1200">
        <a:solidFill>
          <a:schemeClr val="tx1"/>
        </a:solidFill>
        <a:latin typeface="Arial" charset="0"/>
        <a:ea typeface="+mn-ea"/>
        <a:cs typeface="+mn-cs"/>
      </a:defRPr>
    </a:lvl5pPr>
    <a:lvl6pPr marL="2197989" algn="l" defTabSz="879196" rtl="0" eaLnBrk="1" latinLnBrk="0" hangingPunct="1">
      <a:defRPr kern="1200">
        <a:solidFill>
          <a:schemeClr val="tx1"/>
        </a:solidFill>
        <a:latin typeface="Arial" charset="0"/>
        <a:ea typeface="+mn-ea"/>
        <a:cs typeface="+mn-cs"/>
      </a:defRPr>
    </a:lvl6pPr>
    <a:lvl7pPr marL="2637587" algn="l" defTabSz="879196" rtl="0" eaLnBrk="1" latinLnBrk="0" hangingPunct="1">
      <a:defRPr kern="1200">
        <a:solidFill>
          <a:schemeClr val="tx1"/>
        </a:solidFill>
        <a:latin typeface="Arial" charset="0"/>
        <a:ea typeface="+mn-ea"/>
        <a:cs typeface="+mn-cs"/>
      </a:defRPr>
    </a:lvl7pPr>
    <a:lvl8pPr marL="3077185" algn="l" defTabSz="879196" rtl="0" eaLnBrk="1" latinLnBrk="0" hangingPunct="1">
      <a:defRPr kern="1200">
        <a:solidFill>
          <a:schemeClr val="tx1"/>
        </a:solidFill>
        <a:latin typeface="Arial" charset="0"/>
        <a:ea typeface="+mn-ea"/>
        <a:cs typeface="+mn-cs"/>
      </a:defRPr>
    </a:lvl8pPr>
    <a:lvl9pPr marL="3516782" algn="l" defTabSz="879196"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269">
          <p15:clr>
            <a:srgbClr val="A4A3A4"/>
          </p15:clr>
        </p15:guide>
        <p15:guide id="2" pos="383">
          <p15:clr>
            <a:srgbClr val="A4A3A4"/>
          </p15:clr>
        </p15:guide>
        <p15:guide id="3" pos="2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C78"/>
    <a:srgbClr val="EAEAEA"/>
    <a:srgbClr val="F0F7FA"/>
    <a:srgbClr val="CCFFFF"/>
    <a:srgbClr val="CCECFF"/>
    <a:srgbClr val="99FFCC"/>
    <a:srgbClr val="CCFFCC"/>
    <a:srgbClr val="E4FCF9"/>
    <a:srgbClr val="AFEBEA"/>
    <a:srgbClr val="E8F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57" autoAdjust="0"/>
    <p:restoredTop sz="89769" autoAdjust="0"/>
  </p:normalViewPr>
  <p:slideViewPr>
    <p:cSldViewPr>
      <p:cViewPr varScale="1">
        <p:scale>
          <a:sx n="88" d="100"/>
          <a:sy n="88" d="100"/>
        </p:scale>
        <p:origin x="1088" y="192"/>
      </p:cViewPr>
      <p:guideLst>
        <p:guide orient="horz" pos="4269"/>
        <p:guide pos="383"/>
        <p:guide pos="216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notesMaster" Target="notesMasters/notesMaster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F1B4ED-3600-4B4B-A809-5E27CDBEFD37}" type="doc">
      <dgm:prSet loTypeId="urn:microsoft.com/office/officeart/2005/8/layout/gear1" loCatId="cycle" qsTypeId="urn:microsoft.com/office/officeart/2005/8/quickstyle/simple1" qsCatId="simple" csTypeId="urn:microsoft.com/office/officeart/2005/8/colors/colorful5" csCatId="colorful" phldr="1"/>
      <dgm:spPr/>
    </dgm:pt>
    <dgm:pt modelId="{7FBEE50E-85D4-45B4-A500-630924653524}">
      <dgm:prSet phldrT="[Текст]"/>
      <dgm:spPr/>
      <dgm:t>
        <a:bodyPr/>
        <a:lstStyle/>
        <a:p>
          <a:r>
            <a:rPr lang="en-US" dirty="0" smtClean="0"/>
            <a:t>ORM</a:t>
          </a:r>
          <a:endParaRPr lang="ru-RU" dirty="0"/>
        </a:p>
      </dgm:t>
    </dgm:pt>
    <dgm:pt modelId="{8E0FD560-96D0-4684-90F9-DCD2D65A7015}" type="parTrans" cxnId="{40112A3B-5625-4908-B718-294DCA6F1F12}">
      <dgm:prSet/>
      <dgm:spPr/>
      <dgm:t>
        <a:bodyPr/>
        <a:lstStyle/>
        <a:p>
          <a:endParaRPr lang="ru-RU"/>
        </a:p>
      </dgm:t>
    </dgm:pt>
    <dgm:pt modelId="{B0C7EEDB-1E92-43D3-9E49-E6F838181A29}" type="sibTrans" cxnId="{40112A3B-5625-4908-B718-294DCA6F1F12}">
      <dgm:prSet/>
      <dgm:spPr/>
      <dgm:t>
        <a:bodyPr/>
        <a:lstStyle/>
        <a:p>
          <a:endParaRPr lang="ru-RU"/>
        </a:p>
      </dgm:t>
    </dgm:pt>
    <dgm:pt modelId="{B0AE7DAB-7535-428B-9E31-E5E265AA5E7D}" type="pres">
      <dgm:prSet presAssocID="{CAF1B4ED-3600-4B4B-A809-5E27CDBEFD37}" presName="composite" presStyleCnt="0">
        <dgm:presLayoutVars>
          <dgm:chMax val="3"/>
          <dgm:animLvl val="lvl"/>
          <dgm:resizeHandles val="exact"/>
        </dgm:presLayoutVars>
      </dgm:prSet>
      <dgm:spPr/>
    </dgm:pt>
    <dgm:pt modelId="{ACF846BD-BAC8-421C-AD1F-63E247A5E31E}" type="pres">
      <dgm:prSet presAssocID="{7FBEE50E-85D4-45B4-A500-630924653524}" presName="gear1" presStyleLbl="node1" presStyleIdx="0" presStyleCnt="1" custScaleX="133337" custScaleY="131260" custLinFactNeighborX="-7456" custLinFactNeighborY="-2728">
        <dgm:presLayoutVars>
          <dgm:chMax val="1"/>
          <dgm:bulletEnabled val="1"/>
        </dgm:presLayoutVars>
      </dgm:prSet>
      <dgm:spPr/>
      <dgm:t>
        <a:bodyPr/>
        <a:lstStyle/>
        <a:p>
          <a:endParaRPr lang="ru-RU"/>
        </a:p>
      </dgm:t>
    </dgm:pt>
    <dgm:pt modelId="{4522523B-5578-4F83-AFD9-3DCB3761488B}" type="pres">
      <dgm:prSet presAssocID="{7FBEE50E-85D4-45B4-A500-630924653524}" presName="gear1srcNode" presStyleLbl="node1" presStyleIdx="0" presStyleCnt="1"/>
      <dgm:spPr/>
      <dgm:t>
        <a:bodyPr/>
        <a:lstStyle/>
        <a:p>
          <a:endParaRPr lang="ru-RU"/>
        </a:p>
      </dgm:t>
    </dgm:pt>
    <dgm:pt modelId="{8266B575-4D4D-4910-96E5-EB5B86F09613}" type="pres">
      <dgm:prSet presAssocID="{7FBEE50E-85D4-45B4-A500-630924653524}" presName="gear1dstNode" presStyleLbl="node1" presStyleIdx="0" presStyleCnt="1"/>
      <dgm:spPr/>
      <dgm:t>
        <a:bodyPr/>
        <a:lstStyle/>
        <a:p>
          <a:endParaRPr lang="ru-RU"/>
        </a:p>
      </dgm:t>
    </dgm:pt>
    <dgm:pt modelId="{0AA1BB52-5FDD-4705-84A4-6DCB090F4AAD}" type="pres">
      <dgm:prSet presAssocID="{B0C7EEDB-1E92-43D3-9E49-E6F838181A29}" presName="connector1" presStyleLbl="sibTrans2D1" presStyleIdx="0" presStyleCnt="1" custScaleX="138022" custScaleY="123230" custLinFactNeighborX="-12037" custLinFactNeighborY="-4728"/>
      <dgm:spPr/>
      <dgm:t>
        <a:bodyPr/>
        <a:lstStyle/>
        <a:p>
          <a:endParaRPr lang="ru-RU"/>
        </a:p>
      </dgm:t>
    </dgm:pt>
  </dgm:ptLst>
  <dgm:cxnLst>
    <dgm:cxn modelId="{1061DF91-FCC5-4348-977F-4BE87D1E0D55}" type="presOf" srcId="{7FBEE50E-85D4-45B4-A500-630924653524}" destId="{8266B575-4D4D-4910-96E5-EB5B86F09613}" srcOrd="2" destOrd="0" presId="urn:microsoft.com/office/officeart/2005/8/layout/gear1"/>
    <dgm:cxn modelId="{BD92B5F6-C640-4A13-87CF-F347E711C1D7}" type="presOf" srcId="{CAF1B4ED-3600-4B4B-A809-5E27CDBEFD37}" destId="{B0AE7DAB-7535-428B-9E31-E5E265AA5E7D}" srcOrd="0" destOrd="0" presId="urn:microsoft.com/office/officeart/2005/8/layout/gear1"/>
    <dgm:cxn modelId="{E85B9F50-33BE-4416-B0AB-04856D192C8A}" type="presOf" srcId="{7FBEE50E-85D4-45B4-A500-630924653524}" destId="{ACF846BD-BAC8-421C-AD1F-63E247A5E31E}" srcOrd="0" destOrd="0" presId="urn:microsoft.com/office/officeart/2005/8/layout/gear1"/>
    <dgm:cxn modelId="{440EA994-B82D-4C49-8DB0-5327C8107653}" type="presOf" srcId="{B0C7EEDB-1E92-43D3-9E49-E6F838181A29}" destId="{0AA1BB52-5FDD-4705-84A4-6DCB090F4AAD}" srcOrd="0" destOrd="0" presId="urn:microsoft.com/office/officeart/2005/8/layout/gear1"/>
    <dgm:cxn modelId="{40112A3B-5625-4908-B718-294DCA6F1F12}" srcId="{CAF1B4ED-3600-4B4B-A809-5E27CDBEFD37}" destId="{7FBEE50E-85D4-45B4-A500-630924653524}" srcOrd="0" destOrd="0" parTransId="{8E0FD560-96D0-4684-90F9-DCD2D65A7015}" sibTransId="{B0C7EEDB-1E92-43D3-9E49-E6F838181A29}"/>
    <dgm:cxn modelId="{89977103-8439-4C15-99FA-129FB283B79E}" type="presOf" srcId="{7FBEE50E-85D4-45B4-A500-630924653524}" destId="{4522523B-5578-4F83-AFD9-3DCB3761488B}" srcOrd="1" destOrd="0" presId="urn:microsoft.com/office/officeart/2005/8/layout/gear1"/>
    <dgm:cxn modelId="{03BE60FE-1797-486F-A19F-DDC169616E2C}" type="presParOf" srcId="{B0AE7DAB-7535-428B-9E31-E5E265AA5E7D}" destId="{ACF846BD-BAC8-421C-AD1F-63E247A5E31E}" srcOrd="0" destOrd="0" presId="urn:microsoft.com/office/officeart/2005/8/layout/gear1"/>
    <dgm:cxn modelId="{76142C74-1136-4499-AF1B-27CC74A1793B}" type="presParOf" srcId="{B0AE7DAB-7535-428B-9E31-E5E265AA5E7D}" destId="{4522523B-5578-4F83-AFD9-3DCB3761488B}" srcOrd="1" destOrd="0" presId="urn:microsoft.com/office/officeart/2005/8/layout/gear1"/>
    <dgm:cxn modelId="{2A27DAB9-16F9-4B11-871C-872991474FE8}" type="presParOf" srcId="{B0AE7DAB-7535-428B-9E31-E5E265AA5E7D}" destId="{8266B575-4D4D-4910-96E5-EB5B86F09613}" srcOrd="2" destOrd="0" presId="urn:microsoft.com/office/officeart/2005/8/layout/gear1"/>
    <dgm:cxn modelId="{02BF20F1-29EC-4D57-B7D5-983809BF3E88}" type="presParOf" srcId="{B0AE7DAB-7535-428B-9E31-E5E265AA5E7D}" destId="{0AA1BB52-5FDD-4705-84A4-6DCB090F4AAD}" srcOrd="3"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EE8092-2184-4F45-A3A0-565FDFC20322}" type="doc">
      <dgm:prSet loTypeId="urn:microsoft.com/office/officeart/2008/layout/AlternatingHexagons" loCatId="list" qsTypeId="urn:microsoft.com/office/officeart/2005/8/quickstyle/simple1" qsCatId="simple" csTypeId="urn:microsoft.com/office/officeart/2005/8/colors/accent1_4" csCatId="accent1" phldr="1"/>
      <dgm:spPr/>
      <dgm:t>
        <a:bodyPr/>
        <a:lstStyle/>
        <a:p>
          <a:endParaRPr lang="ru-RU"/>
        </a:p>
      </dgm:t>
    </dgm:pt>
    <dgm:pt modelId="{8F50B438-95B0-4046-A75F-081B62314E62}">
      <dgm:prSet phldrT="[Текст]"/>
      <dgm:spPr/>
      <dgm:t>
        <a:bodyPr/>
        <a:lstStyle/>
        <a:p>
          <a:r>
            <a:rPr lang="en-US" b="1" dirty="0" smtClean="0"/>
            <a:t>Object</a:t>
          </a:r>
          <a:endParaRPr lang="ru-RU" b="1" dirty="0"/>
        </a:p>
      </dgm:t>
    </dgm:pt>
    <dgm:pt modelId="{63619860-06BC-4B93-9413-34D128FE1411}" type="parTrans" cxnId="{272D0143-F87D-4344-A132-9F1E8A817FD7}">
      <dgm:prSet/>
      <dgm:spPr/>
      <dgm:t>
        <a:bodyPr/>
        <a:lstStyle/>
        <a:p>
          <a:endParaRPr lang="ru-RU"/>
        </a:p>
      </dgm:t>
    </dgm:pt>
    <dgm:pt modelId="{D51C489D-CB1B-4954-9FA9-576FDF0068B0}" type="sibTrans" cxnId="{272D0143-F87D-4344-A132-9F1E8A817FD7}">
      <dgm:prSet/>
      <dgm:spPr/>
      <dgm:t>
        <a:bodyPr/>
        <a:lstStyle/>
        <a:p>
          <a:endParaRPr lang="ru-RU"/>
        </a:p>
      </dgm:t>
    </dgm:pt>
    <dgm:pt modelId="{6E813CC1-BE6C-4A77-91B0-FA75F1AF3FBB}">
      <dgm:prSet phldrT="[Текст]"/>
      <dgm:spPr/>
      <dgm:t>
        <a:bodyPr/>
        <a:lstStyle/>
        <a:p>
          <a:r>
            <a:rPr lang="en-US" b="1" dirty="0" smtClean="0"/>
            <a:t>Object</a:t>
          </a:r>
          <a:endParaRPr lang="ru-RU" b="1" dirty="0"/>
        </a:p>
      </dgm:t>
    </dgm:pt>
    <dgm:pt modelId="{2ED54980-2AB4-45CF-AD6E-74319B3D109A}" type="parTrans" cxnId="{B4832971-A6AD-42B6-9740-FD80CE2C0A8B}">
      <dgm:prSet/>
      <dgm:spPr/>
      <dgm:t>
        <a:bodyPr/>
        <a:lstStyle/>
        <a:p>
          <a:endParaRPr lang="ru-RU"/>
        </a:p>
      </dgm:t>
    </dgm:pt>
    <dgm:pt modelId="{8067C83F-B41F-40E0-BDF9-B31EE02BEAAE}" type="sibTrans" cxnId="{B4832971-A6AD-42B6-9740-FD80CE2C0A8B}">
      <dgm:prSet/>
      <dgm:spPr/>
      <dgm:t>
        <a:bodyPr/>
        <a:lstStyle/>
        <a:p>
          <a:endParaRPr lang="ru-RU"/>
        </a:p>
      </dgm:t>
    </dgm:pt>
    <dgm:pt modelId="{3C7DBD91-C2D8-4E36-8D07-CDE900A05D62}">
      <dgm:prSet phldrT="[Текст]" custT="1"/>
      <dgm:spPr/>
      <dgm:t>
        <a:bodyPr/>
        <a:lstStyle/>
        <a:p>
          <a:r>
            <a:rPr lang="en-US" sz="1400" b="1" dirty="0" smtClean="0"/>
            <a:t>Object</a:t>
          </a:r>
          <a:endParaRPr lang="ru-RU" sz="1400" b="1" dirty="0"/>
        </a:p>
      </dgm:t>
    </dgm:pt>
    <dgm:pt modelId="{EEFD5765-FB18-4DBC-8482-43C293F54419}" type="parTrans" cxnId="{A4A1794D-9B93-4B49-9A05-12B2A454E60C}">
      <dgm:prSet/>
      <dgm:spPr/>
      <dgm:t>
        <a:bodyPr/>
        <a:lstStyle/>
        <a:p>
          <a:endParaRPr lang="ru-RU"/>
        </a:p>
      </dgm:t>
    </dgm:pt>
    <dgm:pt modelId="{C125CDEA-71D2-4A81-8B92-2A989C1B1D24}" type="sibTrans" cxnId="{A4A1794D-9B93-4B49-9A05-12B2A454E60C}">
      <dgm:prSet/>
      <dgm:spPr/>
      <dgm:t>
        <a:bodyPr/>
        <a:lstStyle/>
        <a:p>
          <a:endParaRPr lang="ru-RU"/>
        </a:p>
      </dgm:t>
    </dgm:pt>
    <dgm:pt modelId="{9FB02A76-CBFD-420D-B20E-85BFBBBC6720}" type="pres">
      <dgm:prSet presAssocID="{B8EE8092-2184-4F45-A3A0-565FDFC20322}" presName="Name0" presStyleCnt="0">
        <dgm:presLayoutVars>
          <dgm:chMax/>
          <dgm:chPref/>
          <dgm:dir/>
          <dgm:animLvl val="lvl"/>
        </dgm:presLayoutVars>
      </dgm:prSet>
      <dgm:spPr/>
      <dgm:t>
        <a:bodyPr/>
        <a:lstStyle/>
        <a:p>
          <a:endParaRPr lang="ru-RU"/>
        </a:p>
      </dgm:t>
    </dgm:pt>
    <dgm:pt modelId="{DDEE03DC-2A05-49ED-B6F0-11C1F0C3C2B3}" type="pres">
      <dgm:prSet presAssocID="{8F50B438-95B0-4046-A75F-081B62314E62}" presName="composite" presStyleCnt="0"/>
      <dgm:spPr/>
    </dgm:pt>
    <dgm:pt modelId="{33E757E7-6ED6-4D22-B344-26426B50AFB4}" type="pres">
      <dgm:prSet presAssocID="{8F50B438-95B0-4046-A75F-081B62314E62}" presName="Parent1" presStyleLbl="node1" presStyleIdx="0" presStyleCnt="6">
        <dgm:presLayoutVars>
          <dgm:chMax val="1"/>
          <dgm:chPref val="1"/>
          <dgm:bulletEnabled val="1"/>
        </dgm:presLayoutVars>
      </dgm:prSet>
      <dgm:spPr/>
      <dgm:t>
        <a:bodyPr/>
        <a:lstStyle/>
        <a:p>
          <a:endParaRPr lang="ru-RU"/>
        </a:p>
      </dgm:t>
    </dgm:pt>
    <dgm:pt modelId="{A57D28C5-0124-47F6-A7D5-DEFB4FD3BB1A}" type="pres">
      <dgm:prSet presAssocID="{8F50B438-95B0-4046-A75F-081B62314E62}" presName="Childtext1" presStyleLbl="revTx" presStyleIdx="0" presStyleCnt="3">
        <dgm:presLayoutVars>
          <dgm:chMax val="0"/>
          <dgm:chPref val="0"/>
          <dgm:bulletEnabled val="1"/>
        </dgm:presLayoutVars>
      </dgm:prSet>
      <dgm:spPr/>
      <dgm:t>
        <a:bodyPr/>
        <a:lstStyle/>
        <a:p>
          <a:endParaRPr lang="ru-RU"/>
        </a:p>
      </dgm:t>
    </dgm:pt>
    <dgm:pt modelId="{BAF5D5A4-7031-47B2-B9E0-B34EFEDF7482}" type="pres">
      <dgm:prSet presAssocID="{8F50B438-95B0-4046-A75F-081B62314E62}" presName="BalanceSpacing" presStyleCnt="0"/>
      <dgm:spPr/>
    </dgm:pt>
    <dgm:pt modelId="{D778FA70-D400-4983-9712-349A7B0C94D7}" type="pres">
      <dgm:prSet presAssocID="{8F50B438-95B0-4046-A75F-081B62314E62}" presName="BalanceSpacing1" presStyleCnt="0"/>
      <dgm:spPr/>
    </dgm:pt>
    <dgm:pt modelId="{67253AE0-EB70-4BB3-B3D1-0D55B4DD663E}" type="pres">
      <dgm:prSet presAssocID="{D51C489D-CB1B-4954-9FA9-576FDF0068B0}" presName="Accent1Text" presStyleLbl="node1" presStyleIdx="1" presStyleCnt="6"/>
      <dgm:spPr/>
      <dgm:t>
        <a:bodyPr/>
        <a:lstStyle/>
        <a:p>
          <a:endParaRPr lang="ru-RU"/>
        </a:p>
      </dgm:t>
    </dgm:pt>
    <dgm:pt modelId="{CF03A01C-BADB-4035-B12E-7C5F54A962DB}" type="pres">
      <dgm:prSet presAssocID="{D51C489D-CB1B-4954-9FA9-576FDF0068B0}" presName="spaceBetweenRectangles" presStyleCnt="0"/>
      <dgm:spPr/>
    </dgm:pt>
    <dgm:pt modelId="{3B4E4641-6AFA-4950-B2D2-901E08C31F0F}" type="pres">
      <dgm:prSet presAssocID="{6E813CC1-BE6C-4A77-91B0-FA75F1AF3FBB}" presName="composite" presStyleCnt="0"/>
      <dgm:spPr/>
    </dgm:pt>
    <dgm:pt modelId="{93C6A081-4233-425A-9D1B-442EC61AF8FD}" type="pres">
      <dgm:prSet presAssocID="{6E813CC1-BE6C-4A77-91B0-FA75F1AF3FBB}" presName="Parent1" presStyleLbl="node1" presStyleIdx="2" presStyleCnt="6">
        <dgm:presLayoutVars>
          <dgm:chMax val="1"/>
          <dgm:chPref val="1"/>
          <dgm:bulletEnabled val="1"/>
        </dgm:presLayoutVars>
      </dgm:prSet>
      <dgm:spPr/>
      <dgm:t>
        <a:bodyPr/>
        <a:lstStyle/>
        <a:p>
          <a:endParaRPr lang="ru-RU"/>
        </a:p>
      </dgm:t>
    </dgm:pt>
    <dgm:pt modelId="{9A1FB7A9-BB83-41BC-9DB7-E9D233C67D8A}" type="pres">
      <dgm:prSet presAssocID="{6E813CC1-BE6C-4A77-91B0-FA75F1AF3FBB}" presName="Childtext1" presStyleLbl="revTx" presStyleIdx="1" presStyleCnt="3">
        <dgm:presLayoutVars>
          <dgm:chMax val="0"/>
          <dgm:chPref val="0"/>
          <dgm:bulletEnabled val="1"/>
        </dgm:presLayoutVars>
      </dgm:prSet>
      <dgm:spPr/>
      <dgm:t>
        <a:bodyPr/>
        <a:lstStyle/>
        <a:p>
          <a:endParaRPr lang="ru-RU"/>
        </a:p>
      </dgm:t>
    </dgm:pt>
    <dgm:pt modelId="{99D1E9E4-89A0-47CF-9EE4-C762E38E9850}" type="pres">
      <dgm:prSet presAssocID="{6E813CC1-BE6C-4A77-91B0-FA75F1AF3FBB}" presName="BalanceSpacing" presStyleCnt="0"/>
      <dgm:spPr/>
    </dgm:pt>
    <dgm:pt modelId="{DD2179B2-99CB-4E6D-94BB-4F9EA46D94CC}" type="pres">
      <dgm:prSet presAssocID="{6E813CC1-BE6C-4A77-91B0-FA75F1AF3FBB}" presName="BalanceSpacing1" presStyleCnt="0"/>
      <dgm:spPr/>
    </dgm:pt>
    <dgm:pt modelId="{CBE8491A-DB41-4AD2-B3EF-FFFA874C33B3}" type="pres">
      <dgm:prSet presAssocID="{8067C83F-B41F-40E0-BDF9-B31EE02BEAAE}" presName="Accent1Text" presStyleLbl="node1" presStyleIdx="3" presStyleCnt="6"/>
      <dgm:spPr/>
      <dgm:t>
        <a:bodyPr/>
        <a:lstStyle/>
        <a:p>
          <a:endParaRPr lang="ru-RU"/>
        </a:p>
      </dgm:t>
    </dgm:pt>
    <dgm:pt modelId="{F4ECD48D-DF6D-4D7B-85C0-6A271B24D484}" type="pres">
      <dgm:prSet presAssocID="{8067C83F-B41F-40E0-BDF9-B31EE02BEAAE}" presName="spaceBetweenRectangles" presStyleCnt="0"/>
      <dgm:spPr/>
    </dgm:pt>
    <dgm:pt modelId="{53CA21DD-0945-4210-BB82-CD12AE29B783}" type="pres">
      <dgm:prSet presAssocID="{3C7DBD91-C2D8-4E36-8D07-CDE900A05D62}" presName="composite" presStyleCnt="0"/>
      <dgm:spPr/>
    </dgm:pt>
    <dgm:pt modelId="{107F0270-76E5-4919-9419-D872755A408B}" type="pres">
      <dgm:prSet presAssocID="{3C7DBD91-C2D8-4E36-8D07-CDE900A05D62}" presName="Parent1" presStyleLbl="node1" presStyleIdx="4" presStyleCnt="6">
        <dgm:presLayoutVars>
          <dgm:chMax val="1"/>
          <dgm:chPref val="1"/>
          <dgm:bulletEnabled val="1"/>
        </dgm:presLayoutVars>
      </dgm:prSet>
      <dgm:spPr/>
      <dgm:t>
        <a:bodyPr/>
        <a:lstStyle/>
        <a:p>
          <a:endParaRPr lang="ru-RU"/>
        </a:p>
      </dgm:t>
    </dgm:pt>
    <dgm:pt modelId="{3E11240E-F55B-447C-8C10-D16E4B4A7BFD}" type="pres">
      <dgm:prSet presAssocID="{3C7DBD91-C2D8-4E36-8D07-CDE900A05D62}" presName="Childtext1" presStyleLbl="revTx" presStyleIdx="2" presStyleCnt="3">
        <dgm:presLayoutVars>
          <dgm:chMax val="0"/>
          <dgm:chPref val="0"/>
          <dgm:bulletEnabled val="1"/>
        </dgm:presLayoutVars>
      </dgm:prSet>
      <dgm:spPr/>
      <dgm:t>
        <a:bodyPr/>
        <a:lstStyle/>
        <a:p>
          <a:endParaRPr lang="ru-RU"/>
        </a:p>
      </dgm:t>
    </dgm:pt>
    <dgm:pt modelId="{B87C33B1-2AEA-40FB-A59B-7F2140C7E257}" type="pres">
      <dgm:prSet presAssocID="{3C7DBD91-C2D8-4E36-8D07-CDE900A05D62}" presName="BalanceSpacing" presStyleCnt="0"/>
      <dgm:spPr/>
    </dgm:pt>
    <dgm:pt modelId="{21EB9A04-78D5-4CEB-80B2-F40F0AFF7571}" type="pres">
      <dgm:prSet presAssocID="{3C7DBD91-C2D8-4E36-8D07-CDE900A05D62}" presName="BalanceSpacing1" presStyleCnt="0"/>
      <dgm:spPr/>
    </dgm:pt>
    <dgm:pt modelId="{F03CE383-E4F9-4298-8606-BDF84683DD03}" type="pres">
      <dgm:prSet presAssocID="{C125CDEA-71D2-4A81-8B92-2A989C1B1D24}" presName="Accent1Text" presStyleLbl="node1" presStyleIdx="5" presStyleCnt="6"/>
      <dgm:spPr/>
      <dgm:t>
        <a:bodyPr/>
        <a:lstStyle/>
        <a:p>
          <a:endParaRPr lang="ru-RU"/>
        </a:p>
      </dgm:t>
    </dgm:pt>
  </dgm:ptLst>
  <dgm:cxnLst>
    <dgm:cxn modelId="{B4832971-A6AD-42B6-9740-FD80CE2C0A8B}" srcId="{B8EE8092-2184-4F45-A3A0-565FDFC20322}" destId="{6E813CC1-BE6C-4A77-91B0-FA75F1AF3FBB}" srcOrd="1" destOrd="0" parTransId="{2ED54980-2AB4-45CF-AD6E-74319B3D109A}" sibTransId="{8067C83F-B41F-40E0-BDF9-B31EE02BEAAE}"/>
    <dgm:cxn modelId="{AF7A854E-7D65-4C0D-9B3A-6A180FDA0802}" type="presOf" srcId="{B8EE8092-2184-4F45-A3A0-565FDFC20322}" destId="{9FB02A76-CBFD-420D-B20E-85BFBBBC6720}" srcOrd="0" destOrd="0" presId="urn:microsoft.com/office/officeart/2008/layout/AlternatingHexagons"/>
    <dgm:cxn modelId="{272D0143-F87D-4344-A132-9F1E8A817FD7}" srcId="{B8EE8092-2184-4F45-A3A0-565FDFC20322}" destId="{8F50B438-95B0-4046-A75F-081B62314E62}" srcOrd="0" destOrd="0" parTransId="{63619860-06BC-4B93-9413-34D128FE1411}" sibTransId="{D51C489D-CB1B-4954-9FA9-576FDF0068B0}"/>
    <dgm:cxn modelId="{E82EE559-8E6C-4220-AF9D-A45CCDC81C5A}" type="presOf" srcId="{3C7DBD91-C2D8-4E36-8D07-CDE900A05D62}" destId="{107F0270-76E5-4919-9419-D872755A408B}" srcOrd="0" destOrd="0" presId="urn:microsoft.com/office/officeart/2008/layout/AlternatingHexagons"/>
    <dgm:cxn modelId="{7C66E7FC-E55F-4FCC-9A34-7063E46455F8}" type="presOf" srcId="{D51C489D-CB1B-4954-9FA9-576FDF0068B0}" destId="{67253AE0-EB70-4BB3-B3D1-0D55B4DD663E}" srcOrd="0" destOrd="0" presId="urn:microsoft.com/office/officeart/2008/layout/AlternatingHexagons"/>
    <dgm:cxn modelId="{A4A1794D-9B93-4B49-9A05-12B2A454E60C}" srcId="{B8EE8092-2184-4F45-A3A0-565FDFC20322}" destId="{3C7DBD91-C2D8-4E36-8D07-CDE900A05D62}" srcOrd="2" destOrd="0" parTransId="{EEFD5765-FB18-4DBC-8482-43C293F54419}" sibTransId="{C125CDEA-71D2-4A81-8B92-2A989C1B1D24}"/>
    <dgm:cxn modelId="{477D5768-062D-4EB1-B8B2-61EA52E0E5C2}" type="presOf" srcId="{C125CDEA-71D2-4A81-8B92-2A989C1B1D24}" destId="{F03CE383-E4F9-4298-8606-BDF84683DD03}" srcOrd="0" destOrd="0" presId="urn:microsoft.com/office/officeart/2008/layout/AlternatingHexagons"/>
    <dgm:cxn modelId="{47F6EA03-11DA-422E-9410-1DB972BFE731}" type="presOf" srcId="{6E813CC1-BE6C-4A77-91B0-FA75F1AF3FBB}" destId="{93C6A081-4233-425A-9D1B-442EC61AF8FD}" srcOrd="0" destOrd="0" presId="urn:microsoft.com/office/officeart/2008/layout/AlternatingHexagons"/>
    <dgm:cxn modelId="{47C44F19-9117-4683-A8D6-604C553AA11B}" type="presOf" srcId="{8067C83F-B41F-40E0-BDF9-B31EE02BEAAE}" destId="{CBE8491A-DB41-4AD2-B3EF-FFFA874C33B3}" srcOrd="0" destOrd="0" presId="urn:microsoft.com/office/officeart/2008/layout/AlternatingHexagons"/>
    <dgm:cxn modelId="{20D73591-7B18-4CDC-B0FB-2024876E133E}" type="presOf" srcId="{8F50B438-95B0-4046-A75F-081B62314E62}" destId="{33E757E7-6ED6-4D22-B344-26426B50AFB4}" srcOrd="0" destOrd="0" presId="urn:microsoft.com/office/officeart/2008/layout/AlternatingHexagons"/>
    <dgm:cxn modelId="{057B8E03-C809-4719-90AD-5138D587CC2E}" type="presParOf" srcId="{9FB02A76-CBFD-420D-B20E-85BFBBBC6720}" destId="{DDEE03DC-2A05-49ED-B6F0-11C1F0C3C2B3}" srcOrd="0" destOrd="0" presId="urn:microsoft.com/office/officeart/2008/layout/AlternatingHexagons"/>
    <dgm:cxn modelId="{CADD9660-593E-4D01-A4AE-10D7B154C38D}" type="presParOf" srcId="{DDEE03DC-2A05-49ED-B6F0-11C1F0C3C2B3}" destId="{33E757E7-6ED6-4D22-B344-26426B50AFB4}" srcOrd="0" destOrd="0" presId="urn:microsoft.com/office/officeart/2008/layout/AlternatingHexagons"/>
    <dgm:cxn modelId="{011E1BDA-20B9-42FA-8B0A-68A5EE1A7A3B}" type="presParOf" srcId="{DDEE03DC-2A05-49ED-B6F0-11C1F0C3C2B3}" destId="{A57D28C5-0124-47F6-A7D5-DEFB4FD3BB1A}" srcOrd="1" destOrd="0" presId="urn:microsoft.com/office/officeart/2008/layout/AlternatingHexagons"/>
    <dgm:cxn modelId="{199D86AF-402C-40E1-98FA-F7DBE31E8209}" type="presParOf" srcId="{DDEE03DC-2A05-49ED-B6F0-11C1F0C3C2B3}" destId="{BAF5D5A4-7031-47B2-B9E0-B34EFEDF7482}" srcOrd="2" destOrd="0" presId="urn:microsoft.com/office/officeart/2008/layout/AlternatingHexagons"/>
    <dgm:cxn modelId="{EA83E900-9BD5-40DD-9571-3826D3E88211}" type="presParOf" srcId="{DDEE03DC-2A05-49ED-B6F0-11C1F0C3C2B3}" destId="{D778FA70-D400-4983-9712-349A7B0C94D7}" srcOrd="3" destOrd="0" presId="urn:microsoft.com/office/officeart/2008/layout/AlternatingHexagons"/>
    <dgm:cxn modelId="{D6BFB9A2-85DD-4590-B260-DE1ABE50BF81}" type="presParOf" srcId="{DDEE03DC-2A05-49ED-B6F0-11C1F0C3C2B3}" destId="{67253AE0-EB70-4BB3-B3D1-0D55B4DD663E}" srcOrd="4" destOrd="0" presId="urn:microsoft.com/office/officeart/2008/layout/AlternatingHexagons"/>
    <dgm:cxn modelId="{19EEF1FF-E998-4F93-9279-1CD833786BE4}" type="presParOf" srcId="{9FB02A76-CBFD-420D-B20E-85BFBBBC6720}" destId="{CF03A01C-BADB-4035-B12E-7C5F54A962DB}" srcOrd="1" destOrd="0" presId="urn:microsoft.com/office/officeart/2008/layout/AlternatingHexagons"/>
    <dgm:cxn modelId="{B7E8BFEA-C739-41D6-B6FF-CCB4A53F1C69}" type="presParOf" srcId="{9FB02A76-CBFD-420D-B20E-85BFBBBC6720}" destId="{3B4E4641-6AFA-4950-B2D2-901E08C31F0F}" srcOrd="2" destOrd="0" presId="urn:microsoft.com/office/officeart/2008/layout/AlternatingHexagons"/>
    <dgm:cxn modelId="{D1FA315E-2E74-4F55-AAA8-B5EDECB13B64}" type="presParOf" srcId="{3B4E4641-6AFA-4950-B2D2-901E08C31F0F}" destId="{93C6A081-4233-425A-9D1B-442EC61AF8FD}" srcOrd="0" destOrd="0" presId="urn:microsoft.com/office/officeart/2008/layout/AlternatingHexagons"/>
    <dgm:cxn modelId="{4ED619A6-B6C2-4BDE-97E0-1CC7DC8B0867}" type="presParOf" srcId="{3B4E4641-6AFA-4950-B2D2-901E08C31F0F}" destId="{9A1FB7A9-BB83-41BC-9DB7-E9D233C67D8A}" srcOrd="1" destOrd="0" presId="urn:microsoft.com/office/officeart/2008/layout/AlternatingHexagons"/>
    <dgm:cxn modelId="{7F35FBF9-A313-4D76-9299-64DD16BE7446}" type="presParOf" srcId="{3B4E4641-6AFA-4950-B2D2-901E08C31F0F}" destId="{99D1E9E4-89A0-47CF-9EE4-C762E38E9850}" srcOrd="2" destOrd="0" presId="urn:microsoft.com/office/officeart/2008/layout/AlternatingHexagons"/>
    <dgm:cxn modelId="{EE7AC8B3-E215-481A-895C-545BEDFD11A9}" type="presParOf" srcId="{3B4E4641-6AFA-4950-B2D2-901E08C31F0F}" destId="{DD2179B2-99CB-4E6D-94BB-4F9EA46D94CC}" srcOrd="3" destOrd="0" presId="urn:microsoft.com/office/officeart/2008/layout/AlternatingHexagons"/>
    <dgm:cxn modelId="{4EB2CB85-E5AB-42B6-BA08-B9D94A077A29}" type="presParOf" srcId="{3B4E4641-6AFA-4950-B2D2-901E08C31F0F}" destId="{CBE8491A-DB41-4AD2-B3EF-FFFA874C33B3}" srcOrd="4" destOrd="0" presId="urn:microsoft.com/office/officeart/2008/layout/AlternatingHexagons"/>
    <dgm:cxn modelId="{69CC3B72-7F23-4B92-A45C-DB57D4967E1B}" type="presParOf" srcId="{9FB02A76-CBFD-420D-B20E-85BFBBBC6720}" destId="{F4ECD48D-DF6D-4D7B-85C0-6A271B24D484}" srcOrd="3" destOrd="0" presId="urn:microsoft.com/office/officeart/2008/layout/AlternatingHexagons"/>
    <dgm:cxn modelId="{240229F5-2847-4D4F-A679-28E3C7501CBC}" type="presParOf" srcId="{9FB02A76-CBFD-420D-B20E-85BFBBBC6720}" destId="{53CA21DD-0945-4210-BB82-CD12AE29B783}" srcOrd="4" destOrd="0" presId="urn:microsoft.com/office/officeart/2008/layout/AlternatingHexagons"/>
    <dgm:cxn modelId="{BEA396E2-A800-4FA2-9C4C-272C3D0BB2DE}" type="presParOf" srcId="{53CA21DD-0945-4210-BB82-CD12AE29B783}" destId="{107F0270-76E5-4919-9419-D872755A408B}" srcOrd="0" destOrd="0" presId="urn:microsoft.com/office/officeart/2008/layout/AlternatingHexagons"/>
    <dgm:cxn modelId="{E179D671-E090-40DB-A0A5-EE6EFC7B0B9B}" type="presParOf" srcId="{53CA21DD-0945-4210-BB82-CD12AE29B783}" destId="{3E11240E-F55B-447C-8C10-D16E4B4A7BFD}" srcOrd="1" destOrd="0" presId="urn:microsoft.com/office/officeart/2008/layout/AlternatingHexagons"/>
    <dgm:cxn modelId="{3D588F2A-CB74-493E-AB79-06CFAAB54DDF}" type="presParOf" srcId="{53CA21DD-0945-4210-BB82-CD12AE29B783}" destId="{B87C33B1-2AEA-40FB-A59B-7F2140C7E257}" srcOrd="2" destOrd="0" presId="urn:microsoft.com/office/officeart/2008/layout/AlternatingHexagons"/>
    <dgm:cxn modelId="{B17FB4E7-4F38-48D3-BE16-B223D395F8B5}" type="presParOf" srcId="{53CA21DD-0945-4210-BB82-CD12AE29B783}" destId="{21EB9A04-78D5-4CEB-80B2-F40F0AFF7571}" srcOrd="3" destOrd="0" presId="urn:microsoft.com/office/officeart/2008/layout/AlternatingHexagons"/>
    <dgm:cxn modelId="{B1DFCF0C-B574-453C-9839-DB0621006424}" type="presParOf" srcId="{53CA21DD-0945-4210-BB82-CD12AE29B783}" destId="{F03CE383-E4F9-4298-8606-BDF84683DD03}" srcOrd="4" destOrd="0" presId="urn:microsoft.com/office/officeart/2008/layout/AlternatingHexagons"/>
  </dgm:cxnLst>
  <dgm:bg/>
  <dgm:whole>
    <a:effectLst/>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F846BD-BAC8-421C-AD1F-63E247A5E31E}">
      <dsp:nvSpPr>
        <dsp:cNvPr id="0" name=""/>
        <dsp:cNvSpPr/>
      </dsp:nvSpPr>
      <dsp:spPr>
        <a:xfrm>
          <a:off x="788703" y="349693"/>
          <a:ext cx="2067616" cy="2035409"/>
        </a:xfrm>
        <a:prstGeom prst="gear9">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lvl="0" algn="ctr" defTabSz="1911350">
            <a:lnSpc>
              <a:spcPct val="90000"/>
            </a:lnSpc>
            <a:spcBef>
              <a:spcPct val="0"/>
            </a:spcBef>
            <a:spcAft>
              <a:spcPct val="35000"/>
            </a:spcAft>
          </a:pPr>
          <a:r>
            <a:rPr lang="en-US" sz="4300" kern="1200" dirty="0" smtClean="0"/>
            <a:t>ORM</a:t>
          </a:r>
          <a:endParaRPr lang="ru-RU" sz="4300" kern="1200" dirty="0"/>
        </a:p>
      </dsp:txBody>
      <dsp:txXfrm>
        <a:off x="1201979" y="826478"/>
        <a:ext cx="1241064" cy="1046242"/>
      </dsp:txXfrm>
    </dsp:sp>
    <dsp:sp modelId="{0AA1BB52-5FDD-4705-84A4-6DCB090F4AAD}">
      <dsp:nvSpPr>
        <dsp:cNvPr id="0" name=""/>
        <dsp:cNvSpPr/>
      </dsp:nvSpPr>
      <dsp:spPr>
        <a:xfrm>
          <a:off x="609608" y="76196"/>
          <a:ext cx="2632526" cy="2350395"/>
        </a:xfrm>
        <a:prstGeom prst="circularArrow">
          <a:avLst>
            <a:gd name="adj1" fmla="val 4878"/>
            <a:gd name="adj2" fmla="val 312630"/>
            <a:gd name="adj3" fmla="val 3014678"/>
            <a:gd name="adj4" fmla="val 15405224"/>
            <a:gd name="adj5" fmla="val 5691"/>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757E7-6ED6-4D22-B344-26426B50AFB4}">
      <dsp:nvSpPr>
        <dsp:cNvPr id="0" name=""/>
        <dsp:cNvSpPr/>
      </dsp:nvSpPr>
      <dsp:spPr>
        <a:xfrm rot="5400000">
          <a:off x="1576387" y="165083"/>
          <a:ext cx="1035326" cy="900733"/>
        </a:xfrm>
        <a:prstGeom prst="hexagon">
          <a:avLst>
            <a:gd name="adj" fmla="val 25000"/>
            <a:gd name="vf" fmla="val 115470"/>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Object</a:t>
          </a:r>
          <a:endParaRPr lang="ru-RU" sz="1400" b="1" kern="1200" dirty="0"/>
        </a:p>
      </dsp:txBody>
      <dsp:txXfrm rot="-5400000">
        <a:off x="1784047" y="259125"/>
        <a:ext cx="620005" cy="712650"/>
      </dsp:txXfrm>
    </dsp:sp>
    <dsp:sp modelId="{A57D28C5-0124-47F6-A7D5-DEFB4FD3BB1A}">
      <dsp:nvSpPr>
        <dsp:cNvPr id="0" name=""/>
        <dsp:cNvSpPr/>
      </dsp:nvSpPr>
      <dsp:spPr>
        <a:xfrm>
          <a:off x="2571750" y="304852"/>
          <a:ext cx="1155423" cy="621195"/>
        </a:xfrm>
        <a:prstGeom prst="rect">
          <a:avLst/>
        </a:prstGeom>
        <a:noFill/>
        <a:ln>
          <a:noFill/>
        </a:ln>
        <a:effectLst/>
      </dsp:spPr>
      <dsp:style>
        <a:lnRef idx="0">
          <a:scrgbClr r="0" g="0" b="0"/>
        </a:lnRef>
        <a:fillRef idx="0">
          <a:scrgbClr r="0" g="0" b="0"/>
        </a:fillRef>
        <a:effectRef idx="0">
          <a:scrgbClr r="0" g="0" b="0"/>
        </a:effectRef>
        <a:fontRef idx="minor"/>
      </dsp:style>
    </dsp:sp>
    <dsp:sp modelId="{67253AE0-EB70-4BB3-B3D1-0D55B4DD663E}">
      <dsp:nvSpPr>
        <dsp:cNvPr id="0" name=""/>
        <dsp:cNvSpPr/>
      </dsp:nvSpPr>
      <dsp:spPr>
        <a:xfrm rot="5400000">
          <a:off x="603595" y="165083"/>
          <a:ext cx="1035326" cy="900733"/>
        </a:xfrm>
        <a:prstGeom prst="hexagon">
          <a:avLst>
            <a:gd name="adj" fmla="val 25000"/>
            <a:gd name="vf" fmla="val 115470"/>
          </a:avLst>
        </a:prstGeom>
        <a:solidFill>
          <a:schemeClr val="accent1">
            <a:shade val="50000"/>
            <a:hueOff val="120479"/>
            <a:satOff val="-2520"/>
            <a:lumOff val="1402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ru-RU" sz="3600" kern="1200"/>
        </a:p>
      </dsp:txBody>
      <dsp:txXfrm rot="-5400000">
        <a:off x="811255" y="259125"/>
        <a:ext cx="620005" cy="712650"/>
      </dsp:txXfrm>
    </dsp:sp>
    <dsp:sp modelId="{93C6A081-4233-425A-9D1B-442EC61AF8FD}">
      <dsp:nvSpPr>
        <dsp:cNvPr id="0" name=""/>
        <dsp:cNvSpPr/>
      </dsp:nvSpPr>
      <dsp:spPr>
        <a:xfrm rot="5400000">
          <a:off x="1088127" y="1043868"/>
          <a:ext cx="1035326" cy="900733"/>
        </a:xfrm>
        <a:prstGeom prst="hexagon">
          <a:avLst>
            <a:gd name="adj" fmla="val 25000"/>
            <a:gd name="vf" fmla="val 115470"/>
          </a:avLst>
        </a:prstGeom>
        <a:solidFill>
          <a:schemeClr val="accent1">
            <a:shade val="50000"/>
            <a:hueOff val="240958"/>
            <a:satOff val="-5040"/>
            <a:lumOff val="280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Object</a:t>
          </a:r>
          <a:endParaRPr lang="ru-RU" sz="1400" b="1" kern="1200" dirty="0"/>
        </a:p>
      </dsp:txBody>
      <dsp:txXfrm rot="-5400000">
        <a:off x="1295787" y="1137910"/>
        <a:ext cx="620005" cy="712650"/>
      </dsp:txXfrm>
    </dsp:sp>
    <dsp:sp modelId="{9A1FB7A9-BB83-41BC-9DB7-E9D233C67D8A}">
      <dsp:nvSpPr>
        <dsp:cNvPr id="0" name=""/>
        <dsp:cNvSpPr/>
      </dsp:nvSpPr>
      <dsp:spPr>
        <a:xfrm>
          <a:off x="0" y="1183637"/>
          <a:ext cx="1118152" cy="621195"/>
        </a:xfrm>
        <a:prstGeom prst="rect">
          <a:avLst/>
        </a:prstGeom>
        <a:noFill/>
        <a:ln>
          <a:noFill/>
        </a:ln>
        <a:effectLst/>
      </dsp:spPr>
      <dsp:style>
        <a:lnRef idx="0">
          <a:scrgbClr r="0" g="0" b="0"/>
        </a:lnRef>
        <a:fillRef idx="0">
          <a:scrgbClr r="0" g="0" b="0"/>
        </a:fillRef>
        <a:effectRef idx="0">
          <a:scrgbClr r="0" g="0" b="0"/>
        </a:effectRef>
        <a:fontRef idx="minor"/>
      </dsp:style>
    </dsp:sp>
    <dsp:sp modelId="{CBE8491A-DB41-4AD2-B3EF-FFFA874C33B3}">
      <dsp:nvSpPr>
        <dsp:cNvPr id="0" name=""/>
        <dsp:cNvSpPr/>
      </dsp:nvSpPr>
      <dsp:spPr>
        <a:xfrm rot="5400000">
          <a:off x="2060920" y="1043868"/>
          <a:ext cx="1035326" cy="900733"/>
        </a:xfrm>
        <a:prstGeom prst="hexagon">
          <a:avLst>
            <a:gd name="adj" fmla="val 25000"/>
            <a:gd name="vf" fmla="val 115470"/>
          </a:avLst>
        </a:prstGeom>
        <a:solidFill>
          <a:schemeClr val="accent1">
            <a:shade val="50000"/>
            <a:hueOff val="361436"/>
            <a:satOff val="-7560"/>
            <a:lumOff val="420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ru-RU" sz="3600" kern="1200"/>
        </a:p>
      </dsp:txBody>
      <dsp:txXfrm rot="-5400000">
        <a:off x="2268580" y="1137910"/>
        <a:ext cx="620005" cy="712650"/>
      </dsp:txXfrm>
    </dsp:sp>
    <dsp:sp modelId="{107F0270-76E5-4919-9419-D872755A408B}">
      <dsp:nvSpPr>
        <dsp:cNvPr id="0" name=""/>
        <dsp:cNvSpPr/>
      </dsp:nvSpPr>
      <dsp:spPr>
        <a:xfrm rot="5400000">
          <a:off x="1576387" y="1922652"/>
          <a:ext cx="1035326" cy="900733"/>
        </a:xfrm>
        <a:prstGeom prst="hexagon">
          <a:avLst>
            <a:gd name="adj" fmla="val 25000"/>
            <a:gd name="vf" fmla="val 115470"/>
          </a:avLst>
        </a:prstGeom>
        <a:solidFill>
          <a:schemeClr val="accent1">
            <a:shade val="50000"/>
            <a:hueOff val="240958"/>
            <a:satOff val="-5040"/>
            <a:lumOff val="280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Object</a:t>
          </a:r>
          <a:endParaRPr lang="ru-RU" sz="1400" b="1" kern="1200" dirty="0"/>
        </a:p>
      </dsp:txBody>
      <dsp:txXfrm rot="-5400000">
        <a:off x="1784047" y="2016694"/>
        <a:ext cx="620005" cy="712650"/>
      </dsp:txXfrm>
    </dsp:sp>
    <dsp:sp modelId="{3E11240E-F55B-447C-8C10-D16E4B4A7BFD}">
      <dsp:nvSpPr>
        <dsp:cNvPr id="0" name=""/>
        <dsp:cNvSpPr/>
      </dsp:nvSpPr>
      <dsp:spPr>
        <a:xfrm>
          <a:off x="2571750" y="2062421"/>
          <a:ext cx="1155423" cy="621195"/>
        </a:xfrm>
        <a:prstGeom prst="rect">
          <a:avLst/>
        </a:prstGeom>
        <a:noFill/>
        <a:ln>
          <a:noFill/>
        </a:ln>
        <a:effectLst/>
      </dsp:spPr>
      <dsp:style>
        <a:lnRef idx="0">
          <a:scrgbClr r="0" g="0" b="0"/>
        </a:lnRef>
        <a:fillRef idx="0">
          <a:scrgbClr r="0" g="0" b="0"/>
        </a:fillRef>
        <a:effectRef idx="0">
          <a:scrgbClr r="0" g="0" b="0"/>
        </a:effectRef>
        <a:fontRef idx="minor"/>
      </dsp:style>
    </dsp:sp>
    <dsp:sp modelId="{F03CE383-E4F9-4298-8606-BDF84683DD03}">
      <dsp:nvSpPr>
        <dsp:cNvPr id="0" name=""/>
        <dsp:cNvSpPr/>
      </dsp:nvSpPr>
      <dsp:spPr>
        <a:xfrm rot="5400000">
          <a:off x="603595" y="1922652"/>
          <a:ext cx="1035326" cy="900733"/>
        </a:xfrm>
        <a:prstGeom prst="hexagon">
          <a:avLst>
            <a:gd name="adj" fmla="val 25000"/>
            <a:gd name="vf" fmla="val 115470"/>
          </a:avLst>
        </a:prstGeom>
        <a:solidFill>
          <a:schemeClr val="accent1">
            <a:shade val="50000"/>
            <a:hueOff val="120479"/>
            <a:satOff val="-2520"/>
            <a:lumOff val="1402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ru-RU" sz="3600" kern="1200"/>
        </a:p>
      </dsp:txBody>
      <dsp:txXfrm rot="-5400000">
        <a:off x="811255" y="2016694"/>
        <a:ext cx="620005" cy="712650"/>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05B674B-12CC-451C-AB26-4534792A9C31}" type="datetimeFigureOut">
              <a:rPr lang="en-US"/>
              <a:pPr>
                <a:defRPr/>
              </a:pPr>
              <a:t>11/12/15</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72A5AAF-689B-46C5-AEA8-B5E4FB60F770}" type="slidenum">
              <a:rPr lang="en-US"/>
              <a:pPr>
                <a:defRPr/>
              </a:pPr>
              <a:t>‹#›</a:t>
            </a:fld>
            <a:endParaRPr lang="en-US"/>
          </a:p>
        </p:txBody>
      </p:sp>
    </p:spTree>
    <p:extLst>
      <p:ext uri="{BB962C8B-B14F-4D97-AF65-F5344CB8AC3E}">
        <p14:creationId xmlns:p14="http://schemas.microsoft.com/office/powerpoint/2010/main" val="17553743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39598" algn="l" rtl="0" eaLnBrk="0" fontAlgn="base" hangingPunct="0">
      <a:spcBef>
        <a:spcPct val="30000"/>
      </a:spcBef>
      <a:spcAft>
        <a:spcPct val="0"/>
      </a:spcAft>
      <a:defRPr sz="1200" kern="1200">
        <a:solidFill>
          <a:schemeClr val="tx1"/>
        </a:solidFill>
        <a:latin typeface="+mn-lt"/>
        <a:ea typeface="+mn-ea"/>
        <a:cs typeface="+mn-cs"/>
      </a:defRPr>
    </a:lvl2pPr>
    <a:lvl3pPr marL="879196" algn="l" rtl="0" eaLnBrk="0" fontAlgn="base" hangingPunct="0">
      <a:spcBef>
        <a:spcPct val="30000"/>
      </a:spcBef>
      <a:spcAft>
        <a:spcPct val="0"/>
      </a:spcAft>
      <a:defRPr sz="1200" kern="1200">
        <a:solidFill>
          <a:schemeClr val="tx1"/>
        </a:solidFill>
        <a:latin typeface="+mn-lt"/>
        <a:ea typeface="+mn-ea"/>
        <a:cs typeface="+mn-cs"/>
      </a:defRPr>
    </a:lvl3pPr>
    <a:lvl4pPr marL="1318793" algn="l" rtl="0" eaLnBrk="0" fontAlgn="base" hangingPunct="0">
      <a:spcBef>
        <a:spcPct val="30000"/>
      </a:spcBef>
      <a:spcAft>
        <a:spcPct val="0"/>
      </a:spcAft>
      <a:defRPr sz="1200" kern="1200">
        <a:solidFill>
          <a:schemeClr val="tx1"/>
        </a:solidFill>
        <a:latin typeface="+mn-lt"/>
        <a:ea typeface="+mn-ea"/>
        <a:cs typeface="+mn-cs"/>
      </a:defRPr>
    </a:lvl4pPr>
    <a:lvl5pPr marL="1758391" algn="l" rtl="0" eaLnBrk="0" fontAlgn="base" hangingPunct="0">
      <a:spcBef>
        <a:spcPct val="30000"/>
      </a:spcBef>
      <a:spcAft>
        <a:spcPct val="0"/>
      </a:spcAft>
      <a:defRPr sz="1200" kern="1200">
        <a:solidFill>
          <a:schemeClr val="tx1"/>
        </a:solidFill>
        <a:latin typeface="+mn-lt"/>
        <a:ea typeface="+mn-ea"/>
        <a:cs typeface="+mn-cs"/>
      </a:defRPr>
    </a:lvl5pPr>
    <a:lvl6pPr marL="2197989" algn="l" defTabSz="879196" rtl="0" eaLnBrk="1" latinLnBrk="0" hangingPunct="1">
      <a:defRPr sz="1200" kern="1200">
        <a:solidFill>
          <a:schemeClr val="tx1"/>
        </a:solidFill>
        <a:latin typeface="+mn-lt"/>
        <a:ea typeface="+mn-ea"/>
        <a:cs typeface="+mn-cs"/>
      </a:defRPr>
    </a:lvl6pPr>
    <a:lvl7pPr marL="2637587" algn="l" defTabSz="879196" rtl="0" eaLnBrk="1" latinLnBrk="0" hangingPunct="1">
      <a:defRPr sz="1200" kern="1200">
        <a:solidFill>
          <a:schemeClr val="tx1"/>
        </a:solidFill>
        <a:latin typeface="+mn-lt"/>
        <a:ea typeface="+mn-ea"/>
        <a:cs typeface="+mn-cs"/>
      </a:defRPr>
    </a:lvl7pPr>
    <a:lvl8pPr marL="3077185" algn="l" defTabSz="879196" rtl="0" eaLnBrk="1" latinLnBrk="0" hangingPunct="1">
      <a:defRPr sz="1200" kern="1200">
        <a:solidFill>
          <a:schemeClr val="tx1"/>
        </a:solidFill>
        <a:latin typeface="+mn-lt"/>
        <a:ea typeface="+mn-ea"/>
        <a:cs typeface="+mn-cs"/>
      </a:defRPr>
    </a:lvl8pPr>
    <a:lvl9pPr marL="3516782" algn="l" defTabSz="87919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 Id="rId3" Type="http://schemas.openxmlformats.org/officeDocument/2006/relationships/hyperlink" Target="http://design-pattern.ru/patterns/mapper.html"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 Id="rId3" Type="http://schemas.openxmlformats.org/officeDocument/2006/relationships/hyperlink" Target="http://martinfowler.com/eaaCatalog/unitOfWork.html"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hyperlink" Target="http://msdn.microsoft.com/en-US/data/ef"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msdn.microsoft.com/ru-ru/library/vstudio/bb399567(v=vs.100).aspx"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a:t>
            </a:r>
            <a:r>
              <a:rPr lang="en-US" dirty="0" err="1" smtClean="0"/>
              <a:t>msdn.microsoft.com</a:t>
            </a:r>
            <a:r>
              <a:rPr lang="en-US" dirty="0" smtClean="0"/>
              <a:t>/</a:t>
            </a:r>
            <a:r>
              <a:rPr lang="en-US" dirty="0" err="1" smtClean="0"/>
              <a:t>ru-ru</a:t>
            </a:r>
            <a:r>
              <a:rPr lang="en-US" dirty="0" smtClean="0"/>
              <a:t>/data/ee712907</a:t>
            </a:r>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1</a:t>
            </a:fld>
            <a:endParaRPr lang="en-US"/>
          </a:p>
        </p:txBody>
      </p:sp>
    </p:spTree>
    <p:extLst>
      <p:ext uri="{BB962C8B-B14F-4D97-AF65-F5344CB8AC3E}">
        <p14:creationId xmlns:p14="http://schemas.microsoft.com/office/powerpoint/2010/main" val="3362290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err="1" smtClean="0"/>
              <a:t>DbContext</a:t>
            </a:r>
            <a:r>
              <a:rPr lang="ru-RU" dirty="0" smtClean="0"/>
              <a:t> является основной класс, который отвечает за взаимодействие с данными, как объект. </a:t>
            </a:r>
            <a:r>
              <a:rPr lang="ru-RU" dirty="0" err="1" smtClean="0"/>
              <a:t>DbContext</a:t>
            </a:r>
            <a:r>
              <a:rPr lang="ru-RU" dirty="0" smtClean="0"/>
              <a:t> несет ответственность за следующие виды деятельности:</a:t>
            </a:r>
          </a:p>
          <a:p>
            <a:endParaRPr lang="ru-RU" dirty="0" smtClean="0"/>
          </a:p>
          <a:p>
            <a:r>
              <a:rPr lang="ru-RU" dirty="0" err="1" smtClean="0"/>
              <a:t>EntitySet</a:t>
            </a:r>
            <a:r>
              <a:rPr lang="ru-RU" dirty="0" smtClean="0"/>
              <a:t>: </a:t>
            </a:r>
            <a:r>
              <a:rPr lang="ru-RU" dirty="0" err="1" smtClean="0"/>
              <a:t>DbContext</a:t>
            </a:r>
            <a:r>
              <a:rPr lang="ru-RU" dirty="0" smtClean="0"/>
              <a:t> содержит множество сущностей (</a:t>
            </a:r>
            <a:r>
              <a:rPr lang="ru-RU" dirty="0" err="1" smtClean="0"/>
              <a:t>DbSet</a:t>
            </a:r>
            <a:r>
              <a:rPr lang="ru-RU" dirty="0" smtClean="0"/>
              <a:t> &lt;</a:t>
            </a:r>
            <a:r>
              <a:rPr lang="ru-RU" dirty="0" err="1" smtClean="0"/>
              <a:t>TEntity</a:t>
            </a:r>
            <a:r>
              <a:rPr lang="ru-RU" dirty="0" smtClean="0"/>
              <a:t>&gt;) для всех объектов, которые отображается на таблиц БД.</a:t>
            </a:r>
          </a:p>
          <a:p>
            <a:r>
              <a:rPr lang="ru-RU" dirty="0" smtClean="0"/>
              <a:t>Запросы: </a:t>
            </a:r>
            <a:r>
              <a:rPr lang="ru-RU" dirty="0" err="1" smtClean="0"/>
              <a:t>DbContext</a:t>
            </a:r>
            <a:r>
              <a:rPr lang="ru-RU" dirty="0" smtClean="0"/>
              <a:t> преобразует LINQ-</a:t>
            </a:r>
            <a:r>
              <a:rPr lang="ru-RU" dirty="0" err="1" smtClean="0"/>
              <a:t>To</a:t>
            </a:r>
            <a:r>
              <a:rPr lang="ru-RU" dirty="0" smtClean="0"/>
              <a:t>-</a:t>
            </a:r>
            <a:r>
              <a:rPr lang="en-US" dirty="0" smtClean="0"/>
              <a:t>Entity </a:t>
            </a:r>
            <a:r>
              <a:rPr lang="ru-RU" dirty="0" smtClean="0"/>
              <a:t>запросы SQL запроса и отправить его в базу данных.</a:t>
            </a:r>
          </a:p>
          <a:p>
            <a:r>
              <a:rPr lang="ru-RU" dirty="0" smtClean="0"/>
              <a:t>Отслеживание изменений: он отслеживает изменения произошли в субъектах после его запроса из базы данных.</a:t>
            </a:r>
          </a:p>
          <a:p>
            <a:r>
              <a:rPr lang="ru-RU" dirty="0" smtClean="0"/>
              <a:t>Сохранение данных: Он также выполняет вставки, обновления и удаления в базе данных, на основе состояний объектов.</a:t>
            </a:r>
          </a:p>
          <a:p>
            <a:r>
              <a:rPr lang="ru-RU" dirty="0" smtClean="0"/>
              <a:t>Кэш: </a:t>
            </a:r>
            <a:r>
              <a:rPr lang="ru-RU" dirty="0" err="1" smtClean="0"/>
              <a:t>DbContext</a:t>
            </a:r>
            <a:r>
              <a:rPr lang="ru-RU" dirty="0" smtClean="0"/>
              <a:t> делает кэширование первого уровня по умолчанию. Он хранит объекты, которые были извлечены во время жизни класса контекста.</a:t>
            </a:r>
          </a:p>
          <a:p>
            <a:r>
              <a:rPr lang="ru-RU" dirty="0" smtClean="0"/>
              <a:t>Управление Отношения: </a:t>
            </a:r>
            <a:r>
              <a:rPr lang="ru-RU" dirty="0" err="1" smtClean="0"/>
              <a:t>DbContext</a:t>
            </a:r>
            <a:r>
              <a:rPr lang="ru-RU" dirty="0" smtClean="0"/>
              <a:t> также управлять отношения с помощью CSDL, MSL и SSDL в DB-Первая или </a:t>
            </a:r>
            <a:r>
              <a:rPr lang="ru-RU" dirty="0" err="1" smtClean="0"/>
              <a:t>Model</a:t>
            </a:r>
            <a:r>
              <a:rPr lang="ru-RU" dirty="0" smtClean="0"/>
              <a:t>-первый подход или с использованием свободно API в коде первому подходу.</a:t>
            </a:r>
          </a:p>
          <a:p>
            <a:r>
              <a:rPr lang="ru-RU" dirty="0" smtClean="0"/>
              <a:t>Объект Материализация: </a:t>
            </a:r>
            <a:r>
              <a:rPr lang="ru-RU" dirty="0" err="1" smtClean="0"/>
              <a:t>DbContext</a:t>
            </a:r>
            <a:r>
              <a:rPr lang="ru-RU" dirty="0" smtClean="0"/>
              <a:t> преобразует исходные данные таблицы в объекты сущностей.</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20</a:t>
            </a:fld>
            <a:endParaRPr lang="en-US"/>
          </a:p>
        </p:txBody>
      </p:sp>
    </p:spTree>
    <p:extLst>
      <p:ext uri="{BB962C8B-B14F-4D97-AF65-F5344CB8AC3E}">
        <p14:creationId xmlns:p14="http://schemas.microsoft.com/office/powerpoint/2010/main" val="3713677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классы</a:t>
            </a:r>
            <a:r>
              <a:rPr lang="ru-RU" baseline="0" dirty="0" smtClean="0"/>
              <a:t> данных, которые ничего не знают о том как они хранятся</a:t>
            </a:r>
          </a:p>
          <a:p>
            <a:endParaRPr lang="ru-RU" baseline="0" dirty="0" smtClean="0"/>
          </a:p>
          <a:p>
            <a:r>
              <a:rPr lang="ru-RU" sz="1200" kern="1200" dirty="0" smtClean="0">
                <a:solidFill>
                  <a:schemeClr val="tx1"/>
                </a:solidFill>
                <a:latin typeface="+mn-lt"/>
                <a:ea typeface="+mn-ea"/>
                <a:cs typeface="+mn-cs"/>
              </a:rPr>
              <a:t>"</a:t>
            </a:r>
            <a:r>
              <a:rPr lang="ru-RU" sz="1200" kern="1200" dirty="0" err="1" smtClean="0">
                <a:solidFill>
                  <a:schemeClr val="tx1"/>
                </a:solidFill>
                <a:latin typeface="+mn-lt"/>
                <a:ea typeface="+mn-ea"/>
                <a:cs typeface="+mn-cs"/>
              </a:rPr>
              <a:t>Persistence-ignorence</a:t>
            </a:r>
            <a:r>
              <a:rPr lang="ru-RU" sz="1200" kern="1200" dirty="0" smtClean="0">
                <a:solidFill>
                  <a:schemeClr val="tx1"/>
                </a:solidFill>
                <a:latin typeface="+mn-lt"/>
                <a:ea typeface="+mn-ea"/>
                <a:cs typeface="+mn-cs"/>
              </a:rPr>
              <a:t>" вполне конкретно означает, что классы данных не имеют статических зависимостей от каких-то специфичных вещей, </a:t>
            </a:r>
            <a:r>
              <a:rPr lang="ru-RU" sz="1200" kern="1200" dirty="0" err="1" smtClean="0">
                <a:solidFill>
                  <a:schemeClr val="tx1"/>
                </a:solidFill>
                <a:latin typeface="+mn-lt"/>
                <a:ea typeface="+mn-ea"/>
                <a:cs typeface="+mn-cs"/>
              </a:rPr>
              <a:t>относяхщихся</a:t>
            </a:r>
            <a:r>
              <a:rPr lang="ru-RU" sz="1200" kern="1200" dirty="0" smtClean="0">
                <a:solidFill>
                  <a:schemeClr val="tx1"/>
                </a:solidFill>
                <a:latin typeface="+mn-lt"/>
                <a:ea typeface="+mn-ea"/>
                <a:cs typeface="+mn-cs"/>
              </a:rPr>
              <a:t> только к </a:t>
            </a:r>
            <a:r>
              <a:rPr lang="ru-RU" sz="1200" kern="1200" dirty="0" err="1" smtClean="0">
                <a:solidFill>
                  <a:schemeClr val="tx1"/>
                </a:solidFill>
                <a:latin typeface="+mn-lt"/>
                <a:ea typeface="+mn-ea"/>
                <a:cs typeface="+mn-cs"/>
              </a:rPr>
              <a:t>persistence</a:t>
            </a:r>
            <a:r>
              <a:rPr lang="ru-RU" sz="1200" kern="1200" dirty="0" smtClean="0">
                <a:solidFill>
                  <a:schemeClr val="tx1"/>
                </a:solidFill>
                <a:latin typeface="+mn-lt"/>
                <a:ea typeface="+mn-ea"/>
                <a:cs typeface="+mn-cs"/>
              </a:rPr>
              <a:t>. А именно не требуется наследовать их от какого-то специального класса из </a:t>
            </a:r>
            <a:r>
              <a:rPr lang="ru-RU" sz="1200" kern="1200" dirty="0" err="1" smtClean="0">
                <a:solidFill>
                  <a:schemeClr val="tx1"/>
                </a:solidFill>
                <a:latin typeface="+mn-lt"/>
                <a:ea typeface="+mn-ea"/>
                <a:cs typeface="+mn-cs"/>
              </a:rPr>
              <a:t>фреймворка</a:t>
            </a:r>
            <a:r>
              <a:rPr lang="ru-RU" sz="1200" kern="1200" dirty="0" smtClean="0">
                <a:solidFill>
                  <a:schemeClr val="tx1"/>
                </a:solidFill>
                <a:latin typeface="+mn-lt"/>
                <a:ea typeface="+mn-ea"/>
                <a:cs typeface="+mn-cs"/>
              </a:rPr>
              <a:t> или навешивать дополнительные атрибуты на свойства.</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21</a:t>
            </a:fld>
            <a:endParaRPr lang="en-US"/>
          </a:p>
        </p:txBody>
      </p:sp>
    </p:spTree>
    <p:extLst>
      <p:ext uri="{BB962C8B-B14F-4D97-AF65-F5344CB8AC3E}">
        <p14:creationId xmlns:p14="http://schemas.microsoft.com/office/powerpoint/2010/main" val="177731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857250" y="685800"/>
            <a:ext cx="5143500" cy="3429000"/>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Традиционный объект среды CLR. Объект, который не является производным от другого класса и не реализует интерфейсы</a:t>
            </a:r>
            <a:endParaRPr lang="en-US"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22</a:t>
            </a:fld>
            <a:endParaRPr lang="en-US"/>
          </a:p>
        </p:txBody>
      </p:sp>
    </p:spTree>
    <p:extLst>
      <p:ext uri="{BB962C8B-B14F-4D97-AF65-F5344CB8AC3E}">
        <p14:creationId xmlns:p14="http://schemas.microsoft.com/office/powerpoint/2010/main" val="3770776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custom data class must be declared with public access.</a:t>
            </a:r>
          </a:p>
          <a:p>
            <a:r>
              <a:rPr lang="en-US" dirty="0" smtClean="0"/>
              <a:t>A custom data class must not be sealed (</a:t>
            </a:r>
            <a:r>
              <a:rPr lang="en-US" dirty="0" err="1" smtClean="0"/>
              <a:t>NotInheritable</a:t>
            </a:r>
            <a:r>
              <a:rPr lang="en-US" dirty="0" smtClean="0"/>
              <a:t> in Visual Basic)</a:t>
            </a:r>
          </a:p>
          <a:p>
            <a:r>
              <a:rPr lang="en-US" dirty="0" smtClean="0"/>
              <a:t>A custom data class must not be abstract (</a:t>
            </a:r>
            <a:r>
              <a:rPr lang="en-US" dirty="0" err="1" smtClean="0"/>
              <a:t>MustInherit</a:t>
            </a:r>
            <a:r>
              <a:rPr lang="en-US" dirty="0" smtClean="0"/>
              <a:t> in Visual Basic).</a:t>
            </a:r>
          </a:p>
          <a:p>
            <a:r>
              <a:rPr lang="en-US" dirty="0" err="1" smtClean="0"/>
              <a:t>ProxyCreationEnabled</a:t>
            </a:r>
            <a:r>
              <a:rPr lang="en-US" dirty="0" smtClean="0"/>
              <a:t> option should not set to false (default is true) in context class</a:t>
            </a:r>
          </a:p>
          <a:p>
            <a:r>
              <a:rPr lang="en-US" dirty="0" smtClean="0"/>
              <a:t>Each navigation property must be declared as public, virtual</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23</a:t>
            </a:fld>
            <a:endParaRPr lang="en-US"/>
          </a:p>
        </p:txBody>
      </p:sp>
    </p:spTree>
    <p:extLst>
      <p:ext uri="{BB962C8B-B14F-4D97-AF65-F5344CB8AC3E}">
        <p14:creationId xmlns:p14="http://schemas.microsoft.com/office/powerpoint/2010/main" val="2169594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custom data class must be declared with public access.</a:t>
            </a:r>
          </a:p>
          <a:p>
            <a:r>
              <a:rPr lang="en-US" dirty="0" smtClean="0"/>
              <a:t>A custom data class must not be sealed (</a:t>
            </a:r>
            <a:r>
              <a:rPr lang="en-US" dirty="0" err="1" smtClean="0"/>
              <a:t>NotInheritable</a:t>
            </a:r>
            <a:r>
              <a:rPr lang="en-US" dirty="0" smtClean="0"/>
              <a:t> in Visual Basic)</a:t>
            </a:r>
          </a:p>
          <a:p>
            <a:r>
              <a:rPr lang="en-US" dirty="0" smtClean="0"/>
              <a:t>A custom data class must not be abstract (</a:t>
            </a:r>
            <a:r>
              <a:rPr lang="en-US" dirty="0" err="1" smtClean="0"/>
              <a:t>MustInherit</a:t>
            </a:r>
            <a:r>
              <a:rPr lang="en-US" dirty="0" smtClean="0"/>
              <a:t> in Visual Basic).</a:t>
            </a:r>
          </a:p>
          <a:p>
            <a:r>
              <a:rPr lang="en-US" dirty="0" err="1" smtClean="0"/>
              <a:t>ProxyCreationEnabled</a:t>
            </a:r>
            <a:r>
              <a:rPr lang="en-US" dirty="0" smtClean="0"/>
              <a:t> option should not set to false (default is true) in context class</a:t>
            </a:r>
          </a:p>
          <a:p>
            <a:r>
              <a:rPr lang="en-US" dirty="0" smtClean="0"/>
              <a:t>Each navigation property must be declared as public, virtual</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24</a:t>
            </a:fld>
            <a:endParaRPr lang="en-US"/>
          </a:p>
        </p:txBody>
      </p:sp>
    </p:spTree>
    <p:extLst>
      <p:ext uri="{BB962C8B-B14F-4D97-AF65-F5344CB8AC3E}">
        <p14:creationId xmlns:p14="http://schemas.microsoft.com/office/powerpoint/2010/main" val="2169594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25</a:t>
            </a:fld>
            <a:endParaRPr lang="en-US"/>
          </a:p>
        </p:txBody>
      </p:sp>
    </p:spTree>
    <p:extLst>
      <p:ext uri="{BB962C8B-B14F-4D97-AF65-F5344CB8AC3E}">
        <p14:creationId xmlns:p14="http://schemas.microsoft.com/office/powerpoint/2010/main" val="4113794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Контекст не только держит ссылки на все объекты, полученные из базы данных, но также он владеет состояния сущностей и поддерживает изменения, внесенные в свойствах объекта. Эта функция называется отслеживания изменений.</a:t>
            </a:r>
          </a:p>
          <a:p>
            <a:endParaRPr lang="ru-RU" dirty="0" smtClean="0"/>
          </a:p>
          <a:p>
            <a:r>
              <a:rPr lang="ru-RU" dirty="0" smtClean="0"/>
              <a:t>Изменение состояния объекта с неизменным вплоть до модифицированном состоянии является единственным государством, который автоматически обрабатывается контексте. Все другие изменения должны быть сделаны явно с помощью надлежащих методов </a:t>
            </a:r>
            <a:r>
              <a:rPr lang="ru-RU" dirty="0" err="1" smtClean="0"/>
              <a:t>DbContext</a:t>
            </a:r>
            <a:r>
              <a:rPr lang="ru-RU" dirty="0" smtClean="0"/>
              <a:t> и </a:t>
            </a:r>
            <a:r>
              <a:rPr lang="ru-RU" dirty="0" err="1" smtClean="0"/>
              <a:t>DbSet</a:t>
            </a:r>
            <a:r>
              <a:rPr lang="ru-RU" dirty="0" smtClean="0"/>
              <a:t>.</a:t>
            </a:r>
          </a:p>
          <a:p>
            <a:endParaRPr lang="ru-RU" dirty="0" smtClean="0"/>
          </a:p>
          <a:p>
            <a:r>
              <a:rPr lang="ru-RU" dirty="0" smtClean="0"/>
              <a:t>На следующем рисунке показано, как операция, выполняемая на лица меняет свои «государства, которые в-крачки работы с базой данных эффектов.</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28</a:t>
            </a:fld>
            <a:endParaRPr lang="en-US"/>
          </a:p>
        </p:txBody>
      </p:sp>
    </p:spTree>
    <p:extLst>
      <p:ext uri="{BB962C8B-B14F-4D97-AF65-F5344CB8AC3E}">
        <p14:creationId xmlns:p14="http://schemas.microsoft.com/office/powerpoint/2010/main" val="680504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857250" y="685800"/>
            <a:ext cx="5143500" cy="3429000"/>
          </a:xfrm>
        </p:spPr>
      </p:sp>
      <p:sp>
        <p:nvSpPr>
          <p:cNvPr id="3" name="Заметки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100" b="1" dirty="0" smtClean="0"/>
              <a:t>Model First</a:t>
            </a:r>
            <a:r>
              <a:rPr lang="en-US" sz="1100" dirty="0" smtClean="0"/>
              <a:t>:</a:t>
            </a:r>
            <a:r>
              <a:rPr lang="ru-RU" sz="1100" dirty="0" smtClean="0"/>
              <a:t>  При данном подходе изначально в дизайнере создается описание EDM, руководствуясь требованиями бизнес-логики. После чего на его основе генерируется база данных</a:t>
            </a:r>
            <a:endParaRPr lang="ru-RU" sz="1100" b="1"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ru-RU" sz="1100"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100" b="1" dirty="0" smtClean="0"/>
              <a:t>Code First</a:t>
            </a:r>
            <a:r>
              <a:rPr lang="en-US" sz="1100" dirty="0" smtClean="0"/>
              <a:t>:</a:t>
            </a:r>
            <a:r>
              <a:rPr lang="ru-RU" sz="1100" dirty="0" smtClean="0"/>
              <a:t> </a:t>
            </a:r>
            <a:r>
              <a:rPr lang="ru-RU" sz="1100" dirty="0" err="1" smtClean="0"/>
              <a:t>Code</a:t>
            </a:r>
            <a:r>
              <a:rPr lang="ru-RU" sz="1100" dirty="0" smtClean="0"/>
              <a:t> </a:t>
            </a:r>
            <a:r>
              <a:rPr lang="ru-RU" sz="1100" dirty="0" err="1" smtClean="0"/>
              <a:t>First</a:t>
            </a:r>
            <a:r>
              <a:rPr lang="ru-RU" sz="1100" dirty="0" smtClean="0"/>
              <a:t> позволяет определить модель, используя </a:t>
            </a:r>
            <a:r>
              <a:rPr lang="en-US" sz="1100" dirty="0" smtClean="0"/>
              <a:t>POCO </a:t>
            </a:r>
            <a:r>
              <a:rPr lang="ru-RU" sz="1100" dirty="0" smtClean="0"/>
              <a:t>классы, а затем сопоставить эти классы с существующей базой данных или сгенерировать на их основе схему базы данных</a:t>
            </a:r>
          </a:p>
          <a:p>
            <a:pPr marL="0" marR="0" indent="0" algn="l" defTabSz="914400" rtl="0" eaLnBrk="0" fontAlgn="base" latinLnBrk="0" hangingPunct="0">
              <a:lnSpc>
                <a:spcPct val="100000"/>
              </a:lnSpc>
              <a:spcBef>
                <a:spcPct val="30000"/>
              </a:spcBef>
              <a:spcAft>
                <a:spcPct val="0"/>
              </a:spcAft>
              <a:buClrTx/>
              <a:buSzTx/>
              <a:buFontTx/>
              <a:buNone/>
              <a:tabLst/>
              <a:defRPr/>
            </a:pPr>
            <a:endParaRPr lang="ru-RU" sz="11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100" b="1" dirty="0" smtClean="0"/>
              <a:t>Database First</a:t>
            </a:r>
            <a:r>
              <a:rPr lang="en-US" sz="1100" dirty="0" smtClean="0"/>
              <a:t>:</a:t>
            </a:r>
            <a:r>
              <a:rPr lang="ru-RU" sz="1100" dirty="0" smtClean="0"/>
              <a:t>  Данный подход подразумевает, что в первую очередь проектируется и разрабатывается база данных. Это может быть сделано при помощи любых доступных разработчику инструментов. После этого на ее основе </a:t>
            </a:r>
            <a:r>
              <a:rPr lang="ru-RU" sz="1100" dirty="0" err="1" smtClean="0"/>
              <a:t>Entity</a:t>
            </a:r>
            <a:r>
              <a:rPr lang="ru-RU" sz="1100" dirty="0" smtClean="0"/>
              <a:t> </a:t>
            </a:r>
            <a:r>
              <a:rPr lang="ru-RU" sz="1100" dirty="0" err="1" smtClean="0"/>
              <a:t>Framework</a:t>
            </a:r>
            <a:r>
              <a:rPr lang="ru-RU" sz="1100" dirty="0" smtClean="0"/>
              <a:t> создаст описание EDM и классы Концептуальной модели</a:t>
            </a:r>
            <a:endParaRPr lang="en-US" sz="110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100" dirty="0" smtClean="0"/>
          </a:p>
          <a:p>
            <a:endParaRPr lang="en-US" sz="1100" b="0" dirty="0">
              <a:latin typeface="Arial" panose="020B0604020202020204" pitchFamily="34" charset="0"/>
              <a:cs typeface="Arial" panose="020B0604020202020204" pitchFamily="34" charset="0"/>
            </a:endParaRPr>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29</a:t>
            </a:fld>
            <a:endParaRPr lang="en-US"/>
          </a:p>
        </p:txBody>
      </p:sp>
    </p:spTree>
    <p:extLst>
      <p:ext uri="{BB962C8B-B14F-4D97-AF65-F5344CB8AC3E}">
        <p14:creationId xmlns:p14="http://schemas.microsoft.com/office/powerpoint/2010/main" val="3320515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34</a:t>
            </a:fld>
            <a:endParaRPr lang="en-US"/>
          </a:p>
        </p:txBody>
      </p:sp>
    </p:spTree>
    <p:extLst>
      <p:ext uri="{BB962C8B-B14F-4D97-AF65-F5344CB8AC3E}">
        <p14:creationId xmlns:p14="http://schemas.microsoft.com/office/powerpoint/2010/main" val="2292532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context.Configuration.ProxyCreationEnabled</a:t>
            </a:r>
            <a:r>
              <a:rPr lang="en-US" dirty="0" smtClean="0"/>
              <a:t> should be true.</a:t>
            </a:r>
          </a:p>
          <a:p>
            <a:r>
              <a:rPr lang="en-US" dirty="0" err="1" smtClean="0"/>
              <a:t>context.Configuration.LazyLoadingEnabled</a:t>
            </a:r>
            <a:r>
              <a:rPr lang="en-US" dirty="0" smtClean="0"/>
              <a:t> should be true</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36</a:t>
            </a:fld>
            <a:endParaRPr lang="en-US"/>
          </a:p>
        </p:txBody>
      </p:sp>
    </p:spTree>
    <p:extLst>
      <p:ext uri="{BB962C8B-B14F-4D97-AF65-F5344CB8AC3E}">
        <p14:creationId xmlns:p14="http://schemas.microsoft.com/office/powerpoint/2010/main" val="3877849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857250" y="685800"/>
            <a:ext cx="5143500" cy="3429000"/>
          </a:xfrm>
        </p:spPr>
      </p:sp>
      <p:sp>
        <p:nvSpPr>
          <p:cNvPr id="3" name="Заметки 2"/>
          <p:cNvSpPr>
            <a:spLocks noGrp="1"/>
          </p:cNvSpPr>
          <p:nvPr>
            <p:ph type="body" idx="1"/>
          </p:nvPr>
        </p:nvSpPr>
        <p:spPr/>
        <p:txBody>
          <a:bodyPr>
            <a:normAutofit fontScale="55000" lnSpcReduction="20000"/>
          </a:bodyPr>
          <a:lstStyle/>
          <a:p>
            <a:r>
              <a:rPr lang="ru-RU" sz="1200" b="1" kern="1200" dirty="0" err="1" smtClean="0">
                <a:solidFill>
                  <a:schemeClr val="tx1"/>
                </a:solidFill>
                <a:latin typeface="+mn-lt"/>
                <a:ea typeface="+mn-ea"/>
                <a:cs typeface="+mn-cs"/>
              </a:rPr>
              <a:t>Entity</a:t>
            </a:r>
            <a:r>
              <a:rPr lang="ru-RU" sz="1200" b="1"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Framework</a:t>
            </a:r>
            <a:r>
              <a:rPr lang="ru-RU" sz="1200" b="0" kern="1200" dirty="0" smtClean="0">
                <a:solidFill>
                  <a:schemeClr val="tx1"/>
                </a:solidFill>
                <a:latin typeface="+mn-lt"/>
                <a:ea typeface="+mn-ea"/>
                <a:cs typeface="+mn-cs"/>
              </a:rPr>
              <a:t> представляет специальную объектно-ориентированную технологию на базе </a:t>
            </a:r>
            <a:r>
              <a:rPr lang="ru-RU" sz="1200" b="0" kern="1200" dirty="0" err="1" smtClean="0">
                <a:solidFill>
                  <a:schemeClr val="tx1"/>
                </a:solidFill>
                <a:latin typeface="+mn-lt"/>
                <a:ea typeface="+mn-ea"/>
                <a:cs typeface="+mn-cs"/>
              </a:rPr>
              <a:t>фреймворка</a:t>
            </a:r>
            <a:r>
              <a:rPr lang="ru-RU" sz="1200" b="0" kern="1200" dirty="0" smtClean="0">
                <a:solidFill>
                  <a:schemeClr val="tx1"/>
                </a:solidFill>
                <a:latin typeface="+mn-lt"/>
                <a:ea typeface="+mn-ea"/>
                <a:cs typeface="+mn-cs"/>
              </a:rPr>
              <a:t> .NET для работы с данными. Если традиционные средства ADO.NET позволяют создавать подключения, команды и прочие объекты для взаимодействия с базами данных, то </a:t>
            </a:r>
            <a:r>
              <a:rPr lang="ru-RU" sz="1200" b="0" kern="1200" dirty="0" err="1" smtClean="0">
                <a:solidFill>
                  <a:schemeClr val="tx1"/>
                </a:solidFill>
                <a:latin typeface="+mn-lt"/>
                <a:ea typeface="+mn-ea"/>
                <a:cs typeface="+mn-cs"/>
              </a:rPr>
              <a:t>Entity</a:t>
            </a:r>
            <a:r>
              <a:rPr lang="ru-RU" sz="1200" b="0" kern="1200" dirty="0" smtClean="0">
                <a:solidFill>
                  <a:schemeClr val="tx1"/>
                </a:solidFill>
                <a:latin typeface="+mn-lt"/>
                <a:ea typeface="+mn-ea"/>
                <a:cs typeface="+mn-cs"/>
              </a:rPr>
              <a:t> </a:t>
            </a:r>
            <a:r>
              <a:rPr lang="ru-RU" sz="1200" b="0" kern="1200" dirty="0" err="1" smtClean="0">
                <a:solidFill>
                  <a:schemeClr val="tx1"/>
                </a:solidFill>
                <a:latin typeface="+mn-lt"/>
                <a:ea typeface="+mn-ea"/>
                <a:cs typeface="+mn-cs"/>
              </a:rPr>
              <a:t>Framework</a:t>
            </a:r>
            <a:r>
              <a:rPr lang="ru-RU" sz="1200" b="0" kern="1200" dirty="0" smtClean="0">
                <a:solidFill>
                  <a:schemeClr val="tx1"/>
                </a:solidFill>
                <a:latin typeface="+mn-lt"/>
                <a:ea typeface="+mn-ea"/>
                <a:cs typeface="+mn-cs"/>
              </a:rPr>
              <a:t> представляет собой более высокий уровень абстракции, который позволяет абстрагироваться от самой базы данных и работать с данными независимо от типа хранилища. если на физическом уровне мы оперируем таблицами, индексами, первичными и внешними ключами, но на концептуальном уровне, который нам предлагает </a:t>
            </a:r>
            <a:r>
              <a:rPr lang="ru-RU" sz="1200" b="0" kern="1200" dirty="0" err="1" smtClean="0">
                <a:solidFill>
                  <a:schemeClr val="tx1"/>
                </a:solidFill>
                <a:latin typeface="+mn-lt"/>
                <a:ea typeface="+mn-ea"/>
                <a:cs typeface="+mn-cs"/>
              </a:rPr>
              <a:t>Entity</a:t>
            </a:r>
            <a:r>
              <a:rPr lang="ru-RU" sz="1200" b="0" kern="1200" dirty="0" smtClean="0">
                <a:solidFill>
                  <a:schemeClr val="tx1"/>
                </a:solidFill>
                <a:latin typeface="+mn-lt"/>
                <a:ea typeface="+mn-ea"/>
                <a:cs typeface="+mn-cs"/>
              </a:rPr>
              <a:t> </a:t>
            </a:r>
            <a:r>
              <a:rPr lang="ru-RU" sz="1200" b="0" kern="1200" dirty="0" err="1" smtClean="0">
                <a:solidFill>
                  <a:schemeClr val="tx1"/>
                </a:solidFill>
                <a:latin typeface="+mn-lt"/>
                <a:ea typeface="+mn-ea"/>
                <a:cs typeface="+mn-cs"/>
              </a:rPr>
              <a:t>Framework</a:t>
            </a:r>
            <a:r>
              <a:rPr lang="ru-RU" sz="1200" b="0" kern="1200" dirty="0" smtClean="0">
                <a:solidFill>
                  <a:schemeClr val="tx1"/>
                </a:solidFill>
                <a:latin typeface="+mn-lt"/>
                <a:ea typeface="+mn-ea"/>
                <a:cs typeface="+mn-cs"/>
              </a:rPr>
              <a:t>, мы уже работает с объектами.</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Для хранения информации наиболее часто используются реляционные системы управления базами данными. Информация в них представлена в виде таблиц. Они содержат простые типы данных и, при необходимости, могут быть взаимосвязаны между собой.</a:t>
            </a:r>
          </a:p>
          <a:p>
            <a:r>
              <a:rPr lang="ru-RU" sz="1200" b="0" i="0" kern="1200" dirty="0" smtClean="0">
                <a:solidFill>
                  <a:schemeClr val="tx1"/>
                </a:solidFill>
                <a:effectLst/>
                <a:latin typeface="+mn-lt"/>
                <a:ea typeface="+mn-ea"/>
                <a:cs typeface="+mn-cs"/>
              </a:rPr>
              <a:t>Приложения, как правило, оперируют экземплярами классов, которые являются абстракциями объектов реального мира. Такой подход более удобен с точки зрения бизнес-логики. Кроме того, это дает такие преимущества при разработке как проверки типов, скорость работы кода, </a:t>
            </a:r>
            <a:r>
              <a:rPr lang="ru-RU" sz="1200" b="0" i="0" kern="1200" dirty="0" err="1" smtClean="0">
                <a:solidFill>
                  <a:schemeClr val="tx1"/>
                </a:solidFill>
                <a:effectLst/>
                <a:latin typeface="+mn-lt"/>
                <a:ea typeface="+mn-ea"/>
                <a:cs typeface="+mn-cs"/>
              </a:rPr>
              <a:t>Intellisense</a:t>
            </a:r>
            <a:r>
              <a:rPr lang="ru-RU" sz="1200" b="0" i="0" kern="1200" dirty="0" smtClean="0">
                <a:solidFill>
                  <a:schemeClr val="tx1"/>
                </a:solidFill>
                <a:effectLst/>
                <a:latin typeface="+mn-lt"/>
                <a:ea typeface="+mn-ea"/>
                <a:cs typeface="+mn-cs"/>
              </a:rPr>
              <a:t> в редакторе и т. д.</a:t>
            </a:r>
          </a:p>
          <a:p>
            <a:r>
              <a:rPr lang="ru-RU" sz="1200" b="0" i="0" kern="1200" dirty="0" smtClean="0">
                <a:solidFill>
                  <a:schemeClr val="tx1"/>
                </a:solidFill>
                <a:effectLst/>
                <a:latin typeface="+mn-lt"/>
                <a:ea typeface="+mn-ea"/>
                <a:cs typeface="+mn-cs"/>
              </a:rPr>
              <a:t>Таким образом, для использования реляционной базы данных необходимо создать конвертер, который будет преобразовывать объекты в табличный вид и наоборот. При этом он должен учитывать различия в организации информации в обоих форматах. Например, в таблицах все строки отличаются друг от друга. В противовес, в приложении могут существовать разные объекты, содержащие одинаковые данные.</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algn="just"/>
            <a:r>
              <a:rPr lang="ru-RU" sz="1200" dirty="0" smtClean="0">
                <a:solidFill>
                  <a:schemeClr val="tx1"/>
                </a:solidFill>
              </a:rPr>
              <a:t>В  мире хранения данных доминируют реляционные СУБД, тогда как в мире обработки данных - объектный подход к проектированию и программированию</a:t>
            </a:r>
          </a:p>
          <a:p>
            <a:pPr algn="just"/>
            <a:r>
              <a:rPr lang="ru-RU" sz="1200" dirty="0" smtClean="0">
                <a:solidFill>
                  <a:schemeClr val="tx1"/>
                </a:solidFill>
              </a:rPr>
              <a:t>Объектная и реляционная модели моделируют одну и ту же сущность, но с разных сторон, под разными углами зрения</a:t>
            </a:r>
          </a:p>
          <a:p>
            <a:pPr algn="just"/>
            <a:r>
              <a:rPr lang="ru-RU" sz="1200" b="1" dirty="0" smtClean="0">
                <a:solidFill>
                  <a:schemeClr val="tx1"/>
                </a:solidFill>
              </a:rPr>
              <a:t>Реляционная модель акцентирует свое внимание на структуре и связях сущностей, объектная - на их свойствах и поведении</a:t>
            </a:r>
          </a:p>
          <a:p>
            <a:pPr algn="just"/>
            <a:r>
              <a:rPr lang="ru-RU" sz="1200" b="1" dirty="0" smtClean="0">
                <a:solidFill>
                  <a:schemeClr val="tx1"/>
                </a:solidFill>
              </a:rPr>
              <a:t>Цель использования реляционной модели </a:t>
            </a:r>
            <a:r>
              <a:rPr lang="ru-RU" sz="1200" dirty="0" smtClean="0">
                <a:solidFill>
                  <a:schemeClr val="tx1"/>
                </a:solidFill>
              </a:rPr>
              <a:t>- информационное моделирование, выделение существенных для нас атрибутов, сохранение их значений и последующего поиска, обработки и анализа. </a:t>
            </a:r>
          </a:p>
          <a:p>
            <a:pPr algn="just"/>
            <a:r>
              <a:rPr lang="ru-RU" sz="1200" b="1" dirty="0" smtClean="0">
                <a:solidFill>
                  <a:schemeClr val="tx1"/>
                </a:solidFill>
              </a:rPr>
              <a:t>Цель использования объектной </a:t>
            </a:r>
            <a:r>
              <a:rPr lang="ru-RU" sz="1200" dirty="0" smtClean="0">
                <a:solidFill>
                  <a:schemeClr val="tx1"/>
                </a:solidFill>
              </a:rPr>
              <a:t>- моделирование поведения, выделение существенных для нас функций и последующего их использования. Между моделями есть пересечение - структурные сущности, которые по-разному в этих моделях отражаются</a:t>
            </a:r>
            <a:endParaRPr lang="ru-RU" sz="1200" b="0" i="0" kern="1200" dirty="0" smtClean="0">
              <a:solidFill>
                <a:schemeClr val="tx1"/>
              </a:solidFill>
              <a:effectLst/>
              <a:latin typeface="+mn-lt"/>
              <a:ea typeface="+mn-ea"/>
              <a:cs typeface="+mn-cs"/>
            </a:endParaRPr>
          </a:p>
          <a:p>
            <a:pPr marL="274749" indent="-274749" algn="just">
              <a:buFont typeface="Arial" pitchFamily="34" charset="0"/>
              <a:buChar char="•"/>
            </a:pPr>
            <a:r>
              <a:rPr lang="ru-RU" sz="1200" dirty="0" smtClean="0"/>
              <a:t>Приложения могут работать концептуальной моделью в терминах предметной области — в том числе с наследуемыми типами, сложными элементами и связями</a:t>
            </a:r>
          </a:p>
          <a:p>
            <a:pPr marL="274749" indent="-274749" algn="just">
              <a:buFont typeface="Arial" pitchFamily="34" charset="0"/>
              <a:buChar char="•"/>
            </a:pPr>
            <a:r>
              <a:rPr lang="ru-RU" sz="1200" dirty="0" smtClean="0"/>
              <a:t>Приложения освобождаются от жестких зависимостей от конкретного ядра СУБД или схемы хранения</a:t>
            </a:r>
          </a:p>
          <a:p>
            <a:pPr marL="274749" indent="-274749" algn="just">
              <a:buFont typeface="Arial" pitchFamily="34" charset="0"/>
              <a:buChar char="•"/>
            </a:pPr>
            <a:r>
              <a:rPr lang="ru-RU" sz="1200" dirty="0" smtClean="0"/>
              <a:t>Сопоставления между концептуальной моделью и схемой, специфичной для конкретного хранилища, могут меняться без изменения кода приложения</a:t>
            </a:r>
          </a:p>
          <a:p>
            <a:pPr marL="274749" indent="-274749" algn="just">
              <a:buFont typeface="Arial" pitchFamily="34" charset="0"/>
              <a:buChar char="•"/>
            </a:pPr>
            <a:r>
              <a:rPr lang="ru-RU" sz="1200" dirty="0" smtClean="0"/>
              <a:t>Разработчики имеют возможность работать с согласованной моделью объектов приложения, которая может быть сопоставлена с различными схемами хранения, которые, возможно, реализованы в различных системах управления данными</a:t>
            </a:r>
          </a:p>
          <a:p>
            <a:pPr marL="274749" indent="-274749" algn="just">
              <a:buFont typeface="Arial" pitchFamily="34" charset="0"/>
              <a:buChar char="•"/>
            </a:pPr>
            <a:r>
              <a:rPr lang="ru-RU" sz="1200" dirty="0" smtClean="0"/>
              <a:t>Несколько концептуальных моделей могут быть сопоставлены с единой схемой хранения</a:t>
            </a:r>
          </a:p>
          <a:p>
            <a:pPr marL="274749" indent="-274749" algn="just">
              <a:buFont typeface="Arial" pitchFamily="34" charset="0"/>
              <a:buChar char="•"/>
            </a:pPr>
            <a:r>
              <a:rPr lang="ru-RU" sz="1200" dirty="0" smtClean="0"/>
              <a:t>Поддержка запросов LINQ обеспечивает проверку синтаксиса во время компиляции для запросов к концептуальной модели</a:t>
            </a:r>
          </a:p>
          <a:p>
            <a:endParaRPr lang="ru-RU" dirty="0" smtClean="0"/>
          </a:p>
          <a:p>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2</a:t>
            </a:fld>
            <a:endParaRPr lang="en-US"/>
          </a:p>
        </p:txBody>
      </p:sp>
    </p:spTree>
    <p:extLst>
      <p:ext uri="{BB962C8B-B14F-4D97-AF65-F5344CB8AC3E}">
        <p14:creationId xmlns:p14="http://schemas.microsoft.com/office/powerpoint/2010/main" val="40920028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1800" kern="1200" dirty="0" err="1" smtClean="0">
                <a:solidFill>
                  <a:schemeClr val="tx1"/>
                </a:solidFill>
                <a:effectLst/>
                <a:latin typeface="+mn-lt"/>
                <a:ea typeface="+mn-ea"/>
                <a:cs typeface="+mn-cs"/>
              </a:rPr>
              <a:t>Посредничает</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между</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уровнями</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области</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определения</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и</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распределения</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данных</a:t>
            </a:r>
            <a:r>
              <a:rPr lang="en-US" sz="1800" kern="1200" dirty="0" smtClean="0">
                <a:solidFill>
                  <a:schemeClr val="tx1"/>
                </a:solidFill>
                <a:effectLst/>
                <a:latin typeface="+mn-lt"/>
                <a:ea typeface="+mn-ea"/>
                <a:cs typeface="+mn-cs"/>
              </a:rPr>
              <a:t> (domain and data mapping layers), </a:t>
            </a:r>
            <a:r>
              <a:rPr lang="en-US" sz="1800" kern="1200" dirty="0" err="1" smtClean="0">
                <a:solidFill>
                  <a:schemeClr val="tx1"/>
                </a:solidFill>
                <a:effectLst/>
                <a:latin typeface="+mn-lt"/>
                <a:ea typeface="+mn-ea"/>
                <a:cs typeface="+mn-cs"/>
              </a:rPr>
              <a:t>используя</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интерфейс</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схожий</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с</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коллекциями</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для</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доступа</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к</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объектам</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области</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определения</a:t>
            </a:r>
            <a:r>
              <a:rPr lang="en-US" sz="1800" kern="1200" dirty="0" smtClean="0">
                <a:solidFill>
                  <a:schemeClr val="tx1"/>
                </a:solidFill>
                <a:effectLst/>
                <a:latin typeface="+mn-lt"/>
                <a:ea typeface="+mn-ea"/>
                <a:cs typeface="+mn-cs"/>
              </a:rPr>
              <a:t>.</a:t>
            </a:r>
          </a:p>
          <a:p>
            <a:r>
              <a:rPr lang="en-US" sz="1800" kern="1200" dirty="0" err="1" smtClean="0">
                <a:solidFill>
                  <a:schemeClr val="tx1"/>
                </a:solidFill>
                <a:effectLst/>
                <a:latin typeface="+mn-lt"/>
                <a:ea typeface="+mn-ea"/>
                <a:cs typeface="+mn-cs"/>
              </a:rPr>
              <a:t>Система</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со</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сложной</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моделью</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области</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определения</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может</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быть</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упрощена</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при</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помощи</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дополнительного</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уровня</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например</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Data</a:t>
            </a:r>
            <a:r>
              <a:rPr lang="en-US" sz="1800" u="sng" kern="1200" dirty="0" err="1" smtClean="0">
                <a:solidFill>
                  <a:schemeClr val="tx1"/>
                </a:solidFill>
                <a:effectLst/>
                <a:latin typeface="+mn-lt"/>
                <a:ea typeface="+mn-ea"/>
                <a:cs typeface="+mn-cs"/>
                <a:hlinkClick r:id="rId3" tooltip="Паттерн проектирования Mapper (Распределитель)"/>
              </a:rPr>
              <a:t>Mapper</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который</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бы</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изолировал</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объекты</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от</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кода</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доступа</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к</a:t>
            </a:r>
            <a:r>
              <a:rPr lang="en-US" sz="1800" kern="1200" dirty="0" smtClean="0">
                <a:solidFill>
                  <a:schemeClr val="tx1"/>
                </a:solidFill>
                <a:effectLst/>
                <a:latin typeface="+mn-lt"/>
                <a:ea typeface="+mn-ea"/>
                <a:cs typeface="+mn-cs"/>
              </a:rPr>
              <a:t> БД. </a:t>
            </a:r>
            <a:r>
              <a:rPr lang="en-US" sz="1800" kern="1200" dirty="0" err="1" smtClean="0">
                <a:solidFill>
                  <a:schemeClr val="tx1"/>
                </a:solidFill>
                <a:effectLst/>
                <a:latin typeface="+mn-lt"/>
                <a:ea typeface="+mn-ea"/>
                <a:cs typeface="+mn-cs"/>
              </a:rPr>
              <a:t>В</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таких</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системах</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может</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быть</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полезным</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добавление</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ещё</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одного</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слоя</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абстракции</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поверх</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слоя</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распределения</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данных</a:t>
            </a:r>
            <a:r>
              <a:rPr lang="en-US" sz="1800" kern="1200" dirty="0" smtClean="0">
                <a:solidFill>
                  <a:schemeClr val="tx1"/>
                </a:solidFill>
                <a:effectLst/>
                <a:latin typeface="+mn-lt"/>
                <a:ea typeface="+mn-ea"/>
                <a:cs typeface="+mn-cs"/>
              </a:rPr>
              <a:t> (Data </a:t>
            </a:r>
            <a:r>
              <a:rPr lang="en-US" sz="1800" u="sng" kern="1200" dirty="0" smtClean="0">
                <a:solidFill>
                  <a:schemeClr val="tx1"/>
                </a:solidFill>
                <a:effectLst/>
                <a:latin typeface="+mn-lt"/>
                <a:ea typeface="+mn-ea"/>
                <a:cs typeface="+mn-cs"/>
                <a:hlinkClick r:id="rId3" tooltip="Паттерн проектирования Mapper (Распределитель)"/>
              </a:rPr>
              <a:t>Mapper</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в</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котором</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бы</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был</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собран</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код</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создания</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запросов</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Это</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становится</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ещё</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более</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важным</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когда</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в</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области</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определения</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множество</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классов</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или</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при</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сложных</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тяжелых</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запросах</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В</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таких</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случаях</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добавление</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этого</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уровня</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особенно</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помогает</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сократить</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дублирование</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кода</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запросов</a:t>
            </a:r>
            <a:r>
              <a:rPr lang="en-US" sz="1800" kern="1200" dirty="0" smtClean="0">
                <a:solidFill>
                  <a:schemeClr val="tx1"/>
                </a:solidFill>
                <a:effectLst/>
                <a:latin typeface="+mn-lt"/>
                <a:ea typeface="+mn-ea"/>
                <a:cs typeface="+mn-cs"/>
              </a:rPr>
              <a:t>.</a:t>
            </a:r>
          </a:p>
          <a:p>
            <a:r>
              <a:rPr lang="en-US" sz="1800" kern="1200" dirty="0" err="1" smtClean="0">
                <a:solidFill>
                  <a:schemeClr val="tx1"/>
                </a:solidFill>
                <a:effectLst/>
                <a:latin typeface="+mn-lt"/>
                <a:ea typeface="+mn-ea"/>
                <a:cs typeface="+mn-cs"/>
              </a:rPr>
              <a:t>Паттерн</a:t>
            </a:r>
            <a:r>
              <a:rPr lang="en-US" sz="1800" kern="1200" dirty="0" smtClean="0">
                <a:solidFill>
                  <a:schemeClr val="tx1"/>
                </a:solidFill>
                <a:effectLst/>
                <a:latin typeface="+mn-lt"/>
                <a:ea typeface="+mn-ea"/>
                <a:cs typeface="+mn-cs"/>
              </a:rPr>
              <a:t> Repository </a:t>
            </a:r>
            <a:r>
              <a:rPr lang="en-US" sz="1800" kern="1200" dirty="0" err="1" smtClean="0">
                <a:solidFill>
                  <a:schemeClr val="tx1"/>
                </a:solidFill>
                <a:effectLst/>
                <a:latin typeface="+mn-lt"/>
                <a:ea typeface="+mn-ea"/>
                <a:cs typeface="+mn-cs"/>
              </a:rPr>
              <a:t>посредничает</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между</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слоем</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области</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определения</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и</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слоем</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распределения</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данных</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работая</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как</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обычная</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колекция</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объектов</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области</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определения</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Объекты-клиенты</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создают</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описание</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запроса</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декларативно</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и</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направляют</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их</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к</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объекту-репозиторию</a:t>
            </a:r>
            <a:r>
              <a:rPr lang="en-US" sz="1800" kern="1200" dirty="0" smtClean="0">
                <a:solidFill>
                  <a:schemeClr val="tx1"/>
                </a:solidFill>
                <a:effectLst/>
                <a:latin typeface="+mn-lt"/>
                <a:ea typeface="+mn-ea"/>
                <a:cs typeface="+mn-cs"/>
              </a:rPr>
              <a:t> (Repository) </a:t>
            </a:r>
            <a:r>
              <a:rPr lang="en-US" sz="1800" kern="1200" dirty="0" err="1" smtClean="0">
                <a:solidFill>
                  <a:schemeClr val="tx1"/>
                </a:solidFill>
                <a:effectLst/>
                <a:latin typeface="+mn-lt"/>
                <a:ea typeface="+mn-ea"/>
                <a:cs typeface="+mn-cs"/>
              </a:rPr>
              <a:t>для</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обработки</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Объекты</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могут</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быть</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добавлены</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или</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удалены</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из</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репозитория</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как</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будто</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они</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формируют</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простую</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коллекцию</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объектов</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А</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код</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распределения</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данных</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скрытый</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в</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объекте</a:t>
            </a:r>
            <a:r>
              <a:rPr lang="en-US" sz="1800" kern="1200" dirty="0" smtClean="0">
                <a:solidFill>
                  <a:schemeClr val="tx1"/>
                </a:solidFill>
                <a:effectLst/>
                <a:latin typeface="+mn-lt"/>
                <a:ea typeface="+mn-ea"/>
                <a:cs typeface="+mn-cs"/>
              </a:rPr>
              <a:t> Repository, </a:t>
            </a:r>
            <a:r>
              <a:rPr lang="en-US" sz="1800" kern="1200" dirty="0" err="1" smtClean="0">
                <a:solidFill>
                  <a:schemeClr val="tx1"/>
                </a:solidFill>
                <a:effectLst/>
                <a:latin typeface="+mn-lt"/>
                <a:ea typeface="+mn-ea"/>
                <a:cs typeface="+mn-cs"/>
              </a:rPr>
              <a:t>позаботится</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соответсвующих</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операциях</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в</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незаметно</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для</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разработчика</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В</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двух</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словах</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паттерн</a:t>
            </a:r>
            <a:r>
              <a:rPr lang="en-US" sz="1800" kern="1200" dirty="0" smtClean="0">
                <a:solidFill>
                  <a:schemeClr val="tx1"/>
                </a:solidFill>
                <a:effectLst/>
                <a:latin typeface="+mn-lt"/>
                <a:ea typeface="+mn-ea"/>
                <a:cs typeface="+mn-cs"/>
              </a:rPr>
              <a:t> Repository </a:t>
            </a:r>
            <a:r>
              <a:rPr lang="en-US" sz="1800" kern="1200" dirty="0" err="1" smtClean="0">
                <a:solidFill>
                  <a:schemeClr val="tx1"/>
                </a:solidFill>
                <a:effectLst/>
                <a:latin typeface="+mn-lt"/>
                <a:ea typeface="+mn-ea"/>
                <a:cs typeface="+mn-cs"/>
              </a:rPr>
              <a:t>инкапсулирует</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объекты</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представленыые</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в</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хранилище</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данных</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и</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операции</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производимые</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над</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ними</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предоставляя</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более</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объектно-ориентированное</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представление</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реальных</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данных</a:t>
            </a:r>
            <a:r>
              <a:rPr lang="en-US" sz="1800" kern="1200" dirty="0" smtClean="0">
                <a:solidFill>
                  <a:schemeClr val="tx1"/>
                </a:solidFill>
                <a:effectLst/>
                <a:latin typeface="+mn-lt"/>
                <a:ea typeface="+mn-ea"/>
                <a:cs typeface="+mn-cs"/>
              </a:rPr>
              <a:t>. Repository </a:t>
            </a:r>
            <a:r>
              <a:rPr lang="en-US" sz="1800" kern="1200" dirty="0" err="1" smtClean="0">
                <a:solidFill>
                  <a:schemeClr val="tx1"/>
                </a:solidFill>
                <a:effectLst/>
                <a:latin typeface="+mn-lt"/>
                <a:ea typeface="+mn-ea"/>
                <a:cs typeface="+mn-cs"/>
              </a:rPr>
              <a:t>также</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преследует</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цель</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достижения</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полного</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разделения</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и</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односторонней</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зависимости</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между</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уровнями</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области</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определения</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и</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распределения</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данных</a:t>
            </a:r>
            <a:r>
              <a:rPr lang="en-US" sz="1800" kern="1200" dirty="0" smtClean="0">
                <a:solidFill>
                  <a:schemeClr val="tx1"/>
                </a:solidFill>
                <a:effectLst/>
                <a:latin typeface="+mn-lt"/>
                <a:ea typeface="+mn-ea"/>
                <a:cs typeface="+mn-cs"/>
              </a:rPr>
              <a:t>.</a:t>
            </a:r>
          </a:p>
          <a:p>
            <a:endParaRPr lang="en-US" sz="18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40</a:t>
            </a:fld>
            <a:endParaRPr lang="en-US"/>
          </a:p>
        </p:txBody>
      </p:sp>
    </p:spTree>
    <p:extLst>
      <p:ext uri="{BB962C8B-B14F-4D97-AF65-F5344CB8AC3E}">
        <p14:creationId xmlns:p14="http://schemas.microsoft.com/office/powerpoint/2010/main" val="2460980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Шаблон UnitOfWork</a:t>
            </a:r>
            <a:r>
              <a:rPr lang="en-US" dirty="0" smtClean="0"/>
              <a:t> - </a:t>
            </a:r>
            <a:r>
              <a:rPr lang="en-US" dirty="0" err="1" smtClean="0"/>
              <a:t>призван</a:t>
            </a:r>
            <a:r>
              <a:rPr lang="en-US" dirty="0" smtClean="0"/>
              <a:t> </a:t>
            </a:r>
            <a:r>
              <a:rPr lang="en-US" dirty="0" err="1" smtClean="0"/>
              <a:t>отслеживать</a:t>
            </a:r>
            <a:r>
              <a:rPr lang="en-US" dirty="0" smtClean="0"/>
              <a:t> </a:t>
            </a:r>
            <a:r>
              <a:rPr lang="en-US" dirty="0" err="1" smtClean="0"/>
              <a:t>все</a:t>
            </a:r>
            <a:r>
              <a:rPr lang="en-US" dirty="0" smtClean="0"/>
              <a:t> </a:t>
            </a:r>
            <a:r>
              <a:rPr lang="en-US" dirty="0" err="1" smtClean="0"/>
              <a:t>изменения</a:t>
            </a:r>
            <a:r>
              <a:rPr lang="en-US" dirty="0" smtClean="0"/>
              <a:t> </a:t>
            </a:r>
            <a:r>
              <a:rPr lang="en-US" dirty="0" err="1" smtClean="0"/>
              <a:t>данных</a:t>
            </a:r>
            <a:r>
              <a:rPr lang="en-US" dirty="0" smtClean="0"/>
              <a:t>, </a:t>
            </a:r>
            <a:r>
              <a:rPr lang="en-US" dirty="0" err="1" smtClean="0"/>
              <a:t>которые</a:t>
            </a:r>
            <a:r>
              <a:rPr lang="en-US" dirty="0" smtClean="0"/>
              <a:t> </a:t>
            </a:r>
            <a:r>
              <a:rPr lang="en-US" dirty="0" err="1" smtClean="0"/>
              <a:t>производ</a:t>
            </a:r>
            <a:r>
              <a:rPr lang="ru-RU" dirty="0" err="1" smtClean="0"/>
              <a:t>ятся</a:t>
            </a:r>
            <a:r>
              <a:rPr lang="en-US" dirty="0" smtClean="0"/>
              <a:t> </a:t>
            </a:r>
            <a:r>
              <a:rPr lang="en-US" dirty="0" err="1" smtClean="0"/>
              <a:t>с</a:t>
            </a:r>
            <a:r>
              <a:rPr lang="en-US" dirty="0" smtClean="0"/>
              <a:t> </a:t>
            </a:r>
            <a:r>
              <a:rPr lang="en-US" dirty="0" err="1" smtClean="0"/>
              <a:t>доменной</a:t>
            </a:r>
            <a:r>
              <a:rPr lang="en-US" dirty="0" smtClean="0"/>
              <a:t> </a:t>
            </a:r>
            <a:r>
              <a:rPr lang="en-US" dirty="0" err="1" smtClean="0"/>
              <a:t>моделью</a:t>
            </a:r>
            <a:r>
              <a:rPr lang="en-US" dirty="0" smtClean="0"/>
              <a:t> </a:t>
            </a:r>
            <a:r>
              <a:rPr lang="en-US" dirty="0" err="1" smtClean="0"/>
              <a:t>в</a:t>
            </a:r>
            <a:r>
              <a:rPr lang="en-US" dirty="0" smtClean="0"/>
              <a:t> </a:t>
            </a:r>
            <a:r>
              <a:rPr lang="en-US" dirty="0" err="1" smtClean="0"/>
              <a:t>рамках</a:t>
            </a:r>
            <a:r>
              <a:rPr lang="en-US" dirty="0" smtClean="0"/>
              <a:t> </a:t>
            </a:r>
            <a:r>
              <a:rPr lang="en-US" dirty="0" err="1" smtClean="0"/>
              <a:t>бизнес-транзакции</a:t>
            </a:r>
            <a:r>
              <a:rPr lang="en-US" dirty="0" smtClean="0"/>
              <a:t>. </a:t>
            </a:r>
            <a:r>
              <a:rPr lang="en-US" dirty="0" err="1" smtClean="0"/>
              <a:t>После</a:t>
            </a:r>
            <a:r>
              <a:rPr lang="en-US" dirty="0" smtClean="0"/>
              <a:t> </a:t>
            </a:r>
            <a:r>
              <a:rPr lang="en-US" dirty="0" err="1" smtClean="0"/>
              <a:t>того</a:t>
            </a:r>
            <a:r>
              <a:rPr lang="en-US" dirty="0" smtClean="0"/>
              <a:t>, </a:t>
            </a:r>
            <a:r>
              <a:rPr lang="en-US" dirty="0" err="1" smtClean="0"/>
              <a:t>как</a:t>
            </a:r>
            <a:r>
              <a:rPr lang="en-US" dirty="0" smtClean="0"/>
              <a:t> </a:t>
            </a:r>
            <a:r>
              <a:rPr lang="en-US" dirty="0" err="1" smtClean="0"/>
              <a:t>бизнес-транзакция</a:t>
            </a:r>
            <a:r>
              <a:rPr lang="en-US" dirty="0" smtClean="0"/>
              <a:t> </a:t>
            </a:r>
            <a:r>
              <a:rPr lang="en-US" dirty="0" err="1" smtClean="0"/>
              <a:t>закрывается</a:t>
            </a:r>
            <a:r>
              <a:rPr lang="en-US" dirty="0" smtClean="0"/>
              <a:t>, </a:t>
            </a:r>
            <a:r>
              <a:rPr lang="en-US" dirty="0" err="1" smtClean="0"/>
              <a:t>все</a:t>
            </a:r>
            <a:r>
              <a:rPr lang="en-US" dirty="0" smtClean="0"/>
              <a:t> </a:t>
            </a:r>
            <a:r>
              <a:rPr lang="en-US" dirty="0" err="1" smtClean="0"/>
              <a:t>изменения</a:t>
            </a:r>
            <a:r>
              <a:rPr lang="en-US" dirty="0" smtClean="0"/>
              <a:t> </a:t>
            </a:r>
            <a:r>
              <a:rPr lang="en-US" dirty="0" err="1" smtClean="0"/>
              <a:t>попадают</a:t>
            </a:r>
            <a:r>
              <a:rPr lang="en-US" dirty="0" smtClean="0"/>
              <a:t> </a:t>
            </a:r>
            <a:r>
              <a:rPr lang="en-US" dirty="0" err="1" smtClean="0"/>
              <a:t>в</a:t>
            </a:r>
            <a:r>
              <a:rPr lang="en-US" dirty="0" smtClean="0"/>
              <a:t> БД </a:t>
            </a:r>
            <a:r>
              <a:rPr lang="en-US" dirty="0" err="1" smtClean="0"/>
              <a:t>в</a:t>
            </a:r>
            <a:r>
              <a:rPr lang="en-US" dirty="0" smtClean="0"/>
              <a:t> </a:t>
            </a:r>
            <a:r>
              <a:rPr lang="en-US" dirty="0" err="1" smtClean="0"/>
              <a:t>виде</a:t>
            </a:r>
            <a:r>
              <a:rPr lang="en-US" dirty="0" smtClean="0"/>
              <a:t> </a:t>
            </a:r>
            <a:r>
              <a:rPr lang="en-US" dirty="0" err="1" smtClean="0"/>
              <a:t>единой</a:t>
            </a:r>
            <a:r>
              <a:rPr lang="en-US" dirty="0" smtClean="0"/>
              <a:t> </a:t>
            </a:r>
            <a:r>
              <a:rPr lang="en-US" dirty="0" err="1" smtClean="0"/>
              <a:t>транзакции</a:t>
            </a:r>
            <a:r>
              <a:rPr lang="en-US" dirty="0" smtClean="0"/>
              <a:t>.</a:t>
            </a:r>
          </a:p>
          <a:p>
            <a:r>
              <a:rPr lang="en-US" dirty="0" smtClean="0"/>
              <a:t>http://merle-</a:t>
            </a:r>
            <a:r>
              <a:rPr lang="en-US" dirty="0" err="1" smtClean="0"/>
              <a:t>amber.blogspot.com</a:t>
            </a:r>
            <a:r>
              <a:rPr lang="en-US" dirty="0" smtClean="0"/>
              <a:t>/2009/02/</a:t>
            </a:r>
            <a:r>
              <a:rPr lang="en-US" smtClean="0"/>
              <a:t>orm.html</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42</a:t>
            </a:fld>
            <a:endParaRPr lang="en-US"/>
          </a:p>
        </p:txBody>
      </p:sp>
    </p:spTree>
    <p:extLst>
      <p:ext uri="{BB962C8B-B14F-4D97-AF65-F5344CB8AC3E}">
        <p14:creationId xmlns:p14="http://schemas.microsoft.com/office/powerpoint/2010/main" val="34654817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857250" y="685800"/>
            <a:ext cx="5143500" cy="3429000"/>
          </a:xfrm>
        </p:spPr>
      </p:sp>
      <p:sp>
        <p:nvSpPr>
          <p:cNvPr id="3" name="Заметки 2"/>
          <p:cNvSpPr>
            <a:spLocks noGrp="1"/>
          </p:cNvSpPr>
          <p:nvPr>
            <p:ph type="body" idx="1"/>
          </p:nvPr>
        </p:nvSpPr>
        <p:spPr/>
        <p:txBody>
          <a:bodyPr>
            <a:normAutofit fontScale="92500" lnSpcReduction="10000"/>
          </a:bodyPr>
          <a:lstStyle/>
          <a:p>
            <a:r>
              <a:rPr lang="ru-RU" sz="1200" b="0" i="0" kern="1200" dirty="0" smtClean="0">
                <a:solidFill>
                  <a:schemeClr val="tx1"/>
                </a:solidFill>
                <a:effectLst/>
                <a:latin typeface="+mn-lt"/>
                <a:ea typeface="+mn-ea"/>
                <a:cs typeface="+mn-cs"/>
              </a:rPr>
              <a:t>.</a:t>
            </a:r>
          </a:p>
          <a:p>
            <a:endParaRPr lang="en-US"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45</a:t>
            </a:fld>
            <a:endParaRPr lang="en-US"/>
          </a:p>
        </p:txBody>
      </p:sp>
    </p:spTree>
    <p:extLst>
      <p:ext uri="{BB962C8B-B14F-4D97-AF65-F5344CB8AC3E}">
        <p14:creationId xmlns:p14="http://schemas.microsoft.com/office/powerpoint/2010/main" val="4163011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857250" y="685800"/>
            <a:ext cx="5143500" cy="3429000"/>
          </a:xfrm>
        </p:spPr>
      </p:sp>
      <p:sp>
        <p:nvSpPr>
          <p:cNvPr id="3" name="Заметки 2"/>
          <p:cNvSpPr>
            <a:spLocks noGrp="1"/>
          </p:cNvSpPr>
          <p:nvPr>
            <p:ph type="body" idx="1"/>
          </p:nvPr>
        </p:nvSpPr>
        <p:spPr/>
        <p:txBody>
          <a:bodyPr>
            <a:normAutofit fontScale="92500" lnSpcReduction="10000"/>
          </a:bodyPr>
          <a:lstStyle/>
          <a:p>
            <a:r>
              <a:rPr lang="ru-RU" sz="1200" b="0" i="0" kern="1200" dirty="0" smtClean="0">
                <a:solidFill>
                  <a:schemeClr val="tx1"/>
                </a:solidFill>
                <a:effectLst/>
                <a:latin typeface="+mn-lt"/>
                <a:ea typeface="+mn-ea"/>
                <a:cs typeface="+mn-cs"/>
              </a:rPr>
              <a:t>.</a:t>
            </a:r>
          </a:p>
          <a:p>
            <a:endParaRPr lang="en-US"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46</a:t>
            </a:fld>
            <a:endParaRPr lang="en-US"/>
          </a:p>
        </p:txBody>
      </p:sp>
    </p:spTree>
    <p:extLst>
      <p:ext uri="{BB962C8B-B14F-4D97-AF65-F5344CB8AC3E}">
        <p14:creationId xmlns:p14="http://schemas.microsoft.com/office/powerpoint/2010/main" val="4163011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http://msdn.microsoft.com/en-US/data/ef</a:t>
            </a:r>
            <a:endParaRPr lang="en-US" smtClean="0"/>
          </a:p>
          <a:p>
            <a:endParaRPr lang="en-US"/>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a:t>
            </a:fld>
            <a:endParaRPr lang="en-US"/>
          </a:p>
        </p:txBody>
      </p:sp>
    </p:spTree>
    <p:extLst>
      <p:ext uri="{BB962C8B-B14F-4D97-AF65-F5344CB8AC3E}">
        <p14:creationId xmlns:p14="http://schemas.microsoft.com/office/powerpoint/2010/main" val="2004187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857250" y="685800"/>
            <a:ext cx="5143500" cy="3429000"/>
          </a:xfrm>
        </p:spPr>
      </p:sp>
      <p:sp>
        <p:nvSpPr>
          <p:cNvPr id="3" name="Заметки 2"/>
          <p:cNvSpPr>
            <a:spLocks noGrp="1"/>
          </p:cNvSpPr>
          <p:nvPr>
            <p:ph type="body" idx="1"/>
          </p:nvPr>
        </p:nvSpPr>
        <p:spPr/>
        <p:txBody>
          <a:bodyPr/>
          <a:lstStyle/>
          <a:p>
            <a:pPr marL="0" marR="0" indent="0" algn="just" defTabSz="914400" rtl="0" eaLnBrk="0" fontAlgn="base" latinLnBrk="0" hangingPunct="0">
              <a:lnSpc>
                <a:spcPct val="100000"/>
              </a:lnSpc>
              <a:spcBef>
                <a:spcPct val="30000"/>
              </a:spcBef>
              <a:spcAft>
                <a:spcPts val="0"/>
              </a:spcAft>
              <a:buClrTx/>
              <a:buSzTx/>
              <a:buFontTx/>
              <a:buNone/>
              <a:tabLst/>
              <a:defRPr/>
            </a:pPr>
            <a:r>
              <a:rPr lang="ru-RU" sz="1200" dirty="0" err="1" smtClean="0"/>
              <a:t>Entity</a:t>
            </a:r>
            <a:r>
              <a:rPr lang="ru-RU" sz="1200" dirty="0" smtClean="0"/>
              <a:t> </a:t>
            </a:r>
            <a:r>
              <a:rPr lang="ru-RU" sz="1200" dirty="0" err="1" smtClean="0"/>
              <a:t>Framework</a:t>
            </a:r>
            <a:r>
              <a:rPr lang="ru-RU" sz="1200" dirty="0" smtClean="0"/>
              <a:t> является </a:t>
            </a:r>
            <a:r>
              <a:rPr lang="ru-RU" sz="1200" dirty="0" err="1" smtClean="0"/>
              <a:t>Object</a:t>
            </a:r>
            <a:r>
              <a:rPr lang="ru-RU" sz="1200" dirty="0" smtClean="0"/>
              <a:t> </a:t>
            </a:r>
            <a:r>
              <a:rPr lang="ru-RU" sz="1200" dirty="0" err="1" smtClean="0"/>
              <a:t>Relational</a:t>
            </a:r>
            <a:r>
              <a:rPr lang="ru-RU" sz="1200" dirty="0" smtClean="0"/>
              <a:t> </a:t>
            </a:r>
            <a:r>
              <a:rPr lang="ru-RU" sz="1200" dirty="0" err="1" smtClean="0"/>
              <a:t>Mapping</a:t>
            </a:r>
            <a:r>
              <a:rPr lang="ru-RU" sz="1200" dirty="0" smtClean="0"/>
              <a:t> (ORM) </a:t>
            </a:r>
            <a:r>
              <a:rPr lang="ru-RU" sz="1200" dirty="0" err="1" smtClean="0"/>
              <a:t>фреймворком</a:t>
            </a:r>
            <a:r>
              <a:rPr lang="ru-RU" sz="1200" dirty="0" smtClean="0"/>
              <a:t>. Это усовершенствование ADO.NET, предоставляет разработчикам автоматизированный механизм для доступа и хранения данных в базе данных и работы с результатами</a:t>
            </a:r>
            <a:endParaRPr lang="en-US" sz="1200" dirty="0" smtClean="0"/>
          </a:p>
          <a:p>
            <a:pPr algn="just">
              <a:spcAft>
                <a:spcPts val="0"/>
              </a:spcAft>
            </a:pPr>
            <a:endParaRPr lang="ru-RU" sz="1200" dirty="0" smtClean="0"/>
          </a:p>
          <a:p>
            <a:pPr algn="just">
              <a:spcAft>
                <a:spcPts val="0"/>
              </a:spcAft>
            </a:pPr>
            <a:endParaRPr lang="ru-RU" sz="1200" dirty="0" smtClean="0"/>
          </a:p>
          <a:p>
            <a:pPr algn="just">
              <a:spcAft>
                <a:spcPts val="0"/>
              </a:spcAft>
            </a:pPr>
            <a:r>
              <a:rPr lang="ru-RU" sz="1200" dirty="0" smtClean="0"/>
              <a:t>Платформа </a:t>
            </a:r>
            <a:r>
              <a:rPr lang="ru-RU" sz="1200" dirty="0" err="1" smtClean="0"/>
              <a:t>Entity</a:t>
            </a:r>
            <a:r>
              <a:rPr lang="ru-RU" sz="1200" dirty="0" smtClean="0"/>
              <a:t> </a:t>
            </a:r>
            <a:r>
              <a:rPr lang="ru-RU" sz="1200" dirty="0" err="1" smtClean="0"/>
              <a:t>Framework</a:t>
            </a:r>
            <a:r>
              <a:rPr lang="ru-RU" sz="1200" dirty="0" smtClean="0"/>
              <a:t> позволяет разработчикам создавать приложения для доступа к данным, работающие с концептуальной моделью приложения, а не напрямую с реляционной схемой хранения</a:t>
            </a:r>
          </a:p>
          <a:p>
            <a:pPr algn="just">
              <a:spcAft>
                <a:spcPts val="0"/>
              </a:spcAft>
            </a:pPr>
            <a:r>
              <a:rPr lang="ru-RU" sz="1200" dirty="0" smtClean="0"/>
              <a:t>Цель – уменьшение объема кода и снижении затрат на сопровождение приложений, ориентированных на обработку данных</a:t>
            </a:r>
          </a:p>
          <a:p>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5</a:t>
            </a:fld>
            <a:endParaRPr lang="en-US"/>
          </a:p>
        </p:txBody>
      </p:sp>
    </p:spTree>
    <p:extLst>
      <p:ext uri="{BB962C8B-B14F-4D97-AF65-F5344CB8AC3E}">
        <p14:creationId xmlns:p14="http://schemas.microsoft.com/office/powerpoint/2010/main" val="1279383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857250" y="685800"/>
            <a:ext cx="5143500" cy="3429000"/>
          </a:xfrm>
        </p:spPr>
      </p:sp>
      <p:sp>
        <p:nvSpPr>
          <p:cNvPr id="3" name="Заметки 2"/>
          <p:cNvSpPr>
            <a:spLocks noGrp="1"/>
          </p:cNvSpPr>
          <p:nvPr>
            <p:ph type="body" idx="1"/>
          </p:nvPr>
        </p:nvSpPr>
        <p:spPr/>
        <p:txBody>
          <a:bodyPr>
            <a:normAutofit fontScale="47500" lnSpcReduction="20000"/>
          </a:bodyPr>
          <a:lstStyle/>
          <a:p>
            <a:pPr algn="just">
              <a:spcAft>
                <a:spcPts val="0"/>
              </a:spcAft>
            </a:pPr>
            <a:r>
              <a:rPr lang="ru-RU" sz="1200" dirty="0" smtClean="0"/>
              <a:t>Запросы передаются в слой Службы объектов</a:t>
            </a:r>
            <a:r>
              <a:rPr lang="en-US" sz="1200" dirty="0" smtClean="0"/>
              <a:t> </a:t>
            </a:r>
            <a:r>
              <a:rPr lang="ru-RU" sz="1200" dirty="0" smtClean="0"/>
              <a:t>(</a:t>
            </a:r>
            <a:r>
              <a:rPr lang="en-US" sz="1200" b="1" dirty="0" smtClean="0"/>
              <a:t>Object Services</a:t>
            </a:r>
            <a:r>
              <a:rPr lang="ru-RU" sz="1200" dirty="0" smtClean="0"/>
              <a:t>), который отвечает за взаимодействие с объектами клиентской части</a:t>
            </a:r>
          </a:p>
          <a:p>
            <a:pPr algn="just">
              <a:spcAft>
                <a:spcPts val="0"/>
              </a:spcAft>
            </a:pPr>
            <a:r>
              <a:rPr lang="ru-RU" sz="1200" dirty="0" smtClean="0"/>
              <a:t>Для получения необходимой информации можно воспользоваться любым из двух поддерживаемых языков:</a:t>
            </a:r>
            <a:r>
              <a:rPr lang="ru-RU" sz="1200" b="1" dirty="0" smtClean="0"/>
              <a:t> </a:t>
            </a:r>
            <a:r>
              <a:rPr lang="ru-RU" sz="1200" b="1" dirty="0" err="1" smtClean="0"/>
              <a:t>Entity</a:t>
            </a:r>
            <a:r>
              <a:rPr lang="ru-RU" sz="1200" b="1" dirty="0" smtClean="0"/>
              <a:t> SQL </a:t>
            </a:r>
            <a:r>
              <a:rPr lang="ru-RU" sz="1200" dirty="0" smtClean="0"/>
              <a:t>(независимый от базы данных диалект SQL) и </a:t>
            </a:r>
            <a:r>
              <a:rPr lang="ru-RU" sz="1200" b="1" dirty="0" smtClean="0"/>
              <a:t>LINQ </a:t>
            </a:r>
            <a:r>
              <a:rPr lang="ru-RU" sz="1200" b="1" dirty="0" err="1" smtClean="0"/>
              <a:t>to</a:t>
            </a:r>
            <a:r>
              <a:rPr lang="ru-RU" sz="1200" b="1" dirty="0" smtClean="0"/>
              <a:t> </a:t>
            </a:r>
            <a:r>
              <a:rPr lang="ru-RU" sz="1200" b="1" dirty="0" err="1" smtClean="0"/>
              <a:t>Entities</a:t>
            </a:r>
            <a:endParaRPr lang="ru-RU" sz="1200" b="1" dirty="0" smtClean="0"/>
          </a:p>
          <a:p>
            <a:pPr algn="just"/>
            <a:r>
              <a:rPr lang="ru-RU" sz="1200" dirty="0" smtClean="0"/>
              <a:t>Под службами объектов подразумевается часть EF, которая управляет сущностями клиентской стороны при работе с ними в коде, здесь они преобразуются в деревья команд </a:t>
            </a:r>
            <a:r>
              <a:rPr lang="en-US" sz="1200" dirty="0" smtClean="0"/>
              <a:t> </a:t>
            </a:r>
            <a:r>
              <a:rPr lang="ru-RU" sz="1200" dirty="0" smtClean="0"/>
              <a:t>(</a:t>
            </a:r>
            <a:r>
              <a:rPr lang="ru-RU" sz="1200" dirty="0" err="1" smtClean="0"/>
              <a:t>command</a:t>
            </a:r>
            <a:r>
              <a:rPr lang="ru-RU" sz="1200" dirty="0" smtClean="0"/>
              <a:t> </a:t>
            </a:r>
            <a:r>
              <a:rPr lang="ru-RU" sz="1200" dirty="0" err="1" smtClean="0"/>
              <a:t>tree</a:t>
            </a:r>
            <a:r>
              <a:rPr lang="ru-RU" sz="1200" dirty="0" smtClean="0"/>
              <a:t>)</a:t>
            </a:r>
          </a:p>
          <a:p>
            <a:pPr algn="just"/>
            <a:r>
              <a:rPr lang="en-US" sz="1200" b="1" dirty="0" smtClean="0"/>
              <a:t>Object Services </a:t>
            </a:r>
            <a:r>
              <a:rPr lang="ru-RU" sz="1200" dirty="0" smtClean="0"/>
              <a:t>отслеживают изменения, внесенные в сущность </a:t>
            </a:r>
          </a:p>
          <a:p>
            <a:pPr marL="285750" indent="-285750" algn="just">
              <a:buFont typeface="Arial" pitchFamily="34" charset="0"/>
              <a:buChar char="•"/>
            </a:pPr>
            <a:r>
              <a:rPr lang="ru-RU" sz="1200" dirty="0" smtClean="0"/>
              <a:t>управляют отношениями между сущностями </a:t>
            </a:r>
          </a:p>
          <a:p>
            <a:pPr marL="285750" indent="-285750" algn="just">
              <a:buFont typeface="Arial" pitchFamily="34" charset="0"/>
              <a:buChar char="•"/>
            </a:pPr>
            <a:r>
              <a:rPr lang="ru-RU" sz="1200" dirty="0" smtClean="0"/>
              <a:t>обеспечивают возможности сохранения изменений в базе данных и сохранение состояния сущности с помощью </a:t>
            </a:r>
            <a:r>
              <a:rPr lang="ru-RU" sz="1200" dirty="0" err="1" smtClean="0"/>
              <a:t>сериализации</a:t>
            </a:r>
            <a:endParaRPr lang="ru-RU" sz="1200" dirty="0" smtClean="0"/>
          </a:p>
          <a:p>
            <a:pPr algn="just"/>
            <a:r>
              <a:rPr lang="ru-RU" sz="1200" dirty="0" smtClean="0"/>
              <a:t>С точки зрения программирования, уровень службы объектов управляет любым классом, расширяющим базовый класс </a:t>
            </a:r>
            <a:r>
              <a:rPr lang="ru-RU" sz="1200" b="1" dirty="0" err="1" smtClean="0"/>
              <a:t>EntityObject</a:t>
            </a:r>
            <a:endParaRPr lang="ru-RU" sz="1200" b="1" dirty="0" smtClean="0"/>
          </a:p>
          <a:p>
            <a:pPr algn="just"/>
            <a:endParaRPr lang="ru-RU" sz="1200" b="1" dirty="0" smtClean="0"/>
          </a:p>
          <a:p>
            <a:pPr fontAlgn="base"/>
            <a:r>
              <a:rPr lang="ru-RU" sz="1200" b="0" i="0" kern="1200" dirty="0" smtClean="0">
                <a:solidFill>
                  <a:schemeClr val="tx1"/>
                </a:solidFill>
                <a:effectLst/>
                <a:latin typeface="+mn-lt"/>
                <a:ea typeface="+mn-ea"/>
                <a:cs typeface="+mn-cs"/>
              </a:rPr>
              <a:t>Если требуется более тонкий контроль над тем, как сущностный клиент строит SQL-оператор на основе входящего запроса LINQ, можно использовать </a:t>
            </a:r>
            <a:r>
              <a:rPr lang="ru-RU" sz="1200" b="0" i="0" kern="1200" dirty="0" err="1" smtClean="0">
                <a:solidFill>
                  <a:schemeClr val="tx1"/>
                </a:solidFill>
                <a:effectLst/>
                <a:latin typeface="+mn-lt"/>
                <a:ea typeface="+mn-ea"/>
                <a:cs typeface="+mn-cs"/>
              </a:rPr>
              <a:t>Entity</a:t>
            </a:r>
            <a:r>
              <a:rPr lang="ru-RU" sz="1200" b="0" i="0" kern="1200" dirty="0" smtClean="0">
                <a:solidFill>
                  <a:schemeClr val="tx1"/>
                </a:solidFill>
                <a:effectLst/>
                <a:latin typeface="+mn-lt"/>
                <a:ea typeface="+mn-ea"/>
                <a:cs typeface="+mn-cs"/>
              </a:rPr>
              <a:t> SQL. Это независимый от базы данных диалект SQL, который работает непосредственно с сущностями. Построенный запрос </a:t>
            </a:r>
            <a:r>
              <a:rPr lang="ru-RU" sz="1200" b="0" i="0" kern="1200" dirty="0" err="1" smtClean="0">
                <a:solidFill>
                  <a:schemeClr val="tx1"/>
                </a:solidFill>
                <a:effectLst/>
                <a:latin typeface="+mn-lt"/>
                <a:ea typeface="+mn-ea"/>
                <a:cs typeface="+mn-cs"/>
              </a:rPr>
              <a:t>Entity</a:t>
            </a:r>
            <a:r>
              <a:rPr lang="ru-RU" sz="1200" b="0" i="0" kern="1200" dirty="0" smtClean="0">
                <a:solidFill>
                  <a:schemeClr val="tx1"/>
                </a:solidFill>
                <a:effectLst/>
                <a:latin typeface="+mn-lt"/>
                <a:ea typeface="+mn-ea"/>
                <a:cs typeface="+mn-cs"/>
              </a:rPr>
              <a:t> SQL может быть отправлен непосредственно службам клиента сущности (или, при желании, объектным службам), где он будет сформатирован в правильный SQL-оператор для лежащего в основе поставщика данных.</a:t>
            </a:r>
          </a:p>
          <a:p>
            <a:pPr fontAlgn="base"/>
            <a:r>
              <a:rPr lang="ru-RU" sz="1200" b="0" i="0" kern="1200" dirty="0" smtClean="0">
                <a:solidFill>
                  <a:schemeClr val="tx1"/>
                </a:solidFill>
                <a:effectLst/>
                <a:latin typeface="+mn-lt"/>
                <a:ea typeface="+mn-ea"/>
                <a:cs typeface="+mn-cs"/>
              </a:rPr>
              <a:t>Если требуется более высокая степень контроля над манипуляциями извлеченными результатами, можно отказаться от автоматического отображения результатов базы данных на сущностные объекты и вручную обрабатывать записи с помощью класса </a:t>
            </a:r>
            <a:r>
              <a:rPr lang="ru-RU" sz="1200" b="0" i="0" kern="1200" dirty="0" err="1" smtClean="0">
                <a:solidFill>
                  <a:schemeClr val="tx1"/>
                </a:solidFill>
                <a:effectLst/>
                <a:latin typeface="+mn-lt"/>
                <a:ea typeface="+mn-ea"/>
                <a:cs typeface="+mn-cs"/>
              </a:rPr>
              <a:t>EntityDataReader</a:t>
            </a:r>
            <a:r>
              <a:rPr lang="ru-RU" sz="1200" b="0" i="0" kern="1200" dirty="0" smtClean="0">
                <a:solidFill>
                  <a:schemeClr val="tx1"/>
                </a:solidFill>
                <a:effectLst/>
                <a:latin typeface="+mn-lt"/>
                <a:ea typeface="+mn-ea"/>
                <a:cs typeface="+mn-cs"/>
              </a:rPr>
              <a:t>. Как и можно было ожидать, </a:t>
            </a:r>
            <a:r>
              <a:rPr lang="ru-RU" sz="1200" b="0" i="0" kern="1200" dirty="0" err="1" smtClean="0">
                <a:solidFill>
                  <a:schemeClr val="tx1"/>
                </a:solidFill>
                <a:effectLst/>
                <a:latin typeface="+mn-lt"/>
                <a:ea typeface="+mn-ea"/>
                <a:cs typeface="+mn-cs"/>
              </a:rPr>
              <a:t>EntityDataReader</a:t>
            </a:r>
            <a:r>
              <a:rPr lang="ru-RU" sz="1200" b="0" i="0" kern="1200" dirty="0" smtClean="0">
                <a:solidFill>
                  <a:schemeClr val="tx1"/>
                </a:solidFill>
                <a:effectLst/>
                <a:latin typeface="+mn-lt"/>
                <a:ea typeface="+mn-ea"/>
                <a:cs typeface="+mn-cs"/>
              </a:rPr>
              <a:t> позволяет обрабатывать извлеченные данные с использованием однонаправленного, доступного только для чтения потока данных, как это делает </a:t>
            </a:r>
            <a:r>
              <a:rPr lang="ru-RU" sz="1200" b="0" i="0" kern="1200" dirty="0" err="1" smtClean="0">
                <a:solidFill>
                  <a:schemeClr val="tx1"/>
                </a:solidFill>
                <a:effectLst/>
                <a:latin typeface="+mn-lt"/>
                <a:ea typeface="+mn-ea"/>
                <a:cs typeface="+mn-cs"/>
              </a:rPr>
              <a:t>SqlDataReader</a:t>
            </a:r>
            <a:r>
              <a:rPr lang="ru-RU" sz="1200" b="0" i="0" kern="1200" dirty="0" smtClean="0">
                <a:solidFill>
                  <a:schemeClr val="tx1"/>
                </a:solidFill>
                <a:effectLst/>
                <a:latin typeface="+mn-lt"/>
                <a:ea typeface="+mn-ea"/>
                <a:cs typeface="+mn-cs"/>
              </a:rPr>
              <a:t>.</a:t>
            </a:r>
          </a:p>
          <a:p>
            <a:pPr fontAlgn="base"/>
            <a:endParaRPr lang="ru-RU" sz="1200" b="0" i="0" kern="1200" dirty="0" smtClean="0">
              <a:solidFill>
                <a:schemeClr val="tx1"/>
              </a:solidFill>
              <a:effectLst/>
              <a:latin typeface="+mn-lt"/>
              <a:ea typeface="+mn-ea"/>
              <a:cs typeface="+mn-cs"/>
            </a:endParaRPr>
          </a:p>
          <a:p>
            <a:pPr algn="just"/>
            <a:r>
              <a:rPr lang="ru-RU" sz="1200" dirty="0" smtClean="0"/>
              <a:t>Слой клиентского провайдера данных (</a:t>
            </a:r>
            <a:r>
              <a:rPr lang="en-US" sz="1200" b="1" dirty="0" smtClean="0"/>
              <a:t>Entity Client Data Provider</a:t>
            </a:r>
            <a:r>
              <a:rPr lang="ru-RU" sz="1200" dirty="0" smtClean="0"/>
              <a:t>) используется для взаимодействия с базой данных. Для упрощения архитектуры, он не обращается к ней напрямую, а использует провайдера данных ADO.NET</a:t>
            </a:r>
            <a:r>
              <a:rPr lang="en-US" sz="1200" dirty="0" smtClean="0"/>
              <a:t> (</a:t>
            </a:r>
            <a:r>
              <a:rPr lang="en-US" sz="1200" b="1" dirty="0" smtClean="0"/>
              <a:t>ADO.NET Data Provider</a:t>
            </a:r>
            <a:r>
              <a:rPr lang="en-US" sz="1200" dirty="0" smtClean="0"/>
              <a:t>)</a:t>
            </a:r>
            <a:r>
              <a:rPr lang="ru-RU" sz="1200" dirty="0" smtClean="0"/>
              <a:t>.</a:t>
            </a:r>
            <a:endParaRPr lang="en-US" sz="1200" dirty="0" smtClean="0"/>
          </a:p>
          <a:p>
            <a:pPr algn="just"/>
            <a:endParaRPr lang="ru-RU" sz="1200" dirty="0" smtClean="0"/>
          </a:p>
          <a:p>
            <a:pPr algn="just"/>
            <a:r>
              <a:rPr lang="ru-RU" sz="1200" dirty="0" smtClean="0"/>
              <a:t>При получении от </a:t>
            </a:r>
            <a:r>
              <a:rPr lang="en-US" sz="1200" b="1" dirty="0" smtClean="0"/>
              <a:t>Object Services </a:t>
            </a:r>
            <a:r>
              <a:rPr lang="ru-RU" sz="1200" dirty="0" smtClean="0"/>
              <a:t>дерева команд, данный слой создает SQL запрос. Для этого используется все составляющие, входящие в </a:t>
            </a:r>
            <a:r>
              <a:rPr lang="ru-RU" sz="1200" b="1" dirty="0" err="1" smtClean="0"/>
              <a:t>Entity</a:t>
            </a:r>
            <a:r>
              <a:rPr lang="ru-RU" sz="1200" b="1" dirty="0" smtClean="0"/>
              <a:t> </a:t>
            </a:r>
            <a:r>
              <a:rPr lang="en-US" sz="1200" b="1" dirty="0" smtClean="0"/>
              <a:t>Data Model</a:t>
            </a:r>
            <a:r>
              <a:rPr lang="ru-RU" sz="1200" dirty="0" smtClean="0"/>
              <a:t>. После чего результат передается на выполнение в базу данных, используя ADO.NET.</a:t>
            </a:r>
            <a:endParaRPr lang="en-US" sz="1200" dirty="0" smtClean="0"/>
          </a:p>
          <a:p>
            <a:pPr algn="just"/>
            <a:endParaRPr lang="ru-RU" sz="1200" dirty="0" smtClean="0"/>
          </a:p>
          <a:p>
            <a:pPr algn="just"/>
            <a:r>
              <a:rPr lang="ru-RU" sz="1200" dirty="0" smtClean="0"/>
              <a:t>При получении результата, </a:t>
            </a:r>
            <a:r>
              <a:rPr lang="en-US" sz="1200" b="1" dirty="0" smtClean="0"/>
              <a:t>Entity Client Data Provider </a:t>
            </a:r>
            <a:r>
              <a:rPr lang="ru-RU" sz="1200" dirty="0" smtClean="0"/>
              <a:t>преобразует его из простой табличной формы в специальные объекты и передает далее в </a:t>
            </a:r>
            <a:r>
              <a:rPr lang="en-US" sz="1200" b="1" dirty="0" smtClean="0"/>
              <a:t>Object Service </a:t>
            </a:r>
            <a:r>
              <a:rPr lang="ru-RU" sz="1200" dirty="0" smtClean="0"/>
              <a:t>для окончательной обработки.</a:t>
            </a:r>
          </a:p>
          <a:p>
            <a:pPr algn="just"/>
            <a:endParaRPr lang="ru-RU" sz="1200" dirty="0" smtClean="0"/>
          </a:p>
          <a:p>
            <a:pPr marL="0" marR="0" indent="0" algn="just" defTabSz="914400" rtl="0" eaLnBrk="0" fontAlgn="base" latinLnBrk="0" hangingPunct="0">
              <a:lnSpc>
                <a:spcPct val="100000"/>
              </a:lnSpc>
              <a:spcBef>
                <a:spcPct val="30000"/>
              </a:spcBef>
              <a:spcAft>
                <a:spcPct val="0"/>
              </a:spcAft>
              <a:buClrTx/>
              <a:buSzTx/>
              <a:buFontTx/>
              <a:buNone/>
              <a:tabLst/>
              <a:defRPr/>
            </a:pPr>
            <a:r>
              <a:rPr lang="ru-RU" sz="1200" dirty="0" smtClean="0"/>
              <a:t>Последний слой, </a:t>
            </a:r>
            <a:r>
              <a:rPr lang="en-US" sz="1200" b="1" dirty="0" smtClean="0"/>
              <a:t>ADO.NET data provider</a:t>
            </a:r>
            <a:r>
              <a:rPr lang="ru-RU" sz="1200" dirty="0" smtClean="0"/>
              <a:t>, используется для непосредственного обращения к системе управления реляционной базой данных.</a:t>
            </a:r>
          </a:p>
          <a:p>
            <a:pPr marL="0" marR="0" indent="0" algn="just"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http://msdn.microsoft.com/ru-ru/library/vstudio/bb399567(v=vs.100).aspx</a:t>
            </a:r>
            <a:endParaRPr lang="en-US" dirty="0" smtClean="0"/>
          </a:p>
          <a:p>
            <a:pPr marL="0" marR="0" indent="0" algn="just" defTabSz="914400" rtl="0" eaLnBrk="0" fontAlgn="base" latinLnBrk="0" hangingPunct="0">
              <a:lnSpc>
                <a:spcPct val="100000"/>
              </a:lnSpc>
              <a:spcBef>
                <a:spcPct val="30000"/>
              </a:spcBef>
              <a:spcAft>
                <a:spcPct val="0"/>
              </a:spcAft>
              <a:buClrTx/>
              <a:buSzTx/>
              <a:buFontTx/>
              <a:buNone/>
              <a:tabLst/>
              <a:defRPr/>
            </a:pPr>
            <a:endParaRPr lang="ru-RU" sz="1200" dirty="0" smtClean="0"/>
          </a:p>
          <a:p>
            <a:pPr algn="just">
              <a:spcAft>
                <a:spcPts val="1000"/>
              </a:spcAft>
            </a:pPr>
            <a:r>
              <a:rPr lang="ru-RU" sz="1200" dirty="0" err="1" smtClean="0"/>
              <a:t>Entity</a:t>
            </a:r>
            <a:r>
              <a:rPr lang="ru-RU" sz="1200" dirty="0" smtClean="0"/>
              <a:t> </a:t>
            </a:r>
            <a:r>
              <a:rPr lang="ru-RU" sz="1200" dirty="0" err="1" smtClean="0"/>
              <a:t>Framework</a:t>
            </a:r>
            <a:r>
              <a:rPr lang="ru-RU" sz="1200" dirty="0" smtClean="0"/>
              <a:t> создает концептуальную модель, для которой разработчики пишут код</a:t>
            </a:r>
            <a:endParaRPr lang="en-US" sz="1200" dirty="0" smtClean="0"/>
          </a:p>
          <a:p>
            <a:pPr algn="just">
              <a:spcAft>
                <a:spcPts val="1000"/>
              </a:spcAft>
            </a:pPr>
            <a:r>
              <a:rPr lang="ru-RU" sz="1200" dirty="0" smtClean="0"/>
              <a:t>К этой модели можно обращаться напрямую, используя новый поставщик данных </a:t>
            </a:r>
            <a:r>
              <a:rPr lang="ru-RU" sz="1200" dirty="0" err="1" smtClean="0"/>
              <a:t>EntityClient</a:t>
            </a:r>
            <a:r>
              <a:rPr lang="ru-RU" sz="1200" dirty="0" smtClean="0"/>
              <a:t> и новый язык (похожий на T-SQL), называемый </a:t>
            </a:r>
            <a:r>
              <a:rPr lang="ru-RU" sz="1200" dirty="0" err="1" smtClean="0"/>
              <a:t>Entity</a:t>
            </a:r>
            <a:r>
              <a:rPr lang="ru-RU" sz="1200" dirty="0" smtClean="0"/>
              <a:t> SQL. Модель </a:t>
            </a:r>
            <a:r>
              <a:rPr lang="ru-RU" sz="1200" dirty="0" err="1" smtClean="0"/>
              <a:t>EntityClient</a:t>
            </a:r>
            <a:r>
              <a:rPr lang="ru-RU" sz="1200" dirty="0" smtClean="0"/>
              <a:t> схожа с привычными объектами ADO.NET, но использует объекты </a:t>
            </a:r>
            <a:r>
              <a:rPr lang="ru-RU" sz="1200" dirty="0" err="1" smtClean="0"/>
              <a:t>EntityConnection</a:t>
            </a:r>
            <a:r>
              <a:rPr lang="ru-RU" sz="1200" dirty="0" smtClean="0"/>
              <a:t> и </a:t>
            </a:r>
            <a:r>
              <a:rPr lang="ru-RU" sz="1200" dirty="0" err="1" smtClean="0"/>
              <a:t>EntityCommand</a:t>
            </a:r>
            <a:r>
              <a:rPr lang="ru-RU" sz="1200" dirty="0" smtClean="0"/>
              <a:t>, чтобы возвратить </a:t>
            </a:r>
            <a:r>
              <a:rPr lang="ru-RU" sz="1200" dirty="0" err="1" smtClean="0"/>
              <a:t>DbDataReader</a:t>
            </a:r>
            <a:endParaRPr lang="ru-RU" sz="1200" dirty="0" smtClean="0"/>
          </a:p>
          <a:p>
            <a:pPr algn="just">
              <a:spcAft>
                <a:spcPts val="1000"/>
              </a:spcAft>
            </a:pPr>
            <a:r>
              <a:rPr lang="ru-RU" sz="1200" dirty="0" smtClean="0"/>
              <a:t>Другим вариантом для разработчиков является задействование </a:t>
            </a:r>
            <a:r>
              <a:rPr lang="ru-RU" sz="1200" dirty="0" err="1" smtClean="0"/>
              <a:t>Object</a:t>
            </a:r>
            <a:r>
              <a:rPr lang="ru-RU" sz="1200" dirty="0" smtClean="0"/>
              <a:t> </a:t>
            </a:r>
            <a:r>
              <a:rPr lang="ru-RU" sz="1200" dirty="0" err="1" smtClean="0"/>
              <a:t>Services</a:t>
            </a:r>
            <a:r>
              <a:rPr lang="ru-RU" sz="1200" dirty="0" smtClean="0"/>
              <a:t> с использованием либо объекта </a:t>
            </a:r>
            <a:r>
              <a:rPr lang="ru-RU" sz="1200" dirty="0" err="1" smtClean="0"/>
              <a:t>ObjectQuery</a:t>
            </a:r>
            <a:r>
              <a:rPr lang="ru-RU" sz="1200" dirty="0" smtClean="0"/>
              <a:t> и </a:t>
            </a:r>
            <a:r>
              <a:rPr lang="ru-RU" sz="1200" dirty="0" err="1" smtClean="0"/>
              <a:t>Entity</a:t>
            </a:r>
            <a:r>
              <a:rPr lang="ru-RU" sz="1200" dirty="0" smtClean="0"/>
              <a:t> SQL, либо LINQ </a:t>
            </a:r>
            <a:r>
              <a:rPr lang="ru-RU" sz="1200" dirty="0" err="1" smtClean="0"/>
              <a:t>to</a:t>
            </a:r>
            <a:r>
              <a:rPr lang="ru-RU" sz="1200" dirty="0" smtClean="0"/>
              <a:t> </a:t>
            </a:r>
            <a:r>
              <a:rPr lang="ru-RU" sz="1200" dirty="0" err="1" smtClean="0"/>
              <a:t>Entities</a:t>
            </a:r>
            <a:endParaRPr lang="ru-RU" sz="1200" dirty="0" smtClean="0"/>
          </a:p>
          <a:p>
            <a:pPr algn="just">
              <a:spcAft>
                <a:spcPts val="1000"/>
              </a:spcAft>
            </a:pPr>
            <a:r>
              <a:rPr lang="ru-RU" sz="1200" dirty="0" smtClean="0"/>
              <a:t> </a:t>
            </a:r>
            <a:r>
              <a:rPr lang="ru-RU" sz="1200" dirty="0" err="1" smtClean="0"/>
              <a:t>Object</a:t>
            </a:r>
            <a:r>
              <a:rPr lang="ru-RU" sz="1200" dirty="0" smtClean="0"/>
              <a:t> </a:t>
            </a:r>
            <a:r>
              <a:rPr lang="ru-RU" sz="1200" dirty="0" err="1" smtClean="0"/>
              <a:t>Services</a:t>
            </a:r>
            <a:r>
              <a:rPr lang="ru-RU" sz="1200" dirty="0" smtClean="0"/>
              <a:t> позволяют разработчикам воспользоваться построенными на основе концептуальной модели классами, предлагающими возможности по строгой типизации и постоянству</a:t>
            </a:r>
            <a:endParaRPr lang="en-US" sz="1200" dirty="0" smtClean="0"/>
          </a:p>
          <a:p>
            <a:pPr algn="just"/>
            <a:endParaRPr lang="ru-RU" sz="1200" b="1" dirty="0" smtClean="0"/>
          </a:p>
          <a:p>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8</a:t>
            </a:fld>
            <a:endParaRPr lang="en-US"/>
          </a:p>
        </p:txBody>
      </p:sp>
    </p:spTree>
    <p:extLst>
      <p:ext uri="{BB962C8B-B14F-4D97-AF65-F5344CB8AC3E}">
        <p14:creationId xmlns:p14="http://schemas.microsoft.com/office/powerpoint/2010/main" val="103600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ru-RU" dirty="0" smtClean="0"/>
              <a:t>Служба объект отвечает за процесс преобразования данных, возвращаемых из источника данных клиента предприятие (следующий слой) на структуру объекта сущности.</a:t>
            </a:r>
            <a:endParaRPr lang="en-US" dirty="0" smtClean="0"/>
          </a:p>
          <a:p>
            <a:endParaRPr lang="en-US" dirty="0" smtClean="0"/>
          </a:p>
          <a:p>
            <a:r>
              <a:rPr lang="en-US" sz="1200" b="1" kern="1200" dirty="0" smtClean="0">
                <a:solidFill>
                  <a:schemeClr val="tx1"/>
                </a:solidFill>
                <a:latin typeface="+mn-lt"/>
                <a:ea typeface="+mn-ea"/>
                <a:cs typeface="+mn-cs"/>
              </a:rPr>
              <a:t>EDM (Entity Data Model): </a:t>
            </a:r>
            <a:r>
              <a:rPr lang="en-US" sz="1200" b="0" kern="1200" dirty="0" smtClean="0">
                <a:solidFill>
                  <a:schemeClr val="tx1"/>
                </a:solidFill>
                <a:latin typeface="+mn-lt"/>
                <a:ea typeface="+mn-ea"/>
                <a:cs typeface="+mn-cs"/>
              </a:rPr>
              <a:t>EDM consist three main parts- Conceptual model, Mapping and Storage model.</a:t>
            </a:r>
          </a:p>
          <a:p>
            <a:r>
              <a:rPr lang="en-US" sz="1200" b="1" kern="1200" dirty="0" smtClean="0">
                <a:solidFill>
                  <a:schemeClr val="tx1"/>
                </a:solidFill>
                <a:latin typeface="+mn-lt"/>
                <a:ea typeface="+mn-ea"/>
                <a:cs typeface="+mn-cs"/>
              </a:rPr>
              <a:t>Conceptual Model: </a:t>
            </a:r>
            <a:r>
              <a:rPr lang="en-US" sz="1200" b="0" kern="1200" dirty="0" smtClean="0">
                <a:solidFill>
                  <a:schemeClr val="tx1"/>
                </a:solidFill>
                <a:latin typeface="+mn-lt"/>
                <a:ea typeface="+mn-ea"/>
                <a:cs typeface="+mn-cs"/>
              </a:rPr>
              <a:t>The conceptual model contains the model classes and their relationships. This will be independent from your database table design.</a:t>
            </a:r>
          </a:p>
          <a:p>
            <a:r>
              <a:rPr lang="en-US" sz="1200" b="1" kern="1200" dirty="0" smtClean="0">
                <a:solidFill>
                  <a:schemeClr val="tx1"/>
                </a:solidFill>
                <a:latin typeface="+mn-lt"/>
                <a:ea typeface="+mn-ea"/>
                <a:cs typeface="+mn-cs"/>
              </a:rPr>
              <a:t>Storage Model:</a:t>
            </a:r>
            <a:r>
              <a:rPr lang="en-US" sz="1200" b="0" kern="1200" dirty="0" smtClean="0">
                <a:solidFill>
                  <a:schemeClr val="tx1"/>
                </a:solidFill>
                <a:latin typeface="+mn-lt"/>
                <a:ea typeface="+mn-ea"/>
                <a:cs typeface="+mn-cs"/>
              </a:rPr>
              <a:t> Storage model is the database design model which includes tables, views, stored procedures and their relationships and keys.</a:t>
            </a:r>
          </a:p>
          <a:p>
            <a:r>
              <a:rPr lang="en-US" sz="1200" b="1" kern="1200" dirty="0" smtClean="0">
                <a:solidFill>
                  <a:schemeClr val="tx1"/>
                </a:solidFill>
                <a:latin typeface="+mn-lt"/>
                <a:ea typeface="+mn-ea"/>
                <a:cs typeface="+mn-cs"/>
              </a:rPr>
              <a:t>Mapping: </a:t>
            </a:r>
            <a:r>
              <a:rPr lang="en-US" sz="1200" b="0" kern="1200" dirty="0" smtClean="0">
                <a:solidFill>
                  <a:schemeClr val="tx1"/>
                </a:solidFill>
                <a:latin typeface="+mn-lt"/>
                <a:ea typeface="+mn-ea"/>
                <a:cs typeface="+mn-cs"/>
              </a:rPr>
              <a:t>Mapping consist information about how the conceptual model is mapped to storage model.</a:t>
            </a:r>
          </a:p>
          <a:p>
            <a:r>
              <a:rPr lang="en-US" sz="1200" b="1" kern="1200" dirty="0" smtClean="0">
                <a:solidFill>
                  <a:schemeClr val="tx1"/>
                </a:solidFill>
                <a:latin typeface="+mn-lt"/>
                <a:ea typeface="+mn-ea"/>
                <a:cs typeface="+mn-cs"/>
              </a:rPr>
              <a:t>LINQ to </a:t>
            </a:r>
            <a:r>
              <a:rPr lang="en-US" sz="1200" b="1" kern="1200" dirty="0" err="1" smtClean="0">
                <a:solidFill>
                  <a:schemeClr val="tx1"/>
                </a:solidFill>
                <a:latin typeface="+mn-lt"/>
                <a:ea typeface="+mn-ea"/>
                <a:cs typeface="+mn-cs"/>
              </a:rPr>
              <a:t>Entities:</a:t>
            </a:r>
            <a:r>
              <a:rPr lang="en-US" sz="1200" b="0" kern="1200" dirty="0" err="1" smtClean="0">
                <a:solidFill>
                  <a:schemeClr val="tx1"/>
                </a:solidFill>
                <a:latin typeface="+mn-lt"/>
                <a:ea typeface="+mn-ea"/>
                <a:cs typeface="+mn-cs"/>
              </a:rPr>
              <a:t>LINQ</a:t>
            </a:r>
            <a:r>
              <a:rPr lang="en-US" sz="1200" b="0" kern="1200" dirty="0" smtClean="0">
                <a:solidFill>
                  <a:schemeClr val="tx1"/>
                </a:solidFill>
                <a:latin typeface="+mn-lt"/>
                <a:ea typeface="+mn-ea"/>
                <a:cs typeface="+mn-cs"/>
              </a:rPr>
              <a:t> to Entities is a query language used to write queries against the object model. It returns entities, which are defined in the conceptual model. You can use your LINQ skills here.</a:t>
            </a:r>
          </a:p>
          <a:p>
            <a:r>
              <a:rPr lang="en-US" sz="1200" b="1" kern="1200" dirty="0" smtClean="0">
                <a:solidFill>
                  <a:schemeClr val="tx1"/>
                </a:solidFill>
                <a:latin typeface="+mn-lt"/>
                <a:ea typeface="+mn-ea"/>
                <a:cs typeface="+mn-cs"/>
              </a:rPr>
              <a:t>Entity SQL:</a:t>
            </a:r>
            <a:r>
              <a:rPr lang="en-US" sz="1200" b="0" kern="1200" dirty="0" smtClean="0">
                <a:solidFill>
                  <a:schemeClr val="tx1"/>
                </a:solidFill>
                <a:latin typeface="+mn-lt"/>
                <a:ea typeface="+mn-ea"/>
                <a:cs typeface="+mn-cs"/>
              </a:rPr>
              <a:t> Entity SQL is another query language just like LINQ to Entities. However, it is a little more difficult than L2E and also the developer will need to learn it separately.</a:t>
            </a:r>
          </a:p>
          <a:p>
            <a:r>
              <a:rPr lang="en-US" sz="1200" b="1" kern="1200" dirty="0" smtClean="0">
                <a:solidFill>
                  <a:schemeClr val="tx1"/>
                </a:solidFill>
                <a:latin typeface="+mn-lt"/>
                <a:ea typeface="+mn-ea"/>
                <a:cs typeface="+mn-cs"/>
              </a:rPr>
              <a:t>Object </a:t>
            </a:r>
            <a:r>
              <a:rPr lang="en-US" sz="1200" b="1" kern="1200" dirty="0" err="1" smtClean="0">
                <a:solidFill>
                  <a:schemeClr val="tx1"/>
                </a:solidFill>
                <a:latin typeface="+mn-lt"/>
                <a:ea typeface="+mn-ea"/>
                <a:cs typeface="+mn-cs"/>
              </a:rPr>
              <a:t>Service:</a:t>
            </a:r>
            <a:r>
              <a:rPr lang="en-US" sz="1200" b="0" kern="1200" dirty="0" err="1" smtClean="0">
                <a:solidFill>
                  <a:schemeClr val="tx1"/>
                </a:solidFill>
                <a:latin typeface="+mn-lt"/>
                <a:ea typeface="+mn-ea"/>
                <a:cs typeface="+mn-cs"/>
              </a:rPr>
              <a:t>Object</a:t>
            </a:r>
            <a:r>
              <a:rPr lang="en-US" sz="1200" b="0" kern="1200" dirty="0" smtClean="0">
                <a:solidFill>
                  <a:schemeClr val="tx1"/>
                </a:solidFill>
                <a:latin typeface="+mn-lt"/>
                <a:ea typeface="+mn-ea"/>
                <a:cs typeface="+mn-cs"/>
              </a:rPr>
              <a:t> service is a main entry point for accessing data from the database and to return it back. Object service is responsible for materialization, which is process of converting data returned from entity client data provider (next layer) to an entity object structure.</a:t>
            </a:r>
          </a:p>
          <a:p>
            <a:r>
              <a:rPr lang="en-US" sz="1200" b="1" kern="1200" dirty="0" smtClean="0">
                <a:solidFill>
                  <a:schemeClr val="tx1"/>
                </a:solidFill>
                <a:latin typeface="+mn-lt"/>
                <a:ea typeface="+mn-ea"/>
                <a:cs typeface="+mn-cs"/>
              </a:rPr>
              <a:t>Entity Client Data </a:t>
            </a:r>
            <a:r>
              <a:rPr lang="en-US" sz="1200" b="1" kern="1200" dirty="0" err="1" smtClean="0">
                <a:solidFill>
                  <a:schemeClr val="tx1"/>
                </a:solidFill>
                <a:latin typeface="+mn-lt"/>
                <a:ea typeface="+mn-ea"/>
                <a:cs typeface="+mn-cs"/>
              </a:rPr>
              <a:t>Provider:</a:t>
            </a:r>
            <a:r>
              <a:rPr lang="en-US" sz="1200" b="0" kern="1200" dirty="0" err="1" smtClean="0">
                <a:solidFill>
                  <a:schemeClr val="tx1"/>
                </a:solidFill>
                <a:latin typeface="+mn-lt"/>
                <a:ea typeface="+mn-ea"/>
                <a:cs typeface="+mn-cs"/>
              </a:rPr>
              <a:t>The</a:t>
            </a:r>
            <a:r>
              <a:rPr lang="en-US" sz="1200" b="0" kern="1200" dirty="0" smtClean="0">
                <a:solidFill>
                  <a:schemeClr val="tx1"/>
                </a:solidFill>
                <a:latin typeface="+mn-lt"/>
                <a:ea typeface="+mn-ea"/>
                <a:cs typeface="+mn-cs"/>
              </a:rPr>
              <a:t> main responsibility of this layer is to convert L2E or Entity SQL queries into a SQL query which is understood by the underlying database. It communicates with the </a:t>
            </a:r>
            <a:r>
              <a:rPr lang="en-US" sz="1200" b="0" kern="1200" dirty="0" err="1" smtClean="0">
                <a:solidFill>
                  <a:schemeClr val="tx1"/>
                </a:solidFill>
                <a:latin typeface="+mn-lt"/>
                <a:ea typeface="+mn-ea"/>
                <a:cs typeface="+mn-cs"/>
              </a:rPr>
              <a:t>ADO.Net</a:t>
            </a:r>
            <a:r>
              <a:rPr lang="en-US" sz="1200" b="0" kern="1200" dirty="0" smtClean="0">
                <a:solidFill>
                  <a:schemeClr val="tx1"/>
                </a:solidFill>
                <a:latin typeface="+mn-lt"/>
                <a:ea typeface="+mn-ea"/>
                <a:cs typeface="+mn-cs"/>
              </a:rPr>
              <a:t> data provider which in turn sends or retrieves data from database.</a:t>
            </a:r>
          </a:p>
          <a:p>
            <a:r>
              <a:rPr lang="en-US" sz="1200" b="1" kern="1200" dirty="0" err="1" smtClean="0">
                <a:solidFill>
                  <a:schemeClr val="tx1"/>
                </a:solidFill>
                <a:latin typeface="+mn-lt"/>
                <a:ea typeface="+mn-ea"/>
                <a:cs typeface="+mn-cs"/>
              </a:rPr>
              <a:t>ADO.Net</a:t>
            </a:r>
            <a:r>
              <a:rPr lang="en-US" sz="1200" b="1" kern="1200" dirty="0" smtClean="0">
                <a:solidFill>
                  <a:schemeClr val="tx1"/>
                </a:solidFill>
                <a:latin typeface="+mn-lt"/>
                <a:ea typeface="+mn-ea"/>
                <a:cs typeface="+mn-cs"/>
              </a:rPr>
              <a:t> Data </a:t>
            </a:r>
            <a:r>
              <a:rPr lang="en-US" sz="1200" b="1" kern="1200" dirty="0" err="1" smtClean="0">
                <a:solidFill>
                  <a:schemeClr val="tx1"/>
                </a:solidFill>
                <a:latin typeface="+mn-lt"/>
                <a:ea typeface="+mn-ea"/>
                <a:cs typeface="+mn-cs"/>
              </a:rPr>
              <a:t>Provider:</a:t>
            </a:r>
            <a:r>
              <a:rPr lang="en-US" sz="1200" b="0" kern="1200" dirty="0" err="1" smtClean="0">
                <a:solidFill>
                  <a:schemeClr val="tx1"/>
                </a:solidFill>
                <a:latin typeface="+mn-lt"/>
                <a:ea typeface="+mn-ea"/>
                <a:cs typeface="+mn-cs"/>
              </a:rPr>
              <a:t>This</a:t>
            </a:r>
            <a:r>
              <a:rPr lang="en-US" sz="1200" b="0" kern="1200" dirty="0" smtClean="0">
                <a:solidFill>
                  <a:schemeClr val="tx1"/>
                </a:solidFill>
                <a:latin typeface="+mn-lt"/>
                <a:ea typeface="+mn-ea"/>
                <a:cs typeface="+mn-cs"/>
              </a:rPr>
              <a:t> layer communicates with database using standard </a:t>
            </a:r>
            <a:r>
              <a:rPr lang="en-US" sz="1200" b="0" kern="1200" dirty="0" err="1" smtClean="0">
                <a:solidFill>
                  <a:schemeClr val="tx1"/>
                </a:solidFill>
                <a:latin typeface="+mn-lt"/>
                <a:ea typeface="+mn-ea"/>
                <a:cs typeface="+mn-cs"/>
              </a:rPr>
              <a:t>ADO.Net</a:t>
            </a:r>
            <a:r>
              <a:rPr lang="en-US" sz="1200" b="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9</a:t>
            </a:fld>
            <a:endParaRPr lang="en-US"/>
          </a:p>
        </p:txBody>
      </p:sp>
    </p:spTree>
    <p:extLst>
      <p:ext uri="{BB962C8B-B14F-4D97-AF65-F5344CB8AC3E}">
        <p14:creationId xmlns:p14="http://schemas.microsoft.com/office/powerpoint/2010/main" val="1481954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857250" y="685800"/>
            <a:ext cx="5143500" cy="3429000"/>
          </a:xfrm>
        </p:spPr>
      </p:sp>
      <p:sp>
        <p:nvSpPr>
          <p:cNvPr id="3" name="Заметки 2"/>
          <p:cNvSpPr>
            <a:spLocks noGrp="1"/>
          </p:cNvSpPr>
          <p:nvPr>
            <p:ph type="body" idx="1"/>
          </p:nvPr>
        </p:nvSpPr>
        <p:spPr/>
        <p:txBody>
          <a:bodyPr/>
          <a:lstStyle/>
          <a:p>
            <a:pPr algn="just">
              <a:spcAft>
                <a:spcPts val="0"/>
              </a:spcAft>
            </a:pPr>
            <a:r>
              <a:rPr lang="ru-RU" sz="1200" dirty="0" smtClean="0">
                <a:solidFill>
                  <a:srgbClr val="333333"/>
                </a:solidFill>
                <a:latin typeface="Segoe UI"/>
              </a:rPr>
              <a:t>В концептуальной модели может быть сущность, на самом деле получающая данные из нескольких таблиц базы данных</a:t>
            </a:r>
          </a:p>
          <a:p>
            <a:pPr algn="just">
              <a:spcAft>
                <a:spcPts val="0"/>
              </a:spcAft>
            </a:pPr>
            <a:r>
              <a:rPr lang="ru-RU" sz="1200" dirty="0" smtClean="0">
                <a:solidFill>
                  <a:srgbClr val="333333"/>
                </a:solidFill>
                <a:latin typeface="Segoe UI"/>
              </a:rPr>
              <a:t>Концептуальная и логическая модели могут связывать сущности взаимно-однозначно,  однако преимущество EDM в том, что это не обязательно</a:t>
            </a:r>
            <a:endParaRPr lang="en-US" sz="1200" dirty="0" smtClean="0"/>
          </a:p>
          <a:p>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11</a:t>
            </a:fld>
            <a:endParaRPr lang="en-US"/>
          </a:p>
        </p:txBody>
      </p:sp>
    </p:spTree>
    <p:extLst>
      <p:ext uri="{BB962C8B-B14F-4D97-AF65-F5344CB8AC3E}">
        <p14:creationId xmlns:p14="http://schemas.microsoft.com/office/powerpoint/2010/main" val="537654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latin typeface="+mn-lt"/>
                <a:ea typeface="+mn-ea"/>
                <a:cs typeface="+mn-cs"/>
              </a:rPr>
              <a:t>Центральной концепцией </a:t>
            </a:r>
            <a:r>
              <a:rPr lang="ru-RU" sz="1200" kern="1200" dirty="0" err="1" smtClean="0">
                <a:solidFill>
                  <a:schemeClr val="tx1"/>
                </a:solidFill>
                <a:latin typeface="+mn-lt"/>
                <a:ea typeface="+mn-ea"/>
                <a:cs typeface="+mn-cs"/>
              </a:rPr>
              <a:t>Entity</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Framework</a:t>
            </a:r>
            <a:r>
              <a:rPr lang="ru-RU" sz="1200" kern="1200" dirty="0" smtClean="0">
                <a:solidFill>
                  <a:schemeClr val="tx1"/>
                </a:solidFill>
                <a:latin typeface="+mn-lt"/>
                <a:ea typeface="+mn-ea"/>
                <a:cs typeface="+mn-cs"/>
              </a:rPr>
              <a:t> является понятие </a:t>
            </a:r>
            <a:r>
              <a:rPr lang="ru-RU" sz="1200" b="1" kern="1200" dirty="0" smtClean="0">
                <a:solidFill>
                  <a:schemeClr val="tx1"/>
                </a:solidFill>
                <a:latin typeface="+mn-lt"/>
                <a:ea typeface="+mn-ea"/>
                <a:cs typeface="+mn-cs"/>
              </a:rPr>
              <a:t>сущности</a:t>
            </a:r>
            <a:r>
              <a:rPr lang="ru-RU" sz="1200" b="0" kern="1200" dirty="0" smtClean="0">
                <a:solidFill>
                  <a:schemeClr val="tx1"/>
                </a:solidFill>
                <a:latin typeface="+mn-lt"/>
                <a:ea typeface="+mn-ea"/>
                <a:cs typeface="+mn-cs"/>
              </a:rPr>
              <a:t> или </a:t>
            </a:r>
            <a:r>
              <a:rPr lang="ru-RU" sz="1200" b="0" kern="1200" dirty="0" err="1" smtClean="0">
                <a:solidFill>
                  <a:schemeClr val="tx1"/>
                </a:solidFill>
                <a:latin typeface="+mn-lt"/>
                <a:ea typeface="+mn-ea"/>
                <a:cs typeface="+mn-cs"/>
              </a:rPr>
              <a:t>entity</a:t>
            </a:r>
            <a:r>
              <a:rPr lang="ru-RU" sz="1200" b="0" kern="1200" dirty="0" smtClean="0">
                <a:solidFill>
                  <a:schemeClr val="tx1"/>
                </a:solidFill>
                <a:latin typeface="+mn-lt"/>
                <a:ea typeface="+mn-ea"/>
                <a:cs typeface="+mn-cs"/>
              </a:rPr>
              <a:t>. Сущность представляет набор данных, ассоциированных с определенным объектом. Поэтому данная технология предполагает работу не с таблицами, а с объектами и их наборами.</a:t>
            </a:r>
          </a:p>
          <a:p>
            <a:r>
              <a:rPr lang="ru-RU" sz="1200" b="0" kern="1200" dirty="0" smtClean="0">
                <a:solidFill>
                  <a:schemeClr val="tx1"/>
                </a:solidFill>
                <a:latin typeface="+mn-lt"/>
                <a:ea typeface="+mn-ea"/>
                <a:cs typeface="+mn-cs"/>
              </a:rPr>
              <a:t>Любая сущность, как и любой объект из реального мира, обладает рядом свойств. Например, если сущность описывает человека, то мы можем выделить такие свойства, как имя, фамилия, рост, возраст, вес. Свойства необязательно представляют простые данные типа </a:t>
            </a:r>
            <a:r>
              <a:rPr lang="ru-RU" sz="1200" b="0" kern="1200" dirty="0" err="1" smtClean="0">
                <a:solidFill>
                  <a:schemeClr val="tx1"/>
                </a:solidFill>
                <a:latin typeface="+mn-lt"/>
                <a:ea typeface="+mn-ea"/>
                <a:cs typeface="+mn-cs"/>
              </a:rPr>
              <a:t>int</a:t>
            </a:r>
            <a:r>
              <a:rPr lang="ru-RU" sz="1200" b="0" kern="1200" dirty="0" smtClean="0">
                <a:solidFill>
                  <a:schemeClr val="tx1"/>
                </a:solidFill>
                <a:latin typeface="+mn-lt"/>
                <a:ea typeface="+mn-ea"/>
                <a:cs typeface="+mn-cs"/>
              </a:rPr>
              <a:t>, но и могут представлять более комплексные структуры данных. И у каждой сущности может быть одно или несколько свойств, которые будут отличать эту сущность от других и будут уникально определять эту сущность. Подобные свойства называют </a:t>
            </a:r>
            <a:r>
              <a:rPr lang="ru-RU" sz="1200" b="1" kern="1200" dirty="0" smtClean="0">
                <a:solidFill>
                  <a:schemeClr val="tx1"/>
                </a:solidFill>
                <a:latin typeface="+mn-lt"/>
                <a:ea typeface="+mn-ea"/>
                <a:cs typeface="+mn-cs"/>
              </a:rPr>
              <a:t>ключами</a:t>
            </a:r>
            <a:r>
              <a:rPr lang="ru-RU" sz="1200" b="0" kern="1200" dirty="0" smtClean="0">
                <a:solidFill>
                  <a:schemeClr val="tx1"/>
                </a:solidFill>
                <a:latin typeface="+mn-lt"/>
                <a:ea typeface="+mn-ea"/>
                <a:cs typeface="+mn-cs"/>
              </a:rPr>
              <a:t>.</a:t>
            </a:r>
          </a:p>
          <a:p>
            <a:r>
              <a:rPr lang="ru-RU" sz="1200" b="0" kern="1200" dirty="0" smtClean="0">
                <a:solidFill>
                  <a:schemeClr val="tx1"/>
                </a:solidFill>
                <a:latin typeface="+mn-lt"/>
                <a:ea typeface="+mn-ea"/>
                <a:cs typeface="+mn-cs"/>
              </a:rPr>
              <a:t>При этом </a:t>
            </a:r>
            <a:r>
              <a:rPr lang="ru-RU" sz="1200" b="0" kern="1200" dirty="0" err="1" smtClean="0">
                <a:solidFill>
                  <a:schemeClr val="tx1"/>
                </a:solidFill>
                <a:latin typeface="+mn-lt"/>
                <a:ea typeface="+mn-ea"/>
                <a:cs typeface="+mn-cs"/>
              </a:rPr>
              <a:t>сущностм</a:t>
            </a:r>
            <a:r>
              <a:rPr lang="ru-RU" sz="1200" b="0" kern="1200" dirty="0" smtClean="0">
                <a:solidFill>
                  <a:schemeClr val="tx1"/>
                </a:solidFill>
                <a:latin typeface="+mn-lt"/>
                <a:ea typeface="+mn-ea"/>
                <a:cs typeface="+mn-cs"/>
              </a:rPr>
              <a:t> могут быть связаны ассоциативной связью один-ко-многим, один-ко-одному и многие-ко-многим, подобно тому, как в реальной базе данных происходит связь через внешние ключи.</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13</a:t>
            </a:fld>
            <a:endParaRPr lang="en-US"/>
          </a:p>
        </p:txBody>
      </p:sp>
    </p:spTree>
    <p:extLst>
      <p:ext uri="{BB962C8B-B14F-4D97-AF65-F5344CB8AC3E}">
        <p14:creationId xmlns:p14="http://schemas.microsoft.com/office/powerpoint/2010/main" val="2303579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err="1" smtClean="0"/>
              <a:t>EntitySet</a:t>
            </a:r>
            <a:r>
              <a:rPr lang="ru-RU" dirty="0" smtClean="0"/>
              <a:t>: </a:t>
            </a:r>
            <a:r>
              <a:rPr lang="ru-RU" dirty="0" err="1" smtClean="0"/>
              <a:t>DbContext</a:t>
            </a:r>
            <a:r>
              <a:rPr lang="ru-RU" dirty="0" smtClean="0"/>
              <a:t> содержит множество сущностей (</a:t>
            </a:r>
            <a:r>
              <a:rPr lang="ru-RU" dirty="0" err="1" smtClean="0"/>
              <a:t>DbSet</a:t>
            </a:r>
            <a:r>
              <a:rPr lang="ru-RU" dirty="0" smtClean="0"/>
              <a:t> &lt;</a:t>
            </a:r>
            <a:r>
              <a:rPr lang="ru-RU" dirty="0" err="1" smtClean="0"/>
              <a:t>TEntity</a:t>
            </a:r>
            <a:r>
              <a:rPr lang="ru-RU" dirty="0" smtClean="0"/>
              <a:t>&gt;) для всех объектов, которые отображается на таблиц БД.</a:t>
            </a:r>
          </a:p>
          <a:p>
            <a:r>
              <a:rPr lang="ru-RU" dirty="0" smtClean="0"/>
              <a:t>Запросы: </a:t>
            </a:r>
            <a:r>
              <a:rPr lang="ru-RU" dirty="0" err="1" smtClean="0"/>
              <a:t>DbContext</a:t>
            </a:r>
            <a:r>
              <a:rPr lang="ru-RU" dirty="0" smtClean="0"/>
              <a:t> преобразует LINQ-</a:t>
            </a:r>
            <a:r>
              <a:rPr lang="ru-RU" dirty="0" err="1" smtClean="0"/>
              <a:t>To</a:t>
            </a:r>
            <a:r>
              <a:rPr lang="ru-RU" dirty="0" smtClean="0"/>
              <a:t>-лиц запросы SQL запроса и отправить его в базу данных.</a:t>
            </a:r>
          </a:p>
          <a:p>
            <a:r>
              <a:rPr lang="ru-RU" dirty="0" smtClean="0"/>
              <a:t>Отслеживание изменений: он отслеживает изменения произошли в субъектах после его запроса из базы данных.</a:t>
            </a:r>
          </a:p>
          <a:p>
            <a:r>
              <a:rPr lang="ru-RU" dirty="0" smtClean="0"/>
              <a:t>Сохранение данных: Он также выполняет вставки, обновления и удаления в базе данных, на основе состояний объектов.</a:t>
            </a:r>
          </a:p>
          <a:p>
            <a:r>
              <a:rPr lang="ru-RU" dirty="0" smtClean="0"/>
              <a:t>Кэш: </a:t>
            </a:r>
            <a:r>
              <a:rPr lang="ru-RU" dirty="0" err="1" smtClean="0"/>
              <a:t>DbContext</a:t>
            </a:r>
            <a:r>
              <a:rPr lang="ru-RU" dirty="0" smtClean="0"/>
              <a:t> делает кэширование первого уровня по умолчанию. Он хранит объекты, которые были извлечены во время жизни класса контекста.</a:t>
            </a:r>
          </a:p>
          <a:p>
            <a:r>
              <a:rPr lang="ru-RU" dirty="0" smtClean="0"/>
              <a:t>Управление Отношения: </a:t>
            </a:r>
            <a:r>
              <a:rPr lang="ru-RU" dirty="0" err="1" smtClean="0"/>
              <a:t>DbContext</a:t>
            </a:r>
            <a:r>
              <a:rPr lang="ru-RU" dirty="0" smtClean="0"/>
              <a:t> также управлять отношения с помощью CSDL, MSL и SSDL в DB-Первая или </a:t>
            </a:r>
            <a:r>
              <a:rPr lang="ru-RU" dirty="0" err="1" smtClean="0"/>
              <a:t>Model</a:t>
            </a:r>
            <a:r>
              <a:rPr lang="ru-RU" dirty="0" smtClean="0"/>
              <a:t>-первый подход или с использованием свободно API в коде первому подходу.</a:t>
            </a:r>
          </a:p>
          <a:p>
            <a:r>
              <a:rPr lang="ru-RU" dirty="0" smtClean="0"/>
              <a:t>Объект Материализация: </a:t>
            </a:r>
            <a:r>
              <a:rPr lang="ru-RU" dirty="0" err="1" smtClean="0"/>
              <a:t>DbContext</a:t>
            </a:r>
            <a:r>
              <a:rPr lang="ru-RU" dirty="0" smtClean="0"/>
              <a:t> преобразует исходные данные таблицы в объекты сущностей.</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19</a:t>
            </a:fld>
            <a:endParaRPr lang="en-US"/>
          </a:p>
        </p:txBody>
      </p:sp>
    </p:spTree>
    <p:extLst>
      <p:ext uri="{BB962C8B-B14F-4D97-AF65-F5344CB8AC3E}">
        <p14:creationId xmlns:p14="http://schemas.microsoft.com/office/powerpoint/2010/main" val="3415188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02090" y="1777973"/>
            <a:ext cx="7070637" cy="1574828"/>
          </a:xfrm>
        </p:spPr>
        <p:txBody>
          <a:bodyPr/>
          <a:lstStyle>
            <a:lvl1pPr algn="l">
              <a:defRPr>
                <a:solidFill>
                  <a:srgbClr val="2750AB"/>
                </a:solidFill>
                <a:latin typeface="Helvetica LT Std"/>
              </a:defRPr>
            </a:lvl1pPr>
          </a:lstStyle>
          <a:p>
            <a:r>
              <a:rPr lang="en-US" dirty="0" smtClean="0"/>
              <a:t>Code.0X (Module Code)</a:t>
            </a:r>
            <a:br>
              <a:rPr lang="en-US" dirty="0" smtClean="0"/>
            </a:br>
            <a:r>
              <a:rPr lang="en-US" dirty="0" smtClean="0"/>
              <a:t>xxx (Module Name)</a:t>
            </a:r>
            <a:endParaRPr lang="en-US" dirty="0"/>
          </a:p>
        </p:txBody>
      </p:sp>
      <p:sp>
        <p:nvSpPr>
          <p:cNvPr id="9" name="Content Placeholder 8"/>
          <p:cNvSpPr>
            <a:spLocks noGrp="1"/>
          </p:cNvSpPr>
          <p:nvPr>
            <p:ph sz="quarter" idx="13" hasCustomPrompt="1"/>
          </p:nvPr>
        </p:nvSpPr>
        <p:spPr>
          <a:xfrm>
            <a:off x="3315810" y="3536923"/>
            <a:ext cx="4800600" cy="914400"/>
          </a:xfrm>
        </p:spPr>
        <p:txBody>
          <a:bodyPr>
            <a:normAutofit/>
          </a:bodyPr>
          <a:lstStyle>
            <a:lvl1pPr marL="0" indent="0">
              <a:buNone/>
              <a:defRPr kumimoji="0" lang="en-US" sz="2100" b="0" i="0" u="none" strike="noStrike" kern="1200" cap="none" spc="0" normalizeH="0" baseline="0" noProof="0" dirty="0" smtClean="0">
                <a:ln>
                  <a:noFill/>
                </a:ln>
                <a:solidFill>
                  <a:schemeClr val="tx1">
                    <a:lumMod val="75000"/>
                    <a:lumOff val="25000"/>
                  </a:schemeClr>
                </a:solidFill>
                <a:effectLst/>
                <a:uLnTx/>
                <a:uFillTx/>
                <a:latin typeface="Helvetica LT Std"/>
                <a:ea typeface="+mn-ea"/>
                <a:cs typeface="+mn-cs"/>
              </a:defRPr>
            </a:lvl1pPr>
          </a:lstStyle>
          <a:p>
            <a:pPr lvl="0"/>
            <a:r>
              <a:rPr lang="en-US" dirty="0" smtClean="0"/>
              <a:t>Resource Development Dep.</a:t>
            </a:r>
          </a:p>
          <a:p>
            <a:pPr lvl="0"/>
            <a:r>
              <a:rPr lang="en-US" dirty="0" smtClean="0"/>
              <a:t>Author: (author name)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255322" y="179343"/>
            <a:ext cx="4723871" cy="365130"/>
          </a:xfrm>
          <a:prstGeom prst="rect">
            <a:avLst/>
          </a:prstGeom>
        </p:spPr>
        <p:txBody>
          <a:bodyPr anchor="t">
            <a:noAutofit/>
          </a:bodyPr>
          <a:lstStyle>
            <a:lvl1pPr algn="l">
              <a:tabLst>
                <a:tab pos="7912760" algn="r"/>
              </a:tabLst>
              <a:defRPr sz="1700" b="1">
                <a:solidFill>
                  <a:srgbClr val="21438F"/>
                </a:solidFill>
                <a:latin typeface="Helvetica LT Std"/>
              </a:defRPr>
            </a:lvl1pPr>
          </a:lstStyle>
          <a:p>
            <a:r>
              <a:rPr lang="en-US" dirty="0" smtClean="0"/>
              <a:t>Click to edit Master title style</a:t>
            </a:r>
            <a:endParaRPr lang="en-US" dirty="0"/>
          </a:p>
        </p:txBody>
      </p:sp>
      <p:sp>
        <p:nvSpPr>
          <p:cNvPr id="22" name="Text Placeholder 21"/>
          <p:cNvSpPr>
            <a:spLocks noGrp="1"/>
          </p:cNvSpPr>
          <p:nvPr>
            <p:ph type="body" sz="quarter" idx="10"/>
          </p:nvPr>
        </p:nvSpPr>
        <p:spPr>
          <a:xfrm>
            <a:off x="5225655" y="179391"/>
            <a:ext cx="4764882" cy="365125"/>
          </a:xfrm>
          <a:prstGeom prst="rect">
            <a:avLst/>
          </a:prstGeom>
        </p:spPr>
        <p:txBody>
          <a:bodyPr/>
          <a:lstStyle>
            <a:lvl1pPr>
              <a:buFontTx/>
              <a:buNone/>
              <a:defRPr sz="1700">
                <a:solidFill>
                  <a:schemeClr val="tx1"/>
                </a:solidFill>
                <a:latin typeface="Helvetica LT Std"/>
              </a:defRPr>
            </a:lvl1pPr>
            <a:lvl2pPr>
              <a:buFontTx/>
              <a:buNone/>
              <a:defRPr/>
            </a:lvl2pPr>
            <a:lvl3pPr>
              <a:buFontTx/>
              <a:buNone/>
              <a:defRPr/>
            </a:lvl3pPr>
            <a:lvl4pPr>
              <a:buFontTx/>
              <a:buNone/>
              <a:defRPr/>
            </a:lvl4pPr>
            <a:lvl5pPr>
              <a:buFontTx/>
              <a:buNone/>
              <a:defRPr/>
            </a:lvl5pPr>
          </a:lstStyle>
          <a:p>
            <a:pPr lvl="0"/>
            <a:endParaRPr lang="en-US" dirty="0"/>
          </a:p>
        </p:txBody>
      </p:sp>
      <p:sp>
        <p:nvSpPr>
          <p:cNvPr id="10" name="Content Placeholder 9"/>
          <p:cNvSpPr>
            <a:spLocks noGrp="1"/>
          </p:cNvSpPr>
          <p:nvPr>
            <p:ph sz="quarter" idx="11"/>
          </p:nvPr>
        </p:nvSpPr>
        <p:spPr>
          <a:xfrm>
            <a:off x="296468" y="836616"/>
            <a:ext cx="9694069" cy="5184775"/>
          </a:xfrm>
          <a:prstGeom prst="rect">
            <a:avLst/>
          </a:prstGeom>
        </p:spPr>
        <p:txBody>
          <a:bodyPr/>
          <a:lstStyle>
            <a:lvl1pPr marL="329698" marR="0" indent="-329698" algn="l" defTabSz="879196" rtl="0" eaLnBrk="0" fontAlgn="base" latinLnBrk="0" hangingPunct="0">
              <a:lnSpc>
                <a:spcPct val="100000"/>
              </a:lnSpc>
              <a:spcBef>
                <a:spcPct val="20000"/>
              </a:spcBef>
              <a:spcAft>
                <a:spcPct val="0"/>
              </a:spcAft>
              <a:buClrTx/>
              <a:buSzTx/>
              <a:buFont typeface="Wingdings" pitchFamily="2" charset="2"/>
              <a:buNone/>
              <a:tabLst/>
              <a:defRPr sz="1900"/>
            </a:lvl1pPr>
            <a:lvl2pPr>
              <a:defRPr sz="1700"/>
            </a:lvl2pPr>
            <a:lvl3pPr>
              <a:defRPr sz="1500"/>
            </a:lvl3pPr>
            <a:lvl4pPr>
              <a:defRPr sz="1300"/>
            </a:lvl4pPr>
            <a:lvl5pP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userDrawn="1"/>
        </p:nvSpPr>
        <p:spPr>
          <a:xfrm>
            <a:off x="7813515" y="6496094"/>
            <a:ext cx="2177087" cy="273445"/>
          </a:xfrm>
          <a:prstGeom prst="rect">
            <a:avLst/>
          </a:prstGeom>
          <a:noFill/>
        </p:spPr>
        <p:txBody>
          <a:bodyPr wrap="square" lIns="87920" tIns="43960" rIns="87920" bIns="43960" rtlCol="0">
            <a:spAutoFit/>
          </a:bodyPr>
          <a:lstStyle/>
          <a:p>
            <a:pPr algn="r">
              <a:defRPr/>
            </a:pPr>
            <a:fld id="{8AE9712F-231D-46BD-8215-5B9AC8D83DFF}" type="slidenum">
              <a:rPr lang="en-US" sz="1200" b="1" kern="1200" smtClean="0">
                <a:solidFill>
                  <a:srgbClr val="2750AB"/>
                </a:solidFill>
                <a:latin typeface="+mn-lt"/>
                <a:ea typeface="+mn-ea"/>
                <a:cs typeface="+mn-cs"/>
              </a:rPr>
              <a:pPr algn="r">
                <a:defRPr/>
              </a:pPr>
              <a:t>‹#›</a:t>
            </a:fld>
            <a:endParaRPr lang="en-US" sz="1200" b="1" kern="1200" dirty="0">
              <a:solidFill>
                <a:srgbClr val="2750AB"/>
              </a:solidFill>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5322" y="179343"/>
            <a:ext cx="9817433" cy="365130"/>
          </a:xfrm>
        </p:spPr>
        <p:txBody>
          <a:bodyPr anchor="t">
            <a:noAutofit/>
          </a:bodyPr>
          <a:lstStyle>
            <a:lvl1pPr algn="l">
              <a:tabLst>
                <a:tab pos="7912760" algn="r"/>
              </a:tabLst>
              <a:defRPr sz="1700" b="1">
                <a:solidFill>
                  <a:srgbClr val="21438F"/>
                </a:solidFill>
                <a:latin typeface="Helvetica LT Std"/>
              </a:defRPr>
            </a:lvl1pPr>
          </a:lstStyle>
          <a:p>
            <a:r>
              <a:rPr lang="en-US" dirty="0" smtClean="0"/>
              <a:t>Click to edit Master title style</a:t>
            </a:r>
            <a:endParaRPr lang="en-US" dirty="0"/>
          </a:p>
        </p:txBody>
      </p:sp>
      <p:sp>
        <p:nvSpPr>
          <p:cNvPr id="9" name="TextBox 8"/>
          <p:cNvSpPr txBox="1"/>
          <p:nvPr userDrawn="1"/>
        </p:nvSpPr>
        <p:spPr>
          <a:xfrm>
            <a:off x="7813515" y="6496094"/>
            <a:ext cx="2177087" cy="273445"/>
          </a:xfrm>
          <a:prstGeom prst="rect">
            <a:avLst/>
          </a:prstGeom>
          <a:noFill/>
        </p:spPr>
        <p:txBody>
          <a:bodyPr wrap="square" lIns="87920" tIns="43960" rIns="87920" bIns="43960" rtlCol="0">
            <a:spAutoFit/>
          </a:bodyPr>
          <a:lstStyle/>
          <a:p>
            <a:pPr algn="r">
              <a:defRPr/>
            </a:pPr>
            <a:fld id="{8AE9712F-231D-46BD-8215-5B9AC8D83DFF}" type="slidenum">
              <a:rPr lang="en-US" sz="1200" b="1" kern="1200" smtClean="0">
                <a:solidFill>
                  <a:srgbClr val="2750AB"/>
                </a:solidFill>
                <a:latin typeface="+mn-lt"/>
                <a:ea typeface="+mn-ea"/>
                <a:cs typeface="+mn-cs"/>
              </a:rPr>
              <a:pPr algn="r">
                <a:defRPr/>
              </a:pPr>
              <a:t>‹#›</a:t>
            </a:fld>
            <a:endParaRPr lang="en-US" sz="1200" b="1" kern="1200" dirty="0">
              <a:solidFill>
                <a:srgbClr val="2750AB"/>
              </a:solidFill>
              <a:latin typeface="+mn-lt"/>
              <a:ea typeface="+mn-ea"/>
              <a:cs typeface="+mn-cs"/>
            </a:endParaRPr>
          </a:p>
        </p:txBody>
      </p:sp>
      <p:sp>
        <p:nvSpPr>
          <p:cNvPr id="7" name="Content Placeholder 6"/>
          <p:cNvSpPr>
            <a:spLocks noGrp="1"/>
          </p:cNvSpPr>
          <p:nvPr>
            <p:ph sz="quarter" idx="10"/>
          </p:nvPr>
        </p:nvSpPr>
        <p:spPr>
          <a:xfrm>
            <a:off x="342900" y="762000"/>
            <a:ext cx="9686925" cy="5334000"/>
          </a:xfrm>
        </p:spPr>
        <p:txBody>
          <a:bodyPr/>
          <a:lstStyle>
            <a:lvl1pPr>
              <a:buFont typeface="Wingdings" pitchFamily="2" charset="2"/>
              <a:buChar char="§"/>
              <a:defRPr sz="1700">
                <a:latin typeface="Helvetica LT Std"/>
              </a:defRPr>
            </a:lvl1pPr>
            <a:lvl2pPr>
              <a:defRPr sz="1700">
                <a:latin typeface="Helvetica LT Std"/>
              </a:defRPr>
            </a:lvl2pPr>
            <a:lvl3pPr>
              <a:defRPr sz="1500">
                <a:latin typeface="Helvetica LT Std"/>
              </a:defRPr>
            </a:lvl3pPr>
            <a:lvl4pPr>
              <a:defRPr sz="1300">
                <a:latin typeface="Helvetica LT Std"/>
              </a:defRPr>
            </a:lvl4pPr>
            <a:lvl5pPr>
              <a:defRPr sz="1300">
                <a:latin typeface="Helvetica LT St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3305420" y="2176488"/>
            <a:ext cx="5486400" cy="1222375"/>
          </a:xfrm>
        </p:spPr>
        <p:txBody>
          <a:bodyPr/>
          <a:lstStyle>
            <a:lvl1pPr algn="l">
              <a:defRPr sz="3800">
                <a:solidFill>
                  <a:srgbClr val="2750AB"/>
                </a:solidFill>
                <a:latin typeface="Helvetica LT Std"/>
              </a:defRPr>
            </a:lvl1pPr>
          </a:lstStyle>
          <a:p>
            <a:r>
              <a:rPr lang="en-US" dirty="0" smtClean="0"/>
              <a:t>Thanks for Your Attention</a:t>
            </a:r>
            <a:endParaRPr lang="en-US" dirty="0"/>
          </a:p>
        </p:txBody>
      </p:sp>
      <p:sp>
        <p:nvSpPr>
          <p:cNvPr id="16" name="Subtitle 2"/>
          <p:cNvSpPr>
            <a:spLocks noGrp="1"/>
          </p:cNvSpPr>
          <p:nvPr>
            <p:ph type="subTitle" idx="1" hasCustomPrompt="1"/>
          </p:nvPr>
        </p:nvSpPr>
        <p:spPr>
          <a:xfrm>
            <a:off x="3315811" y="3425420"/>
            <a:ext cx="6469404" cy="951344"/>
          </a:xfrm>
        </p:spPr>
        <p:txBody>
          <a:bodyPr>
            <a:normAutofit/>
          </a:bodyPr>
          <a:lstStyle>
            <a:lvl1pPr marL="0" indent="0" algn="l">
              <a:buNone/>
              <a:defRPr sz="1900" b="0">
                <a:solidFill>
                  <a:schemeClr val="tx1">
                    <a:lumMod val="75000"/>
                    <a:lumOff val="25000"/>
                  </a:schemeClr>
                </a:solidFill>
                <a:latin typeface="Helvetica LT Std"/>
              </a:defRPr>
            </a:lvl1pPr>
            <a:lvl2pPr marL="439598" indent="0" algn="ctr">
              <a:buNone/>
              <a:defRPr>
                <a:solidFill>
                  <a:schemeClr val="tx1">
                    <a:tint val="75000"/>
                  </a:schemeClr>
                </a:solidFill>
              </a:defRPr>
            </a:lvl2pPr>
            <a:lvl3pPr marL="879196" indent="0" algn="ctr">
              <a:buNone/>
              <a:defRPr>
                <a:solidFill>
                  <a:schemeClr val="tx1">
                    <a:tint val="75000"/>
                  </a:schemeClr>
                </a:solidFill>
              </a:defRPr>
            </a:lvl3pPr>
            <a:lvl4pPr marL="1318793" indent="0" algn="ctr">
              <a:buNone/>
              <a:defRPr>
                <a:solidFill>
                  <a:schemeClr val="tx1">
                    <a:tint val="75000"/>
                  </a:schemeClr>
                </a:solidFill>
              </a:defRPr>
            </a:lvl4pPr>
            <a:lvl5pPr marL="1758391" indent="0" algn="ctr">
              <a:buNone/>
              <a:defRPr>
                <a:solidFill>
                  <a:schemeClr val="tx1">
                    <a:tint val="75000"/>
                  </a:schemeClr>
                </a:solidFill>
              </a:defRPr>
            </a:lvl5pPr>
            <a:lvl6pPr marL="2197989" indent="0" algn="ctr">
              <a:buNone/>
              <a:defRPr>
                <a:solidFill>
                  <a:schemeClr val="tx1">
                    <a:tint val="75000"/>
                  </a:schemeClr>
                </a:solidFill>
              </a:defRPr>
            </a:lvl6pPr>
            <a:lvl7pPr marL="2637587" indent="0" algn="ctr">
              <a:buNone/>
              <a:defRPr>
                <a:solidFill>
                  <a:schemeClr val="tx1">
                    <a:tint val="75000"/>
                  </a:schemeClr>
                </a:solidFill>
              </a:defRPr>
            </a:lvl7pPr>
            <a:lvl8pPr marL="3077185" indent="0" algn="ctr">
              <a:buNone/>
              <a:defRPr>
                <a:solidFill>
                  <a:schemeClr val="tx1">
                    <a:tint val="75000"/>
                  </a:schemeClr>
                </a:solidFill>
              </a:defRPr>
            </a:lvl8pPr>
            <a:lvl9pPr marL="3516782" indent="0" algn="ctr">
              <a:buNone/>
              <a:defRPr>
                <a:solidFill>
                  <a:schemeClr val="tx1">
                    <a:tint val="75000"/>
                  </a:schemeClr>
                </a:solidFill>
              </a:defRPr>
            </a:lvl9pPr>
          </a:lstStyle>
          <a:p>
            <a:pPr lvl="0"/>
            <a:r>
              <a:rPr lang="en-US" dirty="0" smtClean="0"/>
              <a:t>Resource Development Dep.</a:t>
            </a:r>
          </a:p>
          <a:p>
            <a:pPr lvl="0"/>
            <a:r>
              <a:rPr lang="en-US" dirty="0" smtClean="0"/>
              <a:t>Author: (author name)</a:t>
            </a:r>
          </a:p>
        </p:txBody>
      </p:sp>
    </p:spTree>
    <p:extLst>
      <p:ext uri="{BB962C8B-B14F-4D97-AF65-F5344CB8AC3E}">
        <p14:creationId xmlns:p14="http://schemas.microsoft.com/office/powerpoint/2010/main" val="2604760014"/>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14350" y="274638"/>
            <a:ext cx="9258300" cy="1143000"/>
          </a:xfrm>
          <a:prstGeom prst="rect">
            <a:avLst/>
          </a:prstGeom>
          <a:noFill/>
          <a:ln w="9525">
            <a:noFill/>
            <a:miter lim="800000"/>
            <a:headEnd/>
            <a:tailEnd/>
          </a:ln>
        </p:spPr>
        <p:txBody>
          <a:bodyPr vert="horz" wrap="square" lIns="87920" tIns="43960" rIns="87920" bIns="43960" numCol="1" anchor="ctr" anchorCtr="0" compatLnSpc="1">
            <a:prstTxWarp prst="textNoShape">
              <a:avLst/>
            </a:prstTxWarp>
          </a:bodyPr>
          <a:lstStyle/>
          <a:p>
            <a:pPr lvl="0"/>
            <a:r>
              <a:rPr lang="en-US" dirty="0" smtClean="0"/>
              <a:t>Code.0X (Module Code)</a:t>
            </a:r>
            <a:br>
              <a:rPr lang="en-US" dirty="0" smtClean="0"/>
            </a:br>
            <a:r>
              <a:rPr lang="en-US" dirty="0" smtClean="0"/>
              <a:t>xxx (Module Name)</a:t>
            </a:r>
          </a:p>
        </p:txBody>
      </p:sp>
      <p:sp>
        <p:nvSpPr>
          <p:cNvPr id="1027" name="Text Placeholder 2"/>
          <p:cNvSpPr>
            <a:spLocks noGrp="1"/>
          </p:cNvSpPr>
          <p:nvPr>
            <p:ph type="body" idx="1"/>
          </p:nvPr>
        </p:nvSpPr>
        <p:spPr bwMode="auto">
          <a:xfrm>
            <a:off x="514350" y="1600202"/>
            <a:ext cx="9258300" cy="4525963"/>
          </a:xfrm>
          <a:prstGeom prst="rect">
            <a:avLst/>
          </a:prstGeom>
          <a:noFill/>
          <a:ln w="9525">
            <a:noFill/>
            <a:miter lim="800000"/>
            <a:headEnd/>
            <a:tailEnd/>
          </a:ln>
        </p:spPr>
        <p:txBody>
          <a:bodyPr vert="horz" wrap="square" lIns="87920" tIns="43960" rIns="87920" bIns="4396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Footer Placeholder 4"/>
          <p:cNvSpPr>
            <a:spLocks noGrp="1"/>
          </p:cNvSpPr>
          <p:nvPr>
            <p:ph type="ftr" sz="quarter" idx="3"/>
          </p:nvPr>
        </p:nvSpPr>
        <p:spPr>
          <a:xfrm>
            <a:off x="3325416" y="6356353"/>
            <a:ext cx="3257550" cy="365125"/>
          </a:xfrm>
          <a:prstGeom prst="rect">
            <a:avLst/>
          </a:prstGeom>
        </p:spPr>
        <p:txBody>
          <a:bodyPr vert="horz" lIns="87920" tIns="43960" rIns="87920" bIns="43960" rtlCol="0" anchor="ctr"/>
          <a:lstStyle>
            <a:lvl1pPr algn="l" fontAlgn="auto">
              <a:spcBef>
                <a:spcPts val="0"/>
              </a:spcBef>
              <a:spcAft>
                <a:spcPts val="0"/>
              </a:spcAft>
              <a:defRPr sz="1200">
                <a:solidFill>
                  <a:schemeClr val="tx1">
                    <a:tint val="75000"/>
                  </a:schemeClr>
                </a:solidFill>
                <a:latin typeface="+mn-lt"/>
              </a:defRPr>
            </a:lvl1pPr>
          </a:lstStyle>
          <a:p>
            <a:pPr>
              <a:defRPr/>
            </a:pPr>
            <a:r>
              <a:rPr lang="en-US" dirty="0" smtClean="0"/>
              <a:t>2011 © EPAM Systems</a:t>
            </a:r>
            <a:endParaRPr lang="en-US" dirty="0"/>
          </a:p>
        </p:txBody>
      </p:sp>
      <p:sp>
        <p:nvSpPr>
          <p:cNvPr id="6" name="Slide Number Placeholder 5"/>
          <p:cNvSpPr>
            <a:spLocks noGrp="1"/>
          </p:cNvSpPr>
          <p:nvPr>
            <p:ph type="sldNum" sz="quarter" idx="4"/>
          </p:nvPr>
        </p:nvSpPr>
        <p:spPr>
          <a:xfrm>
            <a:off x="7372350" y="6356353"/>
            <a:ext cx="2400300" cy="365125"/>
          </a:xfrm>
          <a:prstGeom prst="rect">
            <a:avLst/>
          </a:prstGeom>
        </p:spPr>
        <p:txBody>
          <a:bodyPr vert="horz" lIns="87920" tIns="43960" rIns="87920" bIns="43960" rtlCol="0" anchor="ctr"/>
          <a:lstStyle>
            <a:lvl1pPr algn="r" fontAlgn="auto">
              <a:spcBef>
                <a:spcPts val="0"/>
              </a:spcBef>
              <a:spcAft>
                <a:spcPts val="0"/>
              </a:spcAft>
              <a:defRPr sz="1200" b="1">
                <a:solidFill>
                  <a:srgbClr val="21438F"/>
                </a:solidFill>
                <a:latin typeface="+mn-lt"/>
              </a:defRPr>
            </a:lvl1pPr>
          </a:lstStyle>
          <a:p>
            <a:pPr>
              <a:defRPr/>
            </a:pPr>
            <a:fld id="{90FB4697-DEFA-4505-9161-880F1932378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2" r:id="rId1"/>
    <p:sldLayoutId id="2147483663" r:id="rId2"/>
    <p:sldLayoutId id="2147483664" r:id="rId3"/>
    <p:sldLayoutId id="2147483665" r:id="rId4"/>
  </p:sldLayoutIdLst>
  <p:hf hdr="0" dt="0"/>
  <p:txStyles>
    <p:titleStyle>
      <a:lvl1pPr algn="ctr" rtl="0" eaLnBrk="1" fontAlgn="base" hangingPunct="1">
        <a:spcBef>
          <a:spcPct val="0"/>
        </a:spcBef>
        <a:spcAft>
          <a:spcPct val="0"/>
        </a:spcAft>
        <a:defRPr sz="4200" kern="1200">
          <a:solidFill>
            <a:schemeClr val="tx1"/>
          </a:solidFill>
          <a:latin typeface="+mj-lt"/>
          <a:ea typeface="+mj-ea"/>
          <a:cs typeface="+mj-cs"/>
        </a:defRPr>
      </a:lvl1pPr>
      <a:lvl2pPr algn="ctr" rtl="0" eaLnBrk="1" fontAlgn="base" hangingPunct="1">
        <a:spcBef>
          <a:spcPct val="0"/>
        </a:spcBef>
        <a:spcAft>
          <a:spcPct val="0"/>
        </a:spcAft>
        <a:defRPr sz="4200">
          <a:solidFill>
            <a:schemeClr val="tx1"/>
          </a:solidFill>
          <a:latin typeface="Calibri" pitchFamily="34" charset="0"/>
        </a:defRPr>
      </a:lvl2pPr>
      <a:lvl3pPr algn="ctr" rtl="0" eaLnBrk="1" fontAlgn="base" hangingPunct="1">
        <a:spcBef>
          <a:spcPct val="0"/>
        </a:spcBef>
        <a:spcAft>
          <a:spcPct val="0"/>
        </a:spcAft>
        <a:defRPr sz="4200">
          <a:solidFill>
            <a:schemeClr val="tx1"/>
          </a:solidFill>
          <a:latin typeface="Calibri" pitchFamily="34" charset="0"/>
        </a:defRPr>
      </a:lvl3pPr>
      <a:lvl4pPr algn="ctr" rtl="0" eaLnBrk="1" fontAlgn="base" hangingPunct="1">
        <a:spcBef>
          <a:spcPct val="0"/>
        </a:spcBef>
        <a:spcAft>
          <a:spcPct val="0"/>
        </a:spcAft>
        <a:defRPr sz="4200">
          <a:solidFill>
            <a:schemeClr val="tx1"/>
          </a:solidFill>
          <a:latin typeface="Calibri" pitchFamily="34" charset="0"/>
        </a:defRPr>
      </a:lvl4pPr>
      <a:lvl5pPr algn="ctr" rtl="0" eaLnBrk="1" fontAlgn="base" hangingPunct="1">
        <a:spcBef>
          <a:spcPct val="0"/>
        </a:spcBef>
        <a:spcAft>
          <a:spcPct val="0"/>
        </a:spcAft>
        <a:defRPr sz="4200">
          <a:solidFill>
            <a:schemeClr val="tx1"/>
          </a:solidFill>
          <a:latin typeface="Calibri" pitchFamily="34" charset="0"/>
        </a:defRPr>
      </a:lvl5pPr>
      <a:lvl6pPr marL="439598" algn="ctr" rtl="0" eaLnBrk="1" fontAlgn="base" hangingPunct="1">
        <a:spcBef>
          <a:spcPct val="0"/>
        </a:spcBef>
        <a:spcAft>
          <a:spcPct val="0"/>
        </a:spcAft>
        <a:defRPr sz="4200">
          <a:solidFill>
            <a:schemeClr val="tx1"/>
          </a:solidFill>
          <a:latin typeface="Calibri" pitchFamily="34" charset="0"/>
        </a:defRPr>
      </a:lvl6pPr>
      <a:lvl7pPr marL="879196" algn="ctr" rtl="0" eaLnBrk="1" fontAlgn="base" hangingPunct="1">
        <a:spcBef>
          <a:spcPct val="0"/>
        </a:spcBef>
        <a:spcAft>
          <a:spcPct val="0"/>
        </a:spcAft>
        <a:defRPr sz="4200">
          <a:solidFill>
            <a:schemeClr val="tx1"/>
          </a:solidFill>
          <a:latin typeface="Calibri" pitchFamily="34" charset="0"/>
        </a:defRPr>
      </a:lvl7pPr>
      <a:lvl8pPr marL="1318793" algn="ctr" rtl="0" eaLnBrk="1" fontAlgn="base" hangingPunct="1">
        <a:spcBef>
          <a:spcPct val="0"/>
        </a:spcBef>
        <a:spcAft>
          <a:spcPct val="0"/>
        </a:spcAft>
        <a:defRPr sz="4200">
          <a:solidFill>
            <a:schemeClr val="tx1"/>
          </a:solidFill>
          <a:latin typeface="Calibri" pitchFamily="34" charset="0"/>
        </a:defRPr>
      </a:lvl8pPr>
      <a:lvl9pPr marL="1758391" algn="ctr" rtl="0" eaLnBrk="1" fontAlgn="base" hangingPunct="1">
        <a:spcBef>
          <a:spcPct val="0"/>
        </a:spcBef>
        <a:spcAft>
          <a:spcPct val="0"/>
        </a:spcAft>
        <a:defRPr sz="4200">
          <a:solidFill>
            <a:schemeClr val="tx1"/>
          </a:solidFill>
          <a:latin typeface="Calibri" pitchFamily="34" charset="0"/>
        </a:defRPr>
      </a:lvl9pPr>
    </p:titleStyle>
    <p:bodyStyle>
      <a:lvl1pPr marL="329698" indent="-329698" algn="l" rtl="0" eaLnBrk="1" fontAlgn="base" hangingPunct="1">
        <a:spcBef>
          <a:spcPct val="20000"/>
        </a:spcBef>
        <a:spcAft>
          <a:spcPct val="0"/>
        </a:spcAft>
        <a:buFont typeface="Arial" charset="0"/>
        <a:buChar char="•"/>
        <a:defRPr sz="3100" kern="1200">
          <a:solidFill>
            <a:schemeClr val="tx1"/>
          </a:solidFill>
          <a:latin typeface="+mn-lt"/>
          <a:ea typeface="+mn-ea"/>
          <a:cs typeface="+mn-cs"/>
        </a:defRPr>
      </a:lvl1pPr>
      <a:lvl2pPr marL="714346" indent="-274749" algn="l" rtl="0" eaLnBrk="1" fontAlgn="base" hangingPunct="1">
        <a:spcBef>
          <a:spcPct val="20000"/>
        </a:spcBef>
        <a:spcAft>
          <a:spcPct val="0"/>
        </a:spcAft>
        <a:buFont typeface="Arial" charset="0"/>
        <a:buChar char="–"/>
        <a:defRPr sz="2700" kern="1200">
          <a:solidFill>
            <a:schemeClr val="tx1"/>
          </a:solidFill>
          <a:latin typeface="+mn-lt"/>
          <a:ea typeface="+mn-ea"/>
          <a:cs typeface="+mn-cs"/>
        </a:defRPr>
      </a:lvl2pPr>
      <a:lvl3pPr marL="1098995" indent="-219799" algn="l" rtl="0" eaLnBrk="1" fontAlgn="base" hangingPunct="1">
        <a:spcBef>
          <a:spcPct val="20000"/>
        </a:spcBef>
        <a:spcAft>
          <a:spcPct val="0"/>
        </a:spcAft>
        <a:buFont typeface="Arial" charset="0"/>
        <a:buChar char="•"/>
        <a:defRPr sz="2300" kern="1200">
          <a:solidFill>
            <a:schemeClr val="tx1"/>
          </a:solidFill>
          <a:latin typeface="+mn-lt"/>
          <a:ea typeface="+mn-ea"/>
          <a:cs typeface="+mn-cs"/>
        </a:defRPr>
      </a:lvl3pPr>
      <a:lvl4pPr marL="1538592" indent="-219799" algn="l" rtl="0" eaLnBrk="1" fontAlgn="base" hangingPunct="1">
        <a:spcBef>
          <a:spcPct val="20000"/>
        </a:spcBef>
        <a:spcAft>
          <a:spcPct val="0"/>
        </a:spcAft>
        <a:buFont typeface="Arial" charset="0"/>
        <a:buChar char="–"/>
        <a:defRPr sz="1900" kern="1200">
          <a:solidFill>
            <a:schemeClr val="tx1"/>
          </a:solidFill>
          <a:latin typeface="+mn-lt"/>
          <a:ea typeface="+mn-ea"/>
          <a:cs typeface="+mn-cs"/>
        </a:defRPr>
      </a:lvl4pPr>
      <a:lvl5pPr marL="1978190" indent="-219799" algn="l" rtl="0" eaLnBrk="1" fontAlgn="base" hangingPunct="1">
        <a:spcBef>
          <a:spcPct val="20000"/>
        </a:spcBef>
        <a:spcAft>
          <a:spcPct val="0"/>
        </a:spcAft>
        <a:buFont typeface="Arial" charset="0"/>
        <a:buChar char="»"/>
        <a:defRPr sz="1900" kern="1200">
          <a:solidFill>
            <a:schemeClr val="tx1"/>
          </a:solidFill>
          <a:latin typeface="+mn-lt"/>
          <a:ea typeface="+mn-ea"/>
          <a:cs typeface="+mn-cs"/>
        </a:defRPr>
      </a:lvl5pPr>
      <a:lvl6pPr marL="2417788" indent="-219799" algn="l" defTabSz="879196"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57386" indent="-219799" algn="l" defTabSz="879196"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96984" indent="-219799" algn="l" defTabSz="879196"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36581" indent="-219799" algn="l" defTabSz="879196"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79196" rtl="0" eaLnBrk="1" latinLnBrk="0" hangingPunct="1">
        <a:defRPr sz="1700" kern="1200">
          <a:solidFill>
            <a:schemeClr val="tx1"/>
          </a:solidFill>
          <a:latin typeface="+mn-lt"/>
          <a:ea typeface="+mn-ea"/>
          <a:cs typeface="+mn-cs"/>
        </a:defRPr>
      </a:lvl1pPr>
      <a:lvl2pPr marL="439598" algn="l" defTabSz="879196" rtl="0" eaLnBrk="1" latinLnBrk="0" hangingPunct="1">
        <a:defRPr sz="1700" kern="1200">
          <a:solidFill>
            <a:schemeClr val="tx1"/>
          </a:solidFill>
          <a:latin typeface="+mn-lt"/>
          <a:ea typeface="+mn-ea"/>
          <a:cs typeface="+mn-cs"/>
        </a:defRPr>
      </a:lvl2pPr>
      <a:lvl3pPr marL="879196" algn="l" defTabSz="879196" rtl="0" eaLnBrk="1" latinLnBrk="0" hangingPunct="1">
        <a:defRPr sz="1700" kern="1200">
          <a:solidFill>
            <a:schemeClr val="tx1"/>
          </a:solidFill>
          <a:latin typeface="+mn-lt"/>
          <a:ea typeface="+mn-ea"/>
          <a:cs typeface="+mn-cs"/>
        </a:defRPr>
      </a:lvl3pPr>
      <a:lvl4pPr marL="1318793" algn="l" defTabSz="879196" rtl="0" eaLnBrk="1" latinLnBrk="0" hangingPunct="1">
        <a:defRPr sz="1700" kern="1200">
          <a:solidFill>
            <a:schemeClr val="tx1"/>
          </a:solidFill>
          <a:latin typeface="+mn-lt"/>
          <a:ea typeface="+mn-ea"/>
          <a:cs typeface="+mn-cs"/>
        </a:defRPr>
      </a:lvl4pPr>
      <a:lvl5pPr marL="1758391" algn="l" defTabSz="879196" rtl="0" eaLnBrk="1" latinLnBrk="0" hangingPunct="1">
        <a:defRPr sz="1700" kern="1200">
          <a:solidFill>
            <a:schemeClr val="tx1"/>
          </a:solidFill>
          <a:latin typeface="+mn-lt"/>
          <a:ea typeface="+mn-ea"/>
          <a:cs typeface="+mn-cs"/>
        </a:defRPr>
      </a:lvl5pPr>
      <a:lvl6pPr marL="2197989" algn="l" defTabSz="879196" rtl="0" eaLnBrk="1" latinLnBrk="0" hangingPunct="1">
        <a:defRPr sz="1700" kern="1200">
          <a:solidFill>
            <a:schemeClr val="tx1"/>
          </a:solidFill>
          <a:latin typeface="+mn-lt"/>
          <a:ea typeface="+mn-ea"/>
          <a:cs typeface="+mn-cs"/>
        </a:defRPr>
      </a:lvl6pPr>
      <a:lvl7pPr marL="2637587" algn="l" defTabSz="879196" rtl="0" eaLnBrk="1" latinLnBrk="0" hangingPunct="1">
        <a:defRPr sz="1700" kern="1200">
          <a:solidFill>
            <a:schemeClr val="tx1"/>
          </a:solidFill>
          <a:latin typeface="+mn-lt"/>
          <a:ea typeface="+mn-ea"/>
          <a:cs typeface="+mn-cs"/>
        </a:defRPr>
      </a:lvl7pPr>
      <a:lvl8pPr marL="3077185" algn="l" defTabSz="879196" rtl="0" eaLnBrk="1" latinLnBrk="0" hangingPunct="1">
        <a:defRPr sz="1700" kern="1200">
          <a:solidFill>
            <a:schemeClr val="tx1"/>
          </a:solidFill>
          <a:latin typeface="+mn-lt"/>
          <a:ea typeface="+mn-ea"/>
          <a:cs typeface="+mn-cs"/>
        </a:defRPr>
      </a:lvl8pPr>
      <a:lvl9pPr marL="3516782" algn="l" defTabSz="879196"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habrahabr.ru/post/64895/"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1" Type="http://schemas.openxmlformats.org/officeDocument/2006/relationships/diagramColors" Target="../diagrams/colors2.xml"/><Relationship Id="rId12"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diagramData" Target="../diagrams/data2.xml"/><Relationship Id="rId9" Type="http://schemas.openxmlformats.org/officeDocument/2006/relationships/diagramLayout" Target="../diagrams/layout2.xml"/><Relationship Id="rId10"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hyperlink" Target="http://msdn.microsoft.com/ru-ru/data/ee712907" TargetMode="External"/><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3" Type="http://schemas.openxmlformats.org/officeDocument/2006/relationships/hyperlink" Target="http://msdn.microsoft.com/en-en/library/bb399572.aspx" TargetMode="External"/><Relationship Id="rId4" Type="http://schemas.openxmlformats.org/officeDocument/2006/relationships/hyperlink" Target="http://nhforge.org/" TargetMode="External"/><Relationship Id="rId5" Type="http://schemas.openxmlformats.org/officeDocument/2006/relationships/hyperlink" Target="http://www.devexpress.com/products/NET/XPO" TargetMode="External"/><Relationship Id="rId6" Type="http://schemas.openxmlformats.org/officeDocument/2006/relationships/hyperlink" Target="http://www.llblgen.com/" TargetMode="External"/><Relationship Id="rId7" Type="http://schemas.openxmlformats.org/officeDocument/2006/relationships/hyperlink" Target="http://code.google.com/p/dapper-dot-net/" TargetMode="External"/><Relationship Id="rId8" Type="http://schemas.openxmlformats.org/officeDocument/2006/relationships/hyperlink" Target="http://stackoverflow.com/" TargetMode="External"/><Relationship Id="rId1" Type="http://schemas.openxmlformats.org/officeDocument/2006/relationships/slideLayout" Target="../slideLayouts/slideLayout3.xml"/><Relationship Id="rId2" Type="http://schemas.openxmlformats.org/officeDocument/2006/relationships/hyperlink" Target="http://msdn.microsoft.com/en-en/library/bb386976.aspx"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nuget.org/packages/EntityFramework"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design-pattern.ru/patterns/repository.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6.png"/><Relationship Id="rId3" Type="http://schemas.openxmlformats.org/officeDocument/2006/relationships/hyperlink" Target="http://www.asp.net/mvc/overview/older-versions/getting-started-with-ef-5-using-mvc-4/implementing-the-repository-and-unit-of-work-patterns-in-an-asp-net-mvc-application"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design-pattern.ru/patterns/unit-of-work.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7.png"/></Relationships>
</file>

<file path=ppt/slides/_rels/slide45.xml.rels><?xml version="1.0" encoding="UTF-8" standalone="yes"?>
<Relationships xmlns="http://schemas.openxmlformats.org/package/2006/relationships"><Relationship Id="rId11" Type="http://schemas.openxmlformats.org/officeDocument/2006/relationships/hyperlink" Target="http://msdn.microsoft.com/ru-ru/magazine/hh126815.aspx" TargetMode="External"/><Relationship Id="rId12" Type="http://schemas.openxmlformats.org/officeDocument/2006/relationships/hyperlink" Target="http://blog.vkuznetsov.ru/posts/2011/07/31/code-first-v-entity-framework-41-primery-ispolzovaniya-fluent-api" TargetMode="External"/><Relationship Id="rId13" Type="http://schemas.openxmlformats.org/officeDocument/2006/relationships/hyperlink" Target="http://www.oszone.net/16335/Code-First" TargetMode="External"/><Relationship Id="rId14" Type="http://schemas.openxmlformats.org/officeDocument/2006/relationships/hyperlink" Target="http://msug.vn.ua/Posts/Details/3473" TargetMode="External"/><Relationship Id="rId15" Type="http://schemas.openxmlformats.org/officeDocument/2006/relationships/hyperlink" Target="http://msdn.microsoft.com/en-us/data/ee712907#codefirst" TargetMode="External"/><Relationship Id="rId16" Type="http://schemas.openxmlformats.org/officeDocument/2006/relationships/hyperlink" Target="http://habrahabr.ru/post/157267/" TargetMode="External"/><Relationship Id="rId17" Type="http://schemas.openxmlformats.org/officeDocument/2006/relationships/hyperlink" Target="http://www.entityframeworktutorial.net/" TargetMode="External"/><Relationship Id="rId18" Type="http://schemas.openxmlformats.org/officeDocument/2006/relationships/hyperlink" Target="http://msdn.microsoft.com/ru-ru/data/ee712907" TargetMode="External"/><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entityframeworktutorial.net/EntityFramework4.aspx" TargetMode="External"/><Relationship Id="rId4" Type="http://schemas.openxmlformats.org/officeDocument/2006/relationships/hyperlink" Target="http://msdn.microsoft.com/ru-ru/library/bb399572.aspx" TargetMode="External"/><Relationship Id="rId5" Type="http://schemas.openxmlformats.org/officeDocument/2006/relationships/hyperlink" Target="http://msdn.microsoft.com/ru-ru/magazine/cc163399.aspx" TargetMode="External"/><Relationship Id="rId6" Type="http://schemas.openxmlformats.org/officeDocument/2006/relationships/hyperlink" Target="http://andrey.moveax.ru/mvc3-in-depth/" TargetMode="External"/><Relationship Id="rId7" Type="http://schemas.openxmlformats.org/officeDocument/2006/relationships/hyperlink" Target="http://msdn.microsoft.com/en-us/data/ff830362.aspx" TargetMode="External"/><Relationship Id="rId8" Type="http://schemas.openxmlformats.org/officeDocument/2006/relationships/hyperlink" Target="http://nuget.org/packages/EntityFramework" TargetMode="External"/><Relationship Id="rId9" Type="http://schemas.openxmlformats.org/officeDocument/2006/relationships/hyperlink" Target="http://learnentityframework.com/" TargetMode="External"/><Relationship Id="rId10" Type="http://schemas.openxmlformats.org/officeDocument/2006/relationships/hyperlink" Target="http://habrahabr.ru/company/microsoft/blog/133316/"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msdn.microsoft.com/en-us/library/ff649690.aspx" TargetMode="External"/><Relationship Id="rId4" Type="http://schemas.openxmlformats.org/officeDocument/2006/relationships/hyperlink" Target="http://www.codeproject.com/Articles/29271/Design-pattern-Inversion-of-control-and-Dependency" TargetMode="External"/><Relationship Id="rId5" Type="http://schemas.openxmlformats.org/officeDocument/2006/relationships/hyperlink" Target="http://techbrij.com/generic-repository-unit-of-work-entity-framework-unit-testing-asp-net-mvc" TargetMode="External"/><Relationship Id="rId6" Type="http://schemas.openxmlformats.org/officeDocument/2006/relationships/hyperlink" Target="http://techbrij.com/autofac-ioc-container-asp-net-mvc-di" TargetMode="External"/><Relationship Id="rId7" Type="http://schemas.openxmlformats.org/officeDocument/2006/relationships/hyperlink" Target="http://techbrij.com/unit-testing-asp-net-mvc-controller-service" TargetMode="External"/><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nuget.org/packages/entityframework" TargetMode="External"/><Relationship Id="rId3" Type="http://schemas.openxmlformats.org/officeDocument/2006/relationships/hyperlink" Target="http://blogs.msdn.com/b/dsimmons/archive/2008/05/17/why-use-the-entity-framework.asp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7550" y="1777973"/>
            <a:ext cx="6686550" cy="1574828"/>
          </a:xfrm>
        </p:spPr>
        <p:txBody>
          <a:bodyPr/>
          <a:lstStyle/>
          <a:p>
            <a:r>
              <a:rPr lang="ru-RU" sz="3800" smtClean="0"/>
              <a:t>Платформа </a:t>
            </a:r>
            <a:r>
              <a:rPr lang="en-US" sz="3800" smtClean="0"/>
              <a:t>ADO.NET Entity Framework</a:t>
            </a:r>
            <a:endParaRPr lang="en-US" sz="3800" dirty="0"/>
          </a:p>
        </p:txBody>
      </p:sp>
      <p:sp>
        <p:nvSpPr>
          <p:cNvPr id="3" name="Content Placeholder 5"/>
          <p:cNvSpPr txBox="1">
            <a:spLocks/>
          </p:cNvSpPr>
          <p:nvPr/>
        </p:nvSpPr>
        <p:spPr>
          <a:xfrm>
            <a:off x="3257550" y="3536925"/>
            <a:ext cx="6257925" cy="1568477"/>
          </a:xfrm>
          <a:prstGeom prst="rect">
            <a:avLst/>
          </a:prstGeom>
        </p:spPr>
        <p:txBody>
          <a:bodyPr lIns="87920" tIns="43960" rIns="87920" bIns="43960">
            <a:norm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sz="1900" dirty="0"/>
              <a:t>БГУ, ММФ, кафедра веб-технологий и компьютерного моделирования</a:t>
            </a:r>
          </a:p>
          <a:p>
            <a:pPr marL="0" indent="0">
              <a:buNone/>
            </a:pPr>
            <a:r>
              <a:rPr lang="ru-RU" sz="1900" dirty="0"/>
              <a:t>Автор: Кравчук Анжелика Ивановна</a:t>
            </a:r>
            <a:endParaRPr lang="en-US" sz="1900" dirty="0"/>
          </a:p>
        </p:txBody>
      </p:sp>
    </p:spTree>
    <p:extLst>
      <p:ext uri="{BB962C8B-B14F-4D97-AF65-F5344CB8AC3E}">
        <p14:creationId xmlns:p14="http://schemas.microsoft.com/office/powerpoint/2010/main" val="3801082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Платформа </a:t>
            </a:r>
            <a:r>
              <a:rPr lang="en-US" smtClean="0"/>
              <a:t>ADO.NET Entity Framework</a:t>
            </a:r>
            <a:r>
              <a:rPr lang="ru-RU" smtClean="0"/>
              <a:t>. Архитектура </a:t>
            </a:r>
            <a:r>
              <a:rPr lang="en-US" smtClean="0"/>
              <a:t>Entity Framework</a:t>
            </a:r>
            <a:endParaRPr lang="ru-RU" dirty="0"/>
          </a:p>
        </p:txBody>
      </p:sp>
      <p:grpSp>
        <p:nvGrpSpPr>
          <p:cNvPr id="11" name="Группа 10"/>
          <p:cNvGrpSpPr/>
          <p:nvPr/>
        </p:nvGrpSpPr>
        <p:grpSpPr>
          <a:xfrm>
            <a:off x="6429377" y="838324"/>
            <a:ext cx="3182931" cy="5333876"/>
            <a:chOff x="2895600" y="990600"/>
            <a:chExt cx="2448272" cy="4802832"/>
          </a:xfrm>
        </p:grpSpPr>
        <p:sp>
          <p:nvSpPr>
            <p:cNvPr id="4" name="Скругленный прямоугольник 3"/>
            <p:cNvSpPr/>
            <p:nvPr/>
          </p:nvSpPr>
          <p:spPr bwMode="auto">
            <a:xfrm>
              <a:off x="2895600" y="990600"/>
              <a:ext cx="2448272" cy="914400"/>
            </a:xfrm>
            <a:prstGeom prst="roundRect">
              <a:avLst>
                <a:gd name="adj" fmla="val 9936"/>
              </a:avLst>
            </a:prstGeom>
            <a:solidFill>
              <a:schemeClr val="tx2">
                <a:lumMod val="40000"/>
                <a:lumOff val="60000"/>
              </a:schemeClr>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78906"/>
              <a:r>
                <a:rPr lang="ru-RU" sz="1900" b="1" dirty="0">
                  <a:solidFill>
                    <a:srgbClr val="FFFFFF"/>
                  </a:solidFill>
                  <a:effectLst>
                    <a:outerShdw blurRad="38100" dist="38100" dir="2700000" algn="tl">
                      <a:srgbClr val="000000">
                        <a:alpha val="43137"/>
                      </a:srgbClr>
                    </a:outerShdw>
                  </a:effectLst>
                </a:rPr>
                <a:t>Объекты в приложении</a:t>
              </a:r>
            </a:p>
          </p:txBody>
        </p:sp>
        <p:sp>
          <p:nvSpPr>
            <p:cNvPr id="5" name="Скругленный прямоугольник 4"/>
            <p:cNvSpPr/>
            <p:nvPr/>
          </p:nvSpPr>
          <p:spPr bwMode="auto">
            <a:xfrm>
              <a:off x="2895600" y="4879032"/>
              <a:ext cx="2448272" cy="914400"/>
            </a:xfrm>
            <a:prstGeom prst="roundRect">
              <a:avLst>
                <a:gd name="adj" fmla="val 9936"/>
              </a:avLst>
            </a:prstGeom>
            <a:solidFill>
              <a:schemeClr val="tx2">
                <a:lumMod val="60000"/>
                <a:lumOff val="40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78906"/>
              <a:r>
                <a:rPr lang="ru-RU" sz="1900" b="1" dirty="0">
                  <a:solidFill>
                    <a:srgbClr val="FFFFFF"/>
                  </a:solidFill>
                  <a:effectLst>
                    <a:outerShdw blurRad="38100" dist="38100" dir="2700000" algn="tl">
                      <a:srgbClr val="000000">
                        <a:alpha val="43137"/>
                      </a:srgbClr>
                    </a:outerShdw>
                  </a:effectLst>
                </a:rPr>
                <a:t>Данные в таблицах</a:t>
              </a:r>
            </a:p>
          </p:txBody>
        </p:sp>
        <p:sp>
          <p:nvSpPr>
            <p:cNvPr id="6" name="Скругленный прямоугольник 5"/>
            <p:cNvSpPr/>
            <p:nvPr/>
          </p:nvSpPr>
          <p:spPr bwMode="auto">
            <a:xfrm>
              <a:off x="2895600" y="2070720"/>
              <a:ext cx="2448272" cy="2664296"/>
            </a:xfrm>
            <a:prstGeom prst="roundRect">
              <a:avLst>
                <a:gd name="adj" fmla="val 2754"/>
              </a:avLst>
            </a:prstGeom>
            <a:solidFill>
              <a:schemeClr val="bg1">
                <a:lumMod val="85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t" anchorCtr="0" compatLnSpc="1">
              <a:prstTxWarp prst="textNoShape">
                <a:avLst/>
              </a:prstTxWarp>
            </a:bodyPr>
            <a:lstStyle/>
            <a:p>
              <a:pPr algn="ctr" defTabSz="878906"/>
              <a:r>
                <a:rPr lang="en-US" sz="1900" b="1" dirty="0">
                  <a:solidFill>
                    <a:srgbClr val="FFFFFF"/>
                  </a:solidFill>
                  <a:effectLst>
                    <a:outerShdw blurRad="38100" dist="38100" dir="2700000" algn="tl">
                      <a:srgbClr val="000000">
                        <a:alpha val="43137"/>
                      </a:srgbClr>
                    </a:outerShdw>
                  </a:effectLst>
                </a:rPr>
                <a:t>Entity Data Model</a:t>
              </a:r>
              <a:endParaRPr lang="ru-RU" sz="1900" b="1" dirty="0">
                <a:solidFill>
                  <a:srgbClr val="FFFFFF"/>
                </a:solidFill>
                <a:effectLst>
                  <a:outerShdw blurRad="38100" dist="38100" dir="2700000" algn="tl">
                    <a:srgbClr val="000000">
                      <a:alpha val="43137"/>
                    </a:srgbClr>
                  </a:outerShdw>
                </a:effectLst>
              </a:endParaRPr>
            </a:p>
          </p:txBody>
        </p:sp>
        <p:sp>
          <p:nvSpPr>
            <p:cNvPr id="7" name="Скругленный прямоугольник 6"/>
            <p:cNvSpPr/>
            <p:nvPr/>
          </p:nvSpPr>
          <p:spPr bwMode="auto">
            <a:xfrm>
              <a:off x="2947632" y="2574776"/>
              <a:ext cx="2344207" cy="576064"/>
            </a:xfrm>
            <a:prstGeom prst="roundRect">
              <a:avLst>
                <a:gd name="adj" fmla="val 9936"/>
              </a:avLst>
            </a:prstGeom>
            <a:solidFill>
              <a:schemeClr val="accent5">
                <a:lumMod val="60000"/>
                <a:lumOff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78906"/>
              <a:r>
                <a:rPr lang="ru-RU" sz="1900" b="1" dirty="0">
                  <a:solidFill>
                    <a:srgbClr val="FFFFFF"/>
                  </a:solidFill>
                  <a:effectLst>
                    <a:outerShdw blurRad="38100" dist="38100" dir="2700000" algn="tl">
                      <a:srgbClr val="000000">
                        <a:alpha val="43137"/>
                      </a:srgbClr>
                    </a:outerShdw>
                  </a:effectLst>
                </a:rPr>
                <a:t>Концептуальная модель</a:t>
              </a:r>
            </a:p>
          </p:txBody>
        </p:sp>
        <p:sp>
          <p:nvSpPr>
            <p:cNvPr id="8" name="Скругленный прямоугольник 7"/>
            <p:cNvSpPr/>
            <p:nvPr/>
          </p:nvSpPr>
          <p:spPr bwMode="auto">
            <a:xfrm>
              <a:off x="2947631" y="3942928"/>
              <a:ext cx="2344207" cy="576064"/>
            </a:xfrm>
            <a:prstGeom prst="roundRect">
              <a:avLst>
                <a:gd name="adj" fmla="val 9936"/>
              </a:avLst>
            </a:prstGeom>
            <a:solidFill>
              <a:schemeClr val="accent5">
                <a:lumMod val="60000"/>
                <a:lumOff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78906"/>
              <a:r>
                <a:rPr lang="ru-RU" sz="1900" b="1" dirty="0">
                  <a:solidFill>
                    <a:srgbClr val="FFFFFF"/>
                  </a:solidFill>
                  <a:effectLst>
                    <a:outerShdw blurRad="38100" dist="38100" dir="2700000" algn="tl">
                      <a:srgbClr val="000000">
                        <a:alpha val="43137"/>
                      </a:srgbClr>
                    </a:outerShdw>
                  </a:effectLst>
                </a:rPr>
                <a:t>Модель хранения данных</a:t>
              </a:r>
            </a:p>
          </p:txBody>
        </p:sp>
        <p:sp>
          <p:nvSpPr>
            <p:cNvPr id="9" name="Скругленный прямоугольник 8"/>
            <p:cNvSpPr/>
            <p:nvPr/>
          </p:nvSpPr>
          <p:spPr bwMode="auto">
            <a:xfrm>
              <a:off x="2947632" y="3258852"/>
              <a:ext cx="2344207" cy="576064"/>
            </a:xfrm>
            <a:prstGeom prst="roundRect">
              <a:avLst>
                <a:gd name="adj" fmla="val 9936"/>
              </a:avLst>
            </a:prstGeom>
            <a:solidFill>
              <a:schemeClr val="accent5">
                <a:lumMod val="60000"/>
                <a:lumOff val="40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78906"/>
              <a:r>
                <a:rPr lang="ru-RU" sz="1900" b="1" dirty="0">
                  <a:solidFill>
                    <a:srgbClr val="FFFFFF"/>
                  </a:solidFill>
                  <a:effectLst>
                    <a:outerShdw blurRad="38100" dist="38100" dir="2700000" algn="tl">
                      <a:srgbClr val="000000">
                        <a:alpha val="43137"/>
                      </a:srgbClr>
                    </a:outerShdw>
                  </a:effectLst>
                </a:rPr>
                <a:t>Отображение</a:t>
              </a:r>
            </a:p>
          </p:txBody>
        </p:sp>
      </p:grpSp>
      <p:sp>
        <p:nvSpPr>
          <p:cNvPr id="12" name="Скругленный прямоугольник 11"/>
          <p:cNvSpPr/>
          <p:nvPr/>
        </p:nvSpPr>
        <p:spPr bwMode="auto">
          <a:xfrm>
            <a:off x="337782" y="714375"/>
            <a:ext cx="5834417" cy="1835661"/>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87920" tIns="43960" rIns="87920" bIns="43960" numCol="1" spcCol="0" rtlCol="0" fromWordArt="0" anchor="ctr" anchorCtr="0" forceAA="0" compatLnSpc="1">
            <a:prstTxWarp prst="textNoShape">
              <a:avLst/>
            </a:prstTxWarp>
            <a:noAutofit/>
          </a:bodyPr>
          <a:lstStyle/>
          <a:p>
            <a:pPr lvl="0" algn="just"/>
            <a:r>
              <a:rPr lang="ru-RU" sz="1900" dirty="0">
                <a:solidFill>
                  <a:srgbClr val="333333"/>
                </a:solidFill>
              </a:rPr>
              <a:t>Концептуальная модель определяется в XML-файле с использованием языка определения концептуальной схемы (</a:t>
            </a:r>
            <a:r>
              <a:rPr lang="ru-RU" sz="1900" dirty="0" err="1">
                <a:solidFill>
                  <a:srgbClr val="333333"/>
                </a:solidFill>
              </a:rPr>
              <a:t>Conceptual</a:t>
            </a:r>
            <a:r>
              <a:rPr lang="ru-RU" sz="1900" dirty="0">
                <a:solidFill>
                  <a:srgbClr val="333333"/>
                </a:solidFill>
              </a:rPr>
              <a:t> </a:t>
            </a:r>
            <a:r>
              <a:rPr lang="ru-RU" sz="1900" dirty="0" err="1">
                <a:solidFill>
                  <a:srgbClr val="333333"/>
                </a:solidFill>
              </a:rPr>
              <a:t>Schema</a:t>
            </a:r>
            <a:r>
              <a:rPr lang="ru-RU" sz="1900" dirty="0">
                <a:solidFill>
                  <a:srgbClr val="333333"/>
                </a:solidFill>
              </a:rPr>
              <a:t> </a:t>
            </a:r>
            <a:r>
              <a:rPr lang="ru-RU" sz="1900" dirty="0" err="1">
                <a:solidFill>
                  <a:srgbClr val="333333"/>
                </a:solidFill>
              </a:rPr>
              <a:t>Definition</a:t>
            </a:r>
            <a:r>
              <a:rPr lang="ru-RU" sz="1900" dirty="0">
                <a:solidFill>
                  <a:srgbClr val="333333"/>
                </a:solidFill>
              </a:rPr>
              <a:t> </a:t>
            </a:r>
            <a:r>
              <a:rPr lang="ru-RU" sz="1900" dirty="0" err="1">
                <a:solidFill>
                  <a:srgbClr val="333333"/>
                </a:solidFill>
              </a:rPr>
              <a:t>Language</a:t>
            </a:r>
            <a:r>
              <a:rPr lang="ru-RU" sz="1900" dirty="0">
                <a:solidFill>
                  <a:srgbClr val="333333"/>
                </a:solidFill>
              </a:rPr>
              <a:t>, CSDL). CSDL определяет сущности и взаимоотношения в том виде, в каком они представлены в бизнес-слое приложения</a:t>
            </a:r>
            <a:endParaRPr lang="en-US" sz="1900" dirty="0">
              <a:solidFill>
                <a:prstClr val="black"/>
              </a:solidFill>
            </a:endParaRPr>
          </a:p>
        </p:txBody>
      </p:sp>
      <p:sp>
        <p:nvSpPr>
          <p:cNvPr id="14" name="Скругленный прямоугольник 13"/>
          <p:cNvSpPr/>
          <p:nvPr/>
        </p:nvSpPr>
        <p:spPr bwMode="auto">
          <a:xfrm>
            <a:off x="337781" y="2692911"/>
            <a:ext cx="5834417" cy="1593339"/>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87920" tIns="43960" rIns="87920" bIns="43960" numCol="1" spcCol="0" rtlCol="0" fromWordArt="0" anchor="ctr" anchorCtr="0" forceAA="0" compatLnSpc="1">
            <a:prstTxWarp prst="textNoShape">
              <a:avLst/>
            </a:prstTxWarp>
            <a:noAutofit/>
          </a:bodyPr>
          <a:lstStyle/>
          <a:p>
            <a:pPr lvl="0" algn="just"/>
            <a:r>
              <a:rPr lang="ru-RU" sz="1900" dirty="0">
                <a:solidFill>
                  <a:srgbClr val="333333"/>
                </a:solidFill>
              </a:rPr>
              <a:t>Логическая модель или модель хранения данных, представляющая схему базы данных, определяется в XML-файле с использованием языка определения схемы хранилища (</a:t>
            </a:r>
            <a:r>
              <a:rPr lang="ru-RU" sz="1900" dirty="0" err="1">
                <a:solidFill>
                  <a:srgbClr val="333333"/>
                </a:solidFill>
              </a:rPr>
              <a:t>Store</a:t>
            </a:r>
            <a:r>
              <a:rPr lang="ru-RU" sz="1900" dirty="0">
                <a:solidFill>
                  <a:srgbClr val="333333"/>
                </a:solidFill>
              </a:rPr>
              <a:t> </a:t>
            </a:r>
            <a:r>
              <a:rPr lang="ru-RU" sz="1900" dirty="0" err="1">
                <a:solidFill>
                  <a:srgbClr val="333333"/>
                </a:solidFill>
              </a:rPr>
              <a:t>Schema</a:t>
            </a:r>
            <a:r>
              <a:rPr lang="ru-RU" sz="1900" dirty="0">
                <a:solidFill>
                  <a:srgbClr val="333333"/>
                </a:solidFill>
              </a:rPr>
              <a:t> </a:t>
            </a:r>
            <a:r>
              <a:rPr lang="ru-RU" sz="1900" dirty="0" err="1">
                <a:solidFill>
                  <a:srgbClr val="333333"/>
                </a:solidFill>
              </a:rPr>
              <a:t>Definition</a:t>
            </a:r>
            <a:r>
              <a:rPr lang="ru-RU" sz="1900" dirty="0">
                <a:solidFill>
                  <a:srgbClr val="333333"/>
                </a:solidFill>
              </a:rPr>
              <a:t> </a:t>
            </a:r>
            <a:r>
              <a:rPr lang="ru-RU" sz="1900" dirty="0" err="1">
                <a:solidFill>
                  <a:srgbClr val="333333"/>
                </a:solidFill>
              </a:rPr>
              <a:t>Language</a:t>
            </a:r>
            <a:r>
              <a:rPr lang="ru-RU" sz="1900" dirty="0">
                <a:solidFill>
                  <a:srgbClr val="333333"/>
                </a:solidFill>
              </a:rPr>
              <a:t>, SSDL)</a:t>
            </a:r>
            <a:endParaRPr lang="en-US" sz="1900" dirty="0">
              <a:solidFill>
                <a:prstClr val="black"/>
              </a:solidFill>
            </a:endParaRPr>
          </a:p>
        </p:txBody>
      </p:sp>
      <p:sp>
        <p:nvSpPr>
          <p:cNvPr id="15" name="Скругленный прямоугольник 14"/>
          <p:cNvSpPr/>
          <p:nvPr/>
        </p:nvSpPr>
        <p:spPr bwMode="auto">
          <a:xfrm>
            <a:off x="337780" y="4438650"/>
            <a:ext cx="5862995" cy="2133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87920" tIns="43960" rIns="87920" bIns="43960" numCol="1" spcCol="0" rtlCol="0" fromWordArt="0" anchor="ctr" anchorCtr="0" forceAA="0" compatLnSpc="1">
            <a:prstTxWarp prst="textNoShape">
              <a:avLst/>
            </a:prstTxWarp>
            <a:noAutofit/>
          </a:bodyPr>
          <a:lstStyle/>
          <a:p>
            <a:pPr lvl="0" algn="just"/>
            <a:r>
              <a:rPr lang="ru-RU" sz="1900" dirty="0">
                <a:solidFill>
                  <a:srgbClr val="333333"/>
                </a:solidFill>
              </a:rPr>
              <a:t>Слой сопоставления, определяемый с использованием языка схемы сопоставления (</a:t>
            </a:r>
            <a:r>
              <a:rPr lang="ru-RU" sz="1900" dirty="0" err="1">
                <a:solidFill>
                  <a:srgbClr val="333333"/>
                </a:solidFill>
              </a:rPr>
              <a:t>Mapping</a:t>
            </a:r>
            <a:r>
              <a:rPr lang="ru-RU" sz="1900" dirty="0">
                <a:solidFill>
                  <a:srgbClr val="333333"/>
                </a:solidFill>
              </a:rPr>
              <a:t> </a:t>
            </a:r>
            <a:r>
              <a:rPr lang="ru-RU" sz="1900" dirty="0" err="1">
                <a:solidFill>
                  <a:srgbClr val="333333"/>
                </a:solidFill>
              </a:rPr>
              <a:t>Schema</a:t>
            </a:r>
            <a:r>
              <a:rPr lang="ru-RU" sz="1900" dirty="0">
                <a:solidFill>
                  <a:srgbClr val="333333"/>
                </a:solidFill>
              </a:rPr>
              <a:t> </a:t>
            </a:r>
            <a:r>
              <a:rPr lang="ru-RU" sz="1900" dirty="0" err="1">
                <a:solidFill>
                  <a:srgbClr val="333333"/>
                </a:solidFill>
              </a:rPr>
              <a:t>Language</a:t>
            </a:r>
            <a:r>
              <a:rPr lang="ru-RU" sz="1900" dirty="0">
                <a:solidFill>
                  <a:srgbClr val="333333"/>
                </a:solidFill>
              </a:rPr>
              <a:t>, MSL), сопоставляет два остальных слоя друг другу, что позволяет разработчикам программировать для концептуальной модели и сопоставлять инструкции логической модели</a:t>
            </a:r>
            <a:endParaRPr lang="en-US" sz="1900" dirty="0">
              <a:solidFill>
                <a:prstClr val="black"/>
              </a:solidFill>
            </a:endParaRPr>
          </a:p>
        </p:txBody>
      </p:sp>
    </p:spTree>
    <p:extLst>
      <p:ext uri="{BB962C8B-B14F-4D97-AF65-F5344CB8AC3E}">
        <p14:creationId xmlns:p14="http://schemas.microsoft.com/office/powerpoint/2010/main" val="24956149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Платформа </a:t>
            </a:r>
            <a:r>
              <a:rPr lang="en-US" dirty="0" smtClean="0"/>
              <a:t>ADO.NET Entity Framework</a:t>
            </a:r>
            <a:r>
              <a:rPr lang="ru-RU" dirty="0" smtClean="0"/>
              <a:t>. Архитектура </a:t>
            </a:r>
            <a:r>
              <a:rPr lang="en-US" dirty="0" smtClean="0"/>
              <a:t>Entity Framework</a:t>
            </a:r>
            <a:endParaRPr lang="en-US" dirty="0"/>
          </a:p>
        </p:txBody>
      </p:sp>
      <p:grpSp>
        <p:nvGrpSpPr>
          <p:cNvPr id="9" name="Group 8"/>
          <p:cNvGrpSpPr/>
          <p:nvPr/>
        </p:nvGrpSpPr>
        <p:grpSpPr>
          <a:xfrm>
            <a:off x="342900" y="1524000"/>
            <a:ext cx="9686925" cy="3810000"/>
            <a:chOff x="342900" y="1524000"/>
            <a:chExt cx="9686925" cy="381000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1524000"/>
              <a:ext cx="9686925" cy="287900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nvGrpSpPr>
            <p:cNvPr id="4" name="Группа 3"/>
            <p:cNvGrpSpPr/>
            <p:nvPr/>
          </p:nvGrpSpPr>
          <p:grpSpPr>
            <a:xfrm>
              <a:off x="876301" y="4648200"/>
              <a:ext cx="2143125" cy="685800"/>
              <a:chOff x="778934" y="4267200"/>
              <a:chExt cx="1905000" cy="685800"/>
            </a:xfrm>
          </p:grpSpPr>
          <p:sp>
            <p:nvSpPr>
              <p:cNvPr id="3" name="Скругленный прямоугольник 2"/>
              <p:cNvSpPr/>
              <p:nvPr/>
            </p:nvSpPr>
            <p:spPr bwMode="auto">
              <a:xfrm>
                <a:off x="778934" y="4267200"/>
                <a:ext cx="1752600" cy="533400"/>
              </a:xfrm>
              <a:prstGeom prst="roundRect">
                <a:avLst/>
              </a:prstGeom>
              <a:solidFill>
                <a:schemeClr val="tx2">
                  <a:lumMod val="75000"/>
                </a:schemeClr>
              </a:solid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962"/>
                  </a:spcAft>
                </a:pPr>
                <a:r>
                  <a:rPr lang="ru-RU" b="1" dirty="0" smtClean="0"/>
                  <a:t>Бизнес-элемент</a:t>
                </a:r>
                <a:endParaRPr lang="en-US" b="1" dirty="0" err="1" smtClean="0"/>
              </a:p>
            </p:txBody>
          </p:sp>
          <p:sp>
            <p:nvSpPr>
              <p:cNvPr id="5" name="Скругленный прямоугольник 4"/>
              <p:cNvSpPr/>
              <p:nvPr/>
            </p:nvSpPr>
            <p:spPr bwMode="auto">
              <a:xfrm>
                <a:off x="855134" y="4343400"/>
                <a:ext cx="1752600" cy="533400"/>
              </a:xfrm>
              <a:prstGeom prst="roundRect">
                <a:avLst/>
              </a:prstGeom>
              <a:solidFill>
                <a:schemeClr val="tx2">
                  <a:lumMod val="60000"/>
                  <a:lumOff val="40000"/>
                </a:schemeClr>
              </a:solid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962"/>
                  </a:spcAft>
                </a:pPr>
                <a:r>
                  <a:rPr lang="ru-RU" b="1" dirty="0" smtClean="0"/>
                  <a:t>Бизнес-элемент</a:t>
                </a:r>
                <a:endParaRPr lang="en-US" b="1" dirty="0" err="1" smtClean="0"/>
              </a:p>
            </p:txBody>
          </p:sp>
          <p:sp>
            <p:nvSpPr>
              <p:cNvPr id="6" name="Скругленный прямоугольник 5"/>
              <p:cNvSpPr/>
              <p:nvPr/>
            </p:nvSpPr>
            <p:spPr bwMode="auto">
              <a:xfrm>
                <a:off x="931334" y="4419600"/>
                <a:ext cx="1752600" cy="533400"/>
              </a:xfrm>
              <a:prstGeom prst="round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962"/>
                  </a:spcAft>
                </a:pPr>
                <a:r>
                  <a:rPr lang="en-US" b="1" dirty="0"/>
                  <a:t>Business-element</a:t>
                </a:r>
                <a:endParaRPr lang="en-US" b="1" dirty="0" smtClean="0"/>
              </a:p>
            </p:txBody>
          </p:sp>
        </p:grpSp>
        <p:sp>
          <p:nvSpPr>
            <p:cNvPr id="8" name="Стрелка вверх 7"/>
            <p:cNvSpPr/>
            <p:nvPr/>
          </p:nvSpPr>
          <p:spPr bwMode="auto">
            <a:xfrm>
              <a:off x="1309687" y="4038600"/>
              <a:ext cx="557213" cy="533400"/>
            </a:xfrm>
            <a:prstGeom prst="upArrow">
              <a:avLst/>
            </a:prstGeom>
            <a:solidFill>
              <a:schemeClr val="tx2">
                <a:lumMod val="40000"/>
                <a:lumOff val="60000"/>
              </a:schemeClr>
            </a:solidFill>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962"/>
                </a:spcAft>
              </a:pPr>
              <a:endParaRPr lang="en-US" dirty="0" err="1" smtClean="0"/>
            </a:p>
          </p:txBody>
        </p:sp>
        <p:sp>
          <p:nvSpPr>
            <p:cNvPr id="10" name="Скругленный прямоугольник 9"/>
            <p:cNvSpPr/>
            <p:nvPr/>
          </p:nvSpPr>
          <p:spPr bwMode="auto">
            <a:xfrm>
              <a:off x="7277100" y="4648200"/>
              <a:ext cx="1971675" cy="533400"/>
            </a:xfrm>
            <a:prstGeom prst="round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962"/>
                </a:spcAft>
              </a:pPr>
              <a:r>
                <a:rPr lang="en-US" b="1" dirty="0"/>
                <a:t>Relational  </a:t>
              </a:r>
              <a:r>
                <a:rPr lang="en-US" b="1" dirty="0" smtClean="0"/>
                <a:t>data</a:t>
              </a:r>
            </a:p>
          </p:txBody>
        </p:sp>
        <p:sp>
          <p:nvSpPr>
            <p:cNvPr id="12" name="Стрелка вверх 11"/>
            <p:cNvSpPr/>
            <p:nvPr/>
          </p:nvSpPr>
          <p:spPr bwMode="auto">
            <a:xfrm rot="10800000">
              <a:off x="8267700" y="4114800"/>
              <a:ext cx="557213" cy="533400"/>
            </a:xfrm>
            <a:prstGeom prst="upArrow">
              <a:avLst/>
            </a:prstGeom>
            <a:solidFill>
              <a:schemeClr val="tx2">
                <a:lumMod val="40000"/>
                <a:lumOff val="60000"/>
              </a:schemeClr>
            </a:solidFill>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962"/>
                </a:spcAft>
              </a:pPr>
              <a:endParaRPr lang="en-US" dirty="0" err="1" smtClean="0"/>
            </a:p>
          </p:txBody>
        </p:sp>
        <p:sp>
          <p:nvSpPr>
            <p:cNvPr id="13" name="Стрелка вверх 7"/>
            <p:cNvSpPr/>
            <p:nvPr/>
          </p:nvSpPr>
          <p:spPr bwMode="auto">
            <a:xfrm>
              <a:off x="7505700" y="4038600"/>
              <a:ext cx="557213" cy="533400"/>
            </a:xfrm>
            <a:prstGeom prst="upArrow">
              <a:avLst/>
            </a:prstGeom>
            <a:solidFill>
              <a:schemeClr val="tx2">
                <a:lumMod val="40000"/>
                <a:lumOff val="60000"/>
              </a:schemeClr>
            </a:solidFill>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962"/>
                </a:spcAft>
              </a:pPr>
              <a:endParaRPr lang="en-US" dirty="0" err="1" smtClean="0"/>
            </a:p>
          </p:txBody>
        </p:sp>
        <p:sp>
          <p:nvSpPr>
            <p:cNvPr id="14" name="Стрелка вверх 11"/>
            <p:cNvSpPr/>
            <p:nvPr/>
          </p:nvSpPr>
          <p:spPr bwMode="auto">
            <a:xfrm rot="10800000">
              <a:off x="2071687" y="4114800"/>
              <a:ext cx="557213" cy="533400"/>
            </a:xfrm>
            <a:prstGeom prst="upArrow">
              <a:avLst/>
            </a:prstGeom>
            <a:solidFill>
              <a:schemeClr val="tx2">
                <a:lumMod val="40000"/>
                <a:lumOff val="60000"/>
              </a:schemeClr>
            </a:solidFill>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962"/>
                </a:spcAft>
              </a:pPr>
              <a:endParaRPr lang="en-US" dirty="0" err="1" smtClean="0"/>
            </a:p>
          </p:txBody>
        </p:sp>
      </p:grpSp>
    </p:spTree>
    <p:extLst>
      <p:ext uri="{BB962C8B-B14F-4D97-AF65-F5344CB8AC3E}">
        <p14:creationId xmlns:p14="http://schemas.microsoft.com/office/powerpoint/2010/main" val="214992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Платформа </a:t>
            </a:r>
            <a:r>
              <a:rPr lang="en-US" dirty="0"/>
              <a:t>ADO.NET Entity Framework</a:t>
            </a:r>
            <a:r>
              <a:rPr lang="ru-RU" dirty="0"/>
              <a:t>. Архитектура </a:t>
            </a:r>
            <a:r>
              <a:rPr lang="en-US" dirty="0"/>
              <a:t>Entity Framework</a:t>
            </a:r>
          </a:p>
        </p:txBody>
      </p:sp>
      <p:pic>
        <p:nvPicPr>
          <p:cNvPr id="4" name="Picture 3"/>
          <p:cNvPicPr>
            <a:picLocks noChangeAspect="1"/>
          </p:cNvPicPr>
          <p:nvPr/>
        </p:nvPicPr>
        <p:blipFill>
          <a:blip r:embed="rId2"/>
          <a:stretch>
            <a:fillRect/>
          </a:stretch>
        </p:blipFill>
        <p:spPr>
          <a:xfrm>
            <a:off x="1943100" y="838200"/>
            <a:ext cx="6515100" cy="5572439"/>
          </a:xfrm>
          <a:prstGeom prst="rect">
            <a:avLst/>
          </a:prstGeom>
        </p:spPr>
      </p:pic>
    </p:spTree>
    <p:extLst>
      <p:ext uri="{BB962C8B-B14F-4D97-AF65-F5344CB8AC3E}">
        <p14:creationId xmlns:p14="http://schemas.microsoft.com/office/powerpoint/2010/main" val="3672916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Создание </a:t>
            </a:r>
            <a:r>
              <a:rPr lang="en-US" dirty="0" smtClean="0"/>
              <a:t>Entity </a:t>
            </a:r>
            <a:r>
              <a:rPr lang="en-US" dirty="0"/>
              <a:t>Data Model</a:t>
            </a:r>
          </a:p>
        </p:txBody>
      </p:sp>
      <p:pic>
        <p:nvPicPr>
          <p:cNvPr id="5" name="Picture 4"/>
          <p:cNvPicPr>
            <a:picLocks noChangeAspect="1"/>
          </p:cNvPicPr>
          <p:nvPr/>
        </p:nvPicPr>
        <p:blipFill>
          <a:blip r:embed="rId3"/>
          <a:stretch>
            <a:fillRect/>
          </a:stretch>
        </p:blipFill>
        <p:spPr>
          <a:xfrm>
            <a:off x="161964" y="1155700"/>
            <a:ext cx="10010736" cy="4406900"/>
          </a:xfrm>
          <a:prstGeom prst="rect">
            <a:avLst/>
          </a:prstGeom>
        </p:spPr>
      </p:pic>
    </p:spTree>
    <p:extLst>
      <p:ext uri="{BB962C8B-B14F-4D97-AF65-F5344CB8AC3E}">
        <p14:creationId xmlns:p14="http://schemas.microsoft.com/office/powerpoint/2010/main" val="702611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a:t>
            </a:r>
            <a:r>
              <a:rPr lang="en-US" dirty="0"/>
              <a:t>Entity Data </a:t>
            </a:r>
            <a:r>
              <a:rPr lang="en-US" dirty="0" smtClean="0"/>
              <a:t>Model</a:t>
            </a:r>
            <a:endParaRPr lang="en-US" dirty="0"/>
          </a:p>
        </p:txBody>
      </p:sp>
      <p:pic>
        <p:nvPicPr>
          <p:cNvPr id="4" name="Picture 3"/>
          <p:cNvPicPr>
            <a:picLocks noChangeAspect="1"/>
          </p:cNvPicPr>
          <p:nvPr/>
        </p:nvPicPr>
        <p:blipFill>
          <a:blip r:embed="rId2"/>
          <a:stretch>
            <a:fillRect/>
          </a:stretch>
        </p:blipFill>
        <p:spPr>
          <a:xfrm>
            <a:off x="419100" y="914400"/>
            <a:ext cx="9486900" cy="2349500"/>
          </a:xfrm>
          <a:prstGeom prst="rect">
            <a:avLst/>
          </a:prstGeom>
        </p:spPr>
      </p:pic>
    </p:spTree>
    <p:extLst>
      <p:ext uri="{BB962C8B-B14F-4D97-AF65-F5344CB8AC3E}">
        <p14:creationId xmlns:p14="http://schemas.microsoft.com/office/powerpoint/2010/main" val="22532230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Создание </a:t>
            </a:r>
            <a:r>
              <a:rPr lang="en-US" dirty="0" smtClean="0"/>
              <a:t>Entity Data Model</a:t>
            </a:r>
            <a:endParaRPr lang="en-US" dirty="0"/>
          </a:p>
        </p:txBody>
      </p:sp>
      <p:pic>
        <p:nvPicPr>
          <p:cNvPr id="4" name="Picture 3"/>
          <p:cNvPicPr>
            <a:picLocks noChangeAspect="1"/>
          </p:cNvPicPr>
          <p:nvPr/>
        </p:nvPicPr>
        <p:blipFill>
          <a:blip r:embed="rId2"/>
          <a:stretch>
            <a:fillRect/>
          </a:stretch>
        </p:blipFill>
        <p:spPr>
          <a:xfrm>
            <a:off x="3162300" y="762000"/>
            <a:ext cx="3924300" cy="5930900"/>
          </a:xfrm>
          <a:prstGeom prst="rect">
            <a:avLst/>
          </a:prstGeom>
        </p:spPr>
      </p:pic>
    </p:spTree>
    <p:extLst>
      <p:ext uri="{BB962C8B-B14F-4D97-AF65-F5344CB8AC3E}">
        <p14:creationId xmlns:p14="http://schemas.microsoft.com/office/powerpoint/2010/main" val="3986481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Создание </a:t>
            </a:r>
            <a:r>
              <a:rPr lang="en-US" dirty="0" smtClean="0"/>
              <a:t>Entity Data Model</a:t>
            </a:r>
            <a:endParaRPr lang="en-US" dirty="0"/>
          </a:p>
        </p:txBody>
      </p:sp>
      <p:sp>
        <p:nvSpPr>
          <p:cNvPr id="4" name="Скругленный прямоугольник 3"/>
          <p:cNvSpPr/>
          <p:nvPr/>
        </p:nvSpPr>
        <p:spPr bwMode="auto">
          <a:xfrm>
            <a:off x="342900" y="762000"/>
            <a:ext cx="9686925" cy="3505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pPr marL="0" indent="0" algn="just">
              <a:buNone/>
            </a:pPr>
            <a:r>
              <a:rPr lang="ru-RU" sz="2000" dirty="0"/>
              <a:t>В </a:t>
            </a:r>
            <a:r>
              <a:rPr lang="ru-RU" sz="2000" dirty="0" err="1"/>
              <a:t>Visual</a:t>
            </a:r>
            <a:r>
              <a:rPr lang="ru-RU" sz="2000" dirty="0"/>
              <a:t> </a:t>
            </a:r>
            <a:r>
              <a:rPr lang="ru-RU" sz="2000" dirty="0" err="1"/>
              <a:t>Studio</a:t>
            </a:r>
            <a:r>
              <a:rPr lang="ru-RU" sz="2000" dirty="0"/>
              <a:t> текстовый шаблон T4 </a:t>
            </a:r>
            <a:r>
              <a:rPr lang="en-US" sz="2000" dirty="0"/>
              <a:t>(Text Template Transformation Toolkit) </a:t>
            </a:r>
            <a:r>
              <a:rPr lang="ru-RU" sz="2000" dirty="0"/>
              <a:t>представляет собой сочетание блоков текста и логики управления, которое может создать текстовый файл. Логика управления представляет собой фрагменты программного кода в </a:t>
            </a:r>
            <a:r>
              <a:rPr lang="ru-RU" sz="2000" dirty="0" err="1"/>
              <a:t>Visual</a:t>
            </a:r>
            <a:r>
              <a:rPr lang="ru-RU" sz="2000" dirty="0"/>
              <a:t> </a:t>
            </a:r>
            <a:r>
              <a:rPr lang="ru-RU" sz="2000" dirty="0" err="1"/>
              <a:t>C</a:t>
            </a:r>
            <a:r>
              <a:rPr lang="ru-RU" sz="2000" dirty="0"/>
              <a:t># </a:t>
            </a:r>
            <a:r>
              <a:rPr lang="en-US" sz="2000" dirty="0"/>
              <a:t>(</a:t>
            </a:r>
            <a:r>
              <a:rPr lang="ru-RU" sz="2000" dirty="0" err="1"/>
              <a:t>Visual</a:t>
            </a:r>
            <a:r>
              <a:rPr lang="ru-RU" sz="2000" dirty="0"/>
              <a:t> </a:t>
            </a:r>
            <a:r>
              <a:rPr lang="ru-RU" sz="2000" dirty="0" err="1"/>
              <a:t>Basic</a:t>
            </a:r>
            <a:r>
              <a:rPr lang="en-US" sz="2000" dirty="0"/>
              <a:t>)</a:t>
            </a:r>
            <a:r>
              <a:rPr lang="ru-RU" sz="2000" dirty="0"/>
              <a:t>. Созданный файл может представлять собой текст любого вида, например веб-страницу, файл ресурсов или исходный программный код на любом языке.</a:t>
            </a:r>
          </a:p>
          <a:p>
            <a:pPr marL="0" indent="0" algn="just">
              <a:buNone/>
            </a:pPr>
            <a:r>
              <a:rPr lang="ru-RU" sz="2000" dirty="0"/>
              <a:t>Существует два вида текстовых шаблонов T4:</a:t>
            </a:r>
            <a:endParaRPr lang="en-US" sz="2000" dirty="0"/>
          </a:p>
          <a:p>
            <a:pPr marL="342900" indent="-342900" algn="just">
              <a:buFont typeface="Arial"/>
              <a:buChar char="•"/>
            </a:pPr>
            <a:r>
              <a:rPr lang="ru-RU" sz="2000" dirty="0"/>
              <a:t>Текстовые шаблоны T4 времени выполнения</a:t>
            </a:r>
            <a:endParaRPr lang="en-US" sz="2000" dirty="0"/>
          </a:p>
          <a:p>
            <a:pPr marL="342900" indent="-342900" algn="just">
              <a:buFont typeface="Arial"/>
              <a:buChar char="•"/>
            </a:pPr>
            <a:r>
              <a:rPr lang="ru-RU" sz="2000" dirty="0"/>
              <a:t>Текстовые шаблоны T4 времени </a:t>
            </a:r>
            <a:r>
              <a:rPr lang="ru-RU" sz="2000" dirty="0" smtClean="0"/>
              <a:t>разработки</a:t>
            </a:r>
            <a:endParaRPr lang="en-US" sz="2000" dirty="0"/>
          </a:p>
        </p:txBody>
      </p:sp>
      <p:sp>
        <p:nvSpPr>
          <p:cNvPr id="5" name="Rectangle 4"/>
          <p:cNvSpPr/>
          <p:nvPr/>
        </p:nvSpPr>
        <p:spPr>
          <a:xfrm>
            <a:off x="190500" y="6324600"/>
            <a:ext cx="3352200" cy="369332"/>
          </a:xfrm>
          <a:prstGeom prst="rect">
            <a:avLst/>
          </a:prstGeom>
        </p:spPr>
        <p:txBody>
          <a:bodyPr wrap="none">
            <a:spAutoFit/>
          </a:bodyPr>
          <a:lstStyle/>
          <a:p>
            <a:r>
              <a:rPr lang="en-US" dirty="0">
                <a:hlinkClick r:id="rId2"/>
              </a:rPr>
              <a:t>http://habrahabr.ru/post/64895</a:t>
            </a:r>
            <a:r>
              <a:rPr lang="en-US" dirty="0" smtClean="0">
                <a:hlinkClick r:id="rId2"/>
              </a:rPr>
              <a:t>/</a:t>
            </a:r>
            <a:endParaRPr lang="en-US" dirty="0"/>
          </a:p>
        </p:txBody>
      </p:sp>
    </p:spTree>
    <p:extLst>
      <p:ext uri="{BB962C8B-B14F-4D97-AF65-F5344CB8AC3E}">
        <p14:creationId xmlns:p14="http://schemas.microsoft.com/office/powerpoint/2010/main" val="12845600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a:t>
            </a:r>
            <a:r>
              <a:rPr lang="en-US" dirty="0"/>
              <a:t>Entity Data </a:t>
            </a:r>
            <a:r>
              <a:rPr lang="en-US" dirty="0" smtClean="0"/>
              <a:t>Model</a:t>
            </a:r>
            <a:endParaRPr lang="en-US" dirty="0"/>
          </a:p>
        </p:txBody>
      </p:sp>
      <p:pic>
        <p:nvPicPr>
          <p:cNvPr id="6" name="Picture 5"/>
          <p:cNvPicPr>
            <a:picLocks noChangeAspect="1"/>
          </p:cNvPicPr>
          <p:nvPr/>
        </p:nvPicPr>
        <p:blipFill>
          <a:blip r:embed="rId2"/>
          <a:stretch>
            <a:fillRect/>
          </a:stretch>
        </p:blipFill>
        <p:spPr>
          <a:xfrm>
            <a:off x="419100" y="914400"/>
            <a:ext cx="3721100" cy="2730500"/>
          </a:xfrm>
          <a:prstGeom prst="rect">
            <a:avLst/>
          </a:prstGeom>
        </p:spPr>
      </p:pic>
      <p:pic>
        <p:nvPicPr>
          <p:cNvPr id="7" name="Picture 6"/>
          <p:cNvPicPr>
            <a:picLocks noChangeAspect="1"/>
          </p:cNvPicPr>
          <p:nvPr/>
        </p:nvPicPr>
        <p:blipFill>
          <a:blip r:embed="rId3"/>
          <a:stretch>
            <a:fillRect/>
          </a:stretch>
        </p:blipFill>
        <p:spPr>
          <a:xfrm>
            <a:off x="3695700" y="2362200"/>
            <a:ext cx="6122781" cy="4000500"/>
          </a:xfrm>
          <a:prstGeom prst="rect">
            <a:avLst/>
          </a:prstGeom>
        </p:spPr>
      </p:pic>
    </p:spTree>
    <p:extLst>
      <p:ext uri="{BB962C8B-B14F-4D97-AF65-F5344CB8AC3E}">
        <p14:creationId xmlns:p14="http://schemas.microsoft.com/office/powerpoint/2010/main" val="3382815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a:t>
            </a:r>
            <a:r>
              <a:rPr lang="en-US" dirty="0"/>
              <a:t>Entity Data </a:t>
            </a:r>
            <a:r>
              <a:rPr lang="en-US" dirty="0" smtClean="0"/>
              <a:t>Model</a:t>
            </a:r>
            <a:r>
              <a:rPr lang="ru-RU" dirty="0" smtClean="0"/>
              <a:t>. </a:t>
            </a:r>
            <a:r>
              <a:rPr lang="en-US" dirty="0" smtClean="0"/>
              <a:t>Model </a:t>
            </a:r>
            <a:r>
              <a:rPr lang="en-US" dirty="0"/>
              <a:t>Browser</a:t>
            </a:r>
          </a:p>
        </p:txBody>
      </p:sp>
      <p:pic>
        <p:nvPicPr>
          <p:cNvPr id="4" name="Picture 3"/>
          <p:cNvPicPr>
            <a:picLocks noChangeAspect="1"/>
          </p:cNvPicPr>
          <p:nvPr/>
        </p:nvPicPr>
        <p:blipFill>
          <a:blip r:embed="rId2"/>
          <a:stretch>
            <a:fillRect/>
          </a:stretch>
        </p:blipFill>
        <p:spPr>
          <a:xfrm>
            <a:off x="2857500" y="685800"/>
            <a:ext cx="4617460" cy="6019800"/>
          </a:xfrm>
          <a:prstGeom prst="rect">
            <a:avLst/>
          </a:prstGeom>
        </p:spPr>
      </p:pic>
    </p:spTree>
    <p:extLst>
      <p:ext uri="{BB962C8B-B14F-4D97-AF65-F5344CB8AC3E}">
        <p14:creationId xmlns:p14="http://schemas.microsoft.com/office/powerpoint/2010/main" val="32729180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DBContext</a:t>
            </a:r>
            <a:endParaRPr lang="en-US" dirty="0"/>
          </a:p>
        </p:txBody>
      </p:sp>
      <p:pic>
        <p:nvPicPr>
          <p:cNvPr id="4" name="Picture 3"/>
          <p:cNvPicPr>
            <a:picLocks noChangeAspect="1"/>
          </p:cNvPicPr>
          <p:nvPr/>
        </p:nvPicPr>
        <p:blipFill>
          <a:blip r:embed="rId3"/>
          <a:stretch>
            <a:fillRect/>
          </a:stretch>
        </p:blipFill>
        <p:spPr>
          <a:xfrm>
            <a:off x="228600" y="1003300"/>
            <a:ext cx="9817100" cy="4851400"/>
          </a:xfrm>
          <a:prstGeom prst="rect">
            <a:avLst/>
          </a:prstGeom>
        </p:spPr>
      </p:pic>
    </p:spTree>
    <p:extLst>
      <p:ext uri="{BB962C8B-B14F-4D97-AF65-F5344CB8AC3E}">
        <p14:creationId xmlns:p14="http://schemas.microsoft.com/office/powerpoint/2010/main" val="3793488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нутый угол 12"/>
          <p:cNvSpPr/>
          <p:nvPr/>
        </p:nvSpPr>
        <p:spPr bwMode="auto">
          <a:xfrm rot="16200000">
            <a:off x="4151141" y="1449561"/>
            <a:ext cx="2547938" cy="2087217"/>
          </a:xfrm>
          <a:prstGeom prst="foldedCorner">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pPr algn="ctr">
              <a:spcAft>
                <a:spcPts val="962"/>
              </a:spcAft>
            </a:pPr>
            <a:endParaRPr lang="ru-RU" dirty="0" err="1" smtClean="0"/>
          </a:p>
        </p:txBody>
      </p:sp>
      <p:sp>
        <p:nvSpPr>
          <p:cNvPr id="2" name="Заголовок 1"/>
          <p:cNvSpPr>
            <a:spLocks noGrp="1"/>
          </p:cNvSpPr>
          <p:nvPr>
            <p:ph type="title"/>
          </p:nvPr>
        </p:nvSpPr>
        <p:spPr/>
        <p:txBody>
          <a:bodyPr/>
          <a:lstStyle/>
          <a:p>
            <a:r>
              <a:rPr lang="ru-RU" dirty="0" smtClean="0"/>
              <a:t>Объектно-реляционное отображение</a:t>
            </a:r>
            <a:r>
              <a:rPr lang="en-US" dirty="0" smtClean="0"/>
              <a:t> (Object-relational mapping)</a:t>
            </a:r>
            <a:endParaRPr lang="ru-RU" dirty="0"/>
          </a:p>
        </p:txBody>
      </p:sp>
      <p:graphicFrame>
        <p:nvGraphicFramePr>
          <p:cNvPr id="4" name="Объект 3"/>
          <p:cNvGraphicFramePr>
            <a:graphicFrameLocks noGrp="1"/>
          </p:cNvGraphicFramePr>
          <p:nvPr>
            <p:ph sz="quarter" idx="10"/>
            <p:extLst>
              <p:ext uri="{D42A27DB-BD31-4B8C-83A1-F6EECF244321}">
                <p14:modId xmlns:p14="http://schemas.microsoft.com/office/powerpoint/2010/main" val="2824261717"/>
              </p:ext>
            </p:extLst>
          </p:nvPr>
        </p:nvGraphicFramePr>
        <p:xfrm>
          <a:off x="3695700" y="1447801"/>
          <a:ext cx="3876260" cy="281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Блок-схема: магнитный диск 5"/>
          <p:cNvSpPr/>
          <p:nvPr/>
        </p:nvSpPr>
        <p:spPr bwMode="auto">
          <a:xfrm>
            <a:off x="8115300" y="1143000"/>
            <a:ext cx="1565413" cy="1976438"/>
          </a:xfrm>
          <a:prstGeom prst="flowChartMagneticDisk">
            <a:avLst/>
          </a:prstGeom>
          <a:solidFill>
            <a:srgbClr val="002060"/>
          </a:solidFill>
          <a:ln w="28575">
            <a:solidFill>
              <a:schemeClr val="accent1">
                <a:lumMod val="60000"/>
                <a:lumOff val="40000"/>
              </a:schemeClr>
            </a:solidFill>
            <a:headEnd/>
            <a:tailEnd/>
          </a:ln>
        </p:spPr>
        <p:style>
          <a:lnRef idx="0">
            <a:schemeClr val="accent1"/>
          </a:lnRef>
          <a:fillRef idx="3">
            <a:schemeClr val="accent1"/>
          </a:fillRef>
          <a:effectRef idx="3">
            <a:schemeClr val="accent1"/>
          </a:effectRef>
          <a:fontRef idx="minor">
            <a:schemeClr val="lt1"/>
          </a:fontRef>
        </p:style>
        <p:txBody>
          <a:bodyPr vert="horz" wrap="square" lIns="87920" tIns="43960" rIns="87920" bIns="43960" numCol="1" rtlCol="0" anchor="ctr" anchorCtr="0" compatLnSpc="1">
            <a:prstTxWarp prst="textNoShape">
              <a:avLst/>
            </a:prstTxWarp>
          </a:bodyPr>
          <a:lstStyle/>
          <a:p>
            <a:pPr algn="ctr">
              <a:spcAft>
                <a:spcPts val="962"/>
              </a:spcAft>
            </a:pPr>
            <a:r>
              <a:rPr lang="en-US" sz="3100" b="1" dirty="0"/>
              <a:t>DB</a:t>
            </a:r>
            <a:endParaRPr lang="ru-RU" sz="3100" b="1" dirty="0" err="1"/>
          </a:p>
        </p:txBody>
      </p:sp>
      <p:graphicFrame>
        <p:nvGraphicFramePr>
          <p:cNvPr id="14" name="Схема 13"/>
          <p:cNvGraphicFramePr/>
          <p:nvPr>
            <p:extLst>
              <p:ext uri="{D42A27DB-BD31-4B8C-83A1-F6EECF244321}">
                <p14:modId xmlns:p14="http://schemas.microsoft.com/office/powerpoint/2010/main" val="3286155612"/>
              </p:ext>
            </p:extLst>
          </p:nvPr>
        </p:nvGraphicFramePr>
        <p:xfrm>
          <a:off x="23533" y="1019512"/>
          <a:ext cx="3727174" cy="298847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7" name="Стрелка вправо 16"/>
          <p:cNvSpPr/>
          <p:nvPr/>
        </p:nvSpPr>
        <p:spPr bwMode="auto">
          <a:xfrm>
            <a:off x="3390900" y="1600200"/>
            <a:ext cx="521804" cy="488155"/>
          </a:xfrm>
          <a:prstGeom prst="rightArrow">
            <a:avLst/>
          </a:prstGeom>
          <a:solidFill>
            <a:schemeClr val="accent1">
              <a:lumMod val="50000"/>
            </a:schemeClr>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pPr algn="ctr">
              <a:spcAft>
                <a:spcPts val="962"/>
              </a:spcAft>
            </a:pPr>
            <a:endParaRPr lang="ru-RU" dirty="0" err="1" smtClean="0"/>
          </a:p>
        </p:txBody>
      </p:sp>
      <p:sp>
        <p:nvSpPr>
          <p:cNvPr id="18" name="Стрелка вправо 17"/>
          <p:cNvSpPr/>
          <p:nvPr/>
        </p:nvSpPr>
        <p:spPr bwMode="auto">
          <a:xfrm>
            <a:off x="7124700" y="1600200"/>
            <a:ext cx="521804" cy="488155"/>
          </a:xfrm>
          <a:prstGeom prst="rightArrow">
            <a:avLst/>
          </a:prstGeom>
          <a:solidFill>
            <a:schemeClr val="accent1">
              <a:lumMod val="50000"/>
            </a:schemeClr>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pPr algn="ctr">
              <a:spcAft>
                <a:spcPts val="962"/>
              </a:spcAft>
            </a:pPr>
            <a:endParaRPr lang="ru-RU" dirty="0" err="1" smtClean="0"/>
          </a:p>
        </p:txBody>
      </p:sp>
      <p:sp>
        <p:nvSpPr>
          <p:cNvPr id="19" name="Стрелка вправо 18"/>
          <p:cNvSpPr/>
          <p:nvPr/>
        </p:nvSpPr>
        <p:spPr bwMode="auto">
          <a:xfrm rot="10800000">
            <a:off x="3390900" y="2514600"/>
            <a:ext cx="521804" cy="488155"/>
          </a:xfrm>
          <a:prstGeom prst="rightArrow">
            <a:avLst/>
          </a:prstGeom>
          <a:solidFill>
            <a:schemeClr val="accent1">
              <a:lumMod val="50000"/>
            </a:schemeClr>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pPr algn="ctr">
              <a:spcAft>
                <a:spcPts val="962"/>
              </a:spcAft>
            </a:pPr>
            <a:endParaRPr lang="ru-RU" dirty="0" err="1" smtClean="0"/>
          </a:p>
        </p:txBody>
      </p:sp>
      <p:sp>
        <p:nvSpPr>
          <p:cNvPr id="20" name="Стрелка вправо 19"/>
          <p:cNvSpPr/>
          <p:nvPr/>
        </p:nvSpPr>
        <p:spPr bwMode="auto">
          <a:xfrm rot="10800000">
            <a:off x="7048500" y="2514600"/>
            <a:ext cx="521804" cy="488155"/>
          </a:xfrm>
          <a:prstGeom prst="rightArrow">
            <a:avLst/>
          </a:prstGeom>
          <a:solidFill>
            <a:schemeClr val="accent1">
              <a:lumMod val="50000"/>
            </a:schemeClr>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pPr algn="ctr">
              <a:spcAft>
                <a:spcPts val="962"/>
              </a:spcAft>
            </a:pPr>
            <a:endParaRPr lang="ru-RU" dirty="0" err="1" smtClean="0"/>
          </a:p>
        </p:txBody>
      </p:sp>
      <p:sp>
        <p:nvSpPr>
          <p:cNvPr id="21" name="TextBox 20"/>
          <p:cNvSpPr txBox="1"/>
          <p:nvPr/>
        </p:nvSpPr>
        <p:spPr>
          <a:xfrm>
            <a:off x="3771900" y="609600"/>
            <a:ext cx="3130825" cy="504277"/>
          </a:xfrm>
          <a:prstGeom prst="rect">
            <a:avLst/>
          </a:prstGeom>
          <a:noFill/>
        </p:spPr>
        <p:txBody>
          <a:bodyPr wrap="square" lIns="87920" tIns="43960" rIns="87920" bIns="43960" rtlCol="0">
            <a:spAutoFit/>
          </a:bodyPr>
          <a:lstStyle/>
          <a:p>
            <a:pPr algn="ctr"/>
            <a:r>
              <a:rPr lang="en-US" sz="2700" b="1" dirty="0">
                <a:solidFill>
                  <a:srgbClr val="002060"/>
                </a:solidFill>
                <a:latin typeface="Aharoni" panose="02010803020104030203" pitchFamily="2" charset="-79"/>
                <a:cs typeface="Aharoni" panose="02010803020104030203" pitchFamily="2" charset="-79"/>
              </a:rPr>
              <a:t>O/R Mapping</a:t>
            </a:r>
            <a:endParaRPr lang="ru-RU" sz="2700" b="1" dirty="0">
              <a:solidFill>
                <a:srgbClr val="002060"/>
              </a:solidFill>
              <a:latin typeface="Consolas" panose="020B0609020204030204" pitchFamily="49" charset="0"/>
              <a:cs typeface="Aharoni" panose="02010803020104030203" pitchFamily="2" charset="-79"/>
            </a:endParaRPr>
          </a:p>
        </p:txBody>
      </p:sp>
      <p:sp>
        <p:nvSpPr>
          <p:cNvPr id="3" name="Rectangle 2"/>
          <p:cNvSpPr/>
          <p:nvPr/>
        </p:nvSpPr>
        <p:spPr>
          <a:xfrm>
            <a:off x="7353300" y="3505200"/>
            <a:ext cx="2743200" cy="646331"/>
          </a:xfrm>
          <a:prstGeom prst="rect">
            <a:avLst/>
          </a:prstGeom>
        </p:spPr>
        <p:txBody>
          <a:bodyPr wrap="square">
            <a:spAutoFit/>
          </a:bodyPr>
          <a:lstStyle/>
          <a:p>
            <a:pPr algn="ctr"/>
            <a:r>
              <a:rPr lang="ru-RU" b="1" dirty="0" smtClean="0"/>
              <a:t>структур</a:t>
            </a:r>
            <a:r>
              <a:rPr lang="ru-RU" b="1" dirty="0"/>
              <a:t>а</a:t>
            </a:r>
            <a:r>
              <a:rPr lang="ru-RU" b="1" dirty="0" smtClean="0"/>
              <a:t> </a:t>
            </a:r>
            <a:r>
              <a:rPr lang="ru-RU" b="1" dirty="0"/>
              <a:t>и </a:t>
            </a:r>
            <a:r>
              <a:rPr lang="ru-RU" b="1" dirty="0" smtClean="0"/>
              <a:t>связи</a:t>
            </a:r>
          </a:p>
          <a:p>
            <a:pPr algn="ctr"/>
            <a:r>
              <a:rPr lang="ru-RU" b="1" dirty="0" smtClean="0"/>
              <a:t> </a:t>
            </a:r>
            <a:r>
              <a:rPr lang="ru-RU" b="1" dirty="0" smtClean="0"/>
              <a:t>сущностей</a:t>
            </a:r>
            <a:endParaRPr lang="en-US" dirty="0"/>
          </a:p>
        </p:txBody>
      </p:sp>
      <p:sp>
        <p:nvSpPr>
          <p:cNvPr id="5" name="Rectangle 4"/>
          <p:cNvSpPr/>
          <p:nvPr/>
        </p:nvSpPr>
        <p:spPr>
          <a:xfrm>
            <a:off x="495300" y="3962400"/>
            <a:ext cx="2759439" cy="369332"/>
          </a:xfrm>
          <a:prstGeom prst="rect">
            <a:avLst/>
          </a:prstGeom>
        </p:spPr>
        <p:txBody>
          <a:bodyPr wrap="none">
            <a:spAutoFit/>
          </a:bodyPr>
          <a:lstStyle/>
          <a:p>
            <a:r>
              <a:rPr lang="ru-RU" b="1" dirty="0" smtClean="0"/>
              <a:t>свойства </a:t>
            </a:r>
            <a:r>
              <a:rPr lang="ru-RU" b="1" dirty="0"/>
              <a:t>и </a:t>
            </a:r>
            <a:r>
              <a:rPr lang="ru-RU" b="1" dirty="0" smtClean="0"/>
              <a:t>поведении</a:t>
            </a:r>
            <a:endParaRPr lang="en-US" dirty="0"/>
          </a:p>
        </p:txBody>
      </p:sp>
      <p:sp>
        <p:nvSpPr>
          <p:cNvPr id="15" name="Скругленный прямоугольник 3"/>
          <p:cNvSpPr/>
          <p:nvPr/>
        </p:nvSpPr>
        <p:spPr bwMode="auto">
          <a:xfrm>
            <a:off x="266700" y="4495800"/>
            <a:ext cx="9829800" cy="2209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pPr algn="just"/>
            <a:r>
              <a:rPr lang="ru-RU" sz="2000" b="1" dirty="0">
                <a:solidFill>
                  <a:schemeClr val="tx1"/>
                </a:solidFill>
              </a:rPr>
              <a:t>Цель использования реляционной модели </a:t>
            </a:r>
            <a:r>
              <a:rPr lang="ru-RU" sz="2000" dirty="0">
                <a:solidFill>
                  <a:schemeClr val="tx1"/>
                </a:solidFill>
              </a:rPr>
              <a:t>- информационное моделирование, выделение </a:t>
            </a:r>
            <a:r>
              <a:rPr lang="ru-RU" sz="2000" dirty="0" smtClean="0">
                <a:solidFill>
                  <a:schemeClr val="tx1"/>
                </a:solidFill>
              </a:rPr>
              <a:t>существенных атрибутов</a:t>
            </a:r>
            <a:r>
              <a:rPr lang="ru-RU" sz="2000" dirty="0">
                <a:solidFill>
                  <a:schemeClr val="tx1"/>
                </a:solidFill>
              </a:rPr>
              <a:t>, сохранение их </a:t>
            </a:r>
            <a:r>
              <a:rPr lang="ru-RU" sz="2000" dirty="0" smtClean="0">
                <a:solidFill>
                  <a:schemeClr val="tx1"/>
                </a:solidFill>
              </a:rPr>
              <a:t>значений, последующий поиск, обработка </a:t>
            </a:r>
            <a:r>
              <a:rPr lang="ru-RU" sz="2000" dirty="0">
                <a:solidFill>
                  <a:schemeClr val="tx1"/>
                </a:solidFill>
              </a:rPr>
              <a:t>и </a:t>
            </a:r>
            <a:r>
              <a:rPr lang="ru-RU" sz="2000" dirty="0" smtClean="0">
                <a:solidFill>
                  <a:schemeClr val="tx1"/>
                </a:solidFill>
              </a:rPr>
              <a:t>анализ </a:t>
            </a:r>
            <a:endParaRPr lang="ru-RU" sz="2000" dirty="0">
              <a:solidFill>
                <a:schemeClr val="tx1"/>
              </a:solidFill>
            </a:endParaRPr>
          </a:p>
          <a:p>
            <a:pPr algn="just"/>
            <a:r>
              <a:rPr lang="ru-RU" sz="2000" b="1" dirty="0">
                <a:solidFill>
                  <a:schemeClr val="tx1"/>
                </a:solidFill>
              </a:rPr>
              <a:t>Цель использования </a:t>
            </a:r>
            <a:r>
              <a:rPr lang="ru-RU" sz="2000" b="1" dirty="0" smtClean="0">
                <a:solidFill>
                  <a:schemeClr val="tx1"/>
                </a:solidFill>
              </a:rPr>
              <a:t>объектной модели </a:t>
            </a:r>
            <a:r>
              <a:rPr lang="ru-RU" sz="2000" dirty="0">
                <a:solidFill>
                  <a:schemeClr val="tx1"/>
                </a:solidFill>
              </a:rPr>
              <a:t>- моделирование поведения, выделение </a:t>
            </a:r>
            <a:r>
              <a:rPr lang="ru-RU" sz="2000" dirty="0" smtClean="0">
                <a:solidFill>
                  <a:schemeClr val="tx1"/>
                </a:solidFill>
              </a:rPr>
              <a:t>существенных функций </a:t>
            </a:r>
            <a:r>
              <a:rPr lang="ru-RU" sz="2000" dirty="0">
                <a:solidFill>
                  <a:schemeClr val="tx1"/>
                </a:solidFill>
              </a:rPr>
              <a:t>и последующего их </a:t>
            </a:r>
            <a:r>
              <a:rPr lang="ru-RU" sz="2000" dirty="0" smtClean="0">
                <a:solidFill>
                  <a:schemeClr val="tx1"/>
                </a:solidFill>
              </a:rPr>
              <a:t>использования</a:t>
            </a:r>
          </a:p>
          <a:p>
            <a:pPr algn="just"/>
            <a:r>
              <a:rPr lang="ru-RU" sz="2000" b="1" i="1" dirty="0" smtClean="0">
                <a:solidFill>
                  <a:schemeClr val="tx1"/>
                </a:solidFill>
              </a:rPr>
              <a:t>Между </a:t>
            </a:r>
            <a:r>
              <a:rPr lang="ru-RU" sz="2000" b="1" i="1" dirty="0">
                <a:solidFill>
                  <a:schemeClr val="tx1"/>
                </a:solidFill>
              </a:rPr>
              <a:t>моделями есть пересечение - структурные сущности, которые по-разному в этих моделях отражаются</a:t>
            </a:r>
          </a:p>
        </p:txBody>
      </p:sp>
    </p:spTree>
    <p:extLst>
      <p:ext uri="{BB962C8B-B14F-4D97-AF65-F5344CB8AC3E}">
        <p14:creationId xmlns:p14="http://schemas.microsoft.com/office/powerpoint/2010/main" val="38098287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DBContext</a:t>
            </a:r>
            <a:endParaRPr lang="en-US" dirty="0"/>
          </a:p>
        </p:txBody>
      </p:sp>
      <p:pic>
        <p:nvPicPr>
          <p:cNvPr id="4" name="Picture 3"/>
          <p:cNvPicPr>
            <a:picLocks noChangeAspect="1"/>
          </p:cNvPicPr>
          <p:nvPr/>
        </p:nvPicPr>
        <p:blipFill>
          <a:blip r:embed="rId3"/>
          <a:stretch>
            <a:fillRect/>
          </a:stretch>
        </p:blipFill>
        <p:spPr>
          <a:xfrm>
            <a:off x="571500" y="762000"/>
            <a:ext cx="9159308" cy="3357913"/>
          </a:xfrm>
          <a:prstGeom prst="rect">
            <a:avLst/>
          </a:prstGeom>
        </p:spPr>
      </p:pic>
      <p:sp>
        <p:nvSpPr>
          <p:cNvPr id="5" name="Блок-схема: документ 9"/>
          <p:cNvSpPr/>
          <p:nvPr/>
        </p:nvSpPr>
        <p:spPr bwMode="auto">
          <a:xfrm>
            <a:off x="342900" y="4572000"/>
            <a:ext cx="9686925" cy="12446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r>
              <a:rPr lang="en-US" dirty="0">
                <a:latin typeface="Consolas"/>
                <a:cs typeface="Consolas"/>
              </a:rPr>
              <a:t>using (</a:t>
            </a:r>
            <a:r>
              <a:rPr lang="en-US" dirty="0" err="1">
                <a:latin typeface="Consolas"/>
                <a:cs typeface="Consolas"/>
              </a:rPr>
              <a:t>var</a:t>
            </a:r>
            <a:r>
              <a:rPr lang="en-US" dirty="0">
                <a:latin typeface="Consolas"/>
                <a:cs typeface="Consolas"/>
              </a:rPr>
              <a:t> </a:t>
            </a:r>
            <a:r>
              <a:rPr lang="en-US" dirty="0" err="1">
                <a:latin typeface="Consolas"/>
                <a:cs typeface="Consolas"/>
              </a:rPr>
              <a:t>ctx</a:t>
            </a:r>
            <a:r>
              <a:rPr lang="en-US" dirty="0">
                <a:latin typeface="Consolas"/>
                <a:cs typeface="Consolas"/>
              </a:rPr>
              <a:t> = new </a:t>
            </a:r>
            <a:r>
              <a:rPr lang="en-US" dirty="0" err="1">
                <a:latin typeface="Consolas"/>
                <a:cs typeface="Consolas"/>
              </a:rPr>
              <a:t>SchoolDBEntities</a:t>
            </a:r>
            <a:r>
              <a:rPr lang="en-US" dirty="0">
                <a:latin typeface="Consolas"/>
                <a:cs typeface="Consolas"/>
              </a:rPr>
              <a:t>())</a:t>
            </a:r>
          </a:p>
          <a:p>
            <a:r>
              <a:rPr lang="en-US" dirty="0" smtClean="0">
                <a:latin typeface="Consolas"/>
                <a:cs typeface="Consolas"/>
              </a:rPr>
              <a:t>{</a:t>
            </a:r>
            <a:endParaRPr lang="en-US" dirty="0">
              <a:latin typeface="Consolas"/>
              <a:cs typeface="Consolas"/>
            </a:endParaRPr>
          </a:p>
          <a:p>
            <a:r>
              <a:rPr lang="en-US" dirty="0">
                <a:latin typeface="Consolas"/>
                <a:cs typeface="Consolas"/>
              </a:rPr>
              <a:t>     </a:t>
            </a:r>
            <a:r>
              <a:rPr lang="en-US" dirty="0" smtClean="0">
                <a:latin typeface="Consolas"/>
                <a:cs typeface="Consolas"/>
              </a:rPr>
              <a:t>/</a:t>
            </a:r>
            <a:r>
              <a:rPr lang="en-US" dirty="0">
                <a:latin typeface="Consolas"/>
                <a:cs typeface="Consolas"/>
              </a:rPr>
              <a:t>/Can perform CRUD operation using </a:t>
            </a:r>
            <a:r>
              <a:rPr lang="en-US" dirty="0" err="1">
                <a:latin typeface="Consolas"/>
                <a:cs typeface="Consolas"/>
              </a:rPr>
              <a:t>ctx</a:t>
            </a:r>
            <a:r>
              <a:rPr lang="en-US" dirty="0">
                <a:latin typeface="Consolas"/>
                <a:cs typeface="Consolas"/>
              </a:rPr>
              <a:t> here..</a:t>
            </a:r>
          </a:p>
          <a:p>
            <a:r>
              <a:rPr lang="en-US" dirty="0" smtClean="0">
                <a:latin typeface="Consolas"/>
                <a:cs typeface="Consolas"/>
              </a:rPr>
              <a:t>}</a:t>
            </a:r>
            <a:endParaRPr lang="en-US" sz="1600" dirty="0">
              <a:solidFill>
                <a:prstClr val="black"/>
              </a:solidFill>
              <a:latin typeface="Consolas"/>
              <a:cs typeface="Consolas"/>
            </a:endParaRPr>
          </a:p>
        </p:txBody>
      </p:sp>
    </p:spTree>
    <p:extLst>
      <p:ext uri="{BB962C8B-B14F-4D97-AF65-F5344CB8AC3E}">
        <p14:creationId xmlns:p14="http://schemas.microsoft.com/office/powerpoint/2010/main" val="32938360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Типы сущностей в </a:t>
            </a:r>
            <a:r>
              <a:rPr lang="en-US" smtClean="0"/>
              <a:t>Entity Framework</a:t>
            </a:r>
            <a:endParaRPr lang="en-US" dirty="0"/>
          </a:p>
        </p:txBody>
      </p:sp>
      <p:sp>
        <p:nvSpPr>
          <p:cNvPr id="4" name="Скругленный прямоугольник 3"/>
          <p:cNvSpPr/>
          <p:nvPr/>
        </p:nvSpPr>
        <p:spPr bwMode="auto">
          <a:xfrm>
            <a:off x="342900" y="762000"/>
            <a:ext cx="9686925" cy="1905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pPr algn="just">
              <a:spcAft>
                <a:spcPts val="0"/>
              </a:spcAft>
            </a:pPr>
            <a:r>
              <a:rPr lang="ru-RU" sz="1900" dirty="0"/>
              <a:t>В</a:t>
            </a:r>
            <a:r>
              <a:rPr lang="en-US" sz="1900" dirty="0"/>
              <a:t> </a:t>
            </a:r>
            <a:r>
              <a:rPr lang="ru-RU" sz="1900" dirty="0" err="1"/>
              <a:t>Entity</a:t>
            </a:r>
            <a:r>
              <a:rPr lang="ru-RU" sz="1900" dirty="0"/>
              <a:t> </a:t>
            </a:r>
            <a:r>
              <a:rPr lang="ru-RU" sz="1900" dirty="0" err="1"/>
              <a:t>Framework</a:t>
            </a:r>
            <a:r>
              <a:rPr lang="ru-RU" sz="1900" dirty="0"/>
              <a:t> </a:t>
            </a:r>
            <a:r>
              <a:rPr lang="en-US" sz="2000" dirty="0"/>
              <a:t>5.0/6.0</a:t>
            </a:r>
            <a:r>
              <a:rPr lang="en-US" sz="1900" dirty="0" smtClean="0"/>
              <a:t> </a:t>
            </a:r>
            <a:r>
              <a:rPr lang="ru-RU" sz="1900" dirty="0"/>
              <a:t>существует </a:t>
            </a:r>
            <a:r>
              <a:rPr lang="ru-RU" sz="1900" dirty="0" smtClean="0"/>
              <a:t>два типа сущностей</a:t>
            </a:r>
            <a:r>
              <a:rPr lang="en-US" sz="1900" dirty="0" smtClean="0"/>
              <a:t> (</a:t>
            </a:r>
            <a:r>
              <a:rPr lang="en-US" sz="2000" dirty="0" smtClean="0"/>
              <a:t>POCO </a:t>
            </a:r>
            <a:r>
              <a:rPr lang="en-US" sz="2000" dirty="0"/>
              <a:t>entity and Dynamic proxy </a:t>
            </a:r>
            <a:r>
              <a:rPr lang="en-US" sz="2000" dirty="0" smtClean="0"/>
              <a:t>entity</a:t>
            </a:r>
            <a:r>
              <a:rPr lang="en-US" sz="1900" dirty="0" smtClean="0"/>
              <a:t>)</a:t>
            </a:r>
            <a:endParaRPr lang="ru-RU" sz="1900" dirty="0"/>
          </a:p>
          <a:p>
            <a:pPr marL="274749" indent="-274749" algn="just">
              <a:spcAft>
                <a:spcPts val="0"/>
              </a:spcAft>
              <a:buFont typeface="Arial" pitchFamily="34" charset="0"/>
              <a:buChar char="•"/>
            </a:pPr>
            <a:r>
              <a:rPr lang="ru-RU" sz="1900" dirty="0" smtClean="0"/>
              <a:t>POCO (</a:t>
            </a:r>
            <a:r>
              <a:rPr lang="en-US" sz="2000" dirty="0" smtClean="0"/>
              <a:t>Plain </a:t>
            </a:r>
            <a:r>
              <a:rPr lang="en-US" sz="2000" dirty="0"/>
              <a:t>Old CLR </a:t>
            </a:r>
            <a:r>
              <a:rPr lang="en-US" sz="2000" dirty="0" smtClean="0"/>
              <a:t>Object</a:t>
            </a:r>
            <a:r>
              <a:rPr lang="ru-RU" sz="2000" dirty="0" smtClean="0"/>
              <a:t>, </a:t>
            </a:r>
            <a:r>
              <a:rPr lang="en-US" sz="2000" dirty="0"/>
              <a:t>persistence-ignorant </a:t>
            </a:r>
            <a:r>
              <a:rPr lang="en-US" sz="2000" dirty="0" smtClean="0"/>
              <a:t>objects </a:t>
            </a:r>
            <a:r>
              <a:rPr lang="ru-RU" sz="2000" dirty="0" smtClean="0"/>
              <a:t>)</a:t>
            </a:r>
            <a:endParaRPr lang="ru-RU" sz="1900" dirty="0"/>
          </a:p>
          <a:p>
            <a:pPr marL="274749" indent="-274749" algn="just">
              <a:spcAft>
                <a:spcPts val="0"/>
              </a:spcAft>
              <a:buFont typeface="Arial" pitchFamily="34" charset="0"/>
              <a:buChar char="•"/>
            </a:pPr>
            <a:r>
              <a:rPr lang="ru-RU" sz="1900" dirty="0" smtClean="0"/>
              <a:t>POCO </a:t>
            </a:r>
            <a:r>
              <a:rPr lang="en-US" sz="1900" dirty="0" smtClean="0"/>
              <a:t>Proxy </a:t>
            </a:r>
            <a:r>
              <a:rPr lang="ru-RU" sz="1900" dirty="0" smtClean="0"/>
              <a:t>(</a:t>
            </a:r>
            <a:r>
              <a:rPr lang="en-US" sz="2000" dirty="0" smtClean="0"/>
              <a:t>Runtime proxy class of POCO entity, lazy loading</a:t>
            </a:r>
            <a:r>
              <a:rPr lang="ru-RU" sz="2000" dirty="0" smtClean="0"/>
              <a:t> и</a:t>
            </a:r>
            <a:r>
              <a:rPr lang="ru-RU" sz="2000" b="1" dirty="0" smtClean="0"/>
              <a:t> </a:t>
            </a:r>
            <a:r>
              <a:rPr lang="en-US" sz="2000" dirty="0" smtClean="0"/>
              <a:t>automatic change tracking</a:t>
            </a:r>
            <a:r>
              <a:rPr lang="ru-RU" sz="2000" dirty="0" smtClean="0"/>
              <a:t>)</a:t>
            </a:r>
            <a:endParaRPr lang="ru-RU" sz="1900" dirty="0" smtClean="0"/>
          </a:p>
        </p:txBody>
      </p:sp>
    </p:spTree>
    <p:extLst>
      <p:ext uri="{BB962C8B-B14F-4D97-AF65-F5344CB8AC3E}">
        <p14:creationId xmlns:p14="http://schemas.microsoft.com/office/powerpoint/2010/main" val="10402445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Типы сущностей в </a:t>
            </a:r>
            <a:r>
              <a:rPr lang="en-US" smtClean="0"/>
              <a:t>Entity Framework</a:t>
            </a:r>
            <a:endParaRPr lang="en-US" dirty="0"/>
          </a:p>
        </p:txBody>
      </p:sp>
      <p:sp>
        <p:nvSpPr>
          <p:cNvPr id="4" name="Скругленный прямоугольник 3"/>
          <p:cNvSpPr/>
          <p:nvPr/>
        </p:nvSpPr>
        <p:spPr bwMode="auto">
          <a:xfrm>
            <a:off x="342900" y="2133600"/>
            <a:ext cx="9686925" cy="1295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pPr algn="just">
              <a:spcAft>
                <a:spcPts val="962"/>
              </a:spcAft>
            </a:pPr>
            <a:r>
              <a:rPr lang="ru-RU" dirty="0"/>
              <a:t>POCO класс похож на любой </a:t>
            </a:r>
            <a:r>
              <a:rPr lang="en-US" dirty="0"/>
              <a:t>.NET</a:t>
            </a:r>
            <a:r>
              <a:rPr lang="ru-RU" dirty="0"/>
              <a:t> класс. </a:t>
            </a:r>
            <a:r>
              <a:rPr lang="ru-RU" dirty="0" err="1"/>
              <a:t>Entity</a:t>
            </a:r>
            <a:r>
              <a:rPr lang="ru-RU" dirty="0"/>
              <a:t> </a:t>
            </a:r>
            <a:r>
              <a:rPr lang="ru-RU" dirty="0" err="1"/>
              <a:t>Framework</a:t>
            </a:r>
            <a:r>
              <a:rPr lang="ru-RU" dirty="0"/>
              <a:t> позволяет использовать любые существующие  классы вместе с моделью данных без внесения каких-либо изменений в них. Эти POCO объекты (также известный как </a:t>
            </a:r>
            <a:r>
              <a:rPr lang="en-US" dirty="0"/>
              <a:t>persistence-ignorant </a:t>
            </a:r>
            <a:r>
              <a:rPr lang="en-US" dirty="0" smtClean="0"/>
              <a:t>objects</a:t>
            </a:r>
            <a:r>
              <a:rPr lang="ru-RU" dirty="0" smtClean="0"/>
              <a:t>) </a:t>
            </a:r>
            <a:r>
              <a:rPr lang="ru-RU" dirty="0"/>
              <a:t>поддерживает те запросы </a:t>
            </a:r>
            <a:r>
              <a:rPr lang="ru-RU" dirty="0" smtClean="0"/>
              <a:t>LINQ</a:t>
            </a:r>
            <a:r>
              <a:rPr lang="en-US" dirty="0" smtClean="0"/>
              <a:t> (</a:t>
            </a:r>
            <a:r>
              <a:rPr lang="en-US" dirty="0"/>
              <a:t>insert, update, </a:t>
            </a:r>
            <a:r>
              <a:rPr lang="en-US" dirty="0" smtClean="0"/>
              <a:t>delete)</a:t>
            </a:r>
            <a:r>
              <a:rPr lang="ru-RU" dirty="0" smtClean="0"/>
              <a:t>, </a:t>
            </a:r>
            <a:r>
              <a:rPr lang="ru-RU" dirty="0"/>
              <a:t>что и сущности, производные от </a:t>
            </a:r>
            <a:r>
              <a:rPr lang="ru-RU" dirty="0" err="1"/>
              <a:t>EntityObject</a:t>
            </a:r>
            <a:endParaRPr lang="en-US" dirty="0" err="1"/>
          </a:p>
        </p:txBody>
      </p:sp>
      <p:sp>
        <p:nvSpPr>
          <p:cNvPr id="5" name="Скругленный прямоугольник 4"/>
          <p:cNvSpPr/>
          <p:nvPr/>
        </p:nvSpPr>
        <p:spPr bwMode="auto">
          <a:xfrm>
            <a:off x="342900" y="762000"/>
            <a:ext cx="9686925" cy="1219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pPr algn="just">
              <a:spcAft>
                <a:spcPts val="962"/>
              </a:spcAft>
            </a:pPr>
            <a:r>
              <a:rPr lang="en-US" dirty="0"/>
              <a:t>POCO (Plain Old CLR Object)</a:t>
            </a:r>
            <a:r>
              <a:rPr lang="ru-RU" dirty="0"/>
              <a:t>: POCO сущность это класс, который не является производным от классов </a:t>
            </a:r>
            <a:r>
              <a:rPr lang="ru-RU" dirty="0" err="1"/>
              <a:t>EntityObject</a:t>
            </a:r>
            <a:r>
              <a:rPr lang="ru-RU" dirty="0"/>
              <a:t> и </a:t>
            </a:r>
            <a:r>
              <a:rPr lang="ru-RU" dirty="0" err="1"/>
              <a:t>ComplexObject</a:t>
            </a:r>
            <a:r>
              <a:rPr lang="ru-RU" dirty="0"/>
              <a:t> и не реализует интерфейсы </a:t>
            </a:r>
            <a:r>
              <a:rPr lang="ru-RU" dirty="0" err="1"/>
              <a:t>Entity</a:t>
            </a:r>
            <a:r>
              <a:rPr lang="ru-RU" dirty="0"/>
              <a:t> </a:t>
            </a:r>
            <a:r>
              <a:rPr lang="ru-RU" dirty="0" err="1"/>
              <a:t>Framework</a:t>
            </a:r>
            <a:r>
              <a:rPr lang="ru-RU" dirty="0"/>
              <a:t>. Сущности POCO часто представляют существующие объекты домена, используемые в приложении </a:t>
            </a:r>
            <a:r>
              <a:rPr lang="ru-RU" dirty="0" err="1"/>
              <a:t>Entity</a:t>
            </a:r>
            <a:r>
              <a:rPr lang="ru-RU" dirty="0"/>
              <a:t> </a:t>
            </a:r>
            <a:r>
              <a:rPr lang="ru-RU" dirty="0" err="1"/>
              <a:t>Framework</a:t>
            </a:r>
            <a:endParaRPr lang="en-US" b="1" dirty="0"/>
          </a:p>
        </p:txBody>
      </p:sp>
      <p:sp>
        <p:nvSpPr>
          <p:cNvPr id="3" name="Блок-схема: документ 2"/>
          <p:cNvSpPr/>
          <p:nvPr/>
        </p:nvSpPr>
        <p:spPr bwMode="auto">
          <a:xfrm>
            <a:off x="342900" y="3581400"/>
            <a:ext cx="9686925" cy="26670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endParaRPr lang="ru-RU" sz="1600" dirty="0">
              <a:solidFill>
                <a:srgbClr val="0000FF"/>
              </a:solidFill>
              <a:latin typeface="Consolas"/>
            </a:endParaRPr>
          </a:p>
          <a:p>
            <a:r>
              <a:rPr lang="en-US" sz="1600" dirty="0">
                <a:solidFill>
                  <a:srgbClr val="0000FF"/>
                </a:solidFill>
                <a:latin typeface="Consolas"/>
              </a:rPr>
              <a:t>public</a:t>
            </a:r>
            <a:r>
              <a:rPr lang="en-US" sz="1600" dirty="0">
                <a:solidFill>
                  <a:prstClr val="black"/>
                </a:solidFill>
                <a:latin typeface="Consolas"/>
              </a:rPr>
              <a:t> </a:t>
            </a:r>
            <a:r>
              <a:rPr lang="en-US" sz="1600" dirty="0">
                <a:solidFill>
                  <a:srgbClr val="0000FF"/>
                </a:solidFill>
                <a:latin typeface="Consolas"/>
              </a:rPr>
              <a:t>class</a:t>
            </a:r>
            <a:r>
              <a:rPr lang="en-US" sz="1600" dirty="0">
                <a:solidFill>
                  <a:prstClr val="black"/>
                </a:solidFill>
                <a:latin typeface="Consolas"/>
              </a:rPr>
              <a:t> </a:t>
            </a:r>
            <a:r>
              <a:rPr lang="en-US" sz="1600" dirty="0">
                <a:solidFill>
                  <a:srgbClr val="2B91AF"/>
                </a:solidFill>
                <a:latin typeface="Consolas"/>
              </a:rPr>
              <a:t>Student</a:t>
            </a:r>
            <a:endParaRPr lang="en-US" sz="1600" dirty="0">
              <a:solidFill>
                <a:prstClr val="black"/>
              </a:solidFill>
              <a:latin typeface="Consolas"/>
            </a:endParaRPr>
          </a:p>
          <a:p>
            <a:r>
              <a:rPr lang="en-US" sz="1600" dirty="0">
                <a:solidFill>
                  <a:prstClr val="black"/>
                </a:solidFill>
                <a:latin typeface="Consolas"/>
              </a:rPr>
              <a:t>{</a:t>
            </a:r>
          </a:p>
          <a:p>
            <a:r>
              <a:rPr lang="en-US" sz="1600" dirty="0">
                <a:solidFill>
                  <a:prstClr val="black"/>
                </a:solidFill>
                <a:latin typeface="Consolas"/>
              </a:rPr>
              <a:t>    </a:t>
            </a:r>
            <a:r>
              <a:rPr lang="en-US" sz="1600" dirty="0">
                <a:solidFill>
                  <a:srgbClr val="0000FF"/>
                </a:solidFill>
                <a:latin typeface="Consolas"/>
              </a:rPr>
              <a:t>public</a:t>
            </a:r>
            <a:r>
              <a:rPr lang="en-US" sz="1600" dirty="0">
                <a:solidFill>
                  <a:prstClr val="black"/>
                </a:solidFill>
                <a:latin typeface="Consolas"/>
              </a:rPr>
              <a:t> </a:t>
            </a:r>
            <a:r>
              <a:rPr lang="en-US" sz="1600" dirty="0" err="1">
                <a:solidFill>
                  <a:srgbClr val="0000FF"/>
                </a:solidFill>
                <a:latin typeface="Consolas"/>
              </a:rPr>
              <a:t>int</a:t>
            </a:r>
            <a:r>
              <a:rPr lang="en-US" sz="1600" dirty="0">
                <a:solidFill>
                  <a:prstClr val="black"/>
                </a:solidFill>
                <a:latin typeface="Consolas"/>
              </a:rPr>
              <a:t> </a:t>
            </a:r>
            <a:r>
              <a:rPr lang="en-US" sz="1600" dirty="0" err="1">
                <a:solidFill>
                  <a:prstClr val="black"/>
                </a:solidFill>
                <a:latin typeface="Consolas"/>
              </a:rPr>
              <a:t>StudentID</a:t>
            </a:r>
            <a:r>
              <a:rPr lang="en-US" sz="1600" dirty="0">
                <a:solidFill>
                  <a:prstClr val="black"/>
                </a:solidFill>
                <a:latin typeface="Consolas"/>
              </a:rPr>
              <a:t> { </a:t>
            </a:r>
            <a:r>
              <a:rPr lang="en-US" sz="1600" dirty="0">
                <a:solidFill>
                  <a:srgbClr val="0000FF"/>
                </a:solidFill>
                <a:latin typeface="Consolas"/>
              </a:rPr>
              <a:t>get</a:t>
            </a:r>
            <a:r>
              <a:rPr lang="en-US" sz="1600" dirty="0">
                <a:solidFill>
                  <a:prstClr val="black"/>
                </a:solidFill>
                <a:latin typeface="Consolas"/>
              </a:rPr>
              <a:t>; </a:t>
            </a:r>
            <a:r>
              <a:rPr lang="en-US" sz="1600" dirty="0">
                <a:solidFill>
                  <a:srgbClr val="0000FF"/>
                </a:solidFill>
                <a:latin typeface="Consolas"/>
              </a:rPr>
              <a:t>set</a:t>
            </a:r>
            <a:r>
              <a:rPr lang="en-US" sz="1600" dirty="0">
                <a:solidFill>
                  <a:prstClr val="black"/>
                </a:solidFill>
                <a:latin typeface="Consolas"/>
              </a:rPr>
              <a:t>; }</a:t>
            </a:r>
          </a:p>
          <a:p>
            <a:r>
              <a:rPr lang="en-US" sz="1600" dirty="0">
                <a:solidFill>
                  <a:prstClr val="black"/>
                </a:solidFill>
                <a:latin typeface="Consolas"/>
              </a:rPr>
              <a:t>    </a:t>
            </a:r>
            <a:r>
              <a:rPr lang="en-US" sz="1600" dirty="0">
                <a:solidFill>
                  <a:srgbClr val="0000FF"/>
                </a:solidFill>
                <a:latin typeface="Consolas"/>
              </a:rPr>
              <a:t>public</a:t>
            </a:r>
            <a:r>
              <a:rPr lang="en-US" sz="1600" dirty="0">
                <a:solidFill>
                  <a:prstClr val="black"/>
                </a:solidFill>
                <a:latin typeface="Consolas"/>
              </a:rPr>
              <a:t> </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StudentName</a:t>
            </a:r>
            <a:r>
              <a:rPr lang="en-US" sz="1600" dirty="0">
                <a:solidFill>
                  <a:prstClr val="black"/>
                </a:solidFill>
                <a:latin typeface="Consolas"/>
              </a:rPr>
              <a:t> { </a:t>
            </a:r>
            <a:r>
              <a:rPr lang="en-US" sz="1600" dirty="0">
                <a:solidFill>
                  <a:srgbClr val="0000FF"/>
                </a:solidFill>
                <a:latin typeface="Consolas"/>
              </a:rPr>
              <a:t>get</a:t>
            </a:r>
            <a:r>
              <a:rPr lang="en-US" sz="1600" dirty="0">
                <a:solidFill>
                  <a:prstClr val="black"/>
                </a:solidFill>
                <a:latin typeface="Consolas"/>
              </a:rPr>
              <a:t>; </a:t>
            </a:r>
            <a:r>
              <a:rPr lang="en-US" sz="1600" dirty="0">
                <a:solidFill>
                  <a:srgbClr val="0000FF"/>
                </a:solidFill>
                <a:latin typeface="Consolas"/>
              </a:rPr>
              <a:t>set</a:t>
            </a:r>
            <a:r>
              <a:rPr lang="en-US" sz="1600" dirty="0">
                <a:solidFill>
                  <a:prstClr val="black"/>
                </a:solidFill>
                <a:latin typeface="Consolas"/>
              </a:rPr>
              <a:t>; }</a:t>
            </a:r>
          </a:p>
          <a:p>
            <a:r>
              <a:rPr lang="en-US" sz="1600" dirty="0">
                <a:solidFill>
                  <a:prstClr val="black"/>
                </a:solidFill>
                <a:latin typeface="Consolas"/>
              </a:rPr>
              <a:t>    </a:t>
            </a:r>
            <a:r>
              <a:rPr lang="en-US" sz="1600" dirty="0">
                <a:solidFill>
                  <a:srgbClr val="0000FF"/>
                </a:solidFill>
                <a:latin typeface="Consolas"/>
              </a:rPr>
              <a:t>public</a:t>
            </a:r>
            <a:r>
              <a:rPr lang="en-US" sz="1600" dirty="0">
                <a:solidFill>
                  <a:prstClr val="black"/>
                </a:solidFill>
                <a:latin typeface="Consolas"/>
              </a:rPr>
              <a:t> </a:t>
            </a:r>
            <a:r>
              <a:rPr lang="en-US" sz="1600" dirty="0">
                <a:solidFill>
                  <a:srgbClr val="2B91AF"/>
                </a:solidFill>
                <a:latin typeface="Consolas"/>
              </a:rPr>
              <a:t>Standard</a:t>
            </a:r>
            <a:r>
              <a:rPr lang="en-US" sz="1600" dirty="0">
                <a:solidFill>
                  <a:prstClr val="black"/>
                </a:solidFill>
                <a:latin typeface="Consolas"/>
              </a:rPr>
              <a:t> </a:t>
            </a:r>
            <a:r>
              <a:rPr lang="en-US" sz="1600" dirty="0" err="1">
                <a:solidFill>
                  <a:prstClr val="black"/>
                </a:solidFill>
                <a:latin typeface="Consolas"/>
              </a:rPr>
              <a:t>Standard</a:t>
            </a:r>
            <a:r>
              <a:rPr lang="en-US" sz="1600" dirty="0">
                <a:solidFill>
                  <a:prstClr val="black"/>
                </a:solidFill>
                <a:latin typeface="Consolas"/>
              </a:rPr>
              <a:t> { </a:t>
            </a:r>
            <a:r>
              <a:rPr lang="en-US" sz="1600" dirty="0">
                <a:solidFill>
                  <a:srgbClr val="0000FF"/>
                </a:solidFill>
                <a:latin typeface="Consolas"/>
              </a:rPr>
              <a:t>get</a:t>
            </a:r>
            <a:r>
              <a:rPr lang="en-US" sz="1600" dirty="0">
                <a:solidFill>
                  <a:prstClr val="black"/>
                </a:solidFill>
                <a:latin typeface="Consolas"/>
              </a:rPr>
              <a:t>; </a:t>
            </a:r>
            <a:r>
              <a:rPr lang="en-US" sz="1600" dirty="0">
                <a:solidFill>
                  <a:srgbClr val="0000FF"/>
                </a:solidFill>
                <a:latin typeface="Consolas"/>
              </a:rPr>
              <a:t>set</a:t>
            </a:r>
            <a:r>
              <a:rPr lang="en-US" sz="1600" dirty="0">
                <a:solidFill>
                  <a:prstClr val="black"/>
                </a:solidFill>
                <a:latin typeface="Consolas"/>
              </a:rPr>
              <a:t>; }</a:t>
            </a:r>
          </a:p>
          <a:p>
            <a:r>
              <a:rPr lang="en-US" sz="1600" dirty="0">
                <a:solidFill>
                  <a:prstClr val="black"/>
                </a:solidFill>
                <a:latin typeface="Consolas"/>
              </a:rPr>
              <a:t>    </a:t>
            </a:r>
            <a:r>
              <a:rPr lang="en-US" sz="1600" dirty="0">
                <a:solidFill>
                  <a:srgbClr val="0000FF"/>
                </a:solidFill>
                <a:latin typeface="Consolas"/>
              </a:rPr>
              <a:t>public</a:t>
            </a:r>
            <a:r>
              <a:rPr lang="en-US" sz="1600" dirty="0">
                <a:solidFill>
                  <a:prstClr val="black"/>
                </a:solidFill>
                <a:latin typeface="Consolas"/>
              </a:rPr>
              <a:t> </a:t>
            </a:r>
            <a:r>
              <a:rPr lang="en-US" sz="1600" dirty="0" err="1">
                <a:solidFill>
                  <a:srgbClr val="2B91AF"/>
                </a:solidFill>
                <a:latin typeface="Consolas"/>
              </a:rPr>
              <a:t>StudentAddress</a:t>
            </a:r>
            <a:r>
              <a:rPr lang="en-US" sz="1600" dirty="0">
                <a:solidFill>
                  <a:prstClr val="black"/>
                </a:solidFill>
                <a:latin typeface="Consolas"/>
              </a:rPr>
              <a:t> </a:t>
            </a:r>
            <a:r>
              <a:rPr lang="en-US" sz="1600" dirty="0" err="1">
                <a:solidFill>
                  <a:prstClr val="black"/>
                </a:solidFill>
                <a:latin typeface="Consolas"/>
              </a:rPr>
              <a:t>StudentAddress</a:t>
            </a:r>
            <a:r>
              <a:rPr lang="en-US" sz="1600" dirty="0">
                <a:solidFill>
                  <a:prstClr val="black"/>
                </a:solidFill>
                <a:latin typeface="Consolas"/>
              </a:rPr>
              <a:t> { </a:t>
            </a:r>
            <a:r>
              <a:rPr lang="en-US" sz="1600" dirty="0">
                <a:solidFill>
                  <a:srgbClr val="0000FF"/>
                </a:solidFill>
                <a:latin typeface="Consolas"/>
              </a:rPr>
              <a:t>get</a:t>
            </a:r>
            <a:r>
              <a:rPr lang="en-US" sz="1600" dirty="0">
                <a:solidFill>
                  <a:prstClr val="black"/>
                </a:solidFill>
                <a:latin typeface="Consolas"/>
              </a:rPr>
              <a:t>; </a:t>
            </a:r>
            <a:r>
              <a:rPr lang="en-US" sz="1600" dirty="0">
                <a:solidFill>
                  <a:srgbClr val="0000FF"/>
                </a:solidFill>
                <a:latin typeface="Consolas"/>
              </a:rPr>
              <a:t>set</a:t>
            </a:r>
            <a:r>
              <a:rPr lang="en-US" sz="1600" dirty="0">
                <a:solidFill>
                  <a:prstClr val="black"/>
                </a:solidFill>
                <a:latin typeface="Consolas"/>
              </a:rPr>
              <a:t>; }</a:t>
            </a:r>
          </a:p>
          <a:p>
            <a:r>
              <a:rPr lang="en-US" sz="1600" dirty="0">
                <a:solidFill>
                  <a:prstClr val="black"/>
                </a:solidFill>
                <a:latin typeface="Consolas"/>
              </a:rPr>
              <a:t>    </a:t>
            </a:r>
            <a:r>
              <a:rPr lang="en-US" sz="1600" dirty="0">
                <a:solidFill>
                  <a:srgbClr val="0000FF"/>
                </a:solidFill>
                <a:latin typeface="Consolas"/>
              </a:rPr>
              <a:t>public</a:t>
            </a:r>
            <a:r>
              <a:rPr lang="en-US" sz="1600" dirty="0">
                <a:solidFill>
                  <a:prstClr val="black"/>
                </a:solidFill>
                <a:latin typeface="Consolas"/>
              </a:rPr>
              <a:t> </a:t>
            </a:r>
            <a:r>
              <a:rPr lang="en-US" sz="1600" dirty="0" err="1">
                <a:solidFill>
                  <a:srgbClr val="2B91AF"/>
                </a:solidFill>
                <a:latin typeface="Consolas"/>
              </a:rPr>
              <a:t>IList</a:t>
            </a:r>
            <a:r>
              <a:rPr lang="en-US" sz="1600" dirty="0">
                <a:solidFill>
                  <a:prstClr val="black"/>
                </a:solidFill>
                <a:latin typeface="Consolas"/>
              </a:rPr>
              <a:t>&lt;</a:t>
            </a:r>
            <a:r>
              <a:rPr lang="en-US" sz="1600" dirty="0">
                <a:solidFill>
                  <a:srgbClr val="2B91AF"/>
                </a:solidFill>
                <a:latin typeface="Consolas"/>
              </a:rPr>
              <a:t>Course</a:t>
            </a:r>
            <a:r>
              <a:rPr lang="en-US" sz="1600" dirty="0">
                <a:solidFill>
                  <a:prstClr val="black"/>
                </a:solidFill>
                <a:latin typeface="Consolas"/>
              </a:rPr>
              <a:t>&gt; Courses { </a:t>
            </a:r>
            <a:r>
              <a:rPr lang="en-US" sz="1600" dirty="0">
                <a:solidFill>
                  <a:srgbClr val="0000FF"/>
                </a:solidFill>
                <a:latin typeface="Consolas"/>
              </a:rPr>
              <a:t>get</a:t>
            </a:r>
            <a:r>
              <a:rPr lang="en-US" sz="1600" dirty="0">
                <a:solidFill>
                  <a:prstClr val="black"/>
                </a:solidFill>
                <a:latin typeface="Consolas"/>
              </a:rPr>
              <a:t>; </a:t>
            </a:r>
            <a:r>
              <a:rPr lang="en-US" sz="1600" dirty="0">
                <a:solidFill>
                  <a:srgbClr val="0000FF"/>
                </a:solidFill>
                <a:latin typeface="Consolas"/>
              </a:rPr>
              <a:t>set</a:t>
            </a:r>
            <a:r>
              <a:rPr lang="en-US" sz="1600" dirty="0">
                <a:solidFill>
                  <a:prstClr val="black"/>
                </a:solidFill>
                <a:latin typeface="Consolas"/>
              </a:rPr>
              <a:t>; }</a:t>
            </a:r>
          </a:p>
          <a:p>
            <a:r>
              <a:rPr lang="en-US" sz="1600" dirty="0">
                <a:solidFill>
                  <a:prstClr val="black"/>
                </a:solidFill>
                <a:latin typeface="Consolas"/>
              </a:rPr>
              <a:t>}</a:t>
            </a:r>
          </a:p>
        </p:txBody>
      </p:sp>
    </p:spTree>
    <p:extLst>
      <p:ext uri="{BB962C8B-B14F-4D97-AF65-F5344CB8AC3E}">
        <p14:creationId xmlns:p14="http://schemas.microsoft.com/office/powerpoint/2010/main" val="14323622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Типы сущностей в </a:t>
            </a:r>
            <a:r>
              <a:rPr lang="en-US" smtClean="0"/>
              <a:t>Entity Framework</a:t>
            </a:r>
            <a:endParaRPr lang="en-US" dirty="0"/>
          </a:p>
        </p:txBody>
      </p:sp>
      <p:sp>
        <p:nvSpPr>
          <p:cNvPr id="4" name="Скругленный прямоугольник 3"/>
          <p:cNvSpPr/>
          <p:nvPr/>
        </p:nvSpPr>
        <p:spPr bwMode="auto">
          <a:xfrm>
            <a:off x="342900" y="1676400"/>
            <a:ext cx="9686925" cy="1905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pPr algn="just">
              <a:spcAft>
                <a:spcPts val="962"/>
              </a:spcAft>
            </a:pPr>
            <a:r>
              <a:rPr lang="ru-RU" dirty="0"/>
              <a:t>POCO сущность становится POCO </a:t>
            </a:r>
            <a:r>
              <a:rPr lang="en-US" dirty="0"/>
              <a:t>Proxy </a:t>
            </a:r>
            <a:r>
              <a:rPr lang="ru-RU" dirty="0"/>
              <a:t>сущностью, если оно отвечает определенным требованиям ленивой </a:t>
            </a:r>
            <a:r>
              <a:rPr lang="ru-RU" dirty="0" smtClean="0"/>
              <a:t>загрузки (</a:t>
            </a:r>
            <a:r>
              <a:rPr lang="en-US" dirty="0"/>
              <a:t>lazy </a:t>
            </a:r>
            <a:r>
              <a:rPr lang="en-US" dirty="0" smtClean="0"/>
              <a:t>loading</a:t>
            </a:r>
            <a:r>
              <a:rPr lang="ru-RU" dirty="0" smtClean="0"/>
              <a:t>) </a:t>
            </a:r>
            <a:r>
              <a:rPr lang="ru-RU" dirty="0"/>
              <a:t>и мгновенного отслеживания </a:t>
            </a:r>
            <a:r>
              <a:rPr lang="ru-RU" dirty="0" smtClean="0"/>
              <a:t>изменений (</a:t>
            </a:r>
            <a:r>
              <a:rPr lang="en-US" dirty="0"/>
              <a:t>automatic change </a:t>
            </a:r>
            <a:r>
              <a:rPr lang="en-US" dirty="0" smtClean="0"/>
              <a:t>tracking</a:t>
            </a:r>
            <a:r>
              <a:rPr lang="ru-RU" dirty="0" smtClean="0"/>
              <a:t>) </a:t>
            </a:r>
            <a:r>
              <a:rPr lang="ru-RU" dirty="0"/>
              <a:t>(</a:t>
            </a:r>
            <a:r>
              <a:rPr lang="ru-RU" dirty="0" err="1"/>
              <a:t>Entity</a:t>
            </a:r>
            <a:r>
              <a:rPr lang="ru-RU" dirty="0"/>
              <a:t> </a:t>
            </a:r>
            <a:r>
              <a:rPr lang="ru-RU" dirty="0" err="1"/>
              <a:t>Framework</a:t>
            </a:r>
            <a:r>
              <a:rPr lang="ru-RU" dirty="0"/>
              <a:t> создает прокси для сущностей POCO, если классы соответствуют определенным требованиям). Он добавляет несколько методов во время выполнения POCO сущности, который позволяет мгновенно отслеживать </a:t>
            </a:r>
            <a:r>
              <a:rPr lang="ru-RU" dirty="0" smtClean="0"/>
              <a:t>изменени</a:t>
            </a:r>
            <a:r>
              <a:rPr lang="ru-RU" dirty="0"/>
              <a:t>я</a:t>
            </a:r>
            <a:r>
              <a:rPr lang="ru-RU" dirty="0" smtClean="0"/>
              <a:t> </a:t>
            </a:r>
            <a:r>
              <a:rPr lang="ru-RU" dirty="0"/>
              <a:t>и </a:t>
            </a:r>
            <a:r>
              <a:rPr lang="ru-RU" dirty="0" smtClean="0"/>
              <a:t>выполнять ленивую </a:t>
            </a:r>
            <a:r>
              <a:rPr lang="ru-RU" dirty="0"/>
              <a:t>загрузку</a:t>
            </a:r>
            <a:endParaRPr lang="en-US" dirty="0" err="1"/>
          </a:p>
        </p:txBody>
      </p:sp>
      <p:sp>
        <p:nvSpPr>
          <p:cNvPr id="5" name="Скругленный прямоугольник 4"/>
          <p:cNvSpPr/>
          <p:nvPr/>
        </p:nvSpPr>
        <p:spPr bwMode="auto">
          <a:xfrm>
            <a:off x="342900" y="762000"/>
            <a:ext cx="9686925" cy="762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pPr algn="just">
              <a:spcAft>
                <a:spcPts val="962"/>
              </a:spcAft>
            </a:pPr>
            <a:r>
              <a:rPr lang="en-US" dirty="0"/>
              <a:t>POCO Proxy: POCO Proxy </a:t>
            </a:r>
            <a:r>
              <a:rPr lang="ru-RU" dirty="0"/>
              <a:t>сущности являются прокси классами времени выполнения </a:t>
            </a:r>
            <a:r>
              <a:rPr lang="en-US" dirty="0"/>
              <a:t>POCO</a:t>
            </a:r>
            <a:r>
              <a:rPr lang="ru-RU" dirty="0"/>
              <a:t> сущностей</a:t>
            </a:r>
            <a:endParaRPr lang="en-US" b="1" dirty="0" err="1"/>
          </a:p>
        </p:txBody>
      </p:sp>
      <p:sp>
        <p:nvSpPr>
          <p:cNvPr id="3" name="Блок-схема: документ 2"/>
          <p:cNvSpPr/>
          <p:nvPr/>
        </p:nvSpPr>
        <p:spPr bwMode="auto">
          <a:xfrm>
            <a:off x="342900" y="3733800"/>
            <a:ext cx="9686925" cy="29718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endParaRPr lang="ru-RU" sz="1600" dirty="0">
              <a:solidFill>
                <a:srgbClr val="0000FF"/>
              </a:solidFill>
              <a:latin typeface="Consolas"/>
            </a:endParaRPr>
          </a:p>
          <a:p>
            <a:r>
              <a:rPr lang="en-US" sz="1600" b="1" dirty="0">
                <a:solidFill>
                  <a:srgbClr val="0000FF"/>
                </a:solidFill>
                <a:latin typeface="Consolas"/>
              </a:rPr>
              <a:t>public</a:t>
            </a:r>
            <a:r>
              <a:rPr lang="en-US" sz="1600" dirty="0">
                <a:solidFill>
                  <a:prstClr val="black"/>
                </a:solidFill>
                <a:latin typeface="Consolas"/>
              </a:rPr>
              <a:t> </a:t>
            </a:r>
            <a:r>
              <a:rPr lang="en-US" sz="1600" dirty="0">
                <a:solidFill>
                  <a:srgbClr val="0000FF"/>
                </a:solidFill>
                <a:latin typeface="Consolas"/>
              </a:rPr>
              <a:t>class</a:t>
            </a:r>
            <a:r>
              <a:rPr lang="en-US" sz="1600" dirty="0">
                <a:solidFill>
                  <a:prstClr val="black"/>
                </a:solidFill>
                <a:latin typeface="Consolas"/>
              </a:rPr>
              <a:t> </a:t>
            </a:r>
            <a:r>
              <a:rPr lang="en-US" sz="1600" dirty="0" smtClean="0">
                <a:solidFill>
                  <a:srgbClr val="2B91AF"/>
                </a:solidFill>
                <a:latin typeface="Consolas"/>
              </a:rPr>
              <a:t>Student</a:t>
            </a:r>
            <a:r>
              <a:rPr lang="ru-RU" sz="1600" dirty="0" smtClean="0">
                <a:solidFill>
                  <a:srgbClr val="2B91AF"/>
                </a:solidFill>
                <a:latin typeface="Consolas"/>
              </a:rPr>
              <a:t> </a:t>
            </a:r>
            <a:r>
              <a:rPr lang="en-US" sz="1600" dirty="0" smtClean="0">
                <a:solidFill>
                  <a:srgbClr val="2B91AF"/>
                </a:solidFill>
                <a:latin typeface="Consolas"/>
              </a:rPr>
              <a:t>//</a:t>
            </a:r>
            <a:r>
              <a:rPr lang="en-US" sz="1600" b="1" dirty="0" smtClean="0">
                <a:solidFill>
                  <a:srgbClr val="2B91AF"/>
                </a:solidFill>
                <a:latin typeface="Consolas"/>
              </a:rPr>
              <a:t>no sealed and abstract!</a:t>
            </a:r>
            <a:endParaRPr lang="en-US" sz="1600" b="1" dirty="0">
              <a:solidFill>
                <a:prstClr val="black"/>
              </a:solidFill>
              <a:latin typeface="Consolas"/>
            </a:endParaRPr>
          </a:p>
          <a:p>
            <a:r>
              <a:rPr lang="en-US" sz="1600" dirty="0">
                <a:solidFill>
                  <a:prstClr val="black"/>
                </a:solidFill>
                <a:latin typeface="Consolas"/>
              </a:rPr>
              <a:t>{</a:t>
            </a:r>
          </a:p>
          <a:p>
            <a:r>
              <a:rPr lang="en-US" sz="1600" dirty="0">
                <a:solidFill>
                  <a:prstClr val="black"/>
                </a:solidFill>
                <a:latin typeface="Consolas"/>
              </a:rPr>
              <a:t>    </a:t>
            </a:r>
            <a:r>
              <a:rPr lang="en-US" sz="1600" dirty="0">
                <a:solidFill>
                  <a:srgbClr val="0000FF"/>
                </a:solidFill>
                <a:latin typeface="Consolas"/>
              </a:rPr>
              <a:t>public</a:t>
            </a:r>
            <a:r>
              <a:rPr lang="en-US" sz="1600" dirty="0">
                <a:solidFill>
                  <a:prstClr val="black"/>
                </a:solidFill>
                <a:latin typeface="Consolas"/>
              </a:rPr>
              <a:t> </a:t>
            </a:r>
            <a:r>
              <a:rPr lang="en-US" sz="1600" b="1" dirty="0">
                <a:solidFill>
                  <a:srgbClr val="0000FF"/>
                </a:solidFill>
                <a:latin typeface="Consolas"/>
              </a:rPr>
              <a:t>virtual</a:t>
            </a:r>
            <a:r>
              <a:rPr lang="en-US" sz="1600" dirty="0">
                <a:solidFill>
                  <a:prstClr val="black"/>
                </a:solidFill>
                <a:latin typeface="Consolas"/>
              </a:rPr>
              <a:t> </a:t>
            </a:r>
            <a:r>
              <a:rPr lang="en-US" sz="1600" dirty="0" err="1">
                <a:solidFill>
                  <a:srgbClr val="0000FF"/>
                </a:solidFill>
                <a:latin typeface="Consolas"/>
              </a:rPr>
              <a:t>int</a:t>
            </a:r>
            <a:r>
              <a:rPr lang="en-US" sz="1600" dirty="0">
                <a:solidFill>
                  <a:prstClr val="black"/>
                </a:solidFill>
                <a:latin typeface="Consolas"/>
              </a:rPr>
              <a:t> </a:t>
            </a:r>
            <a:r>
              <a:rPr lang="en-US" sz="1600" dirty="0" err="1">
                <a:solidFill>
                  <a:prstClr val="black"/>
                </a:solidFill>
                <a:latin typeface="Consolas"/>
              </a:rPr>
              <a:t>StudentID</a:t>
            </a:r>
            <a:r>
              <a:rPr lang="en-US" sz="1600" dirty="0">
                <a:solidFill>
                  <a:prstClr val="black"/>
                </a:solidFill>
                <a:latin typeface="Consolas"/>
              </a:rPr>
              <a:t> { </a:t>
            </a:r>
            <a:r>
              <a:rPr lang="en-US" sz="1600" dirty="0">
                <a:solidFill>
                  <a:srgbClr val="0000FF"/>
                </a:solidFill>
                <a:latin typeface="Consolas"/>
              </a:rPr>
              <a:t>get</a:t>
            </a:r>
            <a:r>
              <a:rPr lang="en-US" sz="1600" dirty="0">
                <a:solidFill>
                  <a:prstClr val="black"/>
                </a:solidFill>
                <a:latin typeface="Consolas"/>
              </a:rPr>
              <a:t>; </a:t>
            </a:r>
            <a:r>
              <a:rPr lang="en-US" sz="1600" dirty="0">
                <a:solidFill>
                  <a:srgbClr val="0000FF"/>
                </a:solidFill>
                <a:latin typeface="Consolas"/>
              </a:rPr>
              <a:t>set</a:t>
            </a:r>
            <a:r>
              <a:rPr lang="en-US" sz="1600" dirty="0">
                <a:solidFill>
                  <a:prstClr val="black"/>
                </a:solidFill>
                <a:latin typeface="Consolas"/>
              </a:rPr>
              <a:t>; }</a:t>
            </a:r>
          </a:p>
          <a:p>
            <a:r>
              <a:rPr lang="en-US" sz="1600" dirty="0">
                <a:solidFill>
                  <a:prstClr val="black"/>
                </a:solidFill>
                <a:latin typeface="Consolas"/>
              </a:rPr>
              <a:t>    </a:t>
            </a:r>
            <a:r>
              <a:rPr lang="en-US" sz="1600" dirty="0">
                <a:solidFill>
                  <a:srgbClr val="0000FF"/>
                </a:solidFill>
                <a:latin typeface="Consolas"/>
              </a:rPr>
              <a:t>public</a:t>
            </a:r>
            <a:r>
              <a:rPr lang="en-US" sz="1600" dirty="0">
                <a:solidFill>
                  <a:prstClr val="black"/>
                </a:solidFill>
                <a:latin typeface="Consolas"/>
              </a:rPr>
              <a:t> </a:t>
            </a:r>
            <a:r>
              <a:rPr lang="en-US" sz="1600" b="1" dirty="0">
                <a:solidFill>
                  <a:srgbClr val="0000FF"/>
                </a:solidFill>
                <a:latin typeface="Consolas"/>
              </a:rPr>
              <a:t>virtual</a:t>
            </a:r>
            <a:r>
              <a:rPr lang="en-US" sz="1600" dirty="0">
                <a:solidFill>
                  <a:prstClr val="black"/>
                </a:solidFill>
                <a:latin typeface="Consolas"/>
              </a:rPr>
              <a:t> </a:t>
            </a:r>
            <a:r>
              <a:rPr lang="en-US" sz="1600" dirty="0" smtClean="0">
                <a:solidFill>
                  <a:srgbClr val="0000FF"/>
                </a:solidFill>
                <a:latin typeface="Consolas"/>
              </a:rPr>
              <a:t>string</a:t>
            </a:r>
            <a:r>
              <a:rPr lang="en-US" sz="1600" dirty="0" smtClean="0">
                <a:solidFill>
                  <a:prstClr val="black"/>
                </a:solidFill>
                <a:latin typeface="Consolas"/>
              </a:rPr>
              <a:t> </a:t>
            </a:r>
            <a:r>
              <a:rPr lang="en-US" sz="1600" dirty="0" err="1">
                <a:solidFill>
                  <a:prstClr val="black"/>
                </a:solidFill>
                <a:latin typeface="Consolas"/>
              </a:rPr>
              <a:t>StudentName</a:t>
            </a:r>
            <a:r>
              <a:rPr lang="en-US" sz="1600" dirty="0">
                <a:solidFill>
                  <a:prstClr val="black"/>
                </a:solidFill>
                <a:latin typeface="Consolas"/>
              </a:rPr>
              <a:t> { </a:t>
            </a:r>
            <a:r>
              <a:rPr lang="en-US" sz="1600" dirty="0">
                <a:solidFill>
                  <a:srgbClr val="0000FF"/>
                </a:solidFill>
                <a:latin typeface="Consolas"/>
              </a:rPr>
              <a:t>get</a:t>
            </a:r>
            <a:r>
              <a:rPr lang="en-US" sz="1600" dirty="0">
                <a:solidFill>
                  <a:prstClr val="black"/>
                </a:solidFill>
                <a:latin typeface="Consolas"/>
              </a:rPr>
              <a:t>; </a:t>
            </a:r>
            <a:r>
              <a:rPr lang="en-US" sz="1600" dirty="0">
                <a:solidFill>
                  <a:srgbClr val="0000FF"/>
                </a:solidFill>
                <a:latin typeface="Consolas"/>
              </a:rPr>
              <a:t>set</a:t>
            </a:r>
            <a:r>
              <a:rPr lang="en-US" sz="1600" dirty="0">
                <a:solidFill>
                  <a:prstClr val="black"/>
                </a:solidFill>
                <a:latin typeface="Consolas"/>
              </a:rPr>
              <a:t>; }</a:t>
            </a:r>
          </a:p>
          <a:p>
            <a:r>
              <a:rPr lang="en-US" sz="1600" dirty="0">
                <a:solidFill>
                  <a:prstClr val="black"/>
                </a:solidFill>
                <a:latin typeface="Consolas"/>
              </a:rPr>
              <a:t>    </a:t>
            </a:r>
            <a:r>
              <a:rPr lang="en-US" sz="1600" dirty="0">
                <a:solidFill>
                  <a:srgbClr val="0000FF"/>
                </a:solidFill>
                <a:latin typeface="Consolas"/>
              </a:rPr>
              <a:t>public</a:t>
            </a:r>
            <a:r>
              <a:rPr lang="en-US" sz="1600" dirty="0">
                <a:solidFill>
                  <a:prstClr val="black"/>
                </a:solidFill>
                <a:latin typeface="Consolas"/>
              </a:rPr>
              <a:t> </a:t>
            </a:r>
            <a:r>
              <a:rPr lang="en-US" sz="1600" b="1" dirty="0">
                <a:solidFill>
                  <a:srgbClr val="0000FF"/>
                </a:solidFill>
                <a:latin typeface="Consolas"/>
              </a:rPr>
              <a:t>virtual</a:t>
            </a:r>
            <a:r>
              <a:rPr lang="en-US" sz="1600" dirty="0">
                <a:solidFill>
                  <a:prstClr val="black"/>
                </a:solidFill>
                <a:latin typeface="Consolas"/>
              </a:rPr>
              <a:t> </a:t>
            </a:r>
            <a:r>
              <a:rPr lang="en-US" sz="1600" dirty="0" smtClean="0">
                <a:solidFill>
                  <a:srgbClr val="2B91AF"/>
                </a:solidFill>
                <a:latin typeface="Consolas"/>
              </a:rPr>
              <a:t>Standard</a:t>
            </a:r>
            <a:r>
              <a:rPr lang="en-US" sz="1600" dirty="0" smtClean="0">
                <a:solidFill>
                  <a:prstClr val="black"/>
                </a:solidFill>
                <a:latin typeface="Consolas"/>
              </a:rPr>
              <a:t> </a:t>
            </a:r>
            <a:r>
              <a:rPr lang="en-US" sz="1600" dirty="0">
                <a:solidFill>
                  <a:prstClr val="black"/>
                </a:solidFill>
                <a:latin typeface="Consolas"/>
              </a:rPr>
              <a:t>Standard { </a:t>
            </a:r>
            <a:r>
              <a:rPr lang="en-US" sz="1600" dirty="0">
                <a:solidFill>
                  <a:srgbClr val="0000FF"/>
                </a:solidFill>
                <a:latin typeface="Consolas"/>
              </a:rPr>
              <a:t>get</a:t>
            </a:r>
            <a:r>
              <a:rPr lang="en-US" sz="1600" dirty="0">
                <a:solidFill>
                  <a:prstClr val="black"/>
                </a:solidFill>
                <a:latin typeface="Consolas"/>
              </a:rPr>
              <a:t>; </a:t>
            </a:r>
            <a:r>
              <a:rPr lang="en-US" sz="1600" dirty="0">
                <a:solidFill>
                  <a:srgbClr val="0000FF"/>
                </a:solidFill>
                <a:latin typeface="Consolas"/>
              </a:rPr>
              <a:t>set</a:t>
            </a:r>
            <a:r>
              <a:rPr lang="en-US" sz="1600" dirty="0">
                <a:solidFill>
                  <a:prstClr val="black"/>
                </a:solidFill>
                <a:latin typeface="Consolas"/>
              </a:rPr>
              <a:t>; }</a:t>
            </a:r>
          </a:p>
          <a:p>
            <a:r>
              <a:rPr lang="en-US" sz="1600" dirty="0">
                <a:solidFill>
                  <a:prstClr val="black"/>
                </a:solidFill>
                <a:latin typeface="Consolas"/>
              </a:rPr>
              <a:t>    </a:t>
            </a:r>
            <a:r>
              <a:rPr lang="en-US" sz="1600" dirty="0">
                <a:solidFill>
                  <a:srgbClr val="0000FF"/>
                </a:solidFill>
                <a:latin typeface="Consolas"/>
              </a:rPr>
              <a:t>public</a:t>
            </a:r>
            <a:r>
              <a:rPr lang="en-US" sz="1600" dirty="0">
                <a:solidFill>
                  <a:prstClr val="black"/>
                </a:solidFill>
                <a:latin typeface="Consolas"/>
              </a:rPr>
              <a:t> </a:t>
            </a:r>
            <a:r>
              <a:rPr lang="en-US" sz="1600" b="1" dirty="0">
                <a:solidFill>
                  <a:srgbClr val="0000FF"/>
                </a:solidFill>
                <a:latin typeface="Consolas"/>
              </a:rPr>
              <a:t>virtual</a:t>
            </a:r>
            <a:r>
              <a:rPr lang="en-US" sz="1600" dirty="0">
                <a:solidFill>
                  <a:prstClr val="black"/>
                </a:solidFill>
                <a:latin typeface="Consolas"/>
              </a:rPr>
              <a:t> </a:t>
            </a:r>
            <a:r>
              <a:rPr lang="en-US" sz="1600" dirty="0" err="1" smtClean="0">
                <a:solidFill>
                  <a:srgbClr val="2B91AF"/>
                </a:solidFill>
                <a:latin typeface="Consolas"/>
              </a:rPr>
              <a:t>StudentAddress</a:t>
            </a:r>
            <a:r>
              <a:rPr lang="en-US" sz="1600" dirty="0" smtClean="0">
                <a:solidFill>
                  <a:prstClr val="black"/>
                </a:solidFill>
                <a:latin typeface="Consolas"/>
              </a:rPr>
              <a:t> </a:t>
            </a:r>
            <a:r>
              <a:rPr lang="en-US" sz="1600" dirty="0" err="1">
                <a:solidFill>
                  <a:prstClr val="black"/>
                </a:solidFill>
                <a:latin typeface="Consolas"/>
              </a:rPr>
              <a:t>StudentAddress</a:t>
            </a:r>
            <a:r>
              <a:rPr lang="en-US" sz="1600" dirty="0">
                <a:solidFill>
                  <a:prstClr val="black"/>
                </a:solidFill>
                <a:latin typeface="Consolas"/>
              </a:rPr>
              <a:t> { </a:t>
            </a:r>
            <a:r>
              <a:rPr lang="en-US" sz="1600" dirty="0">
                <a:solidFill>
                  <a:srgbClr val="0000FF"/>
                </a:solidFill>
                <a:latin typeface="Consolas"/>
              </a:rPr>
              <a:t>get</a:t>
            </a:r>
            <a:r>
              <a:rPr lang="en-US" sz="1600" dirty="0">
                <a:solidFill>
                  <a:prstClr val="black"/>
                </a:solidFill>
                <a:latin typeface="Consolas"/>
              </a:rPr>
              <a:t>; </a:t>
            </a:r>
            <a:r>
              <a:rPr lang="en-US" sz="1600" dirty="0">
                <a:solidFill>
                  <a:srgbClr val="0000FF"/>
                </a:solidFill>
                <a:latin typeface="Consolas"/>
              </a:rPr>
              <a:t>set</a:t>
            </a:r>
            <a:r>
              <a:rPr lang="en-US" sz="1600" dirty="0">
                <a:solidFill>
                  <a:prstClr val="black"/>
                </a:solidFill>
                <a:latin typeface="Consolas"/>
              </a:rPr>
              <a:t>; }</a:t>
            </a:r>
          </a:p>
          <a:p>
            <a:r>
              <a:rPr lang="en-US" sz="1600" dirty="0">
                <a:solidFill>
                  <a:prstClr val="black"/>
                </a:solidFill>
                <a:latin typeface="Consolas"/>
              </a:rPr>
              <a:t>   </a:t>
            </a:r>
            <a:r>
              <a:rPr lang="ru-RU" sz="1600" dirty="0">
                <a:solidFill>
                  <a:prstClr val="black"/>
                </a:solidFill>
                <a:latin typeface="Consolas"/>
              </a:rPr>
              <a:t> </a:t>
            </a:r>
            <a:r>
              <a:rPr lang="en-US" sz="1600" dirty="0">
                <a:solidFill>
                  <a:srgbClr val="0000FF"/>
                </a:solidFill>
                <a:latin typeface="Consolas"/>
              </a:rPr>
              <a:t>public</a:t>
            </a:r>
            <a:r>
              <a:rPr lang="en-US" sz="1600" dirty="0">
                <a:solidFill>
                  <a:prstClr val="black"/>
                </a:solidFill>
                <a:latin typeface="Consolas"/>
              </a:rPr>
              <a:t> </a:t>
            </a:r>
            <a:r>
              <a:rPr lang="en-US" sz="1600" b="1" dirty="0">
                <a:solidFill>
                  <a:srgbClr val="0000FF"/>
                </a:solidFill>
                <a:latin typeface="Consolas"/>
              </a:rPr>
              <a:t>virtual</a:t>
            </a:r>
            <a:r>
              <a:rPr lang="en-US" sz="1600" dirty="0">
                <a:solidFill>
                  <a:prstClr val="black"/>
                </a:solidFill>
                <a:latin typeface="Consolas"/>
              </a:rPr>
              <a:t> </a:t>
            </a:r>
            <a:r>
              <a:rPr lang="en-US" sz="1600" b="1" dirty="0" err="1" smtClean="0">
                <a:solidFill>
                  <a:srgbClr val="2B91AF"/>
                </a:solidFill>
                <a:latin typeface="Consolas"/>
              </a:rPr>
              <a:t>ICollection</a:t>
            </a:r>
            <a:r>
              <a:rPr lang="en-US" sz="1600" b="1" dirty="0" smtClean="0">
                <a:solidFill>
                  <a:prstClr val="black"/>
                </a:solidFill>
                <a:latin typeface="Consolas"/>
              </a:rPr>
              <a:t>&lt;</a:t>
            </a:r>
            <a:r>
              <a:rPr lang="en-US" sz="1600" b="1" dirty="0">
                <a:solidFill>
                  <a:srgbClr val="2B91AF"/>
                </a:solidFill>
                <a:latin typeface="Consolas"/>
              </a:rPr>
              <a:t>Course</a:t>
            </a:r>
            <a:r>
              <a:rPr lang="en-US" sz="1600" b="1" dirty="0">
                <a:solidFill>
                  <a:prstClr val="black"/>
                </a:solidFill>
                <a:latin typeface="Consolas"/>
              </a:rPr>
              <a:t>&gt; </a:t>
            </a:r>
            <a:r>
              <a:rPr lang="en-US" sz="1600" dirty="0">
                <a:solidFill>
                  <a:prstClr val="black"/>
                </a:solidFill>
                <a:latin typeface="Consolas"/>
              </a:rPr>
              <a:t>Courses { </a:t>
            </a:r>
            <a:r>
              <a:rPr lang="en-US" sz="1600" dirty="0">
                <a:solidFill>
                  <a:srgbClr val="0000FF"/>
                </a:solidFill>
                <a:latin typeface="Consolas"/>
              </a:rPr>
              <a:t>get</a:t>
            </a:r>
            <a:r>
              <a:rPr lang="en-US" sz="1600" dirty="0">
                <a:solidFill>
                  <a:prstClr val="black"/>
                </a:solidFill>
                <a:latin typeface="Consolas"/>
              </a:rPr>
              <a:t>; </a:t>
            </a:r>
            <a:r>
              <a:rPr lang="en-US" sz="1600" dirty="0">
                <a:solidFill>
                  <a:srgbClr val="0000FF"/>
                </a:solidFill>
                <a:latin typeface="Consolas"/>
              </a:rPr>
              <a:t>set</a:t>
            </a:r>
            <a:r>
              <a:rPr lang="en-US" sz="1600" dirty="0">
                <a:solidFill>
                  <a:prstClr val="black"/>
                </a:solidFill>
                <a:latin typeface="Consolas"/>
              </a:rPr>
              <a:t>; }</a:t>
            </a:r>
          </a:p>
          <a:p>
            <a:r>
              <a:rPr lang="en-US" sz="1600" dirty="0" smtClean="0">
                <a:solidFill>
                  <a:prstClr val="black"/>
                </a:solidFill>
                <a:latin typeface="Consolas"/>
              </a:rPr>
              <a:t>}</a:t>
            </a:r>
          </a:p>
          <a:p>
            <a:endParaRPr lang="en-US" sz="1600" dirty="0">
              <a:solidFill>
                <a:prstClr val="black"/>
              </a:solidFill>
              <a:latin typeface="Consolas"/>
            </a:endParaRPr>
          </a:p>
          <a:p>
            <a:r>
              <a:rPr lang="en-US" sz="1600" b="1" dirty="0" err="1" smtClean="0">
                <a:latin typeface="Consolas"/>
                <a:cs typeface="Consolas"/>
              </a:rPr>
              <a:t>context.Configuration</a:t>
            </a:r>
            <a:r>
              <a:rPr lang="ru-RU" sz="1600" b="1" dirty="0" smtClean="0">
                <a:latin typeface="Consolas"/>
                <a:cs typeface="Consolas"/>
              </a:rPr>
              <a:t>.</a:t>
            </a:r>
            <a:r>
              <a:rPr lang="en-US" sz="1600" b="1" dirty="0" err="1" smtClean="0">
                <a:latin typeface="Consolas"/>
                <a:cs typeface="Consolas"/>
              </a:rPr>
              <a:t>ProxyCreationEnabled</a:t>
            </a:r>
            <a:r>
              <a:rPr lang="en-US" sz="1600" b="1" dirty="0" smtClean="0">
                <a:latin typeface="Consolas"/>
                <a:cs typeface="Consolas"/>
              </a:rPr>
              <a:t> NOT true!</a:t>
            </a:r>
            <a:endParaRPr lang="en-US" sz="1600" b="1" dirty="0">
              <a:solidFill>
                <a:prstClr val="black"/>
              </a:solidFill>
              <a:latin typeface="Consolas"/>
              <a:cs typeface="Consolas"/>
            </a:endParaRPr>
          </a:p>
        </p:txBody>
      </p:sp>
    </p:spTree>
    <p:extLst>
      <p:ext uri="{BB962C8B-B14F-4D97-AF65-F5344CB8AC3E}">
        <p14:creationId xmlns:p14="http://schemas.microsoft.com/office/powerpoint/2010/main" val="16527974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Типы сущностей в </a:t>
            </a:r>
            <a:r>
              <a:rPr lang="en-US" dirty="0" smtClean="0"/>
              <a:t>Entity Framework</a:t>
            </a:r>
            <a:endParaRPr lang="en-US" dirty="0"/>
          </a:p>
        </p:txBody>
      </p:sp>
      <p:sp>
        <p:nvSpPr>
          <p:cNvPr id="4" name="Скругленный прямоугольник 3"/>
          <p:cNvSpPr/>
          <p:nvPr/>
        </p:nvSpPr>
        <p:spPr bwMode="auto">
          <a:xfrm>
            <a:off x="342900" y="1676400"/>
            <a:ext cx="9686925" cy="3048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r>
              <a:rPr lang="en-US" dirty="0"/>
              <a:t>POCO </a:t>
            </a:r>
            <a:r>
              <a:rPr lang="ru-RU" dirty="0"/>
              <a:t>сущности </a:t>
            </a:r>
            <a:r>
              <a:rPr lang="ru-RU" dirty="0" smtClean="0"/>
              <a:t>должны удовлетворять следующим требованиям для того, чтобы быть </a:t>
            </a:r>
            <a:r>
              <a:rPr lang="en-US" dirty="0" smtClean="0"/>
              <a:t>POCO </a:t>
            </a:r>
            <a:r>
              <a:rPr lang="en-US" dirty="0"/>
              <a:t>proxy:</a:t>
            </a:r>
          </a:p>
          <a:p>
            <a:pPr marL="285750" indent="-285750">
              <a:buFont typeface="Arial"/>
              <a:buChar char="•"/>
            </a:pPr>
            <a:r>
              <a:rPr lang="en-US" dirty="0" smtClean="0"/>
              <a:t>POCO </a:t>
            </a:r>
            <a:r>
              <a:rPr lang="ru-RU" dirty="0" smtClean="0"/>
              <a:t>класс должен быть </a:t>
            </a:r>
            <a:r>
              <a:rPr lang="en-US" dirty="0" smtClean="0"/>
              <a:t>public</a:t>
            </a:r>
            <a:endParaRPr lang="en-US" dirty="0"/>
          </a:p>
          <a:p>
            <a:pPr marL="285750" indent="-285750">
              <a:buFont typeface="Arial"/>
              <a:buChar char="•"/>
            </a:pPr>
            <a:r>
              <a:rPr lang="en-US" dirty="0"/>
              <a:t>POCO </a:t>
            </a:r>
            <a:r>
              <a:rPr lang="ru-RU" dirty="0"/>
              <a:t>класс </a:t>
            </a:r>
            <a:r>
              <a:rPr lang="ru-RU" dirty="0" smtClean="0"/>
              <a:t>не должен быть запечатанным</a:t>
            </a:r>
            <a:endParaRPr lang="en-US" dirty="0"/>
          </a:p>
          <a:p>
            <a:pPr marL="285750" indent="-285750">
              <a:buFont typeface="Arial"/>
              <a:buChar char="•"/>
            </a:pPr>
            <a:r>
              <a:rPr lang="en-US" dirty="0"/>
              <a:t>POCO </a:t>
            </a:r>
            <a:r>
              <a:rPr lang="ru-RU" dirty="0"/>
              <a:t>класс не должен быть </a:t>
            </a:r>
            <a:r>
              <a:rPr lang="ru-RU" dirty="0" smtClean="0"/>
              <a:t>абстрактным</a:t>
            </a:r>
            <a:endParaRPr lang="en-US" dirty="0"/>
          </a:p>
          <a:p>
            <a:pPr marL="285750" indent="-285750">
              <a:buFont typeface="Arial"/>
              <a:buChar char="•"/>
            </a:pPr>
            <a:r>
              <a:rPr lang="en-US" dirty="0" err="1" smtClean="0"/>
              <a:t>К</a:t>
            </a:r>
            <a:r>
              <a:rPr lang="ru-RU" dirty="0" err="1" smtClean="0"/>
              <a:t>аждое</a:t>
            </a:r>
            <a:r>
              <a:rPr lang="ru-RU" dirty="0" smtClean="0"/>
              <a:t> навигационное свойство должно быть объявлено как </a:t>
            </a:r>
            <a:r>
              <a:rPr lang="en-US" dirty="0" smtClean="0"/>
              <a:t>public</a:t>
            </a:r>
            <a:r>
              <a:rPr lang="en-US" dirty="0"/>
              <a:t>, virtual</a:t>
            </a:r>
          </a:p>
          <a:p>
            <a:pPr marL="285750" indent="-285750">
              <a:buFont typeface="Arial"/>
              <a:buChar char="•"/>
            </a:pPr>
            <a:r>
              <a:rPr lang="ru-RU" dirty="0" smtClean="0"/>
              <a:t>Каждое свойство коллекция должна быть</a:t>
            </a:r>
            <a:r>
              <a:rPr lang="en-US" dirty="0" smtClean="0"/>
              <a:t> </a:t>
            </a:r>
            <a:r>
              <a:rPr lang="en-US" dirty="0" err="1"/>
              <a:t>ICollection</a:t>
            </a:r>
            <a:r>
              <a:rPr lang="en-US" dirty="0"/>
              <a:t>&lt;T&gt;</a:t>
            </a:r>
          </a:p>
          <a:p>
            <a:pPr marL="285750" indent="-285750">
              <a:buFont typeface="Arial"/>
              <a:buChar char="•"/>
            </a:pPr>
            <a:r>
              <a:rPr lang="en-US" dirty="0" err="1" smtClean="0"/>
              <a:t>С</a:t>
            </a:r>
            <a:r>
              <a:rPr lang="ru-RU" dirty="0" err="1" smtClean="0"/>
              <a:t>войство</a:t>
            </a:r>
            <a:r>
              <a:rPr lang="ru-RU" dirty="0" smtClean="0"/>
              <a:t> </a:t>
            </a:r>
            <a:r>
              <a:rPr lang="en-US" dirty="0" err="1" smtClean="0"/>
              <a:t>context.Configuration</a:t>
            </a:r>
            <a:r>
              <a:rPr lang="ru-RU" dirty="0" smtClean="0"/>
              <a:t>.</a:t>
            </a:r>
            <a:r>
              <a:rPr lang="en-US" dirty="0" err="1" smtClean="0"/>
              <a:t>ProxyCreationEnabled</a:t>
            </a:r>
            <a:r>
              <a:rPr lang="ru-RU" dirty="0" smtClean="0"/>
              <a:t> не должно быть </a:t>
            </a:r>
            <a:r>
              <a:rPr lang="en-US" dirty="0" smtClean="0"/>
              <a:t>false </a:t>
            </a:r>
            <a:r>
              <a:rPr lang="ru-RU" dirty="0" smtClean="0"/>
              <a:t>(по умолчанию равно </a:t>
            </a:r>
            <a:r>
              <a:rPr lang="en-US" dirty="0" smtClean="0"/>
              <a:t>true)</a:t>
            </a:r>
            <a:endParaRPr lang="en-US" dirty="0"/>
          </a:p>
        </p:txBody>
      </p:sp>
      <p:sp>
        <p:nvSpPr>
          <p:cNvPr id="5" name="Скругленный прямоугольник 4"/>
          <p:cNvSpPr/>
          <p:nvPr/>
        </p:nvSpPr>
        <p:spPr bwMode="auto">
          <a:xfrm>
            <a:off x="342900" y="762000"/>
            <a:ext cx="9686925" cy="762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pPr algn="just">
              <a:spcAft>
                <a:spcPts val="962"/>
              </a:spcAft>
            </a:pPr>
            <a:r>
              <a:rPr lang="en-US" dirty="0"/>
              <a:t>POCO Proxy: POCO Proxy </a:t>
            </a:r>
            <a:r>
              <a:rPr lang="ru-RU" dirty="0"/>
              <a:t>сущности являются прокси классами времени выполнения </a:t>
            </a:r>
            <a:r>
              <a:rPr lang="en-US" dirty="0"/>
              <a:t>POCO</a:t>
            </a:r>
            <a:r>
              <a:rPr lang="ru-RU" dirty="0"/>
              <a:t> сущностей</a:t>
            </a:r>
            <a:endParaRPr lang="en-US" b="1" dirty="0" err="1"/>
          </a:p>
        </p:txBody>
      </p:sp>
    </p:spTree>
    <p:extLst>
      <p:ext uri="{BB962C8B-B14F-4D97-AF65-F5344CB8AC3E}">
        <p14:creationId xmlns:p14="http://schemas.microsoft.com/office/powerpoint/2010/main" val="35923943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Типы сущностей в </a:t>
            </a:r>
            <a:r>
              <a:rPr lang="en-US" dirty="0"/>
              <a:t>Entity Framework</a:t>
            </a:r>
          </a:p>
        </p:txBody>
      </p:sp>
      <p:pic>
        <p:nvPicPr>
          <p:cNvPr id="4" name="Picture 3"/>
          <p:cNvPicPr>
            <a:picLocks noChangeAspect="1"/>
          </p:cNvPicPr>
          <p:nvPr/>
        </p:nvPicPr>
        <p:blipFill>
          <a:blip r:embed="rId3"/>
          <a:stretch>
            <a:fillRect/>
          </a:stretch>
        </p:blipFill>
        <p:spPr>
          <a:xfrm>
            <a:off x="1181100" y="1066800"/>
            <a:ext cx="7924800" cy="1206500"/>
          </a:xfrm>
          <a:prstGeom prst="rect">
            <a:avLst/>
          </a:prstGeom>
        </p:spPr>
      </p:pic>
      <p:pic>
        <p:nvPicPr>
          <p:cNvPr id="5" name="Picture 4"/>
          <p:cNvPicPr>
            <a:picLocks noChangeAspect="1"/>
          </p:cNvPicPr>
          <p:nvPr/>
        </p:nvPicPr>
        <p:blipFill>
          <a:blip r:embed="rId4"/>
          <a:stretch>
            <a:fillRect/>
          </a:stretch>
        </p:blipFill>
        <p:spPr>
          <a:xfrm>
            <a:off x="1181100" y="2819400"/>
            <a:ext cx="7924800" cy="1219200"/>
          </a:xfrm>
          <a:prstGeom prst="rect">
            <a:avLst/>
          </a:prstGeom>
        </p:spPr>
      </p:pic>
      <p:sp>
        <p:nvSpPr>
          <p:cNvPr id="6" name="Rectangle 5"/>
          <p:cNvSpPr/>
          <p:nvPr/>
        </p:nvSpPr>
        <p:spPr>
          <a:xfrm>
            <a:off x="342900" y="2362200"/>
            <a:ext cx="8610600" cy="369332"/>
          </a:xfrm>
          <a:prstGeom prst="rect">
            <a:avLst/>
          </a:prstGeom>
        </p:spPr>
        <p:txBody>
          <a:bodyPr wrap="square">
            <a:spAutoFit/>
          </a:bodyPr>
          <a:lstStyle/>
          <a:p>
            <a:r>
              <a:rPr lang="ru-RU" dirty="0" smtClean="0"/>
              <a:t>Получить  действительный тип сущности из динамического прокси:</a:t>
            </a:r>
            <a:endParaRPr lang="en-US" dirty="0"/>
          </a:p>
        </p:txBody>
      </p:sp>
    </p:spTree>
    <p:extLst>
      <p:ext uri="{BB962C8B-B14F-4D97-AF65-F5344CB8AC3E}">
        <p14:creationId xmlns:p14="http://schemas.microsoft.com/office/powerpoint/2010/main" val="32800501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a:t>
            </a:r>
            <a:r>
              <a:rPr lang="en-US" dirty="0" smtClean="0"/>
              <a:t>Relationships</a:t>
            </a:r>
            <a:endParaRPr lang="en-US" dirty="0"/>
          </a:p>
        </p:txBody>
      </p:sp>
      <p:pic>
        <p:nvPicPr>
          <p:cNvPr id="4" name="Picture 3"/>
          <p:cNvPicPr>
            <a:picLocks noChangeAspect="1"/>
          </p:cNvPicPr>
          <p:nvPr/>
        </p:nvPicPr>
        <p:blipFill>
          <a:blip r:embed="rId2"/>
          <a:stretch>
            <a:fillRect/>
          </a:stretch>
        </p:blipFill>
        <p:spPr>
          <a:xfrm>
            <a:off x="419100" y="685800"/>
            <a:ext cx="9423400" cy="5943600"/>
          </a:xfrm>
          <a:prstGeom prst="rect">
            <a:avLst/>
          </a:prstGeom>
        </p:spPr>
      </p:pic>
    </p:spTree>
    <p:extLst>
      <p:ext uri="{BB962C8B-B14F-4D97-AF65-F5344CB8AC3E}">
        <p14:creationId xmlns:p14="http://schemas.microsoft.com/office/powerpoint/2010/main" val="40771688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Relationships</a:t>
            </a:r>
          </a:p>
        </p:txBody>
      </p:sp>
      <p:pic>
        <p:nvPicPr>
          <p:cNvPr id="4" name="Picture 3"/>
          <p:cNvPicPr>
            <a:picLocks noChangeAspect="1"/>
          </p:cNvPicPr>
          <p:nvPr/>
        </p:nvPicPr>
        <p:blipFill>
          <a:blip r:embed="rId2"/>
          <a:stretch>
            <a:fillRect/>
          </a:stretch>
        </p:blipFill>
        <p:spPr>
          <a:xfrm>
            <a:off x="2438400" y="1320800"/>
            <a:ext cx="5410200" cy="4216400"/>
          </a:xfrm>
          <a:prstGeom prst="rect">
            <a:avLst/>
          </a:prstGeom>
        </p:spPr>
      </p:pic>
    </p:spTree>
    <p:extLst>
      <p:ext uri="{BB962C8B-B14F-4D97-AF65-F5344CB8AC3E}">
        <p14:creationId xmlns:p14="http://schemas.microsoft.com/office/powerpoint/2010/main" val="38945715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Жизненный цикл сущности</a:t>
            </a:r>
            <a:r>
              <a:rPr lang="en-US" dirty="0" smtClean="0"/>
              <a:t>. </a:t>
            </a:r>
            <a:r>
              <a:rPr lang="en-US" dirty="0"/>
              <a:t>Change Tracking</a:t>
            </a:r>
          </a:p>
        </p:txBody>
      </p:sp>
      <p:sp>
        <p:nvSpPr>
          <p:cNvPr id="4" name="Скругленный прямоугольник 4"/>
          <p:cNvSpPr/>
          <p:nvPr/>
        </p:nvSpPr>
        <p:spPr bwMode="auto">
          <a:xfrm>
            <a:off x="419100" y="838200"/>
            <a:ext cx="1905000" cy="1524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pPr marL="285750" indent="-285750">
              <a:buFont typeface="Arial"/>
              <a:buChar char="•"/>
            </a:pPr>
            <a:r>
              <a:rPr lang="en-US" dirty="0"/>
              <a:t>Added</a:t>
            </a:r>
          </a:p>
          <a:p>
            <a:pPr marL="285750" indent="-285750">
              <a:buFont typeface="Arial"/>
              <a:buChar char="•"/>
            </a:pPr>
            <a:r>
              <a:rPr lang="en-US" dirty="0"/>
              <a:t>Deleted</a:t>
            </a:r>
          </a:p>
          <a:p>
            <a:pPr marL="285750" indent="-285750">
              <a:buFont typeface="Arial"/>
              <a:buChar char="•"/>
            </a:pPr>
            <a:r>
              <a:rPr lang="en-US" dirty="0"/>
              <a:t>Modified</a:t>
            </a:r>
          </a:p>
          <a:p>
            <a:pPr marL="285750" indent="-285750">
              <a:buFont typeface="Arial"/>
              <a:buChar char="•"/>
            </a:pPr>
            <a:r>
              <a:rPr lang="en-US" dirty="0"/>
              <a:t>Unchanged</a:t>
            </a:r>
          </a:p>
          <a:p>
            <a:pPr marL="285750" indent="-285750">
              <a:buFont typeface="Arial"/>
              <a:buChar char="•"/>
            </a:pPr>
            <a:r>
              <a:rPr lang="en-US" dirty="0"/>
              <a:t>Detached</a:t>
            </a:r>
          </a:p>
        </p:txBody>
      </p:sp>
      <p:pic>
        <p:nvPicPr>
          <p:cNvPr id="3" name="Picture 2"/>
          <p:cNvPicPr>
            <a:picLocks noChangeAspect="1"/>
          </p:cNvPicPr>
          <p:nvPr/>
        </p:nvPicPr>
        <p:blipFill>
          <a:blip r:embed="rId3"/>
          <a:stretch>
            <a:fillRect/>
          </a:stretch>
        </p:blipFill>
        <p:spPr>
          <a:xfrm>
            <a:off x="2476500" y="762000"/>
            <a:ext cx="6832600" cy="5613400"/>
          </a:xfrm>
          <a:prstGeom prst="rect">
            <a:avLst/>
          </a:prstGeom>
        </p:spPr>
      </p:pic>
    </p:spTree>
    <p:extLst>
      <p:ext uri="{BB962C8B-B14F-4D97-AF65-F5344CB8AC3E}">
        <p14:creationId xmlns:p14="http://schemas.microsoft.com/office/powerpoint/2010/main" val="138242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Выбор модели разработки </a:t>
            </a:r>
            <a:r>
              <a:rPr lang="ru-RU" dirty="0" err="1"/>
              <a:t>Entity</a:t>
            </a:r>
            <a:r>
              <a:rPr lang="ru-RU" dirty="0"/>
              <a:t> </a:t>
            </a:r>
            <a:r>
              <a:rPr lang="ru-RU" dirty="0" err="1" smtClean="0"/>
              <a:t>Framework</a:t>
            </a:r>
            <a:r>
              <a:rPr lang="en-US" dirty="0" smtClean="0"/>
              <a:t>. </a:t>
            </a:r>
            <a:r>
              <a:rPr lang="ru-RU" dirty="0"/>
              <a:t>Способы взаимодействия с БД</a:t>
            </a:r>
          </a:p>
        </p:txBody>
      </p:sp>
      <p:pic>
        <p:nvPicPr>
          <p:cNvPr id="4" name="Picture 2"/>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342900" y="990601"/>
            <a:ext cx="9515475" cy="517359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Прямоугольник 2"/>
          <p:cNvSpPr/>
          <p:nvPr/>
        </p:nvSpPr>
        <p:spPr>
          <a:xfrm>
            <a:off x="6000751" y="3701534"/>
            <a:ext cx="3556752" cy="365778"/>
          </a:xfrm>
          <a:prstGeom prst="rect">
            <a:avLst/>
          </a:prstGeom>
        </p:spPr>
        <p:txBody>
          <a:bodyPr wrap="none" lIns="87920" tIns="43960" rIns="87920" bIns="43960">
            <a:spAutoFit/>
          </a:bodyPr>
          <a:lstStyle/>
          <a:p>
            <a:r>
              <a:rPr lang="en-US" b="1" dirty="0" smtClean="0">
                <a:latin typeface="+mn-lt"/>
              </a:rPr>
              <a:t>- Use </a:t>
            </a:r>
            <a:r>
              <a:rPr lang="en-US" b="1" dirty="0">
                <a:latin typeface="+mn-lt"/>
              </a:rPr>
              <a:t>Migration  to evolve database</a:t>
            </a:r>
          </a:p>
        </p:txBody>
      </p:sp>
      <p:sp>
        <p:nvSpPr>
          <p:cNvPr id="5" name="Rectangle 4"/>
          <p:cNvSpPr/>
          <p:nvPr/>
        </p:nvSpPr>
        <p:spPr>
          <a:xfrm>
            <a:off x="342900" y="6324600"/>
            <a:ext cx="4983230" cy="369332"/>
          </a:xfrm>
          <a:prstGeom prst="rect">
            <a:avLst/>
          </a:prstGeom>
        </p:spPr>
        <p:txBody>
          <a:bodyPr wrap="none">
            <a:spAutoFit/>
          </a:bodyPr>
          <a:lstStyle/>
          <a:p>
            <a:r>
              <a:rPr lang="en-US" dirty="0">
                <a:hlinkClick r:id="rId4"/>
              </a:rPr>
              <a:t>http://msdn.microsoft.com/ru-ru/data/</a:t>
            </a:r>
            <a:r>
              <a:rPr lang="en-US" dirty="0" smtClean="0">
                <a:hlinkClick r:id="rId4"/>
              </a:rPr>
              <a:t>ee712907</a:t>
            </a:r>
            <a:r>
              <a:rPr lang="en-US" dirty="0" smtClean="0"/>
              <a:t> </a:t>
            </a:r>
          </a:p>
        </p:txBody>
      </p:sp>
    </p:spTree>
    <p:extLst>
      <p:ext uri="{BB962C8B-B14F-4D97-AF65-F5344CB8AC3E}">
        <p14:creationId xmlns:p14="http://schemas.microsoft.com/office/powerpoint/2010/main" val="3437656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ORM</a:t>
            </a:r>
            <a:r>
              <a:rPr lang="ru-RU" dirty="0" smtClean="0"/>
              <a:t> для </a:t>
            </a:r>
            <a:r>
              <a:rPr lang="en-US" dirty="0" smtClean="0"/>
              <a:t>.NET</a:t>
            </a:r>
            <a:endParaRPr lang="en-US" dirty="0"/>
          </a:p>
        </p:txBody>
      </p:sp>
      <p:sp>
        <p:nvSpPr>
          <p:cNvPr id="4" name="Скругленный прямоугольник 3"/>
          <p:cNvSpPr/>
          <p:nvPr/>
        </p:nvSpPr>
        <p:spPr bwMode="auto">
          <a:xfrm>
            <a:off x="300038" y="762000"/>
            <a:ext cx="9686925" cy="2514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pPr eaLnBrk="1" hangingPunct="1"/>
            <a:r>
              <a:rPr lang="en-US" sz="1900" dirty="0"/>
              <a:t>LINQ to SQL (</a:t>
            </a:r>
            <a:r>
              <a:rPr lang="en-US" sz="1900" dirty="0">
                <a:hlinkClick r:id="rId2"/>
              </a:rPr>
              <a:t>http://msdn.microsoft.com/en-en/library/bb386976.aspx</a:t>
            </a:r>
            <a:r>
              <a:rPr lang="en-US" sz="1900" dirty="0"/>
              <a:t>)</a:t>
            </a:r>
            <a:endParaRPr lang="ru-RU" sz="1900" dirty="0"/>
          </a:p>
          <a:p>
            <a:pPr eaLnBrk="1" hangingPunct="1"/>
            <a:r>
              <a:rPr lang="en-US" sz="1900" dirty="0"/>
              <a:t>Entity Framework (</a:t>
            </a:r>
            <a:r>
              <a:rPr lang="en-US" sz="1900" dirty="0">
                <a:hlinkClick r:id="rId3"/>
              </a:rPr>
              <a:t>http://msdn.microsoft.com/en-en/library/bb399572.aspx</a:t>
            </a:r>
            <a:r>
              <a:rPr lang="en-US" sz="1900" dirty="0"/>
              <a:t>)</a:t>
            </a:r>
            <a:endParaRPr lang="ru-RU" sz="1900" dirty="0"/>
          </a:p>
          <a:p>
            <a:pPr eaLnBrk="1" hangingPunct="1"/>
            <a:r>
              <a:rPr lang="en-US" sz="1900" dirty="0" err="1"/>
              <a:t>NHibernate</a:t>
            </a:r>
            <a:r>
              <a:rPr lang="en-US" sz="1900" dirty="0"/>
              <a:t> (</a:t>
            </a:r>
            <a:r>
              <a:rPr lang="en-US" sz="1900" dirty="0">
                <a:hlinkClick r:id="rId4"/>
              </a:rPr>
              <a:t>http://nhforge.org</a:t>
            </a:r>
            <a:r>
              <a:rPr lang="en-US" sz="1900" dirty="0"/>
              <a:t>)</a:t>
            </a:r>
            <a:endParaRPr lang="ru-RU" sz="1900" dirty="0"/>
          </a:p>
          <a:p>
            <a:pPr eaLnBrk="1" hangingPunct="1"/>
            <a:r>
              <a:rPr lang="en-US" sz="1900" dirty="0" err="1"/>
              <a:t>eXpressPersistent</a:t>
            </a:r>
            <a:r>
              <a:rPr lang="en-US" sz="1900" dirty="0"/>
              <a:t> Objects™</a:t>
            </a:r>
            <a:r>
              <a:rPr lang="ru-RU" sz="1900" dirty="0"/>
              <a:t> (</a:t>
            </a:r>
            <a:r>
              <a:rPr lang="en-US" sz="1900" dirty="0">
                <a:hlinkClick r:id="rId5"/>
              </a:rPr>
              <a:t>http://www.devexpress.com/products/NET/XPO</a:t>
            </a:r>
            <a:r>
              <a:rPr lang="ru-RU" sz="1900" dirty="0"/>
              <a:t>)</a:t>
            </a:r>
          </a:p>
          <a:p>
            <a:pPr eaLnBrk="1" hangingPunct="1"/>
            <a:r>
              <a:rPr lang="en-US" sz="1900" dirty="0" err="1"/>
              <a:t>LLBLGen</a:t>
            </a:r>
            <a:r>
              <a:rPr lang="en-US" sz="1900" dirty="0"/>
              <a:t> Pro</a:t>
            </a:r>
            <a:r>
              <a:rPr lang="ru-RU" sz="1900" dirty="0"/>
              <a:t> (</a:t>
            </a:r>
            <a:r>
              <a:rPr lang="en-US" sz="1900" u="sng" dirty="0">
                <a:hlinkClick r:id="rId6"/>
              </a:rPr>
              <a:t>http://www.llblgen.com</a:t>
            </a:r>
            <a:r>
              <a:rPr lang="ru-RU" sz="1900" dirty="0"/>
              <a:t>)</a:t>
            </a:r>
          </a:p>
          <a:p>
            <a:pPr eaLnBrk="1" hangingPunct="1"/>
            <a:r>
              <a:rPr lang="en-US" sz="1900" dirty="0"/>
              <a:t>Dapper.NET</a:t>
            </a:r>
            <a:r>
              <a:rPr lang="ru-RU" sz="1900" dirty="0"/>
              <a:t> (</a:t>
            </a:r>
            <a:r>
              <a:rPr lang="en-US" sz="1900" dirty="0">
                <a:hlinkClick r:id="rId7"/>
              </a:rPr>
              <a:t>http://code.google.com/p/dapper-dot-net/</a:t>
            </a:r>
            <a:r>
              <a:rPr lang="ru-RU" sz="1900" dirty="0"/>
              <a:t>)</a:t>
            </a:r>
            <a:r>
              <a:rPr lang="en-US" sz="1900" dirty="0"/>
              <a:t>(ORM </a:t>
            </a:r>
            <a:r>
              <a:rPr lang="ru-RU" sz="1900" dirty="0"/>
              <a:t>сайта </a:t>
            </a:r>
            <a:r>
              <a:rPr lang="en-US" sz="1900" dirty="0" err="1">
                <a:hlinkClick r:id="rId8"/>
              </a:rPr>
              <a:t>StackOverflow</a:t>
            </a:r>
            <a:r>
              <a:rPr lang="en-US" sz="1900" dirty="0"/>
              <a:t>).</a:t>
            </a:r>
            <a:endParaRPr lang="ru-RU" sz="1900" dirty="0"/>
          </a:p>
          <a:p>
            <a:pPr eaLnBrk="1" hangingPunct="1"/>
            <a:r>
              <a:rPr lang="ru-RU" sz="1900" dirty="0"/>
              <a:t>и т.д.</a:t>
            </a:r>
            <a:endParaRPr lang="en-US" sz="1900" dirty="0"/>
          </a:p>
        </p:txBody>
      </p:sp>
    </p:spTree>
    <p:extLst>
      <p:ext uri="{BB962C8B-B14F-4D97-AF65-F5344CB8AC3E}">
        <p14:creationId xmlns:p14="http://schemas.microsoft.com/office/powerpoint/2010/main" val="9019952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Выбор модели разработки </a:t>
            </a:r>
            <a:r>
              <a:rPr lang="ru-RU" dirty="0" err="1" smtClean="0"/>
              <a:t>Entity</a:t>
            </a:r>
            <a:r>
              <a:rPr lang="ru-RU" dirty="0" smtClean="0"/>
              <a:t> </a:t>
            </a:r>
            <a:r>
              <a:rPr lang="ru-RU" dirty="0" err="1" smtClean="0"/>
              <a:t>Framework</a:t>
            </a:r>
            <a:r>
              <a:rPr lang="en-US" dirty="0" smtClean="0"/>
              <a:t> (</a:t>
            </a:r>
            <a:r>
              <a:rPr lang="en-US" dirty="0"/>
              <a:t>decision tree</a:t>
            </a:r>
            <a:r>
              <a:rPr lang="en-US" dirty="0" smtClean="0"/>
              <a:t>)</a:t>
            </a:r>
            <a:endParaRPr lang="en-US" dirty="0"/>
          </a:p>
        </p:txBody>
      </p:sp>
      <p:pic>
        <p:nvPicPr>
          <p:cNvPr id="4" name="Picture 3"/>
          <p:cNvPicPr>
            <a:picLocks noChangeAspect="1"/>
          </p:cNvPicPr>
          <p:nvPr/>
        </p:nvPicPr>
        <p:blipFill>
          <a:blip r:embed="rId2"/>
          <a:stretch>
            <a:fillRect/>
          </a:stretch>
        </p:blipFill>
        <p:spPr>
          <a:xfrm>
            <a:off x="1333500" y="990600"/>
            <a:ext cx="7835900" cy="5557883"/>
          </a:xfrm>
          <a:prstGeom prst="rect">
            <a:avLst/>
          </a:prstGeom>
        </p:spPr>
      </p:pic>
    </p:spTree>
    <p:extLst>
      <p:ext uri="{BB962C8B-B14F-4D97-AF65-F5344CB8AC3E}">
        <p14:creationId xmlns:p14="http://schemas.microsoft.com/office/powerpoint/2010/main" val="3708906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chemeClr val="tx2"/>
                </a:solidFill>
              </a:rPr>
              <a:t>Доступ к модели данных EDM</a:t>
            </a:r>
            <a:endParaRPr lang="en-US" dirty="0">
              <a:solidFill>
                <a:schemeClr val="tx2"/>
              </a:solidFill>
            </a:endParaRPr>
          </a:p>
        </p:txBody>
      </p:sp>
      <p:sp>
        <p:nvSpPr>
          <p:cNvPr id="3" name="Скругленный прямоугольник 2"/>
          <p:cNvSpPr/>
          <p:nvPr/>
        </p:nvSpPr>
        <p:spPr bwMode="auto">
          <a:xfrm>
            <a:off x="357188" y="838200"/>
            <a:ext cx="9686925" cy="1295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pPr algn="just">
              <a:spcAft>
                <a:spcPts val="0"/>
              </a:spcAft>
            </a:pPr>
            <a:r>
              <a:rPr lang="ru-RU" sz="1900" dirty="0"/>
              <a:t>Для доступа к модели данных </a:t>
            </a:r>
            <a:r>
              <a:rPr lang="en-US" sz="1900" dirty="0"/>
              <a:t>EDM </a:t>
            </a:r>
            <a:r>
              <a:rPr lang="ru-RU" sz="1900" dirty="0"/>
              <a:t>можно использовать три подхода</a:t>
            </a:r>
          </a:p>
          <a:p>
            <a:pPr marL="274749" indent="-274749" algn="just">
              <a:spcAft>
                <a:spcPts val="0"/>
              </a:spcAft>
              <a:buFont typeface="Arial" pitchFamily="34" charset="0"/>
              <a:buChar char="•"/>
            </a:pPr>
            <a:r>
              <a:rPr lang="en-US" sz="1900" dirty="0"/>
              <a:t>LINQ to Entities</a:t>
            </a:r>
            <a:endParaRPr lang="ru-RU" sz="1900" dirty="0"/>
          </a:p>
          <a:p>
            <a:pPr marL="274749" indent="-274749" algn="just">
              <a:spcAft>
                <a:spcPts val="0"/>
              </a:spcAft>
              <a:buFont typeface="Arial" pitchFamily="34" charset="0"/>
              <a:buChar char="•"/>
            </a:pPr>
            <a:r>
              <a:rPr lang="en-US" sz="1900" dirty="0"/>
              <a:t>Entity SQL</a:t>
            </a:r>
            <a:endParaRPr lang="ru-RU" sz="1900" dirty="0"/>
          </a:p>
          <a:p>
            <a:pPr marL="274749" indent="-274749" algn="just">
              <a:spcAft>
                <a:spcPts val="0"/>
              </a:spcAft>
              <a:buFont typeface="Arial" pitchFamily="34" charset="0"/>
              <a:buChar char="•"/>
            </a:pPr>
            <a:r>
              <a:rPr lang="en-US" sz="1900" dirty="0"/>
              <a:t>Native SQL</a:t>
            </a:r>
          </a:p>
        </p:txBody>
      </p:sp>
      <p:sp>
        <p:nvSpPr>
          <p:cNvPr id="5" name="Скругленный прямоугольник 4"/>
          <p:cNvSpPr/>
          <p:nvPr/>
        </p:nvSpPr>
        <p:spPr bwMode="auto">
          <a:xfrm>
            <a:off x="342901" y="2286000"/>
            <a:ext cx="9729788" cy="1295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pPr algn="just">
              <a:spcAft>
                <a:spcPts val="0"/>
              </a:spcAft>
            </a:pPr>
            <a:r>
              <a:rPr lang="en-US" sz="1900" dirty="0"/>
              <a:t>LINQ to Entities</a:t>
            </a:r>
            <a:r>
              <a:rPr lang="ru-RU" sz="1900" dirty="0"/>
              <a:t> является диалектом языка запросов LINQ для </a:t>
            </a:r>
            <a:r>
              <a:rPr lang="ru-RU" sz="1900" dirty="0" err="1"/>
              <a:t>Entity</a:t>
            </a:r>
            <a:r>
              <a:rPr lang="ru-RU" sz="1900" dirty="0"/>
              <a:t> </a:t>
            </a:r>
            <a:r>
              <a:rPr lang="ru-RU" sz="1900" dirty="0" err="1"/>
              <a:t>Framework</a:t>
            </a:r>
            <a:r>
              <a:rPr lang="ru-RU" sz="1900" dirty="0"/>
              <a:t> и использует его синтаксис. Поддерживаются не все доступные методы, при этом их использование не является ошибкой на этапе компиляции, однако в процессе выполнения приложения будет выброшено исключение </a:t>
            </a:r>
            <a:r>
              <a:rPr lang="ru-RU" sz="1900" dirty="0" err="1"/>
              <a:t>NotSupportedException</a:t>
            </a:r>
            <a:endParaRPr lang="en-US" sz="1900" dirty="0"/>
          </a:p>
        </p:txBody>
      </p:sp>
      <p:sp>
        <p:nvSpPr>
          <p:cNvPr id="6" name="Скругленный прямоугольник 5"/>
          <p:cNvSpPr/>
          <p:nvPr/>
        </p:nvSpPr>
        <p:spPr bwMode="auto">
          <a:xfrm>
            <a:off x="342899" y="3657600"/>
            <a:ext cx="9729789" cy="1828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pPr algn="just">
              <a:spcAft>
                <a:spcPts val="0"/>
              </a:spcAft>
            </a:pPr>
            <a:r>
              <a:rPr lang="en-US" sz="1900" dirty="0"/>
              <a:t>Entity SQL</a:t>
            </a:r>
            <a:r>
              <a:rPr lang="ru-RU" sz="1900" dirty="0"/>
              <a:t> представляет собой независимый от хранилища язык запросов, аналогичный языку SQL и позволяет запросы к данным сущности, представленным либо в виде объектов, либо в табличной форме (с использованием </a:t>
            </a:r>
            <a:r>
              <a:rPr lang="en-US" sz="1900" dirty="0"/>
              <a:t> </a:t>
            </a:r>
            <a:r>
              <a:rPr lang="ru-RU" sz="1900" dirty="0"/>
              <a:t>напрямую </a:t>
            </a:r>
            <a:r>
              <a:rPr lang="en-US" sz="1900" dirty="0"/>
              <a:t>Entity Framework’s Object Services</a:t>
            </a:r>
            <a:r>
              <a:rPr lang="ru-RU" sz="1900" dirty="0"/>
              <a:t>). </a:t>
            </a:r>
            <a:r>
              <a:rPr lang="ru-RU" sz="1900" dirty="0" err="1"/>
              <a:t>ObjectQuery</a:t>
            </a:r>
            <a:r>
              <a:rPr lang="ru-RU" sz="1900" dirty="0"/>
              <a:t> создается непосредственно используя для построения выражения запросов T-SQL-подобный язык запросов </a:t>
            </a:r>
            <a:r>
              <a:rPr lang="ru-RU" sz="1900" dirty="0" err="1"/>
              <a:t>Entity</a:t>
            </a:r>
            <a:r>
              <a:rPr lang="ru-RU" sz="1900" dirty="0"/>
              <a:t> </a:t>
            </a:r>
            <a:r>
              <a:rPr lang="ru-RU" sz="1900" dirty="0" err="1"/>
              <a:t>Framework</a:t>
            </a:r>
            <a:r>
              <a:rPr lang="ru-RU" sz="1900" dirty="0"/>
              <a:t>, называемый </a:t>
            </a:r>
            <a:r>
              <a:rPr lang="ru-RU" sz="1900" dirty="0" err="1"/>
              <a:t>Entity</a:t>
            </a:r>
            <a:r>
              <a:rPr lang="ru-RU" sz="1900" dirty="0"/>
              <a:t> SQL</a:t>
            </a:r>
            <a:endParaRPr lang="en-US" sz="1900" dirty="0"/>
          </a:p>
        </p:txBody>
      </p:sp>
      <p:sp>
        <p:nvSpPr>
          <p:cNvPr id="8" name="Скругленный прямоугольник 7"/>
          <p:cNvSpPr/>
          <p:nvPr/>
        </p:nvSpPr>
        <p:spPr bwMode="auto">
          <a:xfrm>
            <a:off x="342900" y="5562600"/>
            <a:ext cx="9701213" cy="990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pPr algn="just">
              <a:spcAft>
                <a:spcPts val="0"/>
              </a:spcAft>
            </a:pPr>
            <a:r>
              <a:rPr lang="en-US" sz="1900" dirty="0"/>
              <a:t>Native SQL</a:t>
            </a:r>
            <a:r>
              <a:rPr lang="ru-RU" sz="1900" dirty="0"/>
              <a:t> позволяет напрямую обращаться к </a:t>
            </a:r>
            <a:r>
              <a:rPr lang="ru-RU" sz="1900" dirty="0" err="1"/>
              <a:t>Entity</a:t>
            </a:r>
            <a:r>
              <a:rPr lang="ru-RU" sz="1900" dirty="0"/>
              <a:t> </a:t>
            </a:r>
            <a:r>
              <a:rPr lang="ru-RU" sz="1900" dirty="0" err="1"/>
              <a:t>Client</a:t>
            </a:r>
            <a:r>
              <a:rPr lang="ru-RU" sz="1900" dirty="0"/>
              <a:t> </a:t>
            </a:r>
            <a:r>
              <a:rPr lang="ru-RU" sz="1900" dirty="0" err="1"/>
              <a:t>data</a:t>
            </a:r>
            <a:r>
              <a:rPr lang="ru-RU" sz="1900" dirty="0"/>
              <a:t> </a:t>
            </a:r>
            <a:r>
              <a:rPr lang="ru-RU" sz="1900" dirty="0" err="1"/>
              <a:t>provider</a:t>
            </a:r>
            <a:r>
              <a:rPr lang="ru-RU" sz="1900" dirty="0"/>
              <a:t>, минуя слой </a:t>
            </a:r>
            <a:r>
              <a:rPr lang="en-US" sz="1900" dirty="0"/>
              <a:t>Object Services</a:t>
            </a:r>
            <a:r>
              <a:rPr lang="ru-RU" sz="1900" dirty="0"/>
              <a:t>. В некоторых сценариях это может дать большой прирост в производительности</a:t>
            </a:r>
          </a:p>
        </p:txBody>
      </p:sp>
    </p:spTree>
    <p:extLst>
      <p:ext uri="{BB962C8B-B14F-4D97-AF65-F5344CB8AC3E}">
        <p14:creationId xmlns:p14="http://schemas.microsoft.com/office/powerpoint/2010/main" val="12642236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Сущностные класса </a:t>
            </a:r>
            <a:r>
              <a:rPr lang="en-US" smtClean="0"/>
              <a:t>Entity Framework</a:t>
            </a:r>
            <a:endParaRPr lang="ru-RU" dirty="0"/>
          </a:p>
        </p:txBody>
      </p:sp>
      <p:sp>
        <p:nvSpPr>
          <p:cNvPr id="4" name="Скругленный прямоугольник 3"/>
          <p:cNvSpPr/>
          <p:nvPr/>
        </p:nvSpPr>
        <p:spPr bwMode="auto">
          <a:xfrm>
            <a:off x="342900" y="838200"/>
            <a:ext cx="9601200" cy="1066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87920" tIns="43960" rIns="87920" bIns="43960" numCol="1" spcCol="0" rtlCol="0" fromWordArt="0" anchor="ctr" anchorCtr="0" forceAA="0" compatLnSpc="1">
            <a:prstTxWarp prst="textNoShape">
              <a:avLst/>
            </a:prstTxWarp>
            <a:noAutofit/>
          </a:bodyPr>
          <a:lstStyle/>
          <a:p>
            <a:pPr algn="just">
              <a:spcAft>
                <a:spcPts val="0"/>
              </a:spcAft>
            </a:pPr>
            <a:r>
              <a:rPr lang="ru-RU" sz="1900" dirty="0"/>
              <a:t>Визуальный конструктор </a:t>
            </a:r>
            <a:r>
              <a:rPr lang="en-US" sz="1900" dirty="0"/>
              <a:t>VS </a:t>
            </a:r>
            <a:r>
              <a:rPr lang="ru-RU" sz="1900" dirty="0"/>
              <a:t>предполагает, что изначально требуется отображение 1:1 между таблицами и сущностями, однако можно расширить такое поведение за счет настройки </a:t>
            </a:r>
            <a:r>
              <a:rPr lang="en-US" sz="1900" dirty="0"/>
              <a:t>EDM</a:t>
            </a:r>
            <a:endParaRPr lang="ru-RU" sz="1900" dirty="0"/>
          </a:p>
        </p:txBody>
      </p:sp>
      <p:sp>
        <p:nvSpPr>
          <p:cNvPr id="11" name="Скругленный прямоугольник 10"/>
          <p:cNvSpPr/>
          <p:nvPr/>
        </p:nvSpPr>
        <p:spPr bwMode="auto">
          <a:xfrm>
            <a:off x="342904" y="2057400"/>
            <a:ext cx="9601199" cy="2514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87920" tIns="43960" rIns="87920" bIns="43960" numCol="1" spcCol="0" rtlCol="0" fromWordArt="0" anchor="ctr" anchorCtr="0" forceAA="0" compatLnSpc="1">
            <a:prstTxWarp prst="textNoShape">
              <a:avLst/>
            </a:prstTxWarp>
            <a:noAutofit/>
          </a:bodyPr>
          <a:lstStyle/>
          <a:p>
            <a:pPr lvl="0" algn="just"/>
            <a:r>
              <a:rPr lang="ru-RU" sz="1900" dirty="0">
                <a:solidFill>
                  <a:prstClr val="black"/>
                </a:solidFill>
              </a:rPr>
              <a:t>Могут быть выполнены следующие действия:</a:t>
            </a:r>
          </a:p>
          <a:p>
            <a:pPr marL="274749" indent="-274749" algn="just">
              <a:buFont typeface="Wingdings" pitchFamily="2" charset="2"/>
              <a:buChar char="§"/>
            </a:pPr>
            <a:r>
              <a:rPr lang="ru-RU" sz="1900" dirty="0">
                <a:solidFill>
                  <a:prstClr val="black"/>
                </a:solidFill>
              </a:rPr>
              <a:t>отображения нескольких таблиц на одну сущность</a:t>
            </a:r>
          </a:p>
          <a:p>
            <a:pPr marL="274749" indent="-274749" algn="just">
              <a:buFont typeface="Wingdings" pitchFamily="2" charset="2"/>
              <a:buChar char="§"/>
            </a:pPr>
            <a:r>
              <a:rPr lang="ru-RU" sz="1900" dirty="0">
                <a:solidFill>
                  <a:prstClr val="black"/>
                </a:solidFill>
              </a:rPr>
              <a:t>отображение одной таблицы на несколько сущностей</a:t>
            </a:r>
          </a:p>
          <a:p>
            <a:pPr marL="274749" indent="-274749" algn="just">
              <a:buFont typeface="Wingdings" pitchFamily="2" charset="2"/>
              <a:buChar char="§"/>
            </a:pPr>
            <a:r>
              <a:rPr lang="ru-RU" sz="1900" dirty="0">
                <a:solidFill>
                  <a:prstClr val="black"/>
                </a:solidFill>
              </a:rPr>
              <a:t>отображение унаследованных типов с использованием трех стандартных стратегий, популярных в мире </a:t>
            </a:r>
            <a:r>
              <a:rPr lang="en-US" sz="1900" dirty="0">
                <a:solidFill>
                  <a:prstClr val="black"/>
                </a:solidFill>
              </a:rPr>
              <a:t>ORM</a:t>
            </a:r>
          </a:p>
          <a:p>
            <a:pPr marL="694504" indent="-274749" algn="just">
              <a:buFont typeface="Arial" pitchFamily="34" charset="0"/>
              <a:buChar char="•"/>
            </a:pPr>
            <a:r>
              <a:rPr lang="ru-RU" sz="1900" b="1" dirty="0">
                <a:solidFill>
                  <a:prstClr val="black"/>
                </a:solidFill>
              </a:rPr>
              <a:t>таблица на иерархию</a:t>
            </a:r>
          </a:p>
          <a:p>
            <a:pPr marL="694504" indent="-274749" algn="just">
              <a:buFont typeface="Arial" pitchFamily="34" charset="0"/>
              <a:buChar char="•"/>
            </a:pPr>
            <a:r>
              <a:rPr lang="ru-RU" sz="1900" b="1" dirty="0">
                <a:solidFill>
                  <a:prstClr val="black"/>
                </a:solidFill>
              </a:rPr>
              <a:t>таблица на тип</a:t>
            </a:r>
          </a:p>
          <a:p>
            <a:pPr marL="694504" indent="-274749" algn="just">
              <a:buFont typeface="Arial" pitchFamily="34" charset="0"/>
              <a:buChar char="•"/>
            </a:pPr>
            <a:r>
              <a:rPr lang="ru-RU" sz="1900" b="1" dirty="0">
                <a:solidFill>
                  <a:prstClr val="black"/>
                </a:solidFill>
              </a:rPr>
              <a:t>таблица на конкретный тип</a:t>
            </a:r>
            <a:endParaRPr lang="en-US" sz="1900" b="1" dirty="0">
              <a:solidFill>
                <a:prstClr val="black"/>
              </a:solidFill>
            </a:endParaRPr>
          </a:p>
        </p:txBody>
      </p:sp>
    </p:spTree>
    <p:extLst>
      <p:ext uri="{BB962C8B-B14F-4D97-AF65-F5344CB8AC3E}">
        <p14:creationId xmlns:p14="http://schemas.microsoft.com/office/powerpoint/2010/main" val="6371127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Сущностные класса </a:t>
            </a:r>
            <a:r>
              <a:rPr lang="en-US" smtClean="0"/>
              <a:t>Entity Framework</a:t>
            </a:r>
            <a:endParaRPr lang="ru-RU" dirty="0"/>
          </a:p>
        </p:txBody>
      </p:sp>
      <p:sp>
        <p:nvSpPr>
          <p:cNvPr id="11" name="Скругленный прямоугольник 10"/>
          <p:cNvSpPr/>
          <p:nvPr/>
        </p:nvSpPr>
        <p:spPr bwMode="auto">
          <a:xfrm>
            <a:off x="300041" y="1500188"/>
            <a:ext cx="9729787" cy="1857375"/>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87920" tIns="43960" rIns="87920" bIns="43960" numCol="1" spcCol="0" rtlCol="0" fromWordArt="0" anchor="ctr" anchorCtr="0" forceAA="0" compatLnSpc="1">
            <a:prstTxWarp prst="textNoShape">
              <a:avLst/>
            </a:prstTxWarp>
            <a:noAutofit/>
          </a:bodyPr>
          <a:lstStyle/>
          <a:p>
            <a:pPr marL="4580" algn="just"/>
            <a:r>
              <a:rPr lang="ru-RU" sz="1900" b="1" dirty="0">
                <a:solidFill>
                  <a:prstClr val="black"/>
                </a:solidFill>
              </a:rPr>
              <a:t>Таблица на иерархию (</a:t>
            </a:r>
            <a:r>
              <a:rPr lang="en-US" sz="1900" b="1" dirty="0"/>
              <a:t>Table per hierarchy</a:t>
            </a:r>
            <a:r>
              <a:rPr lang="ru-RU" sz="1900" b="1" dirty="0"/>
              <a:t>, </a:t>
            </a:r>
            <a:r>
              <a:rPr lang="en-US" sz="1900" b="1" dirty="0"/>
              <a:t>TPH</a:t>
            </a:r>
            <a:r>
              <a:rPr lang="ru-RU" sz="1900" b="1" dirty="0">
                <a:solidFill>
                  <a:prstClr val="black"/>
                </a:solidFill>
              </a:rPr>
              <a:t>) </a:t>
            </a:r>
          </a:p>
          <a:p>
            <a:pPr marL="4580" algn="just"/>
            <a:r>
              <a:rPr lang="ru-RU" sz="1900" dirty="0"/>
              <a:t>Позволяет создать одну общую таблицу для всех классов. Тип, к которому относится конкретная запись, в этом случае указывается в специальным поле. Принципиальный момент: необходимо чтобы все свойства, добавленные в классах-наследниках, могли принимать значение </a:t>
            </a:r>
            <a:r>
              <a:rPr lang="ru-RU" sz="1900" i="1" dirty="0" err="1"/>
              <a:t>null</a:t>
            </a:r>
            <a:r>
              <a:rPr lang="ru-RU" sz="1900" dirty="0"/>
              <a:t>. Дело в том, именно оно будет указываться в полях, у которых нет аналогов в сохраняемом экземпляре</a:t>
            </a:r>
            <a:endParaRPr lang="ru-RU" sz="1900" dirty="0">
              <a:solidFill>
                <a:prstClr val="black"/>
              </a:solidFill>
            </a:endParaRPr>
          </a:p>
        </p:txBody>
      </p:sp>
      <p:sp>
        <p:nvSpPr>
          <p:cNvPr id="6" name="Скругленный прямоугольник 5"/>
          <p:cNvSpPr/>
          <p:nvPr/>
        </p:nvSpPr>
        <p:spPr bwMode="auto">
          <a:xfrm>
            <a:off x="300041" y="3500437"/>
            <a:ext cx="9729787" cy="1909763"/>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87920" tIns="43960" rIns="87920" bIns="43960" numCol="1" spcCol="0" rtlCol="0" fromWordArt="0" anchor="ctr" anchorCtr="0" forceAA="0" compatLnSpc="1">
            <a:prstTxWarp prst="textNoShape">
              <a:avLst/>
            </a:prstTxWarp>
            <a:noAutofit/>
          </a:bodyPr>
          <a:lstStyle/>
          <a:p>
            <a:pPr algn="just"/>
            <a:r>
              <a:rPr lang="ru-RU" sz="1900" b="1" dirty="0">
                <a:solidFill>
                  <a:prstClr val="black"/>
                </a:solidFill>
              </a:rPr>
              <a:t>Таблица на тип (</a:t>
            </a:r>
            <a:r>
              <a:rPr lang="en-US" sz="1900" b="1" dirty="0"/>
              <a:t>Table per type</a:t>
            </a:r>
            <a:r>
              <a:rPr lang="ru-RU" sz="1900" b="1" dirty="0"/>
              <a:t>, </a:t>
            </a:r>
            <a:r>
              <a:rPr lang="en-US" sz="1900" b="1" dirty="0"/>
              <a:t>TPT</a:t>
            </a:r>
            <a:r>
              <a:rPr lang="ru-RU" sz="1900" b="1" dirty="0">
                <a:solidFill>
                  <a:prstClr val="black"/>
                </a:solidFill>
              </a:rPr>
              <a:t>)</a:t>
            </a:r>
          </a:p>
          <a:p>
            <a:r>
              <a:rPr lang="ru-RU" sz="1900" dirty="0"/>
              <a:t>создается несколько таблиц:</a:t>
            </a:r>
          </a:p>
          <a:p>
            <a:pPr marL="274749" indent="-274749">
              <a:buFont typeface="Arial" pitchFamily="34" charset="0"/>
              <a:buChar char="•"/>
            </a:pPr>
            <a:r>
              <a:rPr lang="ru-RU" sz="1900" dirty="0"/>
              <a:t>одна таблица на основе базового класса, которая будет содержать общие для всех классов поля</a:t>
            </a:r>
          </a:p>
          <a:p>
            <a:pPr marL="274749" indent="-274749">
              <a:buFont typeface="Arial" pitchFamily="34" charset="0"/>
              <a:buChar char="•"/>
            </a:pPr>
            <a:r>
              <a:rPr lang="ru-RU" sz="1900" dirty="0"/>
              <a:t>несколько вспомогательных, в которых разместиться специфичные для каждого потомка данные</a:t>
            </a:r>
          </a:p>
        </p:txBody>
      </p:sp>
      <p:sp>
        <p:nvSpPr>
          <p:cNvPr id="3" name="Скругленный прямоугольник 2"/>
          <p:cNvSpPr/>
          <p:nvPr/>
        </p:nvSpPr>
        <p:spPr bwMode="auto">
          <a:xfrm>
            <a:off x="300041" y="714375"/>
            <a:ext cx="9729787" cy="685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pPr lvl="0" algn="just"/>
            <a:r>
              <a:rPr lang="ru-RU" sz="1900" dirty="0">
                <a:solidFill>
                  <a:prstClr val="black"/>
                </a:solidFill>
              </a:rPr>
              <a:t>Отображение унаследованных типов с использованием трех стандартных стратегий, популярных в мире </a:t>
            </a:r>
            <a:r>
              <a:rPr lang="en-US" sz="1900" dirty="0">
                <a:solidFill>
                  <a:prstClr val="black"/>
                </a:solidFill>
              </a:rPr>
              <a:t>ORM</a:t>
            </a:r>
          </a:p>
        </p:txBody>
      </p:sp>
      <p:sp>
        <p:nvSpPr>
          <p:cNvPr id="8" name="Скругленный прямоугольник 7"/>
          <p:cNvSpPr/>
          <p:nvPr/>
        </p:nvSpPr>
        <p:spPr bwMode="auto">
          <a:xfrm>
            <a:off x="300041" y="5524500"/>
            <a:ext cx="9729787" cy="8763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87920" tIns="43960" rIns="87920" bIns="43960" numCol="1" spcCol="0" rtlCol="0" fromWordArt="0" anchor="ctr" anchorCtr="0" forceAA="0" compatLnSpc="1">
            <a:prstTxWarp prst="textNoShape">
              <a:avLst/>
            </a:prstTxWarp>
            <a:noAutofit/>
          </a:bodyPr>
          <a:lstStyle/>
          <a:p>
            <a:pPr algn="just"/>
            <a:r>
              <a:rPr lang="ru-RU" sz="1900" b="1" dirty="0">
                <a:solidFill>
                  <a:prstClr val="black"/>
                </a:solidFill>
              </a:rPr>
              <a:t>Таблица на конкретный</a:t>
            </a:r>
            <a:r>
              <a:rPr lang="ru-RU" sz="1900" dirty="0">
                <a:solidFill>
                  <a:prstClr val="black"/>
                </a:solidFill>
              </a:rPr>
              <a:t> </a:t>
            </a:r>
            <a:r>
              <a:rPr lang="ru-RU" sz="1900" b="1" dirty="0">
                <a:solidFill>
                  <a:prstClr val="black"/>
                </a:solidFill>
              </a:rPr>
              <a:t>тип (</a:t>
            </a:r>
            <a:r>
              <a:rPr lang="en-US" sz="1900" b="1" dirty="0"/>
              <a:t>Table per concrete type</a:t>
            </a:r>
            <a:r>
              <a:rPr lang="ru-RU" sz="1900" b="1" dirty="0"/>
              <a:t>, </a:t>
            </a:r>
            <a:r>
              <a:rPr lang="en-US" sz="1900" b="1" dirty="0"/>
              <a:t>TPC</a:t>
            </a:r>
            <a:r>
              <a:rPr lang="ru-RU" sz="1900" b="1" dirty="0">
                <a:solidFill>
                  <a:prstClr val="black"/>
                </a:solidFill>
              </a:rPr>
              <a:t>)</a:t>
            </a:r>
          </a:p>
          <a:p>
            <a:r>
              <a:rPr lang="ru-RU" sz="1900" dirty="0"/>
              <a:t>Создаются  отдельные самостоятельные таблицы для каждого конкретного типа</a:t>
            </a:r>
          </a:p>
        </p:txBody>
      </p:sp>
    </p:spTree>
    <p:extLst>
      <p:ext uri="{BB962C8B-B14F-4D97-AF65-F5344CB8AC3E}">
        <p14:creationId xmlns:p14="http://schemas.microsoft.com/office/powerpoint/2010/main" val="1596813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mtClean="0"/>
              <a:t> LINQ-to-Entities – Projection, Lazy loading &amp; Eager loading</a:t>
            </a:r>
            <a:endParaRPr lang="en-US" dirty="0"/>
          </a:p>
        </p:txBody>
      </p:sp>
      <p:sp>
        <p:nvSpPr>
          <p:cNvPr id="4" name="Блок-схема: документ 3"/>
          <p:cNvSpPr/>
          <p:nvPr/>
        </p:nvSpPr>
        <p:spPr bwMode="auto">
          <a:xfrm>
            <a:off x="342900" y="1600200"/>
            <a:ext cx="9686925" cy="11430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r>
              <a:rPr lang="en-US" sz="1500" dirty="0" err="1">
                <a:solidFill>
                  <a:srgbClr val="0000FF"/>
                </a:solidFill>
                <a:latin typeface="Consolas"/>
              </a:rPr>
              <a:t>var</a:t>
            </a:r>
            <a:r>
              <a:rPr lang="en-US" sz="1500" dirty="0">
                <a:solidFill>
                  <a:prstClr val="black"/>
                </a:solidFill>
                <a:latin typeface="Consolas"/>
              </a:rPr>
              <a:t> student =  (</a:t>
            </a:r>
            <a:r>
              <a:rPr lang="en-US" sz="1500" dirty="0">
                <a:solidFill>
                  <a:srgbClr val="0000FF"/>
                </a:solidFill>
                <a:latin typeface="Consolas"/>
              </a:rPr>
              <a:t>from</a:t>
            </a:r>
            <a:r>
              <a:rPr lang="en-US" sz="1500" dirty="0">
                <a:solidFill>
                  <a:prstClr val="black"/>
                </a:solidFill>
                <a:latin typeface="Consolas"/>
              </a:rPr>
              <a:t> s </a:t>
            </a:r>
            <a:r>
              <a:rPr lang="en-US" sz="1500" dirty="0">
                <a:solidFill>
                  <a:srgbClr val="0000FF"/>
                </a:solidFill>
                <a:latin typeface="Consolas"/>
              </a:rPr>
              <a:t>in</a:t>
            </a:r>
            <a:r>
              <a:rPr lang="en-US" sz="1500" dirty="0">
                <a:solidFill>
                  <a:prstClr val="black"/>
                </a:solidFill>
                <a:latin typeface="Consolas"/>
              </a:rPr>
              <a:t> </a:t>
            </a:r>
            <a:r>
              <a:rPr lang="en-US" sz="1500" dirty="0" err="1">
                <a:solidFill>
                  <a:prstClr val="black"/>
                </a:solidFill>
                <a:latin typeface="Consolas"/>
              </a:rPr>
              <a:t>context.Students</a:t>
            </a:r>
            <a:endParaRPr lang="en-US" sz="1500" dirty="0">
              <a:solidFill>
                <a:prstClr val="black"/>
              </a:solidFill>
              <a:latin typeface="Consolas"/>
            </a:endParaRPr>
          </a:p>
          <a:p>
            <a:r>
              <a:rPr lang="en-US" sz="1500" dirty="0">
                <a:solidFill>
                  <a:srgbClr val="0000FF"/>
                </a:solidFill>
                <a:latin typeface="Consolas"/>
              </a:rPr>
              <a:t>                where</a:t>
            </a:r>
            <a:r>
              <a:rPr lang="en-US" sz="1500" dirty="0">
                <a:solidFill>
                  <a:prstClr val="black"/>
                </a:solidFill>
                <a:latin typeface="Consolas"/>
              </a:rPr>
              <a:t> </a:t>
            </a:r>
            <a:r>
              <a:rPr lang="en-US" sz="1500" dirty="0" err="1">
                <a:solidFill>
                  <a:prstClr val="black"/>
                </a:solidFill>
                <a:latin typeface="Consolas"/>
              </a:rPr>
              <a:t>s.StudentName</a:t>
            </a:r>
            <a:r>
              <a:rPr lang="en-US" sz="1500" dirty="0">
                <a:solidFill>
                  <a:prstClr val="black"/>
                </a:solidFill>
                <a:latin typeface="Consolas"/>
              </a:rPr>
              <a:t> == </a:t>
            </a:r>
            <a:r>
              <a:rPr lang="en-US" sz="1500" dirty="0">
                <a:solidFill>
                  <a:srgbClr val="A31515"/>
                </a:solidFill>
                <a:latin typeface="Consolas"/>
              </a:rPr>
              <a:t>"Student 1"</a:t>
            </a:r>
            <a:endParaRPr lang="en-US" sz="1500" dirty="0">
              <a:solidFill>
                <a:prstClr val="black"/>
              </a:solidFill>
              <a:latin typeface="Consolas"/>
            </a:endParaRPr>
          </a:p>
          <a:p>
            <a:r>
              <a:rPr lang="en-US" sz="1500" dirty="0">
                <a:solidFill>
                  <a:srgbClr val="0000FF"/>
                </a:solidFill>
                <a:latin typeface="Consolas"/>
              </a:rPr>
              <a:t>                select</a:t>
            </a:r>
            <a:r>
              <a:rPr lang="en-US" sz="1500" dirty="0">
                <a:solidFill>
                  <a:prstClr val="black"/>
                </a:solidFill>
                <a:latin typeface="Consolas"/>
              </a:rPr>
              <a:t> s).</a:t>
            </a:r>
            <a:r>
              <a:rPr lang="en-US" sz="1500" b="1" dirty="0" err="1">
                <a:solidFill>
                  <a:prstClr val="black"/>
                </a:solidFill>
                <a:latin typeface="Consolas"/>
              </a:rPr>
              <a:t>FirstOrDefault</a:t>
            </a:r>
            <a:r>
              <a:rPr lang="en-US" sz="1500" dirty="0">
                <a:solidFill>
                  <a:prstClr val="black"/>
                </a:solidFill>
                <a:latin typeface="Consolas"/>
              </a:rPr>
              <a:t>();</a:t>
            </a:r>
          </a:p>
        </p:txBody>
      </p:sp>
      <p:sp>
        <p:nvSpPr>
          <p:cNvPr id="5" name="Блок-схема: документ 4"/>
          <p:cNvSpPr/>
          <p:nvPr/>
        </p:nvSpPr>
        <p:spPr bwMode="auto">
          <a:xfrm>
            <a:off x="342900" y="3048000"/>
            <a:ext cx="9686925" cy="11430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r>
              <a:rPr lang="en-US" sz="1500" dirty="0" err="1">
                <a:solidFill>
                  <a:srgbClr val="0000FF"/>
                </a:solidFill>
                <a:latin typeface="Consolas"/>
              </a:rPr>
              <a:t>var</a:t>
            </a:r>
            <a:r>
              <a:rPr lang="en-US" sz="1500" dirty="0">
                <a:solidFill>
                  <a:prstClr val="black"/>
                </a:solidFill>
                <a:latin typeface="Consolas"/>
              </a:rPr>
              <a:t> </a:t>
            </a:r>
            <a:r>
              <a:rPr lang="en-US" sz="1500" dirty="0" err="1">
                <a:solidFill>
                  <a:prstClr val="black"/>
                </a:solidFill>
                <a:latin typeface="Consolas"/>
              </a:rPr>
              <a:t>studentList</a:t>
            </a:r>
            <a:r>
              <a:rPr lang="en-US" sz="1500" dirty="0">
                <a:solidFill>
                  <a:prstClr val="black"/>
                </a:solidFill>
                <a:latin typeface="Consolas"/>
              </a:rPr>
              <a:t> = (</a:t>
            </a:r>
            <a:r>
              <a:rPr lang="en-US" sz="1500" dirty="0">
                <a:solidFill>
                  <a:srgbClr val="0000FF"/>
                </a:solidFill>
                <a:latin typeface="Consolas"/>
              </a:rPr>
              <a:t>from</a:t>
            </a:r>
            <a:r>
              <a:rPr lang="en-US" sz="1500" dirty="0">
                <a:solidFill>
                  <a:prstClr val="black"/>
                </a:solidFill>
                <a:latin typeface="Consolas"/>
              </a:rPr>
              <a:t> s </a:t>
            </a:r>
            <a:r>
              <a:rPr lang="en-US" sz="1500" dirty="0">
                <a:solidFill>
                  <a:srgbClr val="0000FF"/>
                </a:solidFill>
                <a:latin typeface="Consolas"/>
              </a:rPr>
              <a:t>in</a:t>
            </a:r>
            <a:r>
              <a:rPr lang="en-US" sz="1500" dirty="0">
                <a:solidFill>
                  <a:prstClr val="black"/>
                </a:solidFill>
                <a:latin typeface="Consolas"/>
              </a:rPr>
              <a:t> </a:t>
            </a:r>
            <a:r>
              <a:rPr lang="en-US" sz="1500" dirty="0" err="1">
                <a:solidFill>
                  <a:prstClr val="black"/>
                </a:solidFill>
                <a:latin typeface="Consolas"/>
              </a:rPr>
              <a:t>context.Students</a:t>
            </a:r>
            <a:endParaRPr lang="en-US" sz="1500" dirty="0">
              <a:solidFill>
                <a:prstClr val="black"/>
              </a:solidFill>
              <a:latin typeface="Consolas"/>
            </a:endParaRPr>
          </a:p>
          <a:p>
            <a:r>
              <a:rPr lang="en-US" sz="1500" dirty="0">
                <a:solidFill>
                  <a:prstClr val="black"/>
                </a:solidFill>
                <a:latin typeface="Consolas"/>
              </a:rPr>
              <a:t>                   </a:t>
            </a:r>
            <a:r>
              <a:rPr lang="en-US" sz="1500" dirty="0">
                <a:solidFill>
                  <a:srgbClr val="0000FF"/>
                </a:solidFill>
                <a:latin typeface="Consolas"/>
              </a:rPr>
              <a:t>where</a:t>
            </a:r>
            <a:r>
              <a:rPr lang="en-US" sz="1500" dirty="0">
                <a:solidFill>
                  <a:prstClr val="black"/>
                </a:solidFill>
                <a:latin typeface="Consolas"/>
              </a:rPr>
              <a:t> </a:t>
            </a:r>
            <a:r>
              <a:rPr lang="en-US" sz="1500" dirty="0" err="1">
                <a:solidFill>
                  <a:prstClr val="black"/>
                </a:solidFill>
                <a:latin typeface="Consolas"/>
              </a:rPr>
              <a:t>s.StudentName</a:t>
            </a:r>
            <a:r>
              <a:rPr lang="en-US" sz="1500" dirty="0">
                <a:solidFill>
                  <a:prstClr val="black"/>
                </a:solidFill>
                <a:latin typeface="Consolas"/>
              </a:rPr>
              <a:t> == </a:t>
            </a:r>
            <a:r>
              <a:rPr lang="en-US" sz="1500" dirty="0">
                <a:solidFill>
                  <a:srgbClr val="A31515"/>
                </a:solidFill>
                <a:latin typeface="Consolas"/>
              </a:rPr>
              <a:t>"Student1"</a:t>
            </a:r>
            <a:endParaRPr lang="en-US" sz="1500" dirty="0">
              <a:solidFill>
                <a:prstClr val="black"/>
              </a:solidFill>
              <a:latin typeface="Consolas"/>
            </a:endParaRPr>
          </a:p>
          <a:p>
            <a:r>
              <a:rPr lang="en-US" sz="1500" dirty="0">
                <a:solidFill>
                  <a:prstClr val="black"/>
                </a:solidFill>
                <a:latin typeface="Consolas"/>
              </a:rPr>
              <a:t>                   </a:t>
            </a:r>
            <a:r>
              <a:rPr lang="en-US" sz="1500" dirty="0">
                <a:solidFill>
                  <a:srgbClr val="0000FF"/>
                </a:solidFill>
                <a:latin typeface="Consolas"/>
              </a:rPr>
              <a:t>select</a:t>
            </a:r>
            <a:r>
              <a:rPr lang="en-US" sz="1500" dirty="0">
                <a:solidFill>
                  <a:prstClr val="black"/>
                </a:solidFill>
                <a:latin typeface="Consolas"/>
              </a:rPr>
              <a:t> s).</a:t>
            </a:r>
            <a:r>
              <a:rPr lang="en-US" sz="1500" b="1" dirty="0" err="1">
                <a:solidFill>
                  <a:prstClr val="black"/>
                </a:solidFill>
                <a:latin typeface="Consolas"/>
              </a:rPr>
              <a:t>ToList</a:t>
            </a:r>
            <a:r>
              <a:rPr lang="en-US" sz="1500" dirty="0">
                <a:solidFill>
                  <a:prstClr val="black"/>
                </a:solidFill>
                <a:latin typeface="Consolas"/>
              </a:rPr>
              <a:t>();</a:t>
            </a:r>
          </a:p>
        </p:txBody>
      </p:sp>
      <p:sp>
        <p:nvSpPr>
          <p:cNvPr id="6" name="Блок-схема: документ 5"/>
          <p:cNvSpPr/>
          <p:nvPr/>
        </p:nvSpPr>
        <p:spPr bwMode="auto">
          <a:xfrm>
            <a:off x="342900" y="762000"/>
            <a:ext cx="5743575" cy="6858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r>
              <a:rPr lang="en-US" sz="1500" dirty="0" err="1">
                <a:solidFill>
                  <a:srgbClr val="0000FF"/>
                </a:solidFill>
                <a:latin typeface="Consolas"/>
              </a:rPr>
              <a:t>var</a:t>
            </a:r>
            <a:r>
              <a:rPr lang="en-US" sz="1500" dirty="0">
                <a:solidFill>
                  <a:prstClr val="black"/>
                </a:solidFill>
                <a:latin typeface="Consolas"/>
              </a:rPr>
              <a:t> context = </a:t>
            </a:r>
            <a:r>
              <a:rPr lang="en-US" sz="1500" dirty="0">
                <a:solidFill>
                  <a:srgbClr val="0000FF"/>
                </a:solidFill>
                <a:latin typeface="Consolas"/>
              </a:rPr>
              <a:t>new</a:t>
            </a:r>
            <a:r>
              <a:rPr lang="en-US" sz="1500" dirty="0">
                <a:solidFill>
                  <a:prstClr val="black"/>
                </a:solidFill>
                <a:latin typeface="Consolas"/>
              </a:rPr>
              <a:t> </a:t>
            </a:r>
            <a:r>
              <a:rPr lang="en-US" sz="1500" dirty="0" err="1">
                <a:solidFill>
                  <a:srgbClr val="2B91AF"/>
                </a:solidFill>
                <a:latin typeface="Consolas"/>
              </a:rPr>
              <a:t>SchoolDataBaseEntities</a:t>
            </a:r>
            <a:r>
              <a:rPr lang="en-US" sz="1500" dirty="0">
                <a:solidFill>
                  <a:prstClr val="black"/>
                </a:solidFill>
                <a:latin typeface="Consolas"/>
              </a:rPr>
              <a:t>();</a:t>
            </a:r>
          </a:p>
        </p:txBody>
      </p:sp>
      <p:sp>
        <p:nvSpPr>
          <p:cNvPr id="7" name="Блок-схема: документ 6"/>
          <p:cNvSpPr/>
          <p:nvPr/>
        </p:nvSpPr>
        <p:spPr bwMode="auto">
          <a:xfrm>
            <a:off x="342900" y="4495800"/>
            <a:ext cx="9686925" cy="11430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r>
              <a:rPr lang="en-US" sz="1500" dirty="0" err="1">
                <a:solidFill>
                  <a:srgbClr val="0000FF"/>
                </a:solidFill>
                <a:latin typeface="Consolas"/>
              </a:rPr>
              <a:t>var</a:t>
            </a:r>
            <a:r>
              <a:rPr lang="en-US" sz="1500" dirty="0">
                <a:solidFill>
                  <a:prstClr val="black"/>
                </a:solidFill>
                <a:latin typeface="Consolas"/>
              </a:rPr>
              <a:t> students = </a:t>
            </a:r>
            <a:r>
              <a:rPr lang="en-US" sz="1500" dirty="0">
                <a:solidFill>
                  <a:srgbClr val="0000FF"/>
                </a:solidFill>
                <a:latin typeface="Consolas"/>
              </a:rPr>
              <a:t>from</a:t>
            </a:r>
            <a:r>
              <a:rPr lang="en-US" sz="1500" dirty="0">
                <a:solidFill>
                  <a:prstClr val="black"/>
                </a:solidFill>
                <a:latin typeface="Consolas"/>
              </a:rPr>
              <a:t> s </a:t>
            </a:r>
            <a:r>
              <a:rPr lang="en-US" sz="1500" dirty="0">
                <a:solidFill>
                  <a:srgbClr val="0000FF"/>
                </a:solidFill>
                <a:latin typeface="Consolas"/>
              </a:rPr>
              <a:t>in</a:t>
            </a:r>
            <a:r>
              <a:rPr lang="en-US" sz="1500" dirty="0">
                <a:solidFill>
                  <a:prstClr val="black"/>
                </a:solidFill>
                <a:latin typeface="Consolas"/>
              </a:rPr>
              <a:t> </a:t>
            </a:r>
            <a:r>
              <a:rPr lang="en-US" sz="1500" dirty="0" err="1">
                <a:solidFill>
                  <a:prstClr val="black"/>
                </a:solidFill>
                <a:latin typeface="Consolas"/>
              </a:rPr>
              <a:t>context.Students</a:t>
            </a:r>
            <a:endParaRPr lang="en-US" sz="1500" dirty="0">
              <a:solidFill>
                <a:prstClr val="black"/>
              </a:solidFill>
              <a:latin typeface="Consolas"/>
            </a:endParaRPr>
          </a:p>
          <a:p>
            <a:r>
              <a:rPr lang="en-US" sz="1500" dirty="0">
                <a:solidFill>
                  <a:prstClr val="black"/>
                </a:solidFill>
                <a:latin typeface="Consolas"/>
              </a:rPr>
              <a:t>               </a:t>
            </a:r>
            <a:r>
              <a:rPr lang="en-US" sz="1500" b="1" dirty="0">
                <a:solidFill>
                  <a:srgbClr val="0000FF"/>
                </a:solidFill>
                <a:latin typeface="Consolas"/>
              </a:rPr>
              <a:t>group</a:t>
            </a:r>
            <a:r>
              <a:rPr lang="en-US" sz="1500" dirty="0">
                <a:solidFill>
                  <a:prstClr val="black"/>
                </a:solidFill>
                <a:latin typeface="Consolas"/>
              </a:rPr>
              <a:t> s </a:t>
            </a:r>
            <a:r>
              <a:rPr lang="en-US" sz="1500" dirty="0">
                <a:solidFill>
                  <a:srgbClr val="0000FF"/>
                </a:solidFill>
                <a:latin typeface="Consolas"/>
              </a:rPr>
              <a:t>by</a:t>
            </a:r>
            <a:r>
              <a:rPr lang="en-US" sz="1500" dirty="0">
                <a:solidFill>
                  <a:prstClr val="black"/>
                </a:solidFill>
                <a:latin typeface="Consolas"/>
              </a:rPr>
              <a:t> </a:t>
            </a:r>
            <a:r>
              <a:rPr lang="en-US" sz="1500" dirty="0" err="1">
                <a:solidFill>
                  <a:prstClr val="black"/>
                </a:solidFill>
                <a:latin typeface="Consolas"/>
              </a:rPr>
              <a:t>s.</a:t>
            </a:r>
            <a:r>
              <a:rPr lang="en-US" sz="1500" b="1" dirty="0" err="1">
                <a:solidFill>
                  <a:prstClr val="black"/>
                </a:solidFill>
                <a:latin typeface="Consolas"/>
              </a:rPr>
              <a:t>StandardId</a:t>
            </a:r>
            <a:r>
              <a:rPr lang="en-US" sz="1500" dirty="0">
                <a:solidFill>
                  <a:prstClr val="black"/>
                </a:solidFill>
                <a:latin typeface="Consolas"/>
              </a:rPr>
              <a:t> </a:t>
            </a:r>
            <a:r>
              <a:rPr lang="en-US" sz="1500" dirty="0">
                <a:solidFill>
                  <a:srgbClr val="0000FF"/>
                </a:solidFill>
                <a:latin typeface="Consolas"/>
              </a:rPr>
              <a:t>into</a:t>
            </a:r>
            <a:r>
              <a:rPr lang="en-US" sz="1500" dirty="0">
                <a:solidFill>
                  <a:prstClr val="black"/>
                </a:solidFill>
                <a:latin typeface="Consolas"/>
              </a:rPr>
              <a:t> </a:t>
            </a:r>
            <a:r>
              <a:rPr lang="en-US" sz="1500" dirty="0" err="1">
                <a:solidFill>
                  <a:prstClr val="black"/>
                </a:solidFill>
                <a:latin typeface="Consolas"/>
              </a:rPr>
              <a:t>studentsByStandard</a:t>
            </a:r>
            <a:endParaRPr lang="en-US" sz="1500" dirty="0">
              <a:solidFill>
                <a:prstClr val="black"/>
              </a:solidFill>
              <a:latin typeface="Consolas"/>
            </a:endParaRPr>
          </a:p>
          <a:p>
            <a:r>
              <a:rPr lang="en-US" sz="1500" dirty="0">
                <a:solidFill>
                  <a:prstClr val="black"/>
                </a:solidFill>
                <a:latin typeface="Consolas"/>
              </a:rPr>
              <a:t>               </a:t>
            </a:r>
            <a:r>
              <a:rPr lang="en-US" sz="1500" dirty="0">
                <a:solidFill>
                  <a:srgbClr val="0000FF"/>
                </a:solidFill>
                <a:latin typeface="Consolas"/>
              </a:rPr>
              <a:t>select</a:t>
            </a:r>
            <a:r>
              <a:rPr lang="en-US" sz="1500" dirty="0">
                <a:solidFill>
                  <a:prstClr val="black"/>
                </a:solidFill>
                <a:latin typeface="Consolas"/>
              </a:rPr>
              <a:t> </a:t>
            </a:r>
            <a:r>
              <a:rPr lang="en-US" sz="1500" dirty="0" err="1">
                <a:solidFill>
                  <a:prstClr val="black"/>
                </a:solidFill>
                <a:latin typeface="Consolas"/>
              </a:rPr>
              <a:t>studentsByStandard</a:t>
            </a:r>
            <a:r>
              <a:rPr lang="en-US" sz="1500" dirty="0">
                <a:solidFill>
                  <a:prstClr val="black"/>
                </a:solidFill>
                <a:latin typeface="Consolas"/>
              </a:rPr>
              <a:t>;</a:t>
            </a:r>
          </a:p>
        </p:txBody>
      </p:sp>
    </p:spTree>
    <p:extLst>
      <p:ext uri="{BB962C8B-B14F-4D97-AF65-F5344CB8AC3E}">
        <p14:creationId xmlns:p14="http://schemas.microsoft.com/office/powerpoint/2010/main" val="15299311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mtClean="0"/>
              <a:t> LINQ-to-Entities – Projection, Lazy loading &amp; Eager loading</a:t>
            </a:r>
            <a:endParaRPr lang="en-US" dirty="0"/>
          </a:p>
        </p:txBody>
      </p:sp>
      <p:sp>
        <p:nvSpPr>
          <p:cNvPr id="6" name="Блок-схема: документ 5"/>
          <p:cNvSpPr/>
          <p:nvPr/>
        </p:nvSpPr>
        <p:spPr bwMode="auto">
          <a:xfrm>
            <a:off x="342900" y="762000"/>
            <a:ext cx="5743575" cy="6858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r>
              <a:rPr lang="en-US" sz="1500" dirty="0" err="1">
                <a:solidFill>
                  <a:srgbClr val="0000FF"/>
                </a:solidFill>
                <a:latin typeface="Consolas"/>
              </a:rPr>
              <a:t>var</a:t>
            </a:r>
            <a:r>
              <a:rPr lang="en-US" sz="1500" dirty="0">
                <a:solidFill>
                  <a:prstClr val="black"/>
                </a:solidFill>
                <a:latin typeface="Consolas"/>
              </a:rPr>
              <a:t> context = </a:t>
            </a:r>
            <a:r>
              <a:rPr lang="en-US" sz="1500" dirty="0">
                <a:solidFill>
                  <a:srgbClr val="0000FF"/>
                </a:solidFill>
                <a:latin typeface="Consolas"/>
              </a:rPr>
              <a:t>new</a:t>
            </a:r>
            <a:r>
              <a:rPr lang="en-US" sz="1500" dirty="0">
                <a:solidFill>
                  <a:prstClr val="black"/>
                </a:solidFill>
                <a:latin typeface="Consolas"/>
              </a:rPr>
              <a:t> </a:t>
            </a:r>
            <a:r>
              <a:rPr lang="en-US" sz="1500" dirty="0" err="1">
                <a:solidFill>
                  <a:srgbClr val="2B91AF"/>
                </a:solidFill>
                <a:latin typeface="Consolas"/>
              </a:rPr>
              <a:t>SchoolDataBaseEntities</a:t>
            </a:r>
            <a:r>
              <a:rPr lang="en-US" sz="1500" dirty="0">
                <a:solidFill>
                  <a:prstClr val="black"/>
                </a:solidFill>
                <a:latin typeface="Consolas"/>
              </a:rPr>
              <a:t>();</a:t>
            </a:r>
          </a:p>
        </p:txBody>
      </p:sp>
      <p:sp>
        <p:nvSpPr>
          <p:cNvPr id="8" name="Блок-схема: документ 7"/>
          <p:cNvSpPr/>
          <p:nvPr/>
        </p:nvSpPr>
        <p:spPr bwMode="auto">
          <a:xfrm>
            <a:off x="342900" y="1752600"/>
            <a:ext cx="9686925" cy="11430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r>
              <a:rPr lang="en-US" sz="1500" dirty="0" err="1">
                <a:solidFill>
                  <a:srgbClr val="0000FF"/>
                </a:solidFill>
                <a:latin typeface="Consolas"/>
              </a:rPr>
              <a:t>var</a:t>
            </a:r>
            <a:r>
              <a:rPr lang="en-US" sz="1500" dirty="0">
                <a:solidFill>
                  <a:prstClr val="black"/>
                </a:solidFill>
                <a:latin typeface="Consolas"/>
              </a:rPr>
              <a:t> student = </a:t>
            </a:r>
            <a:r>
              <a:rPr lang="en-US" sz="1500" dirty="0">
                <a:solidFill>
                  <a:srgbClr val="0000FF"/>
                </a:solidFill>
                <a:latin typeface="Consolas"/>
              </a:rPr>
              <a:t>from</a:t>
            </a:r>
            <a:r>
              <a:rPr lang="en-US" sz="1500" dirty="0">
                <a:solidFill>
                  <a:prstClr val="black"/>
                </a:solidFill>
                <a:latin typeface="Consolas"/>
              </a:rPr>
              <a:t> s </a:t>
            </a:r>
            <a:r>
              <a:rPr lang="en-US" sz="1500" dirty="0">
                <a:solidFill>
                  <a:srgbClr val="0000FF"/>
                </a:solidFill>
                <a:latin typeface="Consolas"/>
              </a:rPr>
              <a:t>in</a:t>
            </a:r>
            <a:r>
              <a:rPr lang="en-US" sz="1500" dirty="0">
                <a:solidFill>
                  <a:prstClr val="black"/>
                </a:solidFill>
                <a:latin typeface="Consolas"/>
              </a:rPr>
              <a:t> </a:t>
            </a:r>
            <a:r>
              <a:rPr lang="en-US" sz="1500" dirty="0" err="1">
                <a:solidFill>
                  <a:prstClr val="black"/>
                </a:solidFill>
                <a:latin typeface="Consolas"/>
              </a:rPr>
              <a:t>context.Students</a:t>
            </a:r>
            <a:endParaRPr lang="en-US" sz="1500" dirty="0">
              <a:solidFill>
                <a:prstClr val="black"/>
              </a:solidFill>
              <a:latin typeface="Consolas"/>
            </a:endParaRPr>
          </a:p>
          <a:p>
            <a:r>
              <a:rPr lang="en-US" sz="1500" dirty="0">
                <a:solidFill>
                  <a:prstClr val="black"/>
                </a:solidFill>
                <a:latin typeface="Consolas"/>
              </a:rPr>
              <a:t>              </a:t>
            </a:r>
            <a:r>
              <a:rPr lang="en-US" sz="1500" b="1" dirty="0" err="1">
                <a:solidFill>
                  <a:srgbClr val="0000FF"/>
                </a:solidFill>
                <a:latin typeface="Consolas"/>
              </a:rPr>
              <a:t>orderby</a:t>
            </a:r>
            <a:r>
              <a:rPr lang="en-US" sz="1500" dirty="0">
                <a:solidFill>
                  <a:prstClr val="black"/>
                </a:solidFill>
                <a:latin typeface="Consolas"/>
              </a:rPr>
              <a:t> </a:t>
            </a:r>
            <a:r>
              <a:rPr lang="en-US" sz="1500" dirty="0" err="1">
                <a:solidFill>
                  <a:prstClr val="black"/>
                </a:solidFill>
                <a:latin typeface="Consolas"/>
              </a:rPr>
              <a:t>s.StudentName</a:t>
            </a:r>
            <a:r>
              <a:rPr lang="en-US" sz="1500" dirty="0">
                <a:solidFill>
                  <a:prstClr val="black"/>
                </a:solidFill>
                <a:latin typeface="Consolas"/>
              </a:rPr>
              <a:t> </a:t>
            </a:r>
            <a:r>
              <a:rPr lang="en-US" sz="1500" b="1" dirty="0">
                <a:solidFill>
                  <a:srgbClr val="0000FF"/>
                </a:solidFill>
                <a:latin typeface="Consolas"/>
              </a:rPr>
              <a:t>ascending</a:t>
            </a:r>
            <a:endParaRPr lang="en-US" sz="1500" b="1" dirty="0">
              <a:solidFill>
                <a:prstClr val="black"/>
              </a:solidFill>
              <a:latin typeface="Consolas"/>
            </a:endParaRPr>
          </a:p>
          <a:p>
            <a:r>
              <a:rPr lang="en-US" sz="1500" dirty="0">
                <a:solidFill>
                  <a:prstClr val="black"/>
                </a:solidFill>
                <a:latin typeface="Consolas"/>
              </a:rPr>
              <a:t>              </a:t>
            </a:r>
            <a:r>
              <a:rPr lang="en-US" sz="1500" dirty="0">
                <a:solidFill>
                  <a:srgbClr val="0000FF"/>
                </a:solidFill>
                <a:latin typeface="Consolas"/>
              </a:rPr>
              <a:t>select</a:t>
            </a:r>
            <a:r>
              <a:rPr lang="en-US" sz="1500" dirty="0">
                <a:solidFill>
                  <a:prstClr val="black"/>
                </a:solidFill>
                <a:latin typeface="Consolas"/>
              </a:rPr>
              <a:t> s;</a:t>
            </a:r>
          </a:p>
        </p:txBody>
      </p:sp>
      <p:sp>
        <p:nvSpPr>
          <p:cNvPr id="9" name="Блок-схема: документ 8"/>
          <p:cNvSpPr/>
          <p:nvPr/>
        </p:nvSpPr>
        <p:spPr bwMode="auto">
          <a:xfrm>
            <a:off x="342900" y="3200400"/>
            <a:ext cx="9686925" cy="26670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r>
              <a:rPr lang="en-US" sz="1500" dirty="0" err="1">
                <a:solidFill>
                  <a:srgbClr val="0000FF"/>
                </a:solidFill>
                <a:latin typeface="Consolas"/>
              </a:rPr>
              <a:t>var</a:t>
            </a:r>
            <a:r>
              <a:rPr lang="en-US" sz="1500" dirty="0">
                <a:solidFill>
                  <a:prstClr val="black"/>
                </a:solidFill>
                <a:latin typeface="Consolas"/>
              </a:rPr>
              <a:t> </a:t>
            </a:r>
            <a:r>
              <a:rPr lang="en-US" sz="1500" dirty="0" err="1">
                <a:solidFill>
                  <a:prstClr val="black"/>
                </a:solidFill>
                <a:latin typeface="Consolas"/>
              </a:rPr>
              <a:t>projectionResult</a:t>
            </a:r>
            <a:r>
              <a:rPr lang="en-US" sz="1500" dirty="0">
                <a:solidFill>
                  <a:prstClr val="black"/>
                </a:solidFill>
                <a:latin typeface="Consolas"/>
              </a:rPr>
              <a:t> = </a:t>
            </a:r>
            <a:r>
              <a:rPr lang="en-US" sz="1500" dirty="0">
                <a:solidFill>
                  <a:srgbClr val="0000FF"/>
                </a:solidFill>
                <a:latin typeface="Consolas"/>
              </a:rPr>
              <a:t>from</a:t>
            </a:r>
            <a:r>
              <a:rPr lang="en-US" sz="1500" dirty="0">
                <a:solidFill>
                  <a:prstClr val="black"/>
                </a:solidFill>
                <a:latin typeface="Consolas"/>
              </a:rPr>
              <a:t> s </a:t>
            </a:r>
            <a:r>
              <a:rPr lang="en-US" sz="1500" dirty="0">
                <a:solidFill>
                  <a:srgbClr val="0000FF"/>
                </a:solidFill>
                <a:latin typeface="Consolas"/>
              </a:rPr>
              <a:t>in</a:t>
            </a:r>
            <a:r>
              <a:rPr lang="en-US" sz="1500" dirty="0">
                <a:solidFill>
                  <a:prstClr val="black"/>
                </a:solidFill>
                <a:latin typeface="Consolas"/>
              </a:rPr>
              <a:t> </a:t>
            </a:r>
            <a:r>
              <a:rPr lang="en-US" sz="1500" dirty="0" err="1">
                <a:solidFill>
                  <a:prstClr val="black"/>
                </a:solidFill>
                <a:latin typeface="Consolas"/>
              </a:rPr>
              <a:t>context.Students</a:t>
            </a:r>
            <a:endParaRPr lang="en-US" sz="1500" dirty="0">
              <a:solidFill>
                <a:prstClr val="black"/>
              </a:solidFill>
              <a:latin typeface="Consolas"/>
            </a:endParaRPr>
          </a:p>
          <a:p>
            <a:r>
              <a:rPr lang="en-US" sz="1500" dirty="0">
                <a:solidFill>
                  <a:srgbClr val="0000FF"/>
                </a:solidFill>
                <a:latin typeface="Consolas"/>
              </a:rPr>
              <a:t>                       where</a:t>
            </a:r>
            <a:r>
              <a:rPr lang="en-US" sz="1500" dirty="0">
                <a:solidFill>
                  <a:prstClr val="black"/>
                </a:solidFill>
                <a:latin typeface="Consolas"/>
              </a:rPr>
              <a:t> </a:t>
            </a:r>
            <a:r>
              <a:rPr lang="en-US" sz="1500" dirty="0" err="1">
                <a:solidFill>
                  <a:prstClr val="black"/>
                </a:solidFill>
                <a:latin typeface="Consolas"/>
              </a:rPr>
              <a:t>s.StudentName</a:t>
            </a:r>
            <a:r>
              <a:rPr lang="en-US" sz="1500" dirty="0">
                <a:solidFill>
                  <a:prstClr val="black"/>
                </a:solidFill>
                <a:latin typeface="Consolas"/>
              </a:rPr>
              <a:t> == </a:t>
            </a:r>
            <a:r>
              <a:rPr lang="en-US" sz="1500" dirty="0">
                <a:solidFill>
                  <a:srgbClr val="A31515"/>
                </a:solidFill>
                <a:latin typeface="Consolas"/>
              </a:rPr>
              <a:t>"Student1"</a:t>
            </a:r>
            <a:endParaRPr lang="en-US" sz="1500" dirty="0">
              <a:solidFill>
                <a:prstClr val="black"/>
              </a:solidFill>
              <a:latin typeface="Consolas"/>
            </a:endParaRPr>
          </a:p>
          <a:p>
            <a:r>
              <a:rPr lang="en-US" sz="1500" dirty="0">
                <a:solidFill>
                  <a:prstClr val="black"/>
                </a:solidFill>
                <a:latin typeface="Consolas"/>
              </a:rPr>
              <a:t>                       </a:t>
            </a:r>
            <a:r>
              <a:rPr lang="en-US" sz="1500" b="1" dirty="0">
                <a:solidFill>
                  <a:srgbClr val="0000FF"/>
                </a:solidFill>
                <a:latin typeface="Consolas"/>
              </a:rPr>
              <a:t>select</a:t>
            </a:r>
            <a:r>
              <a:rPr lang="en-US" sz="1500" dirty="0">
                <a:solidFill>
                  <a:prstClr val="black"/>
                </a:solidFill>
                <a:latin typeface="Consolas"/>
              </a:rPr>
              <a:t> </a:t>
            </a:r>
            <a:r>
              <a:rPr lang="en-US" sz="1500" b="1" dirty="0">
                <a:solidFill>
                  <a:srgbClr val="0000FF"/>
                </a:solidFill>
                <a:latin typeface="Consolas"/>
              </a:rPr>
              <a:t>new</a:t>
            </a:r>
            <a:endParaRPr lang="en-US" sz="1500" b="1" dirty="0">
              <a:solidFill>
                <a:prstClr val="black"/>
              </a:solidFill>
              <a:latin typeface="Consolas"/>
            </a:endParaRPr>
          </a:p>
          <a:p>
            <a:r>
              <a:rPr lang="en-US" sz="1500" dirty="0">
                <a:solidFill>
                  <a:prstClr val="black"/>
                </a:solidFill>
                <a:latin typeface="Consolas"/>
              </a:rPr>
              <a:t>                              {</a:t>
            </a:r>
          </a:p>
          <a:p>
            <a:r>
              <a:rPr lang="en-US" sz="1500" dirty="0">
                <a:solidFill>
                  <a:prstClr val="black"/>
                </a:solidFill>
                <a:latin typeface="Consolas"/>
              </a:rPr>
              <a:t>                                  </a:t>
            </a:r>
            <a:r>
              <a:rPr lang="en-US" sz="1500" dirty="0" err="1">
                <a:solidFill>
                  <a:prstClr val="black"/>
                </a:solidFill>
                <a:latin typeface="Consolas"/>
              </a:rPr>
              <a:t>s.StudentName</a:t>
            </a:r>
            <a:r>
              <a:rPr lang="en-US" sz="1500" dirty="0">
                <a:solidFill>
                  <a:prstClr val="black"/>
                </a:solidFill>
                <a:latin typeface="Consolas"/>
              </a:rPr>
              <a:t>,</a:t>
            </a:r>
          </a:p>
          <a:p>
            <a:r>
              <a:rPr lang="en-US" sz="1500" dirty="0">
                <a:solidFill>
                  <a:prstClr val="black"/>
                </a:solidFill>
                <a:latin typeface="Consolas"/>
              </a:rPr>
              <a:t>                                  </a:t>
            </a:r>
            <a:r>
              <a:rPr lang="en-US" sz="1500" dirty="0" err="1">
                <a:solidFill>
                  <a:prstClr val="black"/>
                </a:solidFill>
                <a:latin typeface="Consolas"/>
              </a:rPr>
              <a:t>s.Standard.StandardName</a:t>
            </a:r>
            <a:r>
              <a:rPr lang="en-US" sz="1500" dirty="0">
                <a:solidFill>
                  <a:prstClr val="black"/>
                </a:solidFill>
                <a:latin typeface="Consolas"/>
              </a:rPr>
              <a:t>,</a:t>
            </a:r>
          </a:p>
          <a:p>
            <a:r>
              <a:rPr lang="en-US" sz="1500" dirty="0">
                <a:solidFill>
                  <a:prstClr val="black"/>
                </a:solidFill>
                <a:latin typeface="Consolas"/>
              </a:rPr>
              <a:t>                                  </a:t>
            </a:r>
            <a:r>
              <a:rPr lang="en-US" sz="1500" dirty="0" err="1">
                <a:solidFill>
                  <a:prstClr val="black"/>
                </a:solidFill>
                <a:latin typeface="Consolas"/>
              </a:rPr>
              <a:t>s.Courses</a:t>
            </a:r>
            <a:endParaRPr lang="en-US" sz="1500" dirty="0">
              <a:solidFill>
                <a:prstClr val="black"/>
              </a:solidFill>
              <a:latin typeface="Consolas"/>
            </a:endParaRPr>
          </a:p>
          <a:p>
            <a:r>
              <a:rPr lang="en-US" sz="1500" dirty="0">
                <a:solidFill>
                  <a:prstClr val="black"/>
                </a:solidFill>
                <a:latin typeface="Consolas"/>
              </a:rPr>
              <a:t>                              };</a:t>
            </a:r>
          </a:p>
        </p:txBody>
      </p:sp>
    </p:spTree>
    <p:extLst>
      <p:ext uri="{BB962C8B-B14F-4D97-AF65-F5344CB8AC3E}">
        <p14:creationId xmlns:p14="http://schemas.microsoft.com/office/powerpoint/2010/main" val="9640244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mtClean="0"/>
              <a:t> LINQ-to-Entities – Projection, Lazy loading &amp; Eager loading</a:t>
            </a:r>
            <a:endParaRPr lang="en-US" dirty="0"/>
          </a:p>
        </p:txBody>
      </p:sp>
      <p:sp>
        <p:nvSpPr>
          <p:cNvPr id="4" name="Скругленный прямоугольник 3"/>
          <p:cNvSpPr/>
          <p:nvPr/>
        </p:nvSpPr>
        <p:spPr bwMode="auto">
          <a:xfrm>
            <a:off x="342900" y="762000"/>
            <a:ext cx="9686925" cy="881063"/>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pPr algn="just">
              <a:spcAft>
                <a:spcPts val="962"/>
              </a:spcAft>
            </a:pPr>
            <a:r>
              <a:rPr lang="ru-RU" sz="1900" b="1" dirty="0"/>
              <a:t>Ленивая загрузка (</a:t>
            </a:r>
            <a:r>
              <a:rPr lang="en-US" sz="1900" b="1" dirty="0"/>
              <a:t>Lazy loading</a:t>
            </a:r>
            <a:r>
              <a:rPr lang="ru-RU" sz="1900" b="1" dirty="0"/>
              <a:t>) </a:t>
            </a:r>
            <a:r>
              <a:rPr lang="ru-RU" sz="1900" dirty="0"/>
              <a:t>означает задержку загрузки соответствующих данных до выполнения запроса</a:t>
            </a:r>
            <a:endParaRPr lang="en-US" sz="1900" dirty="0"/>
          </a:p>
        </p:txBody>
      </p:sp>
      <p:grpSp>
        <p:nvGrpSpPr>
          <p:cNvPr id="8" name="Группа 7"/>
          <p:cNvGrpSpPr/>
          <p:nvPr/>
        </p:nvGrpSpPr>
        <p:grpSpPr>
          <a:xfrm>
            <a:off x="4986338" y="3429000"/>
            <a:ext cx="5057775" cy="1676400"/>
            <a:chOff x="1066800" y="4267200"/>
            <a:chExt cx="4495800" cy="1676400"/>
          </a:xfrm>
        </p:grpSpPr>
        <p:sp>
          <p:nvSpPr>
            <p:cNvPr id="5" name="Скругленный прямоугольник 4"/>
            <p:cNvSpPr/>
            <p:nvPr/>
          </p:nvSpPr>
          <p:spPr bwMode="auto">
            <a:xfrm>
              <a:off x="1066800" y="4267200"/>
              <a:ext cx="4495800" cy="167640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962"/>
                </a:spcAft>
              </a:pPr>
              <a:endParaRPr lang="en-US" dirty="0" err="1"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99" y="4419600"/>
              <a:ext cx="4318397" cy="1371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sp>
        <p:nvSpPr>
          <p:cNvPr id="10" name="Блок-схема: документ 9"/>
          <p:cNvSpPr/>
          <p:nvPr/>
        </p:nvSpPr>
        <p:spPr bwMode="auto">
          <a:xfrm>
            <a:off x="342900" y="2133600"/>
            <a:ext cx="9686925" cy="11430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r>
              <a:rPr lang="en-US" sz="1500" dirty="0" err="1">
                <a:solidFill>
                  <a:srgbClr val="0000FF"/>
                </a:solidFill>
                <a:latin typeface="Consolas"/>
              </a:rPr>
              <a:t>var</a:t>
            </a:r>
            <a:r>
              <a:rPr lang="en-US" sz="1500" dirty="0">
                <a:solidFill>
                  <a:prstClr val="black"/>
                </a:solidFill>
                <a:latin typeface="Consolas"/>
              </a:rPr>
              <a:t> student =  (</a:t>
            </a:r>
            <a:r>
              <a:rPr lang="en-US" sz="1500" dirty="0">
                <a:solidFill>
                  <a:srgbClr val="0000FF"/>
                </a:solidFill>
                <a:latin typeface="Consolas"/>
              </a:rPr>
              <a:t>from</a:t>
            </a:r>
            <a:r>
              <a:rPr lang="en-US" sz="1500" dirty="0">
                <a:solidFill>
                  <a:prstClr val="black"/>
                </a:solidFill>
                <a:latin typeface="Consolas"/>
              </a:rPr>
              <a:t> s </a:t>
            </a:r>
            <a:r>
              <a:rPr lang="en-US" sz="1500" dirty="0">
                <a:solidFill>
                  <a:srgbClr val="0000FF"/>
                </a:solidFill>
                <a:latin typeface="Consolas"/>
              </a:rPr>
              <a:t>in</a:t>
            </a:r>
            <a:r>
              <a:rPr lang="en-US" sz="1500" dirty="0">
                <a:solidFill>
                  <a:prstClr val="black"/>
                </a:solidFill>
                <a:latin typeface="Consolas"/>
              </a:rPr>
              <a:t> </a:t>
            </a:r>
            <a:r>
              <a:rPr lang="en-US" sz="1500" dirty="0" err="1">
                <a:solidFill>
                  <a:prstClr val="black"/>
                </a:solidFill>
                <a:latin typeface="Consolas"/>
              </a:rPr>
              <a:t>context.Students</a:t>
            </a:r>
            <a:endParaRPr lang="en-US" sz="1500" dirty="0">
              <a:solidFill>
                <a:prstClr val="black"/>
              </a:solidFill>
              <a:latin typeface="Consolas"/>
            </a:endParaRPr>
          </a:p>
          <a:p>
            <a:r>
              <a:rPr lang="en-US" sz="1500" dirty="0">
                <a:solidFill>
                  <a:srgbClr val="0000FF"/>
                </a:solidFill>
                <a:latin typeface="Consolas"/>
              </a:rPr>
              <a:t>                where</a:t>
            </a:r>
            <a:r>
              <a:rPr lang="en-US" sz="1500" dirty="0">
                <a:solidFill>
                  <a:prstClr val="black"/>
                </a:solidFill>
                <a:latin typeface="Consolas"/>
              </a:rPr>
              <a:t> </a:t>
            </a:r>
            <a:r>
              <a:rPr lang="en-US" sz="1500" dirty="0" err="1">
                <a:solidFill>
                  <a:prstClr val="black"/>
                </a:solidFill>
                <a:latin typeface="Consolas"/>
              </a:rPr>
              <a:t>s.StudentName</a:t>
            </a:r>
            <a:r>
              <a:rPr lang="en-US" sz="1500" dirty="0">
                <a:solidFill>
                  <a:prstClr val="black"/>
                </a:solidFill>
                <a:latin typeface="Consolas"/>
              </a:rPr>
              <a:t> == </a:t>
            </a:r>
            <a:r>
              <a:rPr lang="en-US" sz="1500" dirty="0">
                <a:solidFill>
                  <a:srgbClr val="A31515"/>
                </a:solidFill>
                <a:latin typeface="Consolas"/>
              </a:rPr>
              <a:t>"Student 1"</a:t>
            </a:r>
            <a:endParaRPr lang="en-US" sz="1500" dirty="0">
              <a:solidFill>
                <a:prstClr val="black"/>
              </a:solidFill>
              <a:latin typeface="Consolas"/>
            </a:endParaRPr>
          </a:p>
          <a:p>
            <a:r>
              <a:rPr lang="en-US" sz="1500" dirty="0">
                <a:solidFill>
                  <a:srgbClr val="0000FF"/>
                </a:solidFill>
                <a:latin typeface="Consolas"/>
              </a:rPr>
              <a:t>                select</a:t>
            </a:r>
            <a:r>
              <a:rPr lang="en-US" sz="1500" dirty="0">
                <a:solidFill>
                  <a:prstClr val="black"/>
                </a:solidFill>
                <a:latin typeface="Consolas"/>
              </a:rPr>
              <a:t> s).</a:t>
            </a:r>
            <a:r>
              <a:rPr lang="en-US" sz="1500" b="1" dirty="0" err="1">
                <a:solidFill>
                  <a:prstClr val="black"/>
                </a:solidFill>
                <a:latin typeface="Consolas"/>
              </a:rPr>
              <a:t>FirstOrDefault</a:t>
            </a:r>
            <a:r>
              <a:rPr lang="en-US" sz="1500" dirty="0">
                <a:solidFill>
                  <a:prstClr val="black"/>
                </a:solidFill>
                <a:latin typeface="Consolas"/>
              </a:rPr>
              <a:t>();</a:t>
            </a:r>
          </a:p>
        </p:txBody>
      </p:sp>
      <p:pic>
        <p:nvPicPr>
          <p:cNvPr id="11" name="Picture 16" descr="arrow03"/>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auto">
          <a:xfrm rot="2592523">
            <a:off x="3579905" y="3740895"/>
            <a:ext cx="1625992" cy="224859"/>
          </a:xfrm>
          <a:prstGeom prst="rect">
            <a:avLst/>
          </a:prstGeom>
          <a:noFill/>
          <a:ln w="9525">
            <a:noFill/>
            <a:miter lim="800000"/>
            <a:headEnd/>
            <a:tailEnd/>
          </a:ln>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 y="3307976"/>
            <a:ext cx="2314575" cy="286422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 name="Скругленный прямоугольник 8"/>
          <p:cNvSpPr/>
          <p:nvPr/>
        </p:nvSpPr>
        <p:spPr bwMode="auto">
          <a:xfrm>
            <a:off x="2657475" y="4457700"/>
            <a:ext cx="2114550" cy="609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pPr algn="ctr">
              <a:spcAft>
                <a:spcPts val="962"/>
              </a:spcAft>
            </a:pPr>
            <a:r>
              <a:rPr lang="ru-RU" sz="1900" dirty="0"/>
              <a:t>Будут пустыми</a:t>
            </a:r>
            <a:endParaRPr lang="en-US" sz="1900" dirty="0" err="1"/>
          </a:p>
        </p:txBody>
      </p:sp>
      <p:pic>
        <p:nvPicPr>
          <p:cNvPr id="14" name="Picture 16" descr="arrow03"/>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auto">
          <a:xfrm rot="8757573">
            <a:off x="1844482" y="5125356"/>
            <a:ext cx="1625992" cy="224859"/>
          </a:xfrm>
          <a:prstGeom prst="rect">
            <a:avLst/>
          </a:prstGeom>
          <a:noFill/>
          <a:ln w="9525">
            <a:noFill/>
            <a:miter lim="800000"/>
            <a:headEnd/>
            <a:tailEnd/>
          </a:ln>
        </p:spPr>
      </p:pic>
      <p:sp>
        <p:nvSpPr>
          <p:cNvPr id="15" name="Скругленный прямоугольник 14"/>
          <p:cNvSpPr/>
          <p:nvPr/>
        </p:nvSpPr>
        <p:spPr bwMode="auto">
          <a:xfrm>
            <a:off x="2657475" y="5257802"/>
            <a:ext cx="7372350" cy="89392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pPr algn="just">
              <a:spcAft>
                <a:spcPts val="962"/>
              </a:spcAft>
            </a:pPr>
            <a:r>
              <a:rPr lang="ru-RU" sz="1900" dirty="0"/>
              <a:t>Отложенная загрузки (</a:t>
            </a:r>
            <a:r>
              <a:rPr lang="en-US" sz="1900" dirty="0"/>
              <a:t>Lazy</a:t>
            </a:r>
            <a:r>
              <a:rPr lang="ru-RU" sz="1900" dirty="0"/>
              <a:t> </a:t>
            </a:r>
            <a:r>
              <a:rPr lang="en-US" sz="1900" dirty="0"/>
              <a:t>loading</a:t>
            </a:r>
            <a:r>
              <a:rPr lang="ru-RU" sz="1900" dirty="0"/>
              <a:t>) извлекает данные в скалярных свойствах и свойствах навигации, когда в них действительно нуждаются</a:t>
            </a:r>
            <a:endParaRPr lang="en-US" sz="1900" dirty="0" err="1"/>
          </a:p>
        </p:txBody>
      </p:sp>
    </p:spTree>
    <p:extLst>
      <p:ext uri="{BB962C8B-B14F-4D97-AF65-F5344CB8AC3E}">
        <p14:creationId xmlns:p14="http://schemas.microsoft.com/office/powerpoint/2010/main" val="7172314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mtClean="0"/>
              <a:t> LINQ-to-Entities – Projection, Lazy loading &amp; Eager loading</a:t>
            </a:r>
            <a:endParaRPr lang="en-US" dirty="0"/>
          </a:p>
        </p:txBody>
      </p:sp>
      <p:sp>
        <p:nvSpPr>
          <p:cNvPr id="4" name="Скругленный прямоугольник 3"/>
          <p:cNvSpPr/>
          <p:nvPr/>
        </p:nvSpPr>
        <p:spPr bwMode="auto">
          <a:xfrm>
            <a:off x="342900" y="762000"/>
            <a:ext cx="9686925" cy="1143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pPr algn="just">
              <a:spcAft>
                <a:spcPts val="962"/>
              </a:spcAft>
            </a:pPr>
            <a:r>
              <a:rPr lang="ru-RU" sz="1900" b="1" dirty="0"/>
              <a:t>Энергичная (жадная) загрузка</a:t>
            </a:r>
            <a:r>
              <a:rPr lang="en-US" sz="1900" b="1" dirty="0"/>
              <a:t> </a:t>
            </a:r>
            <a:r>
              <a:rPr lang="en-US" sz="1900" dirty="0"/>
              <a:t>– </a:t>
            </a:r>
            <a:r>
              <a:rPr lang="ru-RU" sz="1900" dirty="0"/>
              <a:t> противоположность отложенной загрузки -  загружает соответствующие данные в скалярные свойства и свойства навигации вместе с результатом запроса на первое обращение</a:t>
            </a:r>
            <a:endParaRPr lang="en-US" sz="1900" dirty="0"/>
          </a:p>
        </p:txBody>
      </p:sp>
      <p:sp>
        <p:nvSpPr>
          <p:cNvPr id="10" name="Блок-схема: документ 9"/>
          <p:cNvSpPr/>
          <p:nvPr/>
        </p:nvSpPr>
        <p:spPr bwMode="auto">
          <a:xfrm>
            <a:off x="342900" y="2108202"/>
            <a:ext cx="9686925" cy="12446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r>
              <a:rPr lang="en-US" sz="1500" dirty="0" err="1">
                <a:solidFill>
                  <a:srgbClr val="0000FF"/>
                </a:solidFill>
                <a:latin typeface="Consolas"/>
              </a:rPr>
              <a:t>var</a:t>
            </a:r>
            <a:r>
              <a:rPr lang="en-US" sz="1500" dirty="0">
                <a:solidFill>
                  <a:srgbClr val="000000"/>
                </a:solidFill>
                <a:latin typeface="Consolas"/>
              </a:rPr>
              <a:t> student = (</a:t>
            </a:r>
            <a:r>
              <a:rPr lang="en-US" sz="1500" dirty="0">
                <a:solidFill>
                  <a:srgbClr val="0000FF"/>
                </a:solidFill>
                <a:latin typeface="Consolas"/>
              </a:rPr>
              <a:t>from</a:t>
            </a:r>
            <a:r>
              <a:rPr lang="en-US" sz="1500" dirty="0">
                <a:solidFill>
                  <a:srgbClr val="000000"/>
                </a:solidFill>
                <a:latin typeface="Consolas"/>
              </a:rPr>
              <a:t> s </a:t>
            </a:r>
            <a:r>
              <a:rPr lang="en-US" sz="1500" dirty="0">
                <a:solidFill>
                  <a:srgbClr val="0000FF"/>
                </a:solidFill>
                <a:latin typeface="Consolas"/>
              </a:rPr>
              <a:t>in</a:t>
            </a:r>
            <a:r>
              <a:rPr lang="en-US" sz="1500" dirty="0">
                <a:solidFill>
                  <a:srgbClr val="000000"/>
                </a:solidFill>
                <a:latin typeface="Consolas"/>
              </a:rPr>
              <a:t> </a:t>
            </a:r>
            <a:r>
              <a:rPr lang="en-US" sz="1500" dirty="0" err="1">
                <a:solidFill>
                  <a:srgbClr val="000000"/>
                </a:solidFill>
                <a:latin typeface="Consolas"/>
              </a:rPr>
              <a:t>Students.Include</a:t>
            </a:r>
            <a:r>
              <a:rPr lang="en-US" sz="1500" dirty="0">
                <a:solidFill>
                  <a:srgbClr val="000000"/>
                </a:solidFill>
                <a:latin typeface="Consolas"/>
              </a:rPr>
              <a:t>(</a:t>
            </a:r>
            <a:r>
              <a:rPr lang="en-US" sz="1500" dirty="0">
                <a:solidFill>
                  <a:srgbClr val="DC1414"/>
                </a:solidFill>
                <a:latin typeface="Consolas"/>
              </a:rPr>
              <a:t>"</a:t>
            </a:r>
            <a:r>
              <a:rPr lang="en-US" sz="1500" dirty="0" err="1">
                <a:solidFill>
                  <a:srgbClr val="DC1414"/>
                </a:solidFill>
                <a:latin typeface="Consolas"/>
              </a:rPr>
              <a:t>StudentAddress</a:t>
            </a:r>
            <a:r>
              <a:rPr lang="en-US" sz="1500" dirty="0">
                <a:solidFill>
                  <a:srgbClr val="DC1414"/>
                </a:solidFill>
                <a:latin typeface="Consolas"/>
              </a:rPr>
              <a:t>"</a:t>
            </a:r>
            <a:r>
              <a:rPr lang="en-US" sz="1500" dirty="0">
                <a:solidFill>
                  <a:srgbClr val="000000"/>
                </a:solidFill>
                <a:latin typeface="Consolas"/>
              </a:rPr>
              <a:t>)</a:t>
            </a:r>
          </a:p>
          <a:p>
            <a:r>
              <a:rPr lang="ru-RU" sz="1500" dirty="0">
                <a:solidFill>
                  <a:srgbClr val="0000FF"/>
                </a:solidFill>
                <a:latin typeface="Consolas"/>
              </a:rPr>
              <a:t>               </a:t>
            </a:r>
            <a:r>
              <a:rPr lang="en-US" sz="1500" dirty="0">
                <a:solidFill>
                  <a:srgbClr val="0000FF"/>
                </a:solidFill>
                <a:latin typeface="Consolas"/>
              </a:rPr>
              <a:t>where</a:t>
            </a:r>
            <a:r>
              <a:rPr lang="en-US" sz="1500" dirty="0">
                <a:solidFill>
                  <a:srgbClr val="000000"/>
                </a:solidFill>
                <a:latin typeface="Consolas"/>
              </a:rPr>
              <a:t> </a:t>
            </a:r>
            <a:r>
              <a:rPr lang="en-US" sz="1500" dirty="0" err="1">
                <a:solidFill>
                  <a:srgbClr val="000000"/>
                </a:solidFill>
                <a:latin typeface="Consolas"/>
              </a:rPr>
              <a:t>s.StudentName</a:t>
            </a:r>
            <a:r>
              <a:rPr lang="en-US" sz="1500" dirty="0">
                <a:solidFill>
                  <a:srgbClr val="000000"/>
                </a:solidFill>
                <a:latin typeface="Consolas"/>
              </a:rPr>
              <a:t> == </a:t>
            </a:r>
            <a:r>
              <a:rPr lang="en-US" sz="1500" dirty="0">
                <a:solidFill>
                  <a:srgbClr val="DC1414"/>
                </a:solidFill>
                <a:latin typeface="Consolas"/>
              </a:rPr>
              <a:t>"Student 1"</a:t>
            </a:r>
            <a:endParaRPr lang="en-US" sz="1500" dirty="0">
              <a:solidFill>
                <a:srgbClr val="000000"/>
              </a:solidFill>
              <a:latin typeface="Consolas"/>
            </a:endParaRPr>
          </a:p>
          <a:p>
            <a:r>
              <a:rPr lang="ru-RU" sz="1500" dirty="0">
                <a:solidFill>
                  <a:srgbClr val="0000FF"/>
                </a:solidFill>
                <a:latin typeface="Consolas"/>
              </a:rPr>
              <a:t>               </a:t>
            </a:r>
            <a:r>
              <a:rPr lang="en-US" sz="1500" dirty="0">
                <a:solidFill>
                  <a:srgbClr val="0000FF"/>
                </a:solidFill>
                <a:latin typeface="Consolas"/>
              </a:rPr>
              <a:t>select</a:t>
            </a:r>
            <a:r>
              <a:rPr lang="en-US" sz="1500" dirty="0">
                <a:solidFill>
                  <a:srgbClr val="000000"/>
                </a:solidFill>
                <a:latin typeface="Consolas"/>
              </a:rPr>
              <a:t> s).</a:t>
            </a:r>
            <a:r>
              <a:rPr lang="en-US" sz="1500" dirty="0" err="1">
                <a:solidFill>
                  <a:srgbClr val="000000"/>
                </a:solidFill>
                <a:latin typeface="Consolas"/>
              </a:rPr>
              <a:t>FirstOrDefault</a:t>
            </a:r>
            <a:r>
              <a:rPr lang="en-US" sz="1500" dirty="0">
                <a:solidFill>
                  <a:srgbClr val="000000"/>
                </a:solidFill>
                <a:latin typeface="Consolas"/>
              </a:rPr>
              <a:t>();</a:t>
            </a:r>
            <a:endParaRPr lang="en-US" sz="1500" dirty="0">
              <a:solidFill>
                <a:prstClr val="black"/>
              </a:solidFill>
              <a:latin typeface="Consolas"/>
            </a:endParaRPr>
          </a:p>
        </p:txBody>
      </p:sp>
    </p:spTree>
    <p:extLst>
      <p:ext uri="{BB962C8B-B14F-4D97-AF65-F5344CB8AC3E}">
        <p14:creationId xmlns:p14="http://schemas.microsoft.com/office/powerpoint/2010/main" val="10031723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Persistence in Entity Framework</a:t>
            </a:r>
            <a:endParaRPr lang="en-US" dirty="0"/>
          </a:p>
        </p:txBody>
      </p:sp>
      <p:pic>
        <p:nvPicPr>
          <p:cNvPr id="6" name="Picture 5"/>
          <p:cNvPicPr>
            <a:picLocks noChangeAspect="1"/>
          </p:cNvPicPr>
          <p:nvPr/>
        </p:nvPicPr>
        <p:blipFill>
          <a:blip r:embed="rId2"/>
          <a:stretch>
            <a:fillRect/>
          </a:stretch>
        </p:blipFill>
        <p:spPr>
          <a:xfrm>
            <a:off x="1714500" y="914400"/>
            <a:ext cx="6858000" cy="5335819"/>
          </a:xfrm>
          <a:prstGeom prst="rect">
            <a:avLst/>
          </a:prstGeom>
        </p:spPr>
      </p:pic>
    </p:spTree>
    <p:extLst>
      <p:ext uri="{BB962C8B-B14F-4D97-AF65-F5344CB8AC3E}">
        <p14:creationId xmlns:p14="http://schemas.microsoft.com/office/powerpoint/2010/main" val="12106300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Persistence in Entity Framework</a:t>
            </a:r>
            <a:endParaRPr lang="en-US" dirty="0"/>
          </a:p>
        </p:txBody>
      </p:sp>
      <p:pic>
        <p:nvPicPr>
          <p:cNvPr id="3" name="Picture 2"/>
          <p:cNvPicPr>
            <a:picLocks noChangeAspect="1"/>
          </p:cNvPicPr>
          <p:nvPr/>
        </p:nvPicPr>
        <p:blipFill>
          <a:blip r:embed="rId2"/>
          <a:stretch>
            <a:fillRect/>
          </a:stretch>
        </p:blipFill>
        <p:spPr>
          <a:xfrm>
            <a:off x="1790700" y="1066800"/>
            <a:ext cx="7056471" cy="5245100"/>
          </a:xfrm>
          <a:prstGeom prst="rect">
            <a:avLst/>
          </a:prstGeom>
        </p:spPr>
      </p:pic>
    </p:spTree>
    <p:extLst>
      <p:ext uri="{BB962C8B-B14F-4D97-AF65-F5344CB8AC3E}">
        <p14:creationId xmlns:p14="http://schemas.microsoft.com/office/powerpoint/2010/main" val="2065318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Платформа </a:t>
            </a:r>
            <a:r>
              <a:rPr lang="en-US" smtClean="0"/>
              <a:t>ADO.NET Entity Framework</a:t>
            </a:r>
            <a:r>
              <a:rPr lang="ru-RU" smtClean="0"/>
              <a:t>. Этапы развития</a:t>
            </a:r>
            <a:endParaRPr lang="en-US" dirty="0"/>
          </a:p>
        </p:txBody>
      </p:sp>
      <p:graphicFrame>
        <p:nvGraphicFramePr>
          <p:cNvPr id="4" name="Объект 3"/>
          <p:cNvGraphicFramePr>
            <a:graphicFrameLocks noGrp="1"/>
          </p:cNvGraphicFramePr>
          <p:nvPr>
            <p:ph sz="quarter" idx="10"/>
            <p:extLst/>
          </p:nvPr>
        </p:nvGraphicFramePr>
        <p:xfrm>
          <a:off x="311728" y="714377"/>
          <a:ext cx="9663546" cy="5609972"/>
        </p:xfrm>
        <a:graphic>
          <a:graphicData uri="http://schemas.openxmlformats.org/drawingml/2006/table">
            <a:tbl>
              <a:tblPr firstRow="1">
                <a:tableStyleId>{B301B821-A1FF-4177-AEE7-76D212191A09}</a:tableStyleId>
              </a:tblPr>
              <a:tblGrid>
                <a:gridCol w="1236936"/>
                <a:gridCol w="8426610"/>
              </a:tblGrid>
              <a:tr h="920957">
                <a:tc>
                  <a:txBody>
                    <a:bodyPr/>
                    <a:lstStyle/>
                    <a:p>
                      <a:pPr algn="ctr"/>
                      <a:r>
                        <a:rPr lang="en-US" sz="1900" dirty="0" smtClean="0">
                          <a:effectLst/>
                        </a:rPr>
                        <a:t>Entity Framework </a:t>
                      </a:r>
                      <a:r>
                        <a:rPr lang="en-US" sz="1900" dirty="0">
                          <a:effectLst/>
                        </a:rPr>
                        <a:t>Version</a:t>
                      </a:r>
                      <a:endParaRPr lang="en-US" sz="1900" b="1" dirty="0">
                        <a:solidFill>
                          <a:srgbClr val="FFFFFF"/>
                        </a:solidFill>
                        <a:effectLst/>
                      </a:endParaRPr>
                    </a:p>
                  </a:txBody>
                  <a:tcPr marL="15559" marR="15559" marT="14262" marB="14262" anchor="ctr"/>
                </a:tc>
                <a:tc>
                  <a:txBody>
                    <a:bodyPr/>
                    <a:lstStyle/>
                    <a:p>
                      <a:pPr algn="ctr"/>
                      <a:r>
                        <a:rPr lang="en-US" sz="1900" dirty="0">
                          <a:effectLst/>
                        </a:rPr>
                        <a:t>Introduced Features</a:t>
                      </a:r>
                      <a:endParaRPr lang="en-US" sz="1900" b="1" dirty="0">
                        <a:solidFill>
                          <a:srgbClr val="FFFFFF"/>
                        </a:solidFill>
                        <a:effectLst/>
                      </a:endParaRPr>
                    </a:p>
                  </a:txBody>
                  <a:tcPr marL="15559" marR="15559" marT="14262" marB="14262" anchor="ctr"/>
                </a:tc>
              </a:tr>
              <a:tr h="381331">
                <a:tc>
                  <a:txBody>
                    <a:bodyPr/>
                    <a:lstStyle/>
                    <a:p>
                      <a:pPr algn="ctr"/>
                      <a:r>
                        <a:rPr lang="en-US" sz="1900" dirty="0"/>
                        <a:t>EF 3.5</a:t>
                      </a:r>
                    </a:p>
                  </a:txBody>
                  <a:tcPr marL="15559" marR="15559" marT="14262" marB="14262" anchor="ctr"/>
                </a:tc>
                <a:tc>
                  <a:txBody>
                    <a:bodyPr/>
                    <a:lstStyle/>
                    <a:p>
                      <a:pPr algn="just"/>
                      <a:r>
                        <a:rPr lang="en-US" sz="1900" dirty="0"/>
                        <a:t>Basic O/RM support with Database First </a:t>
                      </a:r>
                      <a:r>
                        <a:rPr lang="en-US" sz="1900" dirty="0" smtClean="0"/>
                        <a:t>approach</a:t>
                      </a:r>
                      <a:endParaRPr lang="en-US" sz="1900" dirty="0"/>
                    </a:p>
                  </a:txBody>
                  <a:tcPr marL="15559" marR="15559" marT="14262" marB="14262" anchor="ctr"/>
                </a:tc>
              </a:tr>
              <a:tr h="623857">
                <a:tc>
                  <a:txBody>
                    <a:bodyPr/>
                    <a:lstStyle/>
                    <a:p>
                      <a:pPr algn="ctr"/>
                      <a:r>
                        <a:rPr lang="en-US" sz="1900"/>
                        <a:t>EF 4.0</a:t>
                      </a:r>
                    </a:p>
                  </a:txBody>
                  <a:tcPr marL="15559" marR="15559" marT="14262" marB="14262" anchor="ctr"/>
                </a:tc>
                <a:tc>
                  <a:txBody>
                    <a:bodyPr/>
                    <a:lstStyle/>
                    <a:p>
                      <a:pPr algn="just"/>
                      <a:r>
                        <a:rPr lang="en-US" sz="1900" dirty="0"/>
                        <a:t>POCO Support, Lazy loading, testability improvements, customizable code generation and the Model First </a:t>
                      </a:r>
                      <a:r>
                        <a:rPr lang="en-US" sz="1900" dirty="0" smtClean="0"/>
                        <a:t>approach</a:t>
                      </a:r>
                      <a:endParaRPr lang="en-US" sz="1900" dirty="0"/>
                    </a:p>
                  </a:txBody>
                  <a:tcPr marL="15559" marR="15559" marT="14262" marB="14262" anchor="ctr"/>
                </a:tc>
              </a:tr>
              <a:tr h="920957">
                <a:tc>
                  <a:txBody>
                    <a:bodyPr/>
                    <a:lstStyle/>
                    <a:p>
                      <a:pPr algn="ctr"/>
                      <a:r>
                        <a:rPr lang="en-US" sz="1900"/>
                        <a:t>EF 4.1</a:t>
                      </a:r>
                    </a:p>
                  </a:txBody>
                  <a:tcPr marL="15559" marR="15559" marT="14262" marB="14262" anchor="ctr"/>
                </a:tc>
                <a:tc>
                  <a:txBody>
                    <a:bodyPr/>
                    <a:lstStyle/>
                    <a:p>
                      <a:pPr algn="just"/>
                      <a:r>
                        <a:rPr lang="en-US" sz="1900" dirty="0"/>
                        <a:t>First to available of </a:t>
                      </a:r>
                      <a:r>
                        <a:rPr lang="en-US" sz="1900" dirty="0" err="1"/>
                        <a:t>NuGet</a:t>
                      </a:r>
                      <a:r>
                        <a:rPr lang="en-US" sz="1900" dirty="0"/>
                        <a:t> package, Simplified </a:t>
                      </a:r>
                      <a:r>
                        <a:rPr lang="en-US" sz="1900" dirty="0" err="1"/>
                        <a:t>DBContext</a:t>
                      </a:r>
                      <a:r>
                        <a:rPr lang="en-US" sz="1900" dirty="0"/>
                        <a:t> API over </a:t>
                      </a:r>
                      <a:r>
                        <a:rPr lang="en-US" sz="1900" dirty="0" err="1"/>
                        <a:t>ObjectContext</a:t>
                      </a:r>
                      <a:r>
                        <a:rPr lang="en-US" sz="1900" dirty="0"/>
                        <a:t>, Code First approach. EF 4.1.1 patch released with bug fixing of </a:t>
                      </a:r>
                      <a:r>
                        <a:rPr lang="en-US" sz="1900" dirty="0" smtClean="0"/>
                        <a:t>4.1</a:t>
                      </a:r>
                      <a:endParaRPr lang="en-US" sz="1900" dirty="0"/>
                    </a:p>
                  </a:txBody>
                  <a:tcPr marL="15559" marR="15559" marT="14262" marB="14262" anchor="ctr"/>
                </a:tc>
              </a:tr>
              <a:tr h="920957">
                <a:tc>
                  <a:txBody>
                    <a:bodyPr/>
                    <a:lstStyle/>
                    <a:p>
                      <a:pPr algn="ctr"/>
                      <a:r>
                        <a:rPr lang="en-US" sz="1900"/>
                        <a:t>EF 4.3</a:t>
                      </a:r>
                    </a:p>
                  </a:txBody>
                  <a:tcPr marL="15559" marR="15559" marT="14262" marB="14262" anchor="ctr"/>
                </a:tc>
                <a:tc>
                  <a:txBody>
                    <a:bodyPr/>
                    <a:lstStyle/>
                    <a:p>
                      <a:pPr algn="just"/>
                      <a:r>
                        <a:rPr lang="en-US" sz="1900" dirty="0"/>
                        <a:t>Code First Migrations feature that allows a database created by Code First to be incrementally changed as your Code First model evolves. EF 4.3.1 patch released with bug fixing of EF </a:t>
                      </a:r>
                      <a:r>
                        <a:rPr lang="en-US" sz="1900" dirty="0" smtClean="0"/>
                        <a:t>4.3</a:t>
                      </a:r>
                      <a:endParaRPr lang="en-US" sz="1900" dirty="0"/>
                    </a:p>
                  </a:txBody>
                  <a:tcPr marL="15559" marR="15559" marT="14262" marB="14262" anchor="ctr"/>
                </a:tc>
              </a:tr>
              <a:tr h="1218056">
                <a:tc>
                  <a:txBody>
                    <a:bodyPr/>
                    <a:lstStyle/>
                    <a:p>
                      <a:pPr algn="ctr"/>
                      <a:r>
                        <a:rPr lang="en-US" sz="1900" dirty="0"/>
                        <a:t>EF 5.0 </a:t>
                      </a:r>
                    </a:p>
                  </a:txBody>
                  <a:tcPr marL="15559" marR="15559" marT="14262" marB="14262" anchor="ctr"/>
                </a:tc>
                <a:tc>
                  <a:txBody>
                    <a:bodyPr/>
                    <a:lstStyle/>
                    <a:p>
                      <a:pPr algn="just"/>
                      <a:r>
                        <a:rPr lang="en-US" sz="1900" dirty="0"/>
                        <a:t>Announced EF as Open Source. Introduced </a:t>
                      </a:r>
                      <a:r>
                        <a:rPr lang="en-US" sz="1900" dirty="0" err="1"/>
                        <a:t>Enum</a:t>
                      </a:r>
                      <a:r>
                        <a:rPr lang="en-US" sz="1900" dirty="0"/>
                        <a:t> support, table-valued functions, spatial data types, multiple-diagrams per model, coloring of shapes on the design surface and batch import of stored procedures, EF Power Tools and various performance </a:t>
                      </a:r>
                      <a:r>
                        <a:rPr lang="en-US" sz="1900" dirty="0" smtClean="0"/>
                        <a:t>improvements</a:t>
                      </a:r>
                      <a:endParaRPr lang="en-US" sz="1900" dirty="0"/>
                    </a:p>
                  </a:txBody>
                  <a:tcPr marL="15559" marR="15559" marT="14262" marB="14262" anchor="ctr"/>
                </a:tc>
              </a:tr>
              <a:tr h="623857">
                <a:tc>
                  <a:txBody>
                    <a:bodyPr/>
                    <a:lstStyle/>
                    <a:p>
                      <a:pPr algn="ctr"/>
                      <a:r>
                        <a:rPr lang="en-US" sz="1900" dirty="0"/>
                        <a:t>EF </a:t>
                      </a:r>
                      <a:r>
                        <a:rPr lang="en-US" sz="1900" dirty="0" smtClean="0"/>
                        <a:t>6.0</a:t>
                      </a:r>
                      <a:endParaRPr lang="ru-RU" sz="1900" dirty="0" smtClean="0"/>
                    </a:p>
                    <a:p>
                      <a:pPr algn="ctr"/>
                      <a:r>
                        <a:rPr lang="en-US" sz="1700" b="0" i="0" kern="1200" dirty="0" smtClean="0">
                          <a:solidFill>
                            <a:schemeClr val="dk1"/>
                          </a:solidFill>
                          <a:effectLst/>
                          <a:latin typeface="+mn-lt"/>
                          <a:ea typeface="+mn-ea"/>
                          <a:cs typeface="+mn-cs"/>
                        </a:rPr>
                        <a:t>Oct 2013</a:t>
                      </a:r>
                      <a:endParaRPr lang="en-US" sz="1900" dirty="0"/>
                    </a:p>
                  </a:txBody>
                  <a:tcPr marL="15559" marR="15559" marT="14262" marB="14262" anchor="ctr"/>
                </a:tc>
                <a:tc>
                  <a:txBody>
                    <a:bodyPr/>
                    <a:lstStyle/>
                    <a:p>
                      <a:pPr algn="just"/>
                      <a:r>
                        <a:rPr lang="en-US" sz="1900" dirty="0"/>
                        <a:t>EF 6.0 is currently in pre-release state. It will include Task-based </a:t>
                      </a:r>
                      <a:r>
                        <a:rPr lang="en-US" sz="1900" dirty="0" err="1"/>
                        <a:t>async</a:t>
                      </a:r>
                      <a:r>
                        <a:rPr lang="en-US" sz="1900" dirty="0"/>
                        <a:t>, Stored Procedures &amp; Functions in Code First and Custom Code First </a:t>
                      </a:r>
                      <a:r>
                        <a:rPr lang="en-US" sz="1900" dirty="0" smtClean="0"/>
                        <a:t>conventions</a:t>
                      </a:r>
                      <a:endParaRPr lang="en-US" sz="1900" dirty="0"/>
                    </a:p>
                  </a:txBody>
                  <a:tcPr marL="15559" marR="15559" marT="14262" marB="14262" anchor="ctr"/>
                </a:tc>
              </a:tr>
            </a:tbl>
          </a:graphicData>
        </a:graphic>
      </p:graphicFrame>
      <p:sp>
        <p:nvSpPr>
          <p:cNvPr id="3" name="Rectangle 2"/>
          <p:cNvSpPr/>
          <p:nvPr/>
        </p:nvSpPr>
        <p:spPr>
          <a:xfrm>
            <a:off x="419100" y="6324600"/>
            <a:ext cx="1057163" cy="369332"/>
          </a:xfrm>
          <a:prstGeom prst="rect">
            <a:avLst/>
          </a:prstGeom>
        </p:spPr>
        <p:txBody>
          <a:bodyPr wrap="none">
            <a:spAutoFit/>
          </a:bodyPr>
          <a:lstStyle/>
          <a:p>
            <a:r>
              <a:rPr lang="en-US" dirty="0"/>
              <a:t>EF </a:t>
            </a:r>
            <a:r>
              <a:rPr lang="en-US" dirty="0" smtClean="0"/>
              <a:t>6.1.</a:t>
            </a:r>
            <a:r>
              <a:rPr lang="ru-RU" dirty="0" smtClean="0"/>
              <a:t>3</a:t>
            </a:r>
            <a:endParaRPr lang="en-US" dirty="0"/>
          </a:p>
        </p:txBody>
      </p:sp>
      <p:sp>
        <p:nvSpPr>
          <p:cNvPr id="6" name="Rectangle 5"/>
          <p:cNvSpPr/>
          <p:nvPr/>
        </p:nvSpPr>
        <p:spPr>
          <a:xfrm>
            <a:off x="1503476" y="6324349"/>
            <a:ext cx="6230823" cy="369332"/>
          </a:xfrm>
          <a:prstGeom prst="rect">
            <a:avLst/>
          </a:prstGeom>
        </p:spPr>
        <p:txBody>
          <a:bodyPr wrap="square">
            <a:spAutoFit/>
          </a:bodyPr>
          <a:lstStyle/>
          <a:p>
            <a:r>
              <a:rPr lang="en-US" dirty="0">
                <a:hlinkClick r:id="rId3"/>
              </a:rPr>
              <a:t>https://</a:t>
            </a:r>
            <a:r>
              <a:rPr lang="en-US" dirty="0" smtClean="0">
                <a:hlinkClick r:id="rId3"/>
              </a:rPr>
              <a:t>www.nuget.org/packages/EntityFramework</a:t>
            </a:r>
            <a:r>
              <a:rPr lang="en-US" smtClean="0"/>
              <a:t> </a:t>
            </a:r>
            <a:endParaRPr lang="en-US" dirty="0"/>
          </a:p>
        </p:txBody>
      </p:sp>
    </p:spTree>
    <p:extLst>
      <p:ext uri="{BB962C8B-B14F-4D97-AF65-F5344CB8AC3E}">
        <p14:creationId xmlns:p14="http://schemas.microsoft.com/office/powerpoint/2010/main" val="12103592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Repository</a:t>
            </a:r>
            <a:endParaRPr lang="en-US" dirty="0"/>
          </a:p>
        </p:txBody>
      </p:sp>
      <p:sp>
        <p:nvSpPr>
          <p:cNvPr id="5" name="Rectangle 4"/>
          <p:cNvSpPr/>
          <p:nvPr/>
        </p:nvSpPr>
        <p:spPr>
          <a:xfrm>
            <a:off x="342900" y="762000"/>
            <a:ext cx="9677400" cy="2031325"/>
          </a:xfrm>
          <a:prstGeom prst="rect">
            <a:avLst/>
          </a:prstGeom>
        </p:spPr>
        <p:txBody>
          <a:bodyPr wrap="square">
            <a:spAutoFit/>
          </a:bodyPr>
          <a:lstStyle/>
          <a:p>
            <a:pPr algn="just"/>
            <a:r>
              <a:rPr lang="ru-RU" dirty="0" smtClean="0"/>
              <a:t>Во многих приложениях бизнес-логика получает доступ к данным из хранилища данных, таких как базы данных или веб-службы. Непосредственный доступ к данным может привести к следующим проблемам:</a:t>
            </a:r>
          </a:p>
          <a:p>
            <a:pPr marL="285750" indent="-285750">
              <a:buFont typeface="Arial"/>
              <a:buChar char="•"/>
            </a:pPr>
            <a:r>
              <a:rPr lang="ru-RU" dirty="0" smtClean="0"/>
              <a:t>Дублирование кода</a:t>
            </a:r>
          </a:p>
          <a:p>
            <a:pPr marL="285750" indent="-285750">
              <a:buFont typeface="Arial"/>
              <a:buChar char="•"/>
            </a:pPr>
            <a:r>
              <a:rPr lang="ru-RU" dirty="0" smtClean="0"/>
              <a:t>Больная вероятность ошибок при программировании</a:t>
            </a:r>
          </a:p>
          <a:p>
            <a:pPr marL="285750" indent="-285750">
              <a:buFont typeface="Arial"/>
              <a:buChar char="•"/>
            </a:pPr>
            <a:r>
              <a:rPr lang="ru-RU" dirty="0" smtClean="0"/>
              <a:t>Слабая типизация бизнес данных</a:t>
            </a:r>
          </a:p>
          <a:p>
            <a:pPr marL="285750" indent="-285750">
              <a:buFont typeface="Arial"/>
              <a:buChar char="•"/>
            </a:pPr>
            <a:r>
              <a:rPr lang="ru-RU" dirty="0" err="1" smtClean="0"/>
              <a:t>Невозмжность</a:t>
            </a:r>
            <a:r>
              <a:rPr lang="ru-RU" dirty="0" smtClean="0"/>
              <a:t> легко проверить бизнес-логику в отрыве от внешних зависимостей</a:t>
            </a:r>
            <a:endParaRPr lang="en-US" dirty="0"/>
          </a:p>
        </p:txBody>
      </p:sp>
      <p:sp>
        <p:nvSpPr>
          <p:cNvPr id="7" name="Rectangle 6"/>
          <p:cNvSpPr/>
          <p:nvPr/>
        </p:nvSpPr>
        <p:spPr>
          <a:xfrm>
            <a:off x="342900" y="2971800"/>
            <a:ext cx="9677400" cy="1200329"/>
          </a:xfrm>
          <a:prstGeom prst="rect">
            <a:avLst/>
          </a:prstGeom>
        </p:spPr>
        <p:txBody>
          <a:bodyPr wrap="square">
            <a:spAutoFit/>
          </a:bodyPr>
          <a:lstStyle/>
          <a:p>
            <a:pPr algn="just"/>
            <a:r>
              <a:rPr lang="en-US" dirty="0" err="1"/>
              <a:t>Посредничает</a:t>
            </a:r>
            <a:r>
              <a:rPr lang="en-US" dirty="0"/>
              <a:t> </a:t>
            </a:r>
            <a:r>
              <a:rPr lang="en-US" dirty="0" err="1"/>
              <a:t>между</a:t>
            </a:r>
            <a:r>
              <a:rPr lang="en-US" dirty="0"/>
              <a:t> </a:t>
            </a:r>
            <a:r>
              <a:rPr lang="en-US" dirty="0" err="1"/>
              <a:t>уровнями</a:t>
            </a:r>
            <a:r>
              <a:rPr lang="en-US" dirty="0"/>
              <a:t> </a:t>
            </a:r>
            <a:r>
              <a:rPr lang="en-US" dirty="0" err="1"/>
              <a:t>области</a:t>
            </a:r>
            <a:r>
              <a:rPr lang="en-US" dirty="0"/>
              <a:t> </a:t>
            </a:r>
            <a:r>
              <a:rPr lang="en-US" dirty="0" err="1"/>
              <a:t>определения</a:t>
            </a:r>
            <a:r>
              <a:rPr lang="en-US" dirty="0"/>
              <a:t> </a:t>
            </a:r>
            <a:r>
              <a:rPr lang="en-US" dirty="0" err="1"/>
              <a:t>и</a:t>
            </a:r>
            <a:r>
              <a:rPr lang="en-US" dirty="0"/>
              <a:t> </a:t>
            </a:r>
            <a:r>
              <a:rPr lang="en-US" dirty="0" err="1"/>
              <a:t>распределения</a:t>
            </a:r>
            <a:r>
              <a:rPr lang="en-US" dirty="0"/>
              <a:t> </a:t>
            </a:r>
            <a:r>
              <a:rPr lang="en-US" dirty="0" err="1"/>
              <a:t>данных</a:t>
            </a:r>
            <a:r>
              <a:rPr lang="en-US" dirty="0"/>
              <a:t> (domain and data mapping layers), </a:t>
            </a:r>
            <a:r>
              <a:rPr lang="en-US" dirty="0" err="1"/>
              <a:t>используя</a:t>
            </a:r>
            <a:r>
              <a:rPr lang="en-US" dirty="0"/>
              <a:t> </a:t>
            </a:r>
            <a:r>
              <a:rPr lang="en-US" dirty="0" err="1"/>
              <a:t>интерфейс</a:t>
            </a:r>
            <a:r>
              <a:rPr lang="en-US" dirty="0"/>
              <a:t>, </a:t>
            </a:r>
            <a:r>
              <a:rPr lang="en-US" dirty="0" err="1"/>
              <a:t>схожий</a:t>
            </a:r>
            <a:r>
              <a:rPr lang="en-US" dirty="0"/>
              <a:t> </a:t>
            </a:r>
            <a:r>
              <a:rPr lang="en-US" dirty="0" err="1"/>
              <a:t>с</a:t>
            </a:r>
            <a:r>
              <a:rPr lang="en-US" dirty="0"/>
              <a:t> </a:t>
            </a:r>
            <a:r>
              <a:rPr lang="en-US" dirty="0" err="1"/>
              <a:t>коллекциями</a:t>
            </a:r>
            <a:r>
              <a:rPr lang="en-US" dirty="0"/>
              <a:t> </a:t>
            </a:r>
            <a:r>
              <a:rPr lang="en-US" dirty="0" err="1"/>
              <a:t>для</a:t>
            </a:r>
            <a:r>
              <a:rPr lang="en-US" dirty="0"/>
              <a:t> </a:t>
            </a:r>
            <a:r>
              <a:rPr lang="en-US" dirty="0" err="1"/>
              <a:t>доступа</a:t>
            </a:r>
            <a:r>
              <a:rPr lang="en-US" dirty="0"/>
              <a:t> </a:t>
            </a:r>
            <a:r>
              <a:rPr lang="en-US" dirty="0" err="1"/>
              <a:t>к</a:t>
            </a:r>
            <a:r>
              <a:rPr lang="en-US" dirty="0"/>
              <a:t> </a:t>
            </a:r>
            <a:r>
              <a:rPr lang="en-US" dirty="0" err="1"/>
              <a:t>объектам</a:t>
            </a:r>
            <a:r>
              <a:rPr lang="en-US" dirty="0"/>
              <a:t> </a:t>
            </a:r>
            <a:r>
              <a:rPr lang="en-US" dirty="0" err="1"/>
              <a:t>области</a:t>
            </a:r>
            <a:r>
              <a:rPr lang="en-US" dirty="0"/>
              <a:t> </a:t>
            </a:r>
            <a:r>
              <a:rPr lang="en-US" dirty="0" err="1" smtClean="0"/>
              <a:t>определения</a:t>
            </a:r>
            <a:r>
              <a:rPr lang="en-US" dirty="0" smtClean="0"/>
              <a:t> </a:t>
            </a:r>
            <a:r>
              <a:rPr lang="ru-RU" dirty="0" smtClean="0"/>
              <a:t>и </a:t>
            </a:r>
            <a:r>
              <a:rPr lang="ru-RU" dirty="0"/>
              <a:t> </a:t>
            </a:r>
            <a:r>
              <a:rPr lang="en-US" dirty="0" err="1" smtClean="0"/>
              <a:t>работая</a:t>
            </a:r>
            <a:r>
              <a:rPr lang="en-US" dirty="0"/>
              <a:t>, </a:t>
            </a:r>
            <a:r>
              <a:rPr lang="en-US" dirty="0" err="1"/>
              <a:t>как</a:t>
            </a:r>
            <a:r>
              <a:rPr lang="en-US" dirty="0"/>
              <a:t> </a:t>
            </a:r>
            <a:r>
              <a:rPr lang="en-US" dirty="0" err="1"/>
              <a:t>обычная</a:t>
            </a:r>
            <a:r>
              <a:rPr lang="en-US" dirty="0"/>
              <a:t> </a:t>
            </a:r>
            <a:r>
              <a:rPr lang="en-US" dirty="0" err="1"/>
              <a:t>колекция</a:t>
            </a:r>
            <a:r>
              <a:rPr lang="en-US" dirty="0"/>
              <a:t> </a:t>
            </a:r>
            <a:r>
              <a:rPr lang="en-US" dirty="0" err="1"/>
              <a:t>объектов</a:t>
            </a:r>
            <a:r>
              <a:rPr lang="en-US" dirty="0"/>
              <a:t> </a:t>
            </a:r>
            <a:r>
              <a:rPr lang="en-US" dirty="0" err="1"/>
              <a:t>области</a:t>
            </a:r>
            <a:r>
              <a:rPr lang="en-US" dirty="0"/>
              <a:t> </a:t>
            </a:r>
            <a:r>
              <a:rPr lang="en-US" dirty="0" err="1"/>
              <a:t>определения</a:t>
            </a:r>
            <a:r>
              <a:rPr lang="en-US" dirty="0"/>
              <a:t>. </a:t>
            </a:r>
          </a:p>
        </p:txBody>
      </p:sp>
      <p:sp>
        <p:nvSpPr>
          <p:cNvPr id="9" name="Rectangle 8"/>
          <p:cNvSpPr/>
          <p:nvPr/>
        </p:nvSpPr>
        <p:spPr>
          <a:xfrm>
            <a:off x="342900" y="4495800"/>
            <a:ext cx="9677400" cy="1754327"/>
          </a:xfrm>
          <a:prstGeom prst="rect">
            <a:avLst/>
          </a:prstGeom>
        </p:spPr>
        <p:txBody>
          <a:bodyPr wrap="square">
            <a:spAutoFit/>
          </a:bodyPr>
          <a:lstStyle/>
          <a:p>
            <a:pPr algn="just"/>
            <a:r>
              <a:rPr lang="ru-RU" dirty="0" err="1"/>
              <a:t>П</a:t>
            </a:r>
            <a:r>
              <a:rPr lang="en-US" dirty="0" err="1" smtClean="0"/>
              <a:t>аттерн</a:t>
            </a:r>
            <a:r>
              <a:rPr lang="en-US" dirty="0"/>
              <a:t> Repository </a:t>
            </a:r>
            <a:r>
              <a:rPr lang="en-US" dirty="0" err="1"/>
              <a:t>инкапсулирует</a:t>
            </a:r>
            <a:r>
              <a:rPr lang="en-US" dirty="0"/>
              <a:t> </a:t>
            </a:r>
            <a:r>
              <a:rPr lang="en-US" dirty="0" err="1"/>
              <a:t>объекты</a:t>
            </a:r>
            <a:r>
              <a:rPr lang="en-US" dirty="0"/>
              <a:t>, </a:t>
            </a:r>
            <a:r>
              <a:rPr lang="en-US" dirty="0" err="1" smtClean="0"/>
              <a:t>представлен</a:t>
            </a:r>
            <a:r>
              <a:rPr lang="ru-RU" dirty="0" smtClean="0"/>
              <a:t>н</a:t>
            </a:r>
            <a:r>
              <a:rPr lang="en-US" dirty="0" err="1" smtClean="0"/>
              <a:t>ые</a:t>
            </a:r>
            <a:r>
              <a:rPr lang="en-US" dirty="0" smtClean="0"/>
              <a:t> </a:t>
            </a:r>
            <a:r>
              <a:rPr lang="en-US" dirty="0" err="1"/>
              <a:t>в</a:t>
            </a:r>
            <a:r>
              <a:rPr lang="en-US" dirty="0"/>
              <a:t> </a:t>
            </a:r>
            <a:r>
              <a:rPr lang="en-US" dirty="0" err="1"/>
              <a:t>хранилище</a:t>
            </a:r>
            <a:r>
              <a:rPr lang="en-US" dirty="0"/>
              <a:t> </a:t>
            </a:r>
            <a:r>
              <a:rPr lang="en-US" dirty="0" err="1"/>
              <a:t>данных</a:t>
            </a:r>
            <a:r>
              <a:rPr lang="en-US" dirty="0"/>
              <a:t> </a:t>
            </a:r>
            <a:r>
              <a:rPr lang="en-US" dirty="0" err="1"/>
              <a:t>и</a:t>
            </a:r>
            <a:r>
              <a:rPr lang="en-US" dirty="0"/>
              <a:t> </a:t>
            </a:r>
            <a:r>
              <a:rPr lang="en-US" dirty="0" err="1"/>
              <a:t>операции</a:t>
            </a:r>
            <a:r>
              <a:rPr lang="en-US" dirty="0"/>
              <a:t>, </a:t>
            </a:r>
            <a:r>
              <a:rPr lang="en-US" dirty="0" err="1"/>
              <a:t>производимые</a:t>
            </a:r>
            <a:r>
              <a:rPr lang="en-US" dirty="0"/>
              <a:t> </a:t>
            </a:r>
            <a:r>
              <a:rPr lang="en-US" dirty="0" err="1"/>
              <a:t>над</a:t>
            </a:r>
            <a:r>
              <a:rPr lang="en-US" dirty="0"/>
              <a:t> </a:t>
            </a:r>
            <a:r>
              <a:rPr lang="en-US" dirty="0" err="1"/>
              <a:t>ними</a:t>
            </a:r>
            <a:r>
              <a:rPr lang="en-US" dirty="0"/>
              <a:t>, </a:t>
            </a:r>
            <a:r>
              <a:rPr lang="en-US" dirty="0" err="1"/>
              <a:t>предоставляя</a:t>
            </a:r>
            <a:r>
              <a:rPr lang="en-US" dirty="0"/>
              <a:t> </a:t>
            </a:r>
            <a:r>
              <a:rPr lang="en-US" dirty="0" err="1"/>
              <a:t>более</a:t>
            </a:r>
            <a:r>
              <a:rPr lang="en-US" dirty="0"/>
              <a:t> </a:t>
            </a:r>
            <a:r>
              <a:rPr lang="en-US" dirty="0" err="1"/>
              <a:t>объектно-ориентированное</a:t>
            </a:r>
            <a:r>
              <a:rPr lang="en-US" dirty="0"/>
              <a:t> </a:t>
            </a:r>
            <a:r>
              <a:rPr lang="en-US" dirty="0" err="1"/>
              <a:t>представление</a:t>
            </a:r>
            <a:r>
              <a:rPr lang="en-US" dirty="0"/>
              <a:t> </a:t>
            </a:r>
            <a:r>
              <a:rPr lang="en-US" dirty="0" err="1"/>
              <a:t>реальных</a:t>
            </a:r>
            <a:r>
              <a:rPr lang="en-US" dirty="0"/>
              <a:t> </a:t>
            </a:r>
            <a:r>
              <a:rPr lang="en-US" dirty="0" err="1"/>
              <a:t>данных</a:t>
            </a:r>
            <a:r>
              <a:rPr lang="en-US" dirty="0"/>
              <a:t>. </a:t>
            </a:r>
            <a:endParaRPr lang="ru-RU" dirty="0" smtClean="0"/>
          </a:p>
          <a:p>
            <a:pPr algn="just"/>
            <a:endParaRPr lang="ru-RU" dirty="0" smtClean="0"/>
          </a:p>
          <a:p>
            <a:pPr algn="just"/>
            <a:r>
              <a:rPr lang="en-US" dirty="0" smtClean="0"/>
              <a:t>Repository</a:t>
            </a:r>
            <a:r>
              <a:rPr lang="en-US" dirty="0"/>
              <a:t> </a:t>
            </a:r>
            <a:r>
              <a:rPr lang="en-US" dirty="0" err="1"/>
              <a:t>также</a:t>
            </a:r>
            <a:r>
              <a:rPr lang="en-US" dirty="0"/>
              <a:t> </a:t>
            </a:r>
            <a:r>
              <a:rPr lang="en-US" dirty="0" err="1"/>
              <a:t>преследует</a:t>
            </a:r>
            <a:r>
              <a:rPr lang="en-US" dirty="0"/>
              <a:t> </a:t>
            </a:r>
            <a:r>
              <a:rPr lang="en-US" dirty="0" err="1"/>
              <a:t>цель</a:t>
            </a:r>
            <a:r>
              <a:rPr lang="en-US" dirty="0"/>
              <a:t> </a:t>
            </a:r>
            <a:r>
              <a:rPr lang="en-US" dirty="0" err="1"/>
              <a:t>достижения</a:t>
            </a:r>
            <a:r>
              <a:rPr lang="en-US" dirty="0"/>
              <a:t> </a:t>
            </a:r>
            <a:r>
              <a:rPr lang="en-US" dirty="0" err="1"/>
              <a:t>полного</a:t>
            </a:r>
            <a:r>
              <a:rPr lang="en-US" dirty="0"/>
              <a:t> </a:t>
            </a:r>
            <a:r>
              <a:rPr lang="en-US" dirty="0" err="1"/>
              <a:t>разделения</a:t>
            </a:r>
            <a:r>
              <a:rPr lang="en-US" dirty="0"/>
              <a:t> </a:t>
            </a:r>
            <a:r>
              <a:rPr lang="en-US" dirty="0" err="1"/>
              <a:t>и</a:t>
            </a:r>
            <a:r>
              <a:rPr lang="en-US" dirty="0"/>
              <a:t> </a:t>
            </a:r>
            <a:r>
              <a:rPr lang="en-US" dirty="0" err="1"/>
              <a:t>односторонней</a:t>
            </a:r>
            <a:r>
              <a:rPr lang="en-US" dirty="0"/>
              <a:t> </a:t>
            </a:r>
            <a:r>
              <a:rPr lang="en-US" dirty="0" err="1"/>
              <a:t>зависимости</a:t>
            </a:r>
            <a:r>
              <a:rPr lang="en-US" dirty="0"/>
              <a:t> </a:t>
            </a:r>
            <a:r>
              <a:rPr lang="en-US" dirty="0" err="1"/>
              <a:t>между</a:t>
            </a:r>
            <a:r>
              <a:rPr lang="en-US" dirty="0"/>
              <a:t> </a:t>
            </a:r>
            <a:r>
              <a:rPr lang="en-US" dirty="0" err="1"/>
              <a:t>уровнями</a:t>
            </a:r>
            <a:r>
              <a:rPr lang="en-US" dirty="0"/>
              <a:t> </a:t>
            </a:r>
            <a:r>
              <a:rPr lang="en-US" dirty="0" err="1"/>
              <a:t>области</a:t>
            </a:r>
            <a:r>
              <a:rPr lang="en-US" dirty="0"/>
              <a:t> </a:t>
            </a:r>
            <a:r>
              <a:rPr lang="en-US" dirty="0" err="1"/>
              <a:t>определения</a:t>
            </a:r>
            <a:r>
              <a:rPr lang="en-US" dirty="0"/>
              <a:t> </a:t>
            </a:r>
            <a:r>
              <a:rPr lang="en-US" dirty="0" err="1"/>
              <a:t>и</a:t>
            </a:r>
            <a:r>
              <a:rPr lang="en-US" dirty="0"/>
              <a:t> </a:t>
            </a:r>
            <a:r>
              <a:rPr lang="en-US" dirty="0" err="1"/>
              <a:t>распределения</a:t>
            </a:r>
            <a:r>
              <a:rPr lang="en-US" dirty="0"/>
              <a:t> </a:t>
            </a:r>
            <a:r>
              <a:rPr lang="en-US" dirty="0" err="1"/>
              <a:t>данных</a:t>
            </a:r>
            <a:r>
              <a:rPr lang="en-US" dirty="0" smtClean="0"/>
              <a:t>.</a:t>
            </a:r>
            <a:endParaRPr lang="en-US" dirty="0"/>
          </a:p>
        </p:txBody>
      </p:sp>
      <p:sp>
        <p:nvSpPr>
          <p:cNvPr id="3" name="Rectangle 2"/>
          <p:cNvSpPr/>
          <p:nvPr/>
        </p:nvSpPr>
        <p:spPr>
          <a:xfrm>
            <a:off x="190500" y="6324600"/>
            <a:ext cx="4966098" cy="369332"/>
          </a:xfrm>
          <a:prstGeom prst="rect">
            <a:avLst/>
          </a:prstGeom>
        </p:spPr>
        <p:txBody>
          <a:bodyPr wrap="none">
            <a:spAutoFit/>
          </a:bodyPr>
          <a:lstStyle/>
          <a:p>
            <a:r>
              <a:rPr lang="en-US" dirty="0">
                <a:hlinkClick r:id="rId3"/>
              </a:rPr>
              <a:t>http://design-pattern.ru/patterns/</a:t>
            </a:r>
            <a:r>
              <a:rPr lang="en-US" dirty="0" smtClean="0">
                <a:hlinkClick r:id="rId3"/>
              </a:rPr>
              <a:t>repository.html</a:t>
            </a:r>
            <a:r>
              <a:rPr lang="ru-RU" dirty="0" smtClean="0"/>
              <a:t> </a:t>
            </a:r>
            <a:endParaRPr lang="en-US" dirty="0"/>
          </a:p>
        </p:txBody>
      </p:sp>
    </p:spTree>
    <p:extLst>
      <p:ext uri="{BB962C8B-B14F-4D97-AF65-F5344CB8AC3E}">
        <p14:creationId xmlns:p14="http://schemas.microsoft.com/office/powerpoint/2010/main" val="5754730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Repository</a:t>
            </a:r>
            <a:endParaRPr lang="en-US" dirty="0"/>
          </a:p>
        </p:txBody>
      </p:sp>
      <p:pic>
        <p:nvPicPr>
          <p:cNvPr id="4" name="Picture 3"/>
          <p:cNvPicPr>
            <a:picLocks noChangeAspect="1"/>
          </p:cNvPicPr>
          <p:nvPr/>
        </p:nvPicPr>
        <p:blipFill>
          <a:blip r:embed="rId2"/>
          <a:stretch>
            <a:fillRect/>
          </a:stretch>
        </p:blipFill>
        <p:spPr>
          <a:xfrm>
            <a:off x="190500" y="1828800"/>
            <a:ext cx="9763426" cy="3416300"/>
          </a:xfrm>
          <a:prstGeom prst="rect">
            <a:avLst/>
          </a:prstGeom>
        </p:spPr>
      </p:pic>
      <p:sp>
        <p:nvSpPr>
          <p:cNvPr id="5" name="Rectangle 4"/>
          <p:cNvSpPr/>
          <p:nvPr/>
        </p:nvSpPr>
        <p:spPr>
          <a:xfrm>
            <a:off x="114300" y="6019800"/>
            <a:ext cx="9982200" cy="923330"/>
          </a:xfrm>
          <a:prstGeom prst="rect">
            <a:avLst/>
          </a:prstGeom>
        </p:spPr>
        <p:txBody>
          <a:bodyPr wrap="square">
            <a:spAutoFit/>
          </a:bodyPr>
          <a:lstStyle/>
          <a:p>
            <a:r>
              <a:rPr lang="en-US" dirty="0">
                <a:hlinkClick r:id="rId3"/>
              </a:rPr>
              <a:t>http://www.asp.net/mvc/overview/older-versions/getting-started-with-ef-5-using-mvc-4/implementing-the-repository-and-unit-of-work-patterns-in-an-asp-net-mvc-</a:t>
            </a:r>
            <a:r>
              <a:rPr lang="en-US" dirty="0" smtClean="0">
                <a:hlinkClick r:id="rId3"/>
              </a:rPr>
              <a:t>application</a:t>
            </a:r>
            <a:endParaRPr lang="ru-RU" dirty="0" smtClean="0"/>
          </a:p>
          <a:p>
            <a:endParaRPr lang="ru-RU" dirty="0" smtClean="0"/>
          </a:p>
        </p:txBody>
      </p:sp>
    </p:spTree>
    <p:extLst>
      <p:ext uri="{BB962C8B-B14F-4D97-AF65-F5344CB8AC3E}">
        <p14:creationId xmlns:p14="http://schemas.microsoft.com/office/powerpoint/2010/main" val="17219402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Unit of Work</a:t>
            </a:r>
            <a:endParaRPr lang="en-US" dirty="0"/>
          </a:p>
        </p:txBody>
      </p:sp>
      <p:sp>
        <p:nvSpPr>
          <p:cNvPr id="4" name="Rectangle 3"/>
          <p:cNvSpPr/>
          <p:nvPr/>
        </p:nvSpPr>
        <p:spPr>
          <a:xfrm>
            <a:off x="266700" y="838200"/>
            <a:ext cx="9677400" cy="4247317"/>
          </a:xfrm>
          <a:prstGeom prst="rect">
            <a:avLst/>
          </a:prstGeom>
        </p:spPr>
        <p:txBody>
          <a:bodyPr wrap="square">
            <a:spAutoFit/>
          </a:bodyPr>
          <a:lstStyle/>
          <a:p>
            <a:pPr algn="just"/>
            <a:r>
              <a:rPr lang="ru-RU" dirty="0"/>
              <a:t>Обслуживает набор объектов, изменяемых в бизнес-транзакции (бизнес-действии) и управляет записью изменений и разрешением проблем конкуренции данных.</a:t>
            </a:r>
          </a:p>
          <a:p>
            <a:pPr algn="just"/>
            <a:endParaRPr lang="ru-RU" dirty="0"/>
          </a:p>
          <a:p>
            <a:pPr algn="just"/>
            <a:r>
              <a:rPr lang="ru-RU" dirty="0"/>
              <a:t>Когда необходимо писать и читать из БД, важно следить за тем, что </a:t>
            </a:r>
            <a:r>
              <a:rPr lang="ru-RU" dirty="0" smtClean="0"/>
              <a:t>изменилось </a:t>
            </a:r>
            <a:r>
              <a:rPr lang="ru-RU" dirty="0"/>
              <a:t>и если не </a:t>
            </a:r>
            <a:r>
              <a:rPr lang="ru-RU" dirty="0" smtClean="0"/>
              <a:t>изменилось </a:t>
            </a:r>
            <a:r>
              <a:rPr lang="ru-RU" dirty="0"/>
              <a:t>- не записывать данные в БД. Также необходимо вставлять данные о новых объектах и удалять данные о старых.</a:t>
            </a:r>
          </a:p>
          <a:p>
            <a:pPr algn="just"/>
            <a:endParaRPr lang="ru-RU" dirty="0"/>
          </a:p>
          <a:p>
            <a:pPr algn="just"/>
            <a:r>
              <a:rPr lang="ru-RU" dirty="0"/>
              <a:t>Можно записывать в БД каждое изменение объекта, но это </a:t>
            </a:r>
            <a:r>
              <a:rPr lang="ru-RU" dirty="0" smtClean="0"/>
              <a:t>приведет </a:t>
            </a:r>
            <a:r>
              <a:rPr lang="ru-RU" dirty="0"/>
              <a:t>к большому количеству мелких запросов к БД, что закончится замедлением работы приложения. Более того, это требует держать открытую транзакцию </a:t>
            </a:r>
            <a:r>
              <a:rPr lang="ru-RU" dirty="0" smtClean="0"/>
              <a:t>все </a:t>
            </a:r>
            <a:r>
              <a:rPr lang="ru-RU" dirty="0"/>
              <a:t>время работы приложения, что непрактично, если приложение обрабатывает несколько запросов одновременно. </a:t>
            </a:r>
            <a:endParaRPr lang="en-US" dirty="0" smtClean="0"/>
          </a:p>
          <a:p>
            <a:pPr algn="just"/>
            <a:endParaRPr lang="ru-RU" dirty="0"/>
          </a:p>
          <a:p>
            <a:pPr algn="just"/>
            <a:r>
              <a:rPr lang="ru-RU" dirty="0"/>
              <a:t>Реализация паттерна </a:t>
            </a:r>
            <a:r>
              <a:rPr lang="ru-RU" dirty="0" err="1"/>
              <a:t>Unit</a:t>
            </a:r>
            <a:r>
              <a:rPr lang="ru-RU" dirty="0"/>
              <a:t> </a:t>
            </a:r>
            <a:r>
              <a:rPr lang="ru-RU" dirty="0" err="1"/>
              <a:t>of</a:t>
            </a:r>
            <a:r>
              <a:rPr lang="ru-RU" dirty="0"/>
              <a:t> </a:t>
            </a:r>
            <a:r>
              <a:rPr lang="ru-RU" dirty="0" err="1"/>
              <a:t>Work</a:t>
            </a:r>
            <a:r>
              <a:rPr lang="ru-RU" dirty="0"/>
              <a:t> следит за всеми действиями приложения, которые могут изменить БД в рамках одного бизнес-действия. Когда бизнес-действие завершается, </a:t>
            </a:r>
            <a:r>
              <a:rPr lang="ru-RU" dirty="0" err="1"/>
              <a:t>Unit</a:t>
            </a:r>
            <a:r>
              <a:rPr lang="ru-RU" dirty="0"/>
              <a:t> </a:t>
            </a:r>
            <a:r>
              <a:rPr lang="ru-RU" dirty="0" err="1"/>
              <a:t>of</a:t>
            </a:r>
            <a:r>
              <a:rPr lang="ru-RU" dirty="0"/>
              <a:t> </a:t>
            </a:r>
            <a:r>
              <a:rPr lang="ru-RU" dirty="0" err="1"/>
              <a:t>Work</a:t>
            </a:r>
            <a:r>
              <a:rPr lang="ru-RU" dirty="0"/>
              <a:t> выявляет все изменения и вносит их в БД.</a:t>
            </a:r>
            <a:endParaRPr lang="en-US" dirty="0"/>
          </a:p>
        </p:txBody>
      </p:sp>
      <p:sp>
        <p:nvSpPr>
          <p:cNvPr id="3" name="Rectangle 2"/>
          <p:cNvSpPr/>
          <p:nvPr/>
        </p:nvSpPr>
        <p:spPr>
          <a:xfrm>
            <a:off x="190500" y="5054091"/>
            <a:ext cx="5175515" cy="369332"/>
          </a:xfrm>
          <a:prstGeom prst="rect">
            <a:avLst/>
          </a:prstGeom>
        </p:spPr>
        <p:txBody>
          <a:bodyPr wrap="none">
            <a:spAutoFit/>
          </a:bodyPr>
          <a:lstStyle/>
          <a:p>
            <a:r>
              <a:rPr lang="en-US" dirty="0">
                <a:hlinkClick r:id="rId3"/>
              </a:rPr>
              <a:t>http://design-pattern.ru/patterns/unit-of-</a:t>
            </a:r>
            <a:r>
              <a:rPr lang="en-US" dirty="0" smtClean="0">
                <a:hlinkClick r:id="rId3"/>
              </a:rPr>
              <a:t>work.html</a:t>
            </a:r>
            <a:r>
              <a:rPr lang="ru-RU" dirty="0" smtClean="0"/>
              <a:t> </a:t>
            </a:r>
            <a:endParaRPr lang="en-US" dirty="0"/>
          </a:p>
        </p:txBody>
      </p:sp>
    </p:spTree>
    <p:extLst>
      <p:ext uri="{BB962C8B-B14F-4D97-AF65-F5344CB8AC3E}">
        <p14:creationId xmlns:p14="http://schemas.microsoft.com/office/powerpoint/2010/main" val="26059134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Unit of Work</a:t>
            </a:r>
            <a:endParaRPr lang="en-US" dirty="0"/>
          </a:p>
        </p:txBody>
      </p:sp>
      <p:sp>
        <p:nvSpPr>
          <p:cNvPr id="4" name="Rectangle 3"/>
          <p:cNvSpPr/>
          <p:nvPr/>
        </p:nvSpPr>
        <p:spPr>
          <a:xfrm>
            <a:off x="342900" y="762000"/>
            <a:ext cx="9677400" cy="2031325"/>
          </a:xfrm>
          <a:prstGeom prst="rect">
            <a:avLst/>
          </a:prstGeom>
        </p:spPr>
        <p:txBody>
          <a:bodyPr wrap="square">
            <a:spAutoFit/>
          </a:bodyPr>
          <a:lstStyle/>
          <a:p>
            <a:pPr algn="just"/>
            <a:r>
              <a:rPr lang="en-US" b="1" i="1" dirty="0"/>
              <a:t>The unit of work class serves one purpose: to make sure that when you use multiple repositories, they share a single database context</a:t>
            </a:r>
            <a:r>
              <a:rPr lang="en-US" b="1" i="1" dirty="0" smtClean="0"/>
              <a:t>.</a:t>
            </a:r>
          </a:p>
          <a:p>
            <a:r>
              <a:rPr lang="en-US" dirty="0" smtClean="0"/>
              <a:t>									</a:t>
            </a:r>
            <a:r>
              <a:rPr lang="en-US" i="1" dirty="0" err="1" smtClean="0"/>
              <a:t>asp.net</a:t>
            </a:r>
            <a:r>
              <a:rPr lang="en-US" i="1" dirty="0" smtClean="0"/>
              <a:t> </a:t>
            </a:r>
            <a:r>
              <a:rPr lang="en-US" i="1" dirty="0" err="1" smtClean="0"/>
              <a:t>mvc</a:t>
            </a:r>
            <a:endParaRPr lang="en-US" i="1" dirty="0" smtClean="0"/>
          </a:p>
          <a:p>
            <a:endParaRPr lang="en-US" i="1" dirty="0" smtClean="0"/>
          </a:p>
          <a:p>
            <a:r>
              <a:rPr lang="ru-RU" dirty="0"/>
              <a:t>Класс “единица работы” служит одной цели: чтобы была уверенность в том, что при использовании множества </a:t>
            </a:r>
            <a:r>
              <a:rPr lang="ru-RU" dirty="0" err="1"/>
              <a:t>репозиториев</a:t>
            </a:r>
            <a:r>
              <a:rPr lang="ru-RU" dirty="0"/>
              <a:t>, которые работают с базой данных,  работа осуществлялась с одним и тем же экземпляром </a:t>
            </a:r>
            <a:r>
              <a:rPr lang="ru-RU" dirty="0" err="1" smtClean="0"/>
              <a:t>DbContext</a:t>
            </a:r>
            <a:endParaRPr lang="en-US" dirty="0"/>
          </a:p>
        </p:txBody>
      </p:sp>
    </p:spTree>
    <p:extLst>
      <p:ext uri="{BB962C8B-B14F-4D97-AF65-F5344CB8AC3E}">
        <p14:creationId xmlns:p14="http://schemas.microsoft.com/office/powerpoint/2010/main" val="11450820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Архитектура проекта</a:t>
            </a:r>
            <a:endParaRPr lang="en-US" dirty="0"/>
          </a:p>
        </p:txBody>
      </p:sp>
      <p:pic>
        <p:nvPicPr>
          <p:cNvPr id="3" name="Picture 2"/>
          <p:cNvPicPr>
            <a:picLocks noChangeAspect="1"/>
          </p:cNvPicPr>
          <p:nvPr/>
        </p:nvPicPr>
        <p:blipFill>
          <a:blip r:embed="rId2"/>
          <a:stretch>
            <a:fillRect/>
          </a:stretch>
        </p:blipFill>
        <p:spPr>
          <a:xfrm>
            <a:off x="228600" y="1447800"/>
            <a:ext cx="9791700" cy="3699995"/>
          </a:xfrm>
          <a:prstGeom prst="rect">
            <a:avLst/>
          </a:prstGeom>
        </p:spPr>
      </p:pic>
    </p:spTree>
    <p:extLst>
      <p:ext uri="{BB962C8B-B14F-4D97-AF65-F5344CB8AC3E}">
        <p14:creationId xmlns:p14="http://schemas.microsoft.com/office/powerpoint/2010/main" val="37164220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smtClean="0"/>
              <a:t>Источники</a:t>
            </a:r>
            <a:endParaRPr lang="en-US" dirty="0"/>
          </a:p>
        </p:txBody>
      </p:sp>
      <p:sp>
        <p:nvSpPr>
          <p:cNvPr id="4" name="Объект 3"/>
          <p:cNvSpPr>
            <a:spLocks noGrp="1"/>
          </p:cNvSpPr>
          <p:nvPr>
            <p:ph sz="quarter" idx="10"/>
          </p:nvPr>
        </p:nvSpPr>
        <p:spPr/>
        <p:txBody>
          <a:bodyPr/>
          <a:lstStyle/>
          <a:p>
            <a:r>
              <a:rPr lang="en-US" smtClean="0">
                <a:latin typeface="+mn-lt"/>
                <a:hlinkClick r:id="rId3"/>
              </a:rPr>
              <a:t>http://entityframeworktutorial.net/EntityFramework4.aspx</a:t>
            </a:r>
            <a:endParaRPr lang="ru-RU" smtClean="0">
              <a:latin typeface="+mn-lt"/>
            </a:endParaRPr>
          </a:p>
          <a:p>
            <a:r>
              <a:rPr lang="en-US" smtClean="0">
                <a:latin typeface="+mn-lt"/>
                <a:hlinkClick r:id="rId4"/>
              </a:rPr>
              <a:t>http://msdn.microsoft.com/ru-ru/library/bb399572.aspx</a:t>
            </a:r>
            <a:endParaRPr lang="en-US" smtClean="0">
              <a:latin typeface="+mn-lt"/>
              <a:hlinkClick r:id="rId5"/>
            </a:endParaRPr>
          </a:p>
          <a:p>
            <a:r>
              <a:rPr lang="en-US" smtClean="0">
                <a:latin typeface="+mn-lt"/>
                <a:hlinkClick r:id="rId5"/>
              </a:rPr>
              <a:t>http://msdn.microsoft.com/ru-ru/magazine/cc163399.aspx</a:t>
            </a:r>
            <a:endParaRPr lang="en-US" smtClean="0">
              <a:latin typeface="+mn-lt"/>
            </a:endParaRPr>
          </a:p>
          <a:p>
            <a:r>
              <a:rPr lang="en-US" smtClean="0">
                <a:latin typeface="+mn-lt"/>
                <a:hlinkClick r:id="rId6"/>
              </a:rPr>
              <a:t>http://andrey.moveax.ru/mvc3-in-depth/</a:t>
            </a:r>
            <a:endParaRPr lang="ru-RU" smtClean="0">
              <a:latin typeface="+mn-lt"/>
            </a:endParaRPr>
          </a:p>
          <a:p>
            <a:r>
              <a:rPr lang="en-US" smtClean="0">
                <a:latin typeface="+mn-lt"/>
                <a:hlinkClick r:id="rId7"/>
              </a:rPr>
              <a:t>http://msdn.microsoft.com/en-us/data/ff830362.aspx</a:t>
            </a:r>
            <a:endParaRPr lang="ru-RU" smtClean="0">
              <a:latin typeface="+mn-lt"/>
            </a:endParaRPr>
          </a:p>
          <a:p>
            <a:r>
              <a:rPr lang="en-US" smtClean="0">
                <a:latin typeface="+mn-lt"/>
                <a:hlinkClick r:id="rId8"/>
              </a:rPr>
              <a:t>http://nuget.org/packages/EntityFramework</a:t>
            </a:r>
            <a:endParaRPr lang="ru-RU" smtClean="0">
              <a:latin typeface="+mn-lt"/>
            </a:endParaRPr>
          </a:p>
          <a:p>
            <a:r>
              <a:rPr lang="en-US" smtClean="0">
                <a:latin typeface="+mn-lt"/>
                <a:hlinkClick r:id="rId9"/>
              </a:rPr>
              <a:t>http://learnentityframework.com</a:t>
            </a:r>
            <a:endParaRPr lang="ru-RU" smtClean="0">
              <a:latin typeface="+mn-lt"/>
            </a:endParaRPr>
          </a:p>
          <a:p>
            <a:r>
              <a:rPr lang="en-US" smtClean="0">
                <a:latin typeface="+mn-lt"/>
                <a:hlinkClick r:id="rId10"/>
              </a:rPr>
              <a:t>http://habrahabr.ru/company/microsoft/blog/133316/</a:t>
            </a:r>
            <a:endParaRPr lang="ru-RU" smtClean="0">
              <a:latin typeface="+mn-lt"/>
            </a:endParaRPr>
          </a:p>
          <a:p>
            <a:r>
              <a:rPr lang="en-US" smtClean="0">
                <a:latin typeface="+mn-lt"/>
                <a:hlinkClick r:id="rId11"/>
              </a:rPr>
              <a:t>http://msdn.microsoft.com/ru-ru/magazine/hh126815.aspx</a:t>
            </a:r>
            <a:endParaRPr lang="ru-RU" smtClean="0">
              <a:latin typeface="+mn-lt"/>
            </a:endParaRPr>
          </a:p>
          <a:p>
            <a:r>
              <a:rPr lang="en-US" smtClean="0">
                <a:latin typeface="+mn-lt"/>
                <a:hlinkClick r:id="rId12"/>
              </a:rPr>
              <a:t>http://blog.vkuznetsov.ru/posts/2011/07/31/code-first-v-entity-framework-41-primery-ispolzovaniya-fluent-api</a:t>
            </a:r>
            <a:endParaRPr lang="en-US" smtClean="0">
              <a:latin typeface="+mn-lt"/>
            </a:endParaRPr>
          </a:p>
          <a:p>
            <a:r>
              <a:rPr lang="en-US" smtClean="0">
                <a:latin typeface="+mn-lt"/>
                <a:hlinkClick r:id="rId13"/>
              </a:rPr>
              <a:t>http://www.oszone.net/16335/Code-First</a:t>
            </a:r>
            <a:endParaRPr lang="en-US" smtClean="0">
              <a:latin typeface="+mn-lt"/>
            </a:endParaRPr>
          </a:p>
          <a:p>
            <a:r>
              <a:rPr lang="en-US" smtClean="0">
                <a:latin typeface="+mn-lt"/>
                <a:hlinkClick r:id="rId14"/>
              </a:rPr>
              <a:t>http://msug.vn.ua/Posts/Details/3473</a:t>
            </a:r>
            <a:endParaRPr lang="en-US" smtClean="0">
              <a:latin typeface="+mn-lt"/>
            </a:endParaRPr>
          </a:p>
          <a:p>
            <a:r>
              <a:rPr lang="en-US" smtClean="0">
                <a:latin typeface="+mn-lt"/>
                <a:hlinkClick r:id="rId15"/>
              </a:rPr>
              <a:t>http://msdn.microsoft.com/en-us/data/ee712907#codefirst</a:t>
            </a:r>
            <a:endParaRPr lang="en-US" smtClean="0">
              <a:latin typeface="+mn-lt"/>
            </a:endParaRPr>
          </a:p>
          <a:p>
            <a:r>
              <a:rPr lang="en-US" smtClean="0">
                <a:hlinkClick r:id="rId16"/>
              </a:rPr>
              <a:t>http://habrahabr.ru/post/157267/</a:t>
            </a:r>
            <a:endParaRPr lang="en-US" smtClean="0"/>
          </a:p>
          <a:p>
            <a:r>
              <a:rPr lang="en-US" smtClean="0">
                <a:hlinkClick r:id="rId17"/>
              </a:rPr>
              <a:t>http://www.entityframeworktutorial.net/</a:t>
            </a:r>
            <a:endParaRPr lang="ru-RU" smtClean="0"/>
          </a:p>
          <a:p>
            <a:r>
              <a:rPr lang="en-US" smtClean="0">
                <a:hlinkClick r:id="rId18"/>
              </a:rPr>
              <a:t>http://msdn.microsoft.com/ru-ru/data/ee712907</a:t>
            </a:r>
            <a:endParaRPr lang="ru-RU" smtClean="0"/>
          </a:p>
          <a:p>
            <a:r>
              <a:rPr lang="en-US" smtClean="0">
                <a:latin typeface="+mn-lt"/>
              </a:rPr>
              <a:t>Programming Entity Framework, Second Edition by Julia Lerman</a:t>
            </a:r>
            <a:endParaRPr lang="en-US" dirty="0">
              <a:latin typeface="+mn-lt"/>
            </a:endParaRPr>
          </a:p>
        </p:txBody>
      </p:sp>
    </p:spTree>
    <p:extLst>
      <p:ext uri="{BB962C8B-B14F-4D97-AF65-F5344CB8AC3E}">
        <p14:creationId xmlns:p14="http://schemas.microsoft.com/office/powerpoint/2010/main" val="28104784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smtClean="0"/>
              <a:t>Repository and Unit of work</a:t>
            </a:r>
            <a:endParaRPr lang="en-US" dirty="0"/>
          </a:p>
        </p:txBody>
      </p:sp>
      <p:sp>
        <p:nvSpPr>
          <p:cNvPr id="3" name="Rectangle 2"/>
          <p:cNvSpPr/>
          <p:nvPr/>
        </p:nvSpPr>
        <p:spPr>
          <a:xfrm>
            <a:off x="342900" y="762000"/>
            <a:ext cx="9677400" cy="2308324"/>
          </a:xfrm>
          <a:prstGeom prst="rect">
            <a:avLst/>
          </a:prstGeom>
        </p:spPr>
        <p:txBody>
          <a:bodyPr wrap="square">
            <a:spAutoFit/>
          </a:bodyPr>
          <a:lstStyle/>
          <a:p>
            <a:pPr algn="just"/>
            <a:r>
              <a:rPr lang="en-US" dirty="0">
                <a:hlinkClick r:id="rId3"/>
              </a:rPr>
              <a:t>http://msdn.microsoft.com/en-us/library/ff649690.</a:t>
            </a:r>
            <a:r>
              <a:rPr lang="en-US" dirty="0" smtClean="0">
                <a:hlinkClick r:id="rId3"/>
              </a:rPr>
              <a:t>aspx</a:t>
            </a:r>
            <a:r>
              <a:rPr lang="en-US" dirty="0" smtClean="0"/>
              <a:t> </a:t>
            </a:r>
          </a:p>
          <a:p>
            <a:pPr algn="just"/>
            <a:r>
              <a:rPr lang="en-US" dirty="0">
                <a:hlinkClick r:id="rId4"/>
              </a:rPr>
              <a:t>http://www.codeproject.com/Articles/29271/Design-pattern-Inversion-of-control-and-</a:t>
            </a:r>
            <a:r>
              <a:rPr lang="en-US" dirty="0" smtClean="0">
                <a:hlinkClick r:id="rId4"/>
              </a:rPr>
              <a:t>Dependency</a:t>
            </a:r>
            <a:r>
              <a:rPr lang="en-US" dirty="0" smtClean="0"/>
              <a:t> </a:t>
            </a:r>
            <a:endParaRPr lang="en-US" dirty="0"/>
          </a:p>
          <a:p>
            <a:pPr algn="just"/>
            <a:r>
              <a:rPr lang="en-US" dirty="0">
                <a:hlinkClick r:id="rId5"/>
              </a:rPr>
              <a:t>http://techbrij.com/generic-repository-unit-of-work-entity-framework-unit-testing-asp-net-</a:t>
            </a:r>
            <a:r>
              <a:rPr lang="en-US" dirty="0" smtClean="0">
                <a:hlinkClick r:id="rId5"/>
              </a:rPr>
              <a:t>mvc</a:t>
            </a:r>
            <a:endParaRPr lang="en-US" dirty="0" smtClean="0"/>
          </a:p>
          <a:p>
            <a:pPr algn="just"/>
            <a:r>
              <a:rPr lang="en-US" dirty="0">
                <a:hlinkClick r:id="rId6"/>
              </a:rPr>
              <a:t>http://techbrij.com/autofac-ioc-container-asp-net-mvc-</a:t>
            </a:r>
            <a:r>
              <a:rPr lang="en-US" dirty="0" smtClean="0">
                <a:hlinkClick r:id="rId6"/>
              </a:rPr>
              <a:t>di</a:t>
            </a:r>
            <a:endParaRPr lang="en-US" dirty="0" smtClean="0"/>
          </a:p>
          <a:p>
            <a:pPr algn="just"/>
            <a:r>
              <a:rPr lang="en-US" dirty="0">
                <a:hlinkClick r:id="rId7"/>
              </a:rPr>
              <a:t>http://techbrij.com/unit-testing-asp-net-mvc-controller-</a:t>
            </a:r>
            <a:r>
              <a:rPr lang="en-US" dirty="0" smtClean="0">
                <a:hlinkClick r:id="rId7"/>
              </a:rPr>
              <a:t>service</a:t>
            </a:r>
            <a:endParaRPr lang="en-US" dirty="0" smtClean="0"/>
          </a:p>
          <a:p>
            <a:pPr algn="just"/>
            <a:r>
              <a:rPr lang="en-US" dirty="0"/>
              <a:t>http://</a:t>
            </a:r>
            <a:r>
              <a:rPr lang="en-US" dirty="0" err="1"/>
              <a:t>techbrij.com</a:t>
            </a:r>
            <a:r>
              <a:rPr lang="en-US" dirty="0"/>
              <a:t>/generic-repository-unit-testing-</a:t>
            </a:r>
            <a:r>
              <a:rPr lang="en-US" dirty="0" err="1"/>
              <a:t>ioc</a:t>
            </a:r>
            <a:r>
              <a:rPr lang="en-US" dirty="0"/>
              <a:t>-di-asp-net-</a:t>
            </a:r>
            <a:r>
              <a:rPr lang="en-US" dirty="0" err="1"/>
              <a:t>mvc</a:t>
            </a:r>
            <a:endParaRPr lang="en-US" dirty="0"/>
          </a:p>
          <a:p>
            <a:pPr algn="just"/>
            <a:endParaRPr lang="en-US" dirty="0"/>
          </a:p>
        </p:txBody>
      </p:sp>
    </p:spTree>
    <p:extLst>
      <p:ext uri="{BB962C8B-B14F-4D97-AF65-F5344CB8AC3E}">
        <p14:creationId xmlns:p14="http://schemas.microsoft.com/office/powerpoint/2010/main" val="5146426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a:spLocks noGrp="1"/>
          </p:cNvSpPr>
          <p:nvPr>
            <p:ph type="ctrTitle"/>
          </p:nvPr>
        </p:nvSpPr>
        <p:spPr>
          <a:xfrm>
            <a:off x="3305770" y="2206628"/>
            <a:ext cx="5486400" cy="1222375"/>
          </a:xfrm>
        </p:spPr>
        <p:txBody>
          <a:bodyPr rtlCol="0">
            <a:normAutofit/>
          </a:bodyPr>
          <a:lstStyle/>
          <a:p>
            <a:pPr fontAlgn="auto">
              <a:spcAft>
                <a:spcPts val="0"/>
              </a:spcAft>
              <a:defRPr/>
            </a:pPr>
            <a:r>
              <a:rPr lang="ru-RU" smtClean="0">
                <a:latin typeface="Helvetica LT Std" pitchFamily="34" charset="0"/>
              </a:rPr>
              <a:t>Спасибо за внимание</a:t>
            </a:r>
            <a:endParaRPr lang="en-US" dirty="0">
              <a:latin typeface="Helvetica LT Std" pitchFamily="34" charset="0"/>
            </a:endParaRPr>
          </a:p>
        </p:txBody>
      </p:sp>
      <p:sp>
        <p:nvSpPr>
          <p:cNvPr id="11" name="Content Placeholder 6"/>
          <p:cNvSpPr txBox="1">
            <a:spLocks/>
          </p:cNvSpPr>
          <p:nvPr/>
        </p:nvSpPr>
        <p:spPr bwMode="auto">
          <a:xfrm>
            <a:off x="3316488" y="4049713"/>
            <a:ext cx="6113264" cy="1284287"/>
          </a:xfrm>
          <a:prstGeom prst="rect">
            <a:avLst/>
          </a:prstGeom>
          <a:noFill/>
          <a:ln w="9525">
            <a:noFill/>
            <a:miter lim="800000"/>
            <a:headEnd/>
            <a:tailEnd/>
          </a:ln>
        </p:spPr>
        <p:txBody>
          <a:bodyPr vert="horz" wrap="square" lIns="87920" tIns="43960" rIns="87920" bIns="43960" numCol="1" rtlCol="0" anchor="t" anchorCtr="0" compatLnSpc="1">
            <a:prstTxWarp prst="textNoShape">
              <a:avLst/>
            </a:prstTxWarp>
            <a:noAutofit/>
          </a:bodyPr>
          <a:lstStyle/>
          <a:p>
            <a:pPr algn="just" defTabSz="879196">
              <a:spcBef>
                <a:spcPct val="20000"/>
              </a:spcBef>
              <a:defRPr/>
            </a:pPr>
            <a:r>
              <a:rPr lang="ru-RU" sz="1500">
                <a:latin typeface="+mn-lt"/>
              </a:rPr>
              <a:t>БГУ, ММФ, кафедра </a:t>
            </a:r>
            <a:r>
              <a:rPr lang="ru-RU" sz="1500" dirty="0">
                <a:latin typeface="+mn-lt"/>
              </a:rPr>
              <a:t>веб-технологий и компьютерного моделирования</a:t>
            </a:r>
          </a:p>
          <a:p>
            <a:pPr algn="just" defTabSz="879196">
              <a:spcBef>
                <a:spcPct val="20000"/>
              </a:spcBef>
              <a:defRPr/>
            </a:pPr>
            <a:r>
              <a:rPr lang="ru-RU" sz="1500" dirty="0">
                <a:latin typeface="+mn-lt"/>
              </a:rPr>
              <a:t>Автор: к. ф.-м. н., доцент, Кравчук Анжелика Ивановна</a:t>
            </a:r>
          </a:p>
          <a:p>
            <a:pPr algn="just" defTabSz="879196">
              <a:spcBef>
                <a:spcPct val="20000"/>
              </a:spcBef>
              <a:defRPr/>
            </a:pPr>
            <a:r>
              <a:rPr lang="en-US" sz="1500" dirty="0">
                <a:latin typeface="+mn-lt"/>
              </a:rPr>
              <a:t>e-mail: anzhelika.kravchuk@gmail.com</a:t>
            </a:r>
          </a:p>
        </p:txBody>
      </p:sp>
    </p:spTree>
    <p:extLst>
      <p:ext uri="{BB962C8B-B14F-4D97-AF65-F5344CB8AC3E}">
        <p14:creationId xmlns:p14="http://schemas.microsoft.com/office/powerpoint/2010/main" val="1403747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Платформа </a:t>
            </a:r>
            <a:r>
              <a:rPr lang="en-US" dirty="0" smtClean="0"/>
              <a:t>ADO.NET Entity Framework</a:t>
            </a:r>
            <a:endParaRPr lang="ru-RU" dirty="0"/>
          </a:p>
        </p:txBody>
      </p:sp>
      <p:pic>
        <p:nvPicPr>
          <p:cNvPr id="3074" name="Picture 2"/>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90500" y="762000"/>
            <a:ext cx="4876800" cy="584799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Скругленный прямоугольник 3"/>
          <p:cNvSpPr/>
          <p:nvPr/>
        </p:nvSpPr>
        <p:spPr bwMode="auto">
          <a:xfrm>
            <a:off x="4991100" y="914400"/>
            <a:ext cx="5105400" cy="5486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pPr algn="just">
              <a:spcAft>
                <a:spcPts val="962"/>
              </a:spcAft>
            </a:pPr>
            <a:r>
              <a:rPr lang="ru-RU" dirty="0" err="1"/>
              <a:t>Microsoft</a:t>
            </a:r>
            <a:r>
              <a:rPr lang="ru-RU" dirty="0"/>
              <a:t> ADO.NET </a:t>
            </a:r>
            <a:r>
              <a:rPr lang="ru-RU" dirty="0" err="1"/>
              <a:t>Entity</a:t>
            </a:r>
            <a:r>
              <a:rPr lang="ru-RU" dirty="0"/>
              <a:t> </a:t>
            </a:r>
            <a:r>
              <a:rPr lang="ru-RU" dirty="0" err="1"/>
              <a:t>Framework</a:t>
            </a:r>
            <a:r>
              <a:rPr lang="ru-RU" dirty="0"/>
              <a:t> является </a:t>
            </a:r>
            <a:r>
              <a:rPr lang="ru-RU" dirty="0" err="1" smtClean="0"/>
              <a:t>фреймворком</a:t>
            </a:r>
            <a:r>
              <a:rPr lang="ru-RU" dirty="0" smtClean="0"/>
              <a:t> объектно-реляционного </a:t>
            </a:r>
            <a:r>
              <a:rPr lang="ru-RU" dirty="0"/>
              <a:t>отображения (ORM</a:t>
            </a:r>
            <a:r>
              <a:rPr lang="ru-RU" dirty="0" smtClean="0"/>
              <a:t>), который </a:t>
            </a:r>
            <a:r>
              <a:rPr lang="ru-RU" dirty="0"/>
              <a:t>позволяет разработчикам работать с реляционными данными как с </a:t>
            </a:r>
            <a:r>
              <a:rPr lang="ru-RU" dirty="0" smtClean="0"/>
              <a:t>доменными объектами, </a:t>
            </a:r>
            <a:r>
              <a:rPr lang="ru-RU" dirty="0"/>
              <a:t>устраняя </a:t>
            </a:r>
            <a:r>
              <a:rPr lang="ru-RU" dirty="0" smtClean="0"/>
              <a:t>необходимость написания  кода </a:t>
            </a:r>
            <a:r>
              <a:rPr lang="ru-RU" dirty="0"/>
              <a:t>доступа к </a:t>
            </a:r>
            <a:r>
              <a:rPr lang="ru-RU" dirty="0" smtClean="0"/>
              <a:t>данным. </a:t>
            </a:r>
            <a:r>
              <a:rPr lang="ru-RU" dirty="0"/>
              <a:t>Использование </a:t>
            </a:r>
            <a:r>
              <a:rPr lang="ru-RU" dirty="0" err="1"/>
              <a:t>Entity</a:t>
            </a:r>
            <a:r>
              <a:rPr lang="ru-RU" dirty="0"/>
              <a:t> </a:t>
            </a:r>
            <a:r>
              <a:rPr lang="ru-RU" dirty="0" err="1"/>
              <a:t>Framework</a:t>
            </a:r>
            <a:r>
              <a:rPr lang="ru-RU" dirty="0"/>
              <a:t>, </a:t>
            </a:r>
            <a:r>
              <a:rPr lang="ru-RU" dirty="0" smtClean="0"/>
              <a:t>позволяет разработчикам создавать запросы</a:t>
            </a:r>
            <a:r>
              <a:rPr lang="ru-RU" dirty="0"/>
              <a:t>, используя LINQ, а затем </a:t>
            </a:r>
            <a:r>
              <a:rPr lang="ru-RU" dirty="0" err="1" smtClean="0"/>
              <a:t>полуяать</a:t>
            </a:r>
            <a:r>
              <a:rPr lang="ru-RU" dirty="0" smtClean="0"/>
              <a:t> </a:t>
            </a:r>
            <a:r>
              <a:rPr lang="ru-RU" dirty="0"/>
              <a:t>и манипулировать данными, как </a:t>
            </a:r>
            <a:r>
              <a:rPr lang="ru-RU" dirty="0" smtClean="0"/>
              <a:t>строго типизированными объектами. </a:t>
            </a:r>
            <a:r>
              <a:rPr lang="ru-RU" dirty="0" err="1" smtClean="0"/>
              <a:t>Entity</a:t>
            </a:r>
            <a:r>
              <a:rPr lang="ru-RU" dirty="0" smtClean="0"/>
              <a:t> </a:t>
            </a:r>
            <a:r>
              <a:rPr lang="ru-RU" dirty="0" err="1"/>
              <a:t>Framework</a:t>
            </a:r>
            <a:r>
              <a:rPr lang="ru-RU" dirty="0"/>
              <a:t> предоставляет услуги, такие как отслеживание изменений, </a:t>
            </a:r>
            <a:r>
              <a:rPr lang="ru-RU" dirty="0" smtClean="0"/>
              <a:t>разрешения сущностей, отложенная загрузка </a:t>
            </a:r>
            <a:r>
              <a:rPr lang="ru-RU" dirty="0"/>
              <a:t>и </a:t>
            </a:r>
            <a:r>
              <a:rPr lang="ru-RU" dirty="0" err="1" smtClean="0"/>
              <a:t>тренсляция</a:t>
            </a:r>
            <a:r>
              <a:rPr lang="ru-RU" dirty="0" smtClean="0"/>
              <a:t> запроса</a:t>
            </a:r>
            <a:r>
              <a:rPr lang="ru-RU" dirty="0"/>
              <a:t>, </a:t>
            </a:r>
            <a:r>
              <a:rPr lang="ru-RU" dirty="0" smtClean="0"/>
              <a:t>таким образом, что разработчики </a:t>
            </a:r>
            <a:r>
              <a:rPr lang="ru-RU" dirty="0"/>
              <a:t>могут сосредоточиться на бизнес-</a:t>
            </a:r>
            <a:r>
              <a:rPr lang="ru-RU" dirty="0" smtClean="0"/>
              <a:t>логике своего конкретного приложения, </a:t>
            </a:r>
            <a:r>
              <a:rPr lang="ru-RU" dirty="0"/>
              <a:t>а не </a:t>
            </a:r>
            <a:r>
              <a:rPr lang="ru-RU" dirty="0" smtClean="0"/>
              <a:t>основах </a:t>
            </a:r>
            <a:r>
              <a:rPr lang="ru-RU" dirty="0"/>
              <a:t>доступа к данным.</a:t>
            </a:r>
            <a:endParaRPr lang="ru-RU" dirty="0" smtClean="0"/>
          </a:p>
        </p:txBody>
      </p:sp>
    </p:spTree>
    <p:extLst>
      <p:ext uri="{BB962C8B-B14F-4D97-AF65-F5344CB8AC3E}">
        <p14:creationId xmlns:p14="http://schemas.microsoft.com/office/powerpoint/2010/main" val="1384220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Платформа </a:t>
            </a:r>
            <a:r>
              <a:rPr lang="en-US" dirty="0" smtClean="0"/>
              <a:t>ADO.NET Entity Framework</a:t>
            </a:r>
            <a:r>
              <a:rPr lang="ru-RU" dirty="0" smtClean="0"/>
              <a:t>. Преимущества приложений </a:t>
            </a:r>
            <a:r>
              <a:rPr lang="ru-RU" dirty="0" err="1" smtClean="0"/>
              <a:t>Entity</a:t>
            </a:r>
            <a:r>
              <a:rPr lang="ru-RU" dirty="0" smtClean="0"/>
              <a:t> </a:t>
            </a:r>
            <a:r>
              <a:rPr lang="ru-RU" dirty="0" err="1" smtClean="0"/>
              <a:t>Framework</a:t>
            </a:r>
            <a:endParaRPr lang="en-US" dirty="0"/>
          </a:p>
        </p:txBody>
      </p:sp>
      <p:sp>
        <p:nvSpPr>
          <p:cNvPr id="9" name="Скругленный прямоугольник 8"/>
          <p:cNvSpPr/>
          <p:nvPr/>
        </p:nvSpPr>
        <p:spPr bwMode="auto">
          <a:xfrm>
            <a:off x="342900" y="1066800"/>
            <a:ext cx="9686925" cy="4495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pPr marL="274749" indent="-274749" algn="just">
              <a:buFont typeface="Arial" pitchFamily="34" charset="0"/>
              <a:buChar char="•"/>
            </a:pPr>
            <a:r>
              <a:rPr lang="ru-RU" sz="1900" dirty="0"/>
              <a:t>Приложения могут работать концептуальной моделью в терминах предметной области — в том числе с наследуемыми типами, сложными элементами и связями</a:t>
            </a:r>
          </a:p>
          <a:p>
            <a:pPr marL="274749" indent="-274749" algn="just">
              <a:buFont typeface="Arial" pitchFamily="34" charset="0"/>
              <a:buChar char="•"/>
            </a:pPr>
            <a:r>
              <a:rPr lang="ru-RU" sz="1900" dirty="0"/>
              <a:t>Приложения освобождаются от жестких зависимостей от конкретного ядра СУБД или схемы хранения</a:t>
            </a:r>
          </a:p>
          <a:p>
            <a:pPr marL="274749" indent="-274749" algn="just">
              <a:buFont typeface="Arial" pitchFamily="34" charset="0"/>
              <a:buChar char="•"/>
            </a:pPr>
            <a:r>
              <a:rPr lang="ru-RU" sz="1900" dirty="0"/>
              <a:t>Сопоставления между концептуальной моделью и схемой, специфичной для конкретного хранилища, могут меняться без изменения кода приложения</a:t>
            </a:r>
          </a:p>
          <a:p>
            <a:pPr marL="274749" indent="-274749" algn="just">
              <a:buFont typeface="Arial" pitchFamily="34" charset="0"/>
              <a:buChar char="•"/>
            </a:pPr>
            <a:r>
              <a:rPr lang="ru-RU" sz="1900" dirty="0"/>
              <a:t>Разработчики имеют возможность работать с согласованной моделью объектов приложения, которая может быть сопоставлена с различными схемами хранения, которые, возможно, реализованы в различных системах управления данными</a:t>
            </a:r>
          </a:p>
          <a:p>
            <a:pPr marL="274749" indent="-274749" algn="just">
              <a:buFont typeface="Arial" pitchFamily="34" charset="0"/>
              <a:buChar char="•"/>
            </a:pPr>
            <a:r>
              <a:rPr lang="ru-RU" sz="1900" dirty="0"/>
              <a:t>Несколько концептуальных моделей могут быть сопоставлены с единой схемой хранения</a:t>
            </a:r>
          </a:p>
          <a:p>
            <a:pPr marL="274749" indent="-274749" algn="just">
              <a:buFont typeface="Arial" pitchFamily="34" charset="0"/>
              <a:buChar char="•"/>
            </a:pPr>
            <a:r>
              <a:rPr lang="ru-RU" sz="1900" dirty="0"/>
              <a:t>Поддержка запросов LINQ обеспечивает проверку синтаксиса во время компиляции для запросов к концептуальной модели</a:t>
            </a:r>
          </a:p>
        </p:txBody>
      </p:sp>
    </p:spTree>
    <p:extLst>
      <p:ext uri="{BB962C8B-B14F-4D97-AF65-F5344CB8AC3E}">
        <p14:creationId xmlns:p14="http://schemas.microsoft.com/office/powerpoint/2010/main" val="1031605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Платформа </a:t>
            </a:r>
            <a:r>
              <a:rPr lang="en-US" smtClean="0"/>
              <a:t>ADO.NET Entity Framework</a:t>
            </a:r>
            <a:r>
              <a:rPr lang="ru-RU" smtClean="0"/>
              <a:t>. </a:t>
            </a:r>
            <a:r>
              <a:rPr lang="en-US" smtClean="0"/>
              <a:t>Entity Framework vs LINQ-to-SQL</a:t>
            </a:r>
            <a:endParaRPr lang="en-US" dirty="0"/>
          </a:p>
        </p:txBody>
      </p:sp>
      <p:sp>
        <p:nvSpPr>
          <p:cNvPr id="4" name="Скругленный прямоугольник 3"/>
          <p:cNvSpPr/>
          <p:nvPr/>
        </p:nvSpPr>
        <p:spPr bwMode="auto">
          <a:xfrm>
            <a:off x="342900" y="762000"/>
            <a:ext cx="9686925" cy="3452813"/>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pPr marL="274749" indent="-274749" algn="just">
              <a:buFont typeface="Arial" pitchFamily="34" charset="0"/>
              <a:buChar char="•"/>
            </a:pPr>
            <a:r>
              <a:rPr lang="en-US" sz="1900" dirty="0"/>
              <a:t>Entity Framework </a:t>
            </a:r>
            <a:r>
              <a:rPr lang="ru-RU" sz="1900" dirty="0"/>
              <a:t>поддерживает модель провайдеров, поддерживая таким образом не только </a:t>
            </a:r>
            <a:r>
              <a:rPr lang="en-US" sz="1900" dirty="0"/>
              <a:t>SQL Server</a:t>
            </a:r>
            <a:r>
              <a:rPr lang="ru-RU" sz="1900" dirty="0"/>
              <a:t>, но и </a:t>
            </a:r>
            <a:r>
              <a:rPr lang="en-US" sz="1900" dirty="0"/>
              <a:t>Oracle, DB2, MySQL </a:t>
            </a:r>
            <a:r>
              <a:rPr lang="ru-RU" sz="1900" dirty="0"/>
              <a:t>и т.д.</a:t>
            </a:r>
          </a:p>
          <a:p>
            <a:pPr marL="274749" indent="-274749" algn="just">
              <a:buFont typeface="Arial" pitchFamily="34" charset="0"/>
              <a:buChar char="•"/>
            </a:pPr>
            <a:r>
              <a:rPr lang="ru-RU" sz="1900" dirty="0"/>
              <a:t>В большинстве случаев </a:t>
            </a:r>
            <a:r>
              <a:rPr lang="en-US" sz="1900" dirty="0"/>
              <a:t>L2S </a:t>
            </a:r>
            <a:r>
              <a:rPr lang="ru-RU" sz="1900" dirty="0"/>
              <a:t>классы отображаются в соотношении</a:t>
            </a:r>
            <a:r>
              <a:rPr lang="en-US" sz="1900" dirty="0"/>
              <a:t> </a:t>
            </a:r>
            <a:r>
              <a:rPr lang="ru-RU" sz="1900" dirty="0"/>
              <a:t>«</a:t>
            </a:r>
            <a:r>
              <a:rPr lang="en-US" sz="1900" dirty="0"/>
              <a:t>one-to-one</a:t>
            </a:r>
            <a:r>
              <a:rPr lang="ru-RU" sz="1900" dirty="0"/>
              <a:t>»</a:t>
            </a:r>
            <a:r>
              <a:rPr lang="en-US" sz="1900" dirty="0"/>
              <a:t> </a:t>
            </a:r>
            <a:r>
              <a:rPr lang="ru-RU" sz="1900" dirty="0"/>
              <a:t>с объектами базы данных (класс </a:t>
            </a:r>
            <a:r>
              <a:rPr lang="en-US" sz="1900" dirty="0"/>
              <a:t>Customer </a:t>
            </a:r>
            <a:r>
              <a:rPr lang="ru-RU" sz="1900" dirty="0"/>
              <a:t>может отображаться только на таблицу </a:t>
            </a:r>
            <a:r>
              <a:rPr lang="en-US" sz="1900" dirty="0"/>
              <a:t>Customer</a:t>
            </a:r>
            <a:r>
              <a:rPr lang="ru-RU" sz="1900" dirty="0"/>
              <a:t>)</a:t>
            </a:r>
            <a:r>
              <a:rPr lang="en-US" sz="1900" dirty="0"/>
              <a:t> </a:t>
            </a:r>
            <a:r>
              <a:rPr lang="ru-RU" sz="1900" dirty="0"/>
              <a:t>В то время, как в </a:t>
            </a:r>
            <a:r>
              <a:rPr lang="en-US" sz="1900" dirty="0"/>
              <a:t>Entity Framework </a:t>
            </a:r>
            <a:r>
              <a:rPr lang="ru-RU" sz="1900" dirty="0"/>
              <a:t>можно отображать доменные классы на таблицы базы данных, используя различные стратегии наследования</a:t>
            </a:r>
          </a:p>
          <a:p>
            <a:pPr marL="274749" indent="-274749" algn="just">
              <a:buFont typeface="Arial" pitchFamily="34" charset="0"/>
              <a:buChar char="•"/>
            </a:pPr>
            <a:r>
              <a:rPr lang="ru-RU" sz="1900" dirty="0"/>
              <a:t>Использование различных способов построения концептуальной модели </a:t>
            </a:r>
            <a:r>
              <a:rPr lang="en-US" sz="1900" dirty="0"/>
              <a:t>EF</a:t>
            </a:r>
            <a:r>
              <a:rPr lang="ru-RU" sz="1900" dirty="0"/>
              <a:t> – </a:t>
            </a:r>
            <a:r>
              <a:rPr lang="en-US" sz="1900" dirty="0"/>
              <a:t>code</a:t>
            </a:r>
            <a:r>
              <a:rPr lang="ru-RU" sz="1900" dirty="0"/>
              <a:t> </a:t>
            </a:r>
            <a:r>
              <a:rPr lang="en-US" sz="1900" dirty="0"/>
              <a:t>first,</a:t>
            </a:r>
            <a:r>
              <a:rPr lang="ru-RU" sz="1900" dirty="0"/>
              <a:t> </a:t>
            </a:r>
            <a:r>
              <a:rPr lang="en-US" sz="1900" dirty="0"/>
              <a:t>model</a:t>
            </a:r>
            <a:r>
              <a:rPr lang="ru-RU" sz="1900" dirty="0"/>
              <a:t> </a:t>
            </a:r>
            <a:r>
              <a:rPr lang="en-US" sz="1900" dirty="0"/>
              <a:t>first </a:t>
            </a:r>
            <a:r>
              <a:rPr lang="ru-RU" sz="1900" dirty="0"/>
              <a:t>или </a:t>
            </a:r>
            <a:r>
              <a:rPr lang="en-US" sz="1900" dirty="0"/>
              <a:t>database first</a:t>
            </a:r>
            <a:endParaRPr lang="ru-RU" sz="1900" dirty="0"/>
          </a:p>
          <a:p>
            <a:pPr marL="274749" indent="-274749" algn="just">
              <a:buFont typeface="Arial" pitchFamily="34" charset="0"/>
              <a:buChar char="•"/>
            </a:pPr>
            <a:r>
              <a:rPr lang="ru-RU" sz="1900" dirty="0"/>
              <a:t>Перспективы развития (</a:t>
            </a:r>
            <a:r>
              <a:rPr lang="en-US" sz="1900" dirty="0">
                <a:hlinkClick r:id="rId2"/>
              </a:rPr>
              <a:t>http://nuget.org/packages/entityframework</a:t>
            </a:r>
            <a:r>
              <a:rPr lang="en-US" sz="1900" dirty="0"/>
              <a:t> </a:t>
            </a:r>
            <a:r>
              <a:rPr lang="ru-RU" sz="1900" dirty="0"/>
              <a:t>)</a:t>
            </a:r>
            <a:endParaRPr lang="en-US" sz="1900" dirty="0"/>
          </a:p>
        </p:txBody>
      </p:sp>
      <p:sp>
        <p:nvSpPr>
          <p:cNvPr id="3" name="Прямоугольник 2"/>
          <p:cNvSpPr/>
          <p:nvPr/>
        </p:nvSpPr>
        <p:spPr>
          <a:xfrm>
            <a:off x="342900" y="6132686"/>
            <a:ext cx="9554441" cy="365778"/>
          </a:xfrm>
          <a:prstGeom prst="rect">
            <a:avLst/>
          </a:prstGeom>
        </p:spPr>
        <p:txBody>
          <a:bodyPr wrap="square" lIns="87920" tIns="43960" rIns="87920" bIns="43960">
            <a:spAutoFit/>
          </a:bodyPr>
          <a:lstStyle/>
          <a:p>
            <a:r>
              <a:rPr lang="en-US" dirty="0">
                <a:hlinkClick r:id="rId3"/>
              </a:rPr>
              <a:t>http://blogs.msdn.com/b/dsimmons/archive/2008/05/17/why-use-the-entity-</a:t>
            </a:r>
            <a:r>
              <a:rPr lang="en-US" dirty="0" smtClean="0">
                <a:hlinkClick r:id="rId3"/>
              </a:rPr>
              <a:t>framework.aspx</a:t>
            </a:r>
            <a:r>
              <a:rPr lang="ru-RU" dirty="0" smtClean="0"/>
              <a:t> </a:t>
            </a:r>
            <a:endParaRPr lang="en-US" dirty="0"/>
          </a:p>
        </p:txBody>
      </p:sp>
    </p:spTree>
    <p:extLst>
      <p:ext uri="{BB962C8B-B14F-4D97-AF65-F5344CB8AC3E}">
        <p14:creationId xmlns:p14="http://schemas.microsoft.com/office/powerpoint/2010/main" val="30813980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Платформа </a:t>
            </a:r>
            <a:r>
              <a:rPr lang="en-US" smtClean="0"/>
              <a:t>ADO.NET Entity Framework</a:t>
            </a:r>
            <a:r>
              <a:rPr lang="ru-RU" smtClean="0"/>
              <a:t>. Архитектура </a:t>
            </a:r>
            <a:r>
              <a:rPr lang="en-US" smtClean="0"/>
              <a:t>Entity Framework</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174" y="785812"/>
            <a:ext cx="7293795" cy="5867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Прямоугольник 2"/>
          <p:cNvSpPr/>
          <p:nvPr/>
        </p:nvSpPr>
        <p:spPr bwMode="auto">
          <a:xfrm>
            <a:off x="7901609" y="4572000"/>
            <a:ext cx="1938130" cy="571500"/>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pPr algn="ctr">
              <a:spcAft>
                <a:spcPts val="962"/>
              </a:spcAft>
            </a:pPr>
            <a:r>
              <a:rPr lang="en-US" b="1" dirty="0" err="1" smtClean="0"/>
              <a:t>SQLConnention</a:t>
            </a:r>
            <a:r>
              <a:rPr lang="en-US" b="1" dirty="0" smtClean="0"/>
              <a:t> </a:t>
            </a:r>
            <a:r>
              <a:rPr lang="en-US" b="1" dirty="0" err="1" smtClean="0"/>
              <a:t>SQLCommand</a:t>
            </a:r>
            <a:endParaRPr lang="en-US" b="1" dirty="0" smtClean="0"/>
          </a:p>
        </p:txBody>
      </p:sp>
      <p:sp>
        <p:nvSpPr>
          <p:cNvPr id="5" name="Прямоугольник 4"/>
          <p:cNvSpPr/>
          <p:nvPr/>
        </p:nvSpPr>
        <p:spPr bwMode="auto">
          <a:xfrm>
            <a:off x="7901609" y="3719512"/>
            <a:ext cx="1938130" cy="566738"/>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pPr algn="ctr">
              <a:spcAft>
                <a:spcPts val="962"/>
              </a:spcAft>
            </a:pPr>
            <a:r>
              <a:rPr lang="en-US" b="1" dirty="0" err="1" smtClean="0"/>
              <a:t>EntityConnention</a:t>
            </a:r>
            <a:r>
              <a:rPr lang="en-US" b="1" dirty="0"/>
              <a:t> </a:t>
            </a:r>
            <a:r>
              <a:rPr lang="en-US" b="1" dirty="0" err="1" smtClean="0"/>
              <a:t>EntityCommand</a:t>
            </a:r>
            <a:endParaRPr lang="en-US" b="1" dirty="0" smtClean="0"/>
          </a:p>
        </p:txBody>
      </p:sp>
      <p:sp>
        <p:nvSpPr>
          <p:cNvPr id="6" name="Прямоугольник 5"/>
          <p:cNvSpPr/>
          <p:nvPr/>
        </p:nvSpPr>
        <p:spPr bwMode="auto">
          <a:xfrm>
            <a:off x="7901609" y="2357438"/>
            <a:ext cx="1938130" cy="631031"/>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pPr algn="ctr">
              <a:spcAft>
                <a:spcPts val="962"/>
              </a:spcAft>
            </a:pPr>
            <a:r>
              <a:rPr lang="en-US" b="1" dirty="0" err="1" smtClean="0"/>
              <a:t>ObjectContext</a:t>
            </a:r>
            <a:r>
              <a:rPr lang="en-US" b="1" dirty="0"/>
              <a:t> </a:t>
            </a:r>
            <a:r>
              <a:rPr lang="en-US" b="1" dirty="0" err="1" smtClean="0"/>
              <a:t>ObjectQuery</a:t>
            </a:r>
            <a:endParaRPr lang="en-US" b="1" dirty="0" smtClean="0"/>
          </a:p>
        </p:txBody>
      </p:sp>
      <p:sp>
        <p:nvSpPr>
          <p:cNvPr id="8" name="Прямоугольник 7"/>
          <p:cNvSpPr/>
          <p:nvPr/>
        </p:nvSpPr>
        <p:spPr bwMode="auto">
          <a:xfrm>
            <a:off x="2018408" y="3059906"/>
            <a:ext cx="1186962" cy="511969"/>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pPr algn="ctr">
              <a:spcAft>
                <a:spcPts val="962"/>
              </a:spcAft>
            </a:pPr>
            <a:r>
              <a:rPr lang="en-US" b="1" dirty="0" smtClean="0"/>
              <a:t>Command Tree</a:t>
            </a:r>
          </a:p>
        </p:txBody>
      </p:sp>
      <p:sp>
        <p:nvSpPr>
          <p:cNvPr id="9" name="Прямоугольник 8"/>
          <p:cNvSpPr/>
          <p:nvPr/>
        </p:nvSpPr>
        <p:spPr bwMode="auto">
          <a:xfrm>
            <a:off x="5814391" y="785812"/>
            <a:ext cx="1490870" cy="357188"/>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vert="horz" wrap="square" lIns="87920" tIns="43960" rIns="87920" bIns="43960" numCol="1" rtlCol="0" anchor="ctr" anchorCtr="0" compatLnSpc="1">
            <a:prstTxWarp prst="textNoShape">
              <a:avLst/>
            </a:prstTxWarp>
          </a:bodyPr>
          <a:lstStyle/>
          <a:p>
            <a:pPr algn="ctr">
              <a:spcAft>
                <a:spcPts val="962"/>
              </a:spcAft>
            </a:pPr>
            <a:r>
              <a:rPr lang="en-US" b="1" dirty="0" err="1" smtClean="0"/>
              <a:t>IQuerable</a:t>
            </a:r>
            <a:r>
              <a:rPr lang="en-US" b="1" dirty="0" smtClean="0"/>
              <a:t>&lt;T&gt;</a:t>
            </a:r>
          </a:p>
        </p:txBody>
      </p:sp>
    </p:spTree>
    <p:extLst>
      <p:ext uri="{BB962C8B-B14F-4D97-AF65-F5344CB8AC3E}">
        <p14:creationId xmlns:p14="http://schemas.microsoft.com/office/powerpoint/2010/main" val="2205551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Платформа </a:t>
            </a:r>
            <a:r>
              <a:rPr lang="en-US" smtClean="0"/>
              <a:t>ADO.NET Entity Framework</a:t>
            </a:r>
            <a:r>
              <a:rPr lang="ru-RU" smtClean="0"/>
              <a:t>. Архитектура </a:t>
            </a:r>
            <a:r>
              <a:rPr lang="en-US" smtClean="0"/>
              <a:t>Entity Framework</a:t>
            </a:r>
            <a:endParaRPr lang="ru-RU"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716" y="1295400"/>
            <a:ext cx="9997678" cy="403859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128166662"/>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_Template_Aug_2008_blue_line_automat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headEnd/>
          <a:tailEnd/>
        </a:ln>
        <a:effectLst>
          <a:innerShdw blurRad="63500" dist="50800" dir="2700000">
            <a:prstClr val="black">
              <a:alpha val="50000"/>
            </a:prstClr>
          </a:innerShdw>
        </a:effectLst>
      </a:spPr>
      <a:bodyPr vert="horz" wrap="square" lIns="91440" tIns="45720" rIns="91440" bIns="45720" numCol="1" rtlCol="0" anchor="ctr" anchorCtr="0" compatLnSpc="1">
        <a:prstTxWarp prst="textNoShape">
          <a:avLst/>
        </a:prstTxWarp>
      </a:bodyPr>
      <a:lstStyle>
        <a:defPPr algn="ctr">
          <a:spcAft>
            <a:spcPts val="1000"/>
          </a:spcAft>
          <a:defRPr dirty="0" err="1" smtClean="0"/>
        </a:defPPr>
      </a:lstStyle>
      <a:style>
        <a:lnRef idx="1">
          <a:schemeClr val="accent1"/>
        </a:lnRef>
        <a:fillRef idx="2">
          <a:schemeClr val="accent1"/>
        </a:fillRef>
        <a:effectRef idx="1">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75146E524073F468C4FC57E5B2789C1" ma:contentTypeVersion="0" ma:contentTypeDescription="Create a new document." ma:contentTypeScope="" ma:versionID="2cd562bb1c5679eea0696edea0d3443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AC39EE30-2332-4187-B3E5-769508514A19}">
  <ds:schemaRefs>
    <ds:schemaRef ds:uri="http://schemas.microsoft.com/sharepoint/v3/contenttype/forms"/>
  </ds:schemaRefs>
</ds:datastoreItem>
</file>

<file path=customXml/itemProps2.xml><?xml version="1.0" encoding="utf-8"?>
<ds:datastoreItem xmlns:ds="http://schemas.openxmlformats.org/officeDocument/2006/customXml" ds:itemID="{034CAA0A-5047-4F67-A62F-383038D28F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F6F96B3B-5B2C-4996-9E02-395DA9EA8E7E}">
  <ds:schemaRefs>
    <ds:schemaRef ds:uri="http://purl.org/dc/dcmitype/"/>
    <ds:schemaRef ds:uri="http://schemas.microsoft.com/office/2006/documentManagement/types"/>
    <ds:schemaRef ds:uri="http://schemas.microsoft.com/office/2006/metadata/properties"/>
    <ds:schemaRef ds:uri="http://www.w3.org/XML/1998/namespace"/>
    <ds:schemaRef ds:uri="http://schemas.openxmlformats.org/package/2006/metadata/core-properties"/>
    <ds:schemaRef ds:uri="http://purl.org/dc/elements/1.1/"/>
    <ds:schemaRef ds:uri="http://purl.org/dc/terms/"/>
  </ds:schemaRefs>
</ds:datastoreItem>
</file>

<file path=docProps/app.xml><?xml version="1.0" encoding="utf-8"?>
<Properties xmlns="http://schemas.openxmlformats.org/officeDocument/2006/extended-properties" xmlns:vt="http://schemas.openxmlformats.org/officeDocument/2006/docPropsVTypes">
  <Template>Presentation_Template_Aug_2008_blue_line_automated</Template>
  <TotalTime>39475</TotalTime>
  <Words>4600</Words>
  <Application>Microsoft Macintosh PowerPoint</Application>
  <PresentationFormat>35mm Slides</PresentationFormat>
  <Paragraphs>407</Paragraphs>
  <Slides>47</Slides>
  <Notes>23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Aharoni</vt:lpstr>
      <vt:lpstr>Arial</vt:lpstr>
      <vt:lpstr>Calibri</vt:lpstr>
      <vt:lpstr>Consolas</vt:lpstr>
      <vt:lpstr>Helvetica LT Std</vt:lpstr>
      <vt:lpstr>Segoe UI</vt:lpstr>
      <vt:lpstr>Wingdings</vt:lpstr>
      <vt:lpstr>Presentation_Template_Aug_2008_blue_line_automated</vt:lpstr>
      <vt:lpstr>Платформа ADO.NET Entity Framework</vt:lpstr>
      <vt:lpstr>Объектно-реляционное отображение (Object-relational mapping)</vt:lpstr>
      <vt:lpstr>ORM для .NET</vt:lpstr>
      <vt:lpstr>Платформа ADO.NET Entity Framework. Этапы развития</vt:lpstr>
      <vt:lpstr>Платформа ADO.NET Entity Framework</vt:lpstr>
      <vt:lpstr>Платформа ADO.NET Entity Framework. Преимущества приложений Entity Framework</vt:lpstr>
      <vt:lpstr>Платформа ADO.NET Entity Framework. Entity Framework vs LINQ-to-SQL</vt:lpstr>
      <vt:lpstr>Платформа ADO.NET Entity Framework. Архитектура Entity Framework</vt:lpstr>
      <vt:lpstr>Платформа ADO.NET Entity Framework. Архитектура Entity Framework</vt:lpstr>
      <vt:lpstr>Платформа ADO.NET Entity Framework. Архитектура Entity Framework</vt:lpstr>
      <vt:lpstr>Платформа ADO.NET Entity Framework. Архитектура Entity Framework</vt:lpstr>
      <vt:lpstr>Платформа ADO.NET Entity Framework. Архитектура Entity Framework</vt:lpstr>
      <vt:lpstr>Создание Entity Data Model</vt:lpstr>
      <vt:lpstr>Создание Entity Data Model</vt:lpstr>
      <vt:lpstr>Создание Entity Data Model</vt:lpstr>
      <vt:lpstr>Создание Entity Data Model</vt:lpstr>
      <vt:lpstr>Создание Entity Data Model</vt:lpstr>
      <vt:lpstr>Создание Entity Data Model. Model Browser</vt:lpstr>
      <vt:lpstr>DBContext</vt:lpstr>
      <vt:lpstr>DBContext</vt:lpstr>
      <vt:lpstr>Типы сущностей в Entity Framework</vt:lpstr>
      <vt:lpstr>Типы сущностей в Entity Framework</vt:lpstr>
      <vt:lpstr>Типы сущностей в Entity Framework</vt:lpstr>
      <vt:lpstr>Типы сущностей в Entity Framework</vt:lpstr>
      <vt:lpstr>Типы сущностей в Entity Framework</vt:lpstr>
      <vt:lpstr>Entity Relationships</vt:lpstr>
      <vt:lpstr>Entity Relationships</vt:lpstr>
      <vt:lpstr>Жизненный цикл сущности. Change Tracking</vt:lpstr>
      <vt:lpstr>Выбор модели разработки Entity Framework. Способы взаимодействия с БД</vt:lpstr>
      <vt:lpstr>Выбор модели разработки Entity Framework (decision tree)</vt:lpstr>
      <vt:lpstr>Доступ к модели данных EDM</vt:lpstr>
      <vt:lpstr>Сущностные класса Entity Framework</vt:lpstr>
      <vt:lpstr>Сущностные класса Entity Framework</vt:lpstr>
      <vt:lpstr> LINQ-to-Entities – Projection, Lazy loading &amp; Eager loading</vt:lpstr>
      <vt:lpstr> LINQ-to-Entities – Projection, Lazy loading &amp; Eager loading</vt:lpstr>
      <vt:lpstr> LINQ-to-Entities – Projection, Lazy loading &amp; Eager loading</vt:lpstr>
      <vt:lpstr> LINQ-to-Entities – Projection, Lazy loading &amp; Eager loading</vt:lpstr>
      <vt:lpstr>Persistence in Entity Framework</vt:lpstr>
      <vt:lpstr>Persistence in Entity Framework</vt:lpstr>
      <vt:lpstr>Repository</vt:lpstr>
      <vt:lpstr>Repository</vt:lpstr>
      <vt:lpstr>Unit of Work</vt:lpstr>
      <vt:lpstr>Unit of Work</vt:lpstr>
      <vt:lpstr>Архитектура проекта</vt:lpstr>
      <vt:lpstr>Источники</vt:lpstr>
      <vt:lpstr>Repository and Unit of work</vt:lpstr>
      <vt:lpstr>Спасибо за внимание</vt:lpstr>
    </vt:vector>
  </TitlesOfParts>
  <Company>EPAM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LINQ</dc:title>
  <dc:creator>Anzhelika Kravchuk</dc:creator>
  <cp:lastModifiedBy>Microsoft Office User</cp:lastModifiedBy>
  <cp:revision>1593</cp:revision>
  <dcterms:created xsi:type="dcterms:W3CDTF">2008-09-08T12:48:20Z</dcterms:created>
  <dcterms:modified xsi:type="dcterms:W3CDTF">2015-11-12T14:41:08Z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0x010100175146E524073F468C4FC57E5B2789C1</vt:lpwstr>
  </property>
</Properties>
</file>