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9" r:id="rId3"/>
    <p:sldId id="300" r:id="rId4"/>
    <p:sldId id="292" r:id="rId5"/>
    <p:sldId id="293" r:id="rId6"/>
    <p:sldId id="301" r:id="rId7"/>
    <p:sldId id="317" r:id="rId8"/>
    <p:sldId id="302" r:id="rId9"/>
    <p:sldId id="303" r:id="rId10"/>
    <p:sldId id="304" r:id="rId11"/>
    <p:sldId id="294" r:id="rId12"/>
    <p:sldId id="305" r:id="rId13"/>
    <p:sldId id="306" r:id="rId14"/>
    <p:sldId id="307" r:id="rId15"/>
    <p:sldId id="309" r:id="rId16"/>
    <p:sldId id="330" r:id="rId17"/>
    <p:sldId id="331" r:id="rId18"/>
    <p:sldId id="332" r:id="rId19"/>
    <p:sldId id="333" r:id="rId20"/>
    <p:sldId id="334" r:id="rId21"/>
    <p:sldId id="312" r:id="rId22"/>
    <p:sldId id="313" r:id="rId23"/>
    <p:sldId id="339" r:id="rId24"/>
    <p:sldId id="319" r:id="rId25"/>
    <p:sldId id="318" r:id="rId26"/>
    <p:sldId id="320" r:id="rId27"/>
    <p:sldId id="314" r:id="rId28"/>
    <p:sldId id="321" r:id="rId29"/>
    <p:sldId id="322" r:id="rId30"/>
    <p:sldId id="323" r:id="rId31"/>
    <p:sldId id="335" r:id="rId32"/>
    <p:sldId id="338" r:id="rId33"/>
    <p:sldId id="324" r:id="rId34"/>
    <p:sldId id="325" r:id="rId35"/>
    <p:sldId id="326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85149" autoAdjust="0"/>
  </p:normalViewPr>
  <p:slideViewPr>
    <p:cSldViewPr>
      <p:cViewPr>
        <p:scale>
          <a:sx n="119" d="100"/>
          <a:sy n="119" d="100"/>
        </p:scale>
        <p:origin x="656" y="-712"/>
      </p:cViewPr>
      <p:guideLst>
        <p:guide orient="horz" pos="72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78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8D85B-3A8E-824E-9F63-797303560EA5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8ABD864B-8CEB-7649-9087-DA2EF89B9131}">
      <dgm:prSet phldrT="[Text]" custT="1"/>
      <dgm:spPr/>
      <dgm:t>
        <a:bodyPr/>
        <a:lstStyle/>
        <a:p>
          <a:r>
            <a:rPr lang="en-US" sz="2400" b="1" dirty="0" smtClean="0"/>
            <a:t>Acceptance tests</a:t>
          </a:r>
          <a:endParaRPr lang="en-US" sz="2400" b="1" dirty="0"/>
        </a:p>
      </dgm:t>
    </dgm:pt>
    <dgm:pt modelId="{B0FE227A-6B7F-1845-8EC6-D6FBB50A2F38}" type="parTrans" cxnId="{D663332F-C235-B24D-8560-CA8059E646D1}">
      <dgm:prSet/>
      <dgm:spPr/>
      <dgm:t>
        <a:bodyPr/>
        <a:lstStyle/>
        <a:p>
          <a:endParaRPr lang="en-US"/>
        </a:p>
      </dgm:t>
    </dgm:pt>
    <dgm:pt modelId="{1D17263C-790F-DE4F-A240-534EA1E5D8AB}" type="sibTrans" cxnId="{D663332F-C235-B24D-8560-CA8059E646D1}">
      <dgm:prSet/>
      <dgm:spPr/>
      <dgm:t>
        <a:bodyPr/>
        <a:lstStyle/>
        <a:p>
          <a:endParaRPr lang="en-US"/>
        </a:p>
      </dgm:t>
    </dgm:pt>
    <dgm:pt modelId="{2FD8F30E-50F4-9B47-B175-F742FB1C630E}">
      <dgm:prSet phldrT="[Text]" custT="1"/>
      <dgm:spPr/>
      <dgm:t>
        <a:bodyPr/>
        <a:lstStyle/>
        <a:p>
          <a:r>
            <a:rPr lang="en-US" sz="3000" b="1" dirty="0" smtClean="0"/>
            <a:t>Integration</a:t>
          </a:r>
          <a:r>
            <a:rPr lang="en-US" sz="3000" b="1" baseline="0" dirty="0" smtClean="0"/>
            <a:t> tests</a:t>
          </a:r>
          <a:endParaRPr lang="en-US" sz="3000" b="1" dirty="0"/>
        </a:p>
      </dgm:t>
    </dgm:pt>
    <dgm:pt modelId="{0A4F3E45-BC5F-CA4E-A7E2-0986E0D8EF64}" type="parTrans" cxnId="{5E5AA5F6-4B90-B640-BC46-22B5557CC9AC}">
      <dgm:prSet/>
      <dgm:spPr/>
      <dgm:t>
        <a:bodyPr/>
        <a:lstStyle/>
        <a:p>
          <a:endParaRPr lang="en-US"/>
        </a:p>
      </dgm:t>
    </dgm:pt>
    <dgm:pt modelId="{45BF7DB4-C01D-834D-813F-007538067A53}" type="sibTrans" cxnId="{5E5AA5F6-4B90-B640-BC46-22B5557CC9AC}">
      <dgm:prSet/>
      <dgm:spPr/>
      <dgm:t>
        <a:bodyPr/>
        <a:lstStyle/>
        <a:p>
          <a:endParaRPr lang="en-US"/>
        </a:p>
      </dgm:t>
    </dgm:pt>
    <dgm:pt modelId="{A72690C7-F40B-A247-8BB5-2D377B16FF13}">
      <dgm:prSet phldrT="[Text]"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BBB0EDBB-5EF1-2B41-838B-C2F1EC630408}" type="parTrans" cxnId="{FA9A00FF-35B7-3B40-BFFA-5A08351C24AE}">
      <dgm:prSet/>
      <dgm:spPr/>
      <dgm:t>
        <a:bodyPr/>
        <a:lstStyle/>
        <a:p>
          <a:endParaRPr lang="en-US"/>
        </a:p>
      </dgm:t>
    </dgm:pt>
    <dgm:pt modelId="{8AADB5DD-4721-084C-AB95-13D9E8F76B2D}" type="sibTrans" cxnId="{FA9A00FF-35B7-3B40-BFFA-5A08351C24AE}">
      <dgm:prSet/>
      <dgm:spPr/>
      <dgm:t>
        <a:bodyPr/>
        <a:lstStyle/>
        <a:p>
          <a:endParaRPr lang="en-US"/>
        </a:p>
      </dgm:t>
    </dgm:pt>
    <dgm:pt modelId="{C082F06B-D82A-3E42-B50D-6F7AF30D6BF1}">
      <dgm:prSet phldrT="[Text]" custT="1"/>
      <dgm:spPr/>
      <dgm:t>
        <a:bodyPr anchor="b"/>
        <a:lstStyle/>
        <a:p>
          <a:r>
            <a:rPr lang="en-US" sz="2000" b="1" dirty="0" smtClean="0"/>
            <a:t>Manual </a:t>
          </a:r>
        </a:p>
        <a:p>
          <a:r>
            <a:rPr lang="en-US" sz="2000" b="1" dirty="0" smtClean="0"/>
            <a:t>tests</a:t>
          </a:r>
          <a:endParaRPr lang="en-US" sz="2000" b="1" dirty="0"/>
        </a:p>
      </dgm:t>
    </dgm:pt>
    <dgm:pt modelId="{72545B89-0BA6-EC4F-9446-7BDD06A0C4F9}" type="parTrans" cxnId="{CDA6CD42-72CE-6C48-8BFC-64E40FF03F4B}">
      <dgm:prSet/>
      <dgm:spPr/>
      <dgm:t>
        <a:bodyPr/>
        <a:lstStyle/>
        <a:p>
          <a:endParaRPr lang="en-US"/>
        </a:p>
      </dgm:t>
    </dgm:pt>
    <dgm:pt modelId="{074F72C2-DD2C-2443-B1A0-44F54E68E37E}" type="sibTrans" cxnId="{CDA6CD42-72CE-6C48-8BFC-64E40FF03F4B}">
      <dgm:prSet/>
      <dgm:spPr/>
      <dgm:t>
        <a:bodyPr/>
        <a:lstStyle/>
        <a:p>
          <a:endParaRPr lang="en-US"/>
        </a:p>
      </dgm:t>
    </dgm:pt>
    <dgm:pt modelId="{C07AA9A2-EAA4-C44E-B877-C1A9FFA97687}" type="pres">
      <dgm:prSet presAssocID="{7CC8D85B-3A8E-824E-9F63-797303560EA5}" presName="Name0" presStyleCnt="0">
        <dgm:presLayoutVars>
          <dgm:dir/>
          <dgm:animLvl val="lvl"/>
          <dgm:resizeHandles val="exact"/>
        </dgm:presLayoutVars>
      </dgm:prSet>
      <dgm:spPr/>
    </dgm:pt>
    <dgm:pt modelId="{8BE0614F-2FDD-6146-B532-D16967607F36}" type="pres">
      <dgm:prSet presAssocID="{C082F06B-D82A-3E42-B50D-6F7AF30D6BF1}" presName="Name8" presStyleCnt="0"/>
      <dgm:spPr/>
    </dgm:pt>
    <dgm:pt modelId="{B6CEADFC-51A2-F64E-8D48-D881F5C6C631}" type="pres">
      <dgm:prSet presAssocID="{C082F06B-D82A-3E42-B50D-6F7AF30D6BF1}" presName="level" presStyleLbl="node1" presStyleIdx="0" presStyleCnt="4" custScaleY="49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320E9-82A3-5B4C-8527-1F4E46EC82B7}" type="pres">
      <dgm:prSet presAssocID="{C082F06B-D82A-3E42-B50D-6F7AF30D6B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43086-F82E-6B4B-8FA6-39D9A12E641A}" type="pres">
      <dgm:prSet presAssocID="{8ABD864B-8CEB-7649-9087-DA2EF89B9131}" presName="Name8" presStyleCnt="0"/>
      <dgm:spPr/>
    </dgm:pt>
    <dgm:pt modelId="{D020DD21-4D61-CA48-90CB-32EB77AEEEC5}" type="pres">
      <dgm:prSet presAssocID="{8ABD864B-8CEB-7649-9087-DA2EF89B9131}" presName="level" presStyleLbl="node1" presStyleIdx="1" presStyleCnt="4" custScaleY="32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8349-3C6C-DC45-88C1-C4F8E63ADA5B}" type="pres">
      <dgm:prSet presAssocID="{8ABD864B-8CEB-7649-9087-DA2EF89B91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F268-99D9-134C-9607-2E33D517C61F}" type="pres">
      <dgm:prSet presAssocID="{2FD8F30E-50F4-9B47-B175-F742FB1C630E}" presName="Name8" presStyleCnt="0"/>
      <dgm:spPr/>
    </dgm:pt>
    <dgm:pt modelId="{37FBCA41-9BE5-714E-AC97-430E7381AF92}" type="pres">
      <dgm:prSet presAssocID="{2FD8F30E-50F4-9B47-B175-F742FB1C630E}" presName="level" presStyleLbl="node1" presStyleIdx="2" presStyleCnt="4" custScaleY="288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C2D47-81B8-6749-945D-36215DDE187C}" type="pres">
      <dgm:prSet presAssocID="{2FD8F30E-50F4-9B47-B175-F742FB1C63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CE20-B42C-1447-9907-F7D5C0135B05}" type="pres">
      <dgm:prSet presAssocID="{A72690C7-F40B-A247-8BB5-2D377B16FF13}" presName="Name8" presStyleCnt="0"/>
      <dgm:spPr/>
    </dgm:pt>
    <dgm:pt modelId="{F9FA0111-B710-784C-9648-3A1F875A85AF}" type="pres">
      <dgm:prSet presAssocID="{A72690C7-F40B-A247-8BB5-2D377B16FF13}" presName="level" presStyleLbl="node1" presStyleIdx="3" presStyleCnt="4" custScaleY="514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077C-0EB9-D44C-9ADE-D34E8712D6F5}" type="pres">
      <dgm:prSet presAssocID="{A72690C7-F40B-A247-8BB5-2D377B16F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9F7F6-1B4F-1F43-A761-D319BCF3DBC0}" type="presOf" srcId="{7CC8D85B-3A8E-824E-9F63-797303560EA5}" destId="{C07AA9A2-EAA4-C44E-B877-C1A9FFA97687}" srcOrd="0" destOrd="0" presId="urn:microsoft.com/office/officeart/2005/8/layout/pyramid1"/>
    <dgm:cxn modelId="{D663332F-C235-B24D-8560-CA8059E646D1}" srcId="{7CC8D85B-3A8E-824E-9F63-797303560EA5}" destId="{8ABD864B-8CEB-7649-9087-DA2EF89B9131}" srcOrd="1" destOrd="0" parTransId="{B0FE227A-6B7F-1845-8EC6-D6FBB50A2F38}" sibTransId="{1D17263C-790F-DE4F-A240-534EA1E5D8AB}"/>
    <dgm:cxn modelId="{75253EE9-5215-0E46-892D-678F95491966}" type="presOf" srcId="{2FD8F30E-50F4-9B47-B175-F742FB1C630E}" destId="{37FBCA41-9BE5-714E-AC97-430E7381AF92}" srcOrd="0" destOrd="0" presId="urn:microsoft.com/office/officeart/2005/8/layout/pyramid1"/>
    <dgm:cxn modelId="{9E3C8E72-865B-C54A-92A0-75882F8180BE}" type="presOf" srcId="{A72690C7-F40B-A247-8BB5-2D377B16FF13}" destId="{F9FA0111-B710-784C-9648-3A1F875A85AF}" srcOrd="0" destOrd="0" presId="urn:microsoft.com/office/officeart/2005/8/layout/pyramid1"/>
    <dgm:cxn modelId="{CDA6CD42-72CE-6C48-8BFC-64E40FF03F4B}" srcId="{7CC8D85B-3A8E-824E-9F63-797303560EA5}" destId="{C082F06B-D82A-3E42-B50D-6F7AF30D6BF1}" srcOrd="0" destOrd="0" parTransId="{72545B89-0BA6-EC4F-9446-7BDD06A0C4F9}" sibTransId="{074F72C2-DD2C-2443-B1A0-44F54E68E37E}"/>
    <dgm:cxn modelId="{CCEA5B2A-1AC3-654D-B218-63A94B8EDEF8}" type="presOf" srcId="{8ABD864B-8CEB-7649-9087-DA2EF89B9131}" destId="{D020DD21-4D61-CA48-90CB-32EB77AEEEC5}" srcOrd="0" destOrd="0" presId="urn:microsoft.com/office/officeart/2005/8/layout/pyramid1"/>
    <dgm:cxn modelId="{FE5C5F49-FE3E-9E45-AD12-61EB9BBE0260}" type="presOf" srcId="{2FD8F30E-50F4-9B47-B175-F742FB1C630E}" destId="{998C2D47-81B8-6749-945D-36215DDE187C}" srcOrd="1" destOrd="0" presId="urn:microsoft.com/office/officeart/2005/8/layout/pyramid1"/>
    <dgm:cxn modelId="{3B23D308-5435-B442-9517-6E59F39258B0}" type="presOf" srcId="{8ABD864B-8CEB-7649-9087-DA2EF89B9131}" destId="{78DC8349-3C6C-DC45-88C1-C4F8E63ADA5B}" srcOrd="1" destOrd="0" presId="urn:microsoft.com/office/officeart/2005/8/layout/pyramid1"/>
    <dgm:cxn modelId="{83E1F293-1EB4-A74E-9CBD-1CBB8BDAF8B4}" type="presOf" srcId="{C082F06B-D82A-3E42-B50D-6F7AF30D6BF1}" destId="{B6CEADFC-51A2-F64E-8D48-D881F5C6C631}" srcOrd="0" destOrd="0" presId="urn:microsoft.com/office/officeart/2005/8/layout/pyramid1"/>
    <dgm:cxn modelId="{FA9A00FF-35B7-3B40-BFFA-5A08351C24AE}" srcId="{7CC8D85B-3A8E-824E-9F63-797303560EA5}" destId="{A72690C7-F40B-A247-8BB5-2D377B16FF13}" srcOrd="3" destOrd="0" parTransId="{BBB0EDBB-5EF1-2B41-838B-C2F1EC630408}" sibTransId="{8AADB5DD-4721-084C-AB95-13D9E8F76B2D}"/>
    <dgm:cxn modelId="{5E5AA5F6-4B90-B640-BC46-22B5557CC9AC}" srcId="{7CC8D85B-3A8E-824E-9F63-797303560EA5}" destId="{2FD8F30E-50F4-9B47-B175-F742FB1C630E}" srcOrd="2" destOrd="0" parTransId="{0A4F3E45-BC5F-CA4E-A7E2-0986E0D8EF64}" sibTransId="{45BF7DB4-C01D-834D-813F-007538067A53}"/>
    <dgm:cxn modelId="{979E5B45-5BA0-BF4F-9402-113F6A1C55E6}" type="presOf" srcId="{A72690C7-F40B-A247-8BB5-2D377B16FF13}" destId="{72E2077C-0EB9-D44C-9ADE-D34E8712D6F5}" srcOrd="1" destOrd="0" presId="urn:microsoft.com/office/officeart/2005/8/layout/pyramid1"/>
    <dgm:cxn modelId="{FCEF09AE-3A14-3849-9261-5F2342679192}" type="presOf" srcId="{C082F06B-D82A-3E42-B50D-6F7AF30D6BF1}" destId="{1FB320E9-82A3-5B4C-8527-1F4E46EC82B7}" srcOrd="1" destOrd="0" presId="urn:microsoft.com/office/officeart/2005/8/layout/pyramid1"/>
    <dgm:cxn modelId="{B9B933F7-5207-5845-967F-327DB7BC6C4A}" type="presParOf" srcId="{C07AA9A2-EAA4-C44E-B877-C1A9FFA97687}" destId="{8BE0614F-2FDD-6146-B532-D16967607F36}" srcOrd="0" destOrd="0" presId="urn:microsoft.com/office/officeart/2005/8/layout/pyramid1"/>
    <dgm:cxn modelId="{59579E4C-E184-164F-B4A4-3D8CEA6C1FB4}" type="presParOf" srcId="{8BE0614F-2FDD-6146-B532-D16967607F36}" destId="{B6CEADFC-51A2-F64E-8D48-D881F5C6C631}" srcOrd="0" destOrd="0" presId="urn:microsoft.com/office/officeart/2005/8/layout/pyramid1"/>
    <dgm:cxn modelId="{CA38945E-8257-8B45-9D16-665077A26215}" type="presParOf" srcId="{8BE0614F-2FDD-6146-B532-D16967607F36}" destId="{1FB320E9-82A3-5B4C-8527-1F4E46EC82B7}" srcOrd="1" destOrd="0" presId="urn:microsoft.com/office/officeart/2005/8/layout/pyramid1"/>
    <dgm:cxn modelId="{827BB84A-B632-AA42-BF77-7E460CB88A5F}" type="presParOf" srcId="{C07AA9A2-EAA4-C44E-B877-C1A9FFA97687}" destId="{FEA43086-F82E-6B4B-8FA6-39D9A12E641A}" srcOrd="1" destOrd="0" presId="urn:microsoft.com/office/officeart/2005/8/layout/pyramid1"/>
    <dgm:cxn modelId="{ADB8941E-B87D-234A-ACC5-9CCE5AA65B0F}" type="presParOf" srcId="{FEA43086-F82E-6B4B-8FA6-39D9A12E641A}" destId="{D020DD21-4D61-CA48-90CB-32EB77AEEEC5}" srcOrd="0" destOrd="0" presId="urn:microsoft.com/office/officeart/2005/8/layout/pyramid1"/>
    <dgm:cxn modelId="{974E8075-8BEF-8747-99D8-8E2E4C60E677}" type="presParOf" srcId="{FEA43086-F82E-6B4B-8FA6-39D9A12E641A}" destId="{78DC8349-3C6C-DC45-88C1-C4F8E63ADA5B}" srcOrd="1" destOrd="0" presId="urn:microsoft.com/office/officeart/2005/8/layout/pyramid1"/>
    <dgm:cxn modelId="{B57735C5-860A-1F41-9BD2-EEB1EE60C785}" type="presParOf" srcId="{C07AA9A2-EAA4-C44E-B877-C1A9FFA97687}" destId="{B00EF268-99D9-134C-9607-2E33D517C61F}" srcOrd="2" destOrd="0" presId="urn:microsoft.com/office/officeart/2005/8/layout/pyramid1"/>
    <dgm:cxn modelId="{91B09744-8379-F646-A53B-B8E844A25366}" type="presParOf" srcId="{B00EF268-99D9-134C-9607-2E33D517C61F}" destId="{37FBCA41-9BE5-714E-AC97-430E7381AF92}" srcOrd="0" destOrd="0" presId="urn:microsoft.com/office/officeart/2005/8/layout/pyramid1"/>
    <dgm:cxn modelId="{CC05196F-DC87-9E4F-89B2-1F1EE7CD098A}" type="presParOf" srcId="{B00EF268-99D9-134C-9607-2E33D517C61F}" destId="{998C2D47-81B8-6749-945D-36215DDE187C}" srcOrd="1" destOrd="0" presId="urn:microsoft.com/office/officeart/2005/8/layout/pyramid1"/>
    <dgm:cxn modelId="{ADEA3953-0F1C-F84E-89B1-69C0125A347C}" type="presParOf" srcId="{C07AA9A2-EAA4-C44E-B877-C1A9FFA97687}" destId="{7DFECE20-B42C-1447-9907-F7D5C0135B05}" srcOrd="3" destOrd="0" presId="urn:microsoft.com/office/officeart/2005/8/layout/pyramid1"/>
    <dgm:cxn modelId="{5848B74A-C828-7240-868B-EAB7B1B3052F}" type="presParOf" srcId="{7DFECE20-B42C-1447-9907-F7D5C0135B05}" destId="{F9FA0111-B710-784C-9648-3A1F875A85AF}" srcOrd="0" destOrd="0" presId="urn:microsoft.com/office/officeart/2005/8/layout/pyramid1"/>
    <dgm:cxn modelId="{7149B9A2-9B3D-924A-B836-144E5127C148}" type="presParOf" srcId="{7DFECE20-B42C-1447-9907-F7D5C0135B05}" destId="{72E2077C-0EB9-D44C-9ADE-D34E8712D6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4C442-D64A-43EA-ADAF-D0711CF42005}" type="doc">
      <dgm:prSet loTypeId="urn:microsoft.com/office/officeart/2005/8/layout/pyramid2" loCatId="list" qsTypeId="urn:microsoft.com/office/officeart/2005/8/quickstyle/simple1" qsCatId="simple" csTypeId="urn:microsoft.com/office/officeart/2005/8/colors/accent1_4" csCatId="accent1" phldr="1"/>
      <dgm:spPr/>
    </dgm:pt>
    <dgm:pt modelId="{5F69E3DC-0ED9-45B4-BDAA-BD0E37A5619A}">
      <dgm:prSet phldrT="[Текст]"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CE95B888-C643-4746-AC36-3C3EA47456F1}" type="parTrans" cxnId="{80534A78-AF02-4827-9923-935EDD01657A}">
      <dgm:prSet/>
      <dgm:spPr/>
      <dgm:t>
        <a:bodyPr/>
        <a:lstStyle/>
        <a:p>
          <a:endParaRPr lang="ru-RU"/>
        </a:p>
      </dgm:t>
    </dgm:pt>
    <dgm:pt modelId="{161731C4-59FF-4D44-8BA8-C37694F1DA2F}" type="sibTrans" cxnId="{80534A78-AF02-4827-9923-935EDD01657A}">
      <dgm:prSet/>
      <dgm:spPr/>
      <dgm:t>
        <a:bodyPr/>
        <a:lstStyle/>
        <a:p>
          <a:endParaRPr lang="ru-RU"/>
        </a:p>
      </dgm:t>
    </dgm:pt>
    <dgm:pt modelId="{1BE393CB-8F27-4D73-8978-559046BFAD08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06839A79-626E-423B-99EC-C11ACCFCDAB2}" type="parTrans" cxnId="{34474A24-8712-4954-97DC-00A986939607}">
      <dgm:prSet/>
      <dgm:spPr/>
      <dgm:t>
        <a:bodyPr/>
        <a:lstStyle/>
        <a:p>
          <a:endParaRPr lang="ru-RU"/>
        </a:p>
      </dgm:t>
    </dgm:pt>
    <dgm:pt modelId="{3D773AE5-D94A-46CF-BF21-939C83F7B158}" type="sibTrans" cxnId="{34474A24-8712-4954-97DC-00A986939607}">
      <dgm:prSet/>
      <dgm:spPr/>
      <dgm:t>
        <a:bodyPr/>
        <a:lstStyle/>
        <a:p>
          <a:endParaRPr lang="ru-RU"/>
        </a:p>
      </dgm:t>
    </dgm:pt>
    <dgm:pt modelId="{CA7440C9-0FC9-4A31-84B1-81E372DCAA0B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gm:t>
    </dgm:pt>
    <dgm:pt modelId="{DDBFA111-D922-409B-B3F0-05920A8FD888}" type="parTrans" cxnId="{0A280B4C-0204-46EB-AC88-DB42BABE70B6}">
      <dgm:prSet/>
      <dgm:spPr/>
      <dgm:t>
        <a:bodyPr/>
        <a:lstStyle/>
        <a:p>
          <a:endParaRPr lang="ru-RU"/>
        </a:p>
      </dgm:t>
    </dgm:pt>
    <dgm:pt modelId="{6FB9433E-43EC-4F9D-BBBC-D1E1047A6B68}" type="sibTrans" cxnId="{0A280B4C-0204-46EB-AC88-DB42BABE70B6}">
      <dgm:prSet/>
      <dgm:spPr/>
      <dgm:t>
        <a:bodyPr/>
        <a:lstStyle/>
        <a:p>
          <a:endParaRPr lang="ru-RU"/>
        </a:p>
      </dgm:t>
    </dgm:pt>
    <dgm:pt modelId="{031288E5-2694-460F-B7B4-7E5B50C2CBB4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46FEDBF3-B3B0-44BB-A61A-65D6EA09D472}" type="parTrans" cxnId="{8FFAD1FA-78FB-44E5-81DE-5538253BB743}">
      <dgm:prSet/>
      <dgm:spPr/>
      <dgm:t>
        <a:bodyPr/>
        <a:lstStyle/>
        <a:p>
          <a:endParaRPr lang="ru-RU"/>
        </a:p>
      </dgm:t>
    </dgm:pt>
    <dgm:pt modelId="{266AF262-8330-48FD-97F7-1A951077EAD8}" type="sibTrans" cxnId="{8FFAD1FA-78FB-44E5-81DE-5538253BB743}">
      <dgm:prSet/>
      <dgm:spPr/>
      <dgm:t>
        <a:bodyPr/>
        <a:lstStyle/>
        <a:p>
          <a:endParaRPr lang="ru-RU"/>
        </a:p>
      </dgm:t>
    </dgm:pt>
    <dgm:pt modelId="{B9B8D4B1-348D-4459-9307-8439E8E72858}" type="pres">
      <dgm:prSet presAssocID="{FFB4C442-D64A-43EA-ADAF-D0711CF42005}" presName="compositeShape" presStyleCnt="0">
        <dgm:presLayoutVars>
          <dgm:dir/>
          <dgm:resizeHandles/>
        </dgm:presLayoutVars>
      </dgm:prSet>
      <dgm:spPr/>
    </dgm:pt>
    <dgm:pt modelId="{3C21B067-CFE1-49E2-8D2A-61926FE8CABD}" type="pres">
      <dgm:prSet presAssocID="{FFB4C442-D64A-43EA-ADAF-D0711CF42005}" presName="pyramid" presStyleLbl="node1" presStyleIdx="0" presStyleCnt="1"/>
      <dgm:spPr/>
    </dgm:pt>
    <dgm:pt modelId="{45E0043B-3BEE-4282-B93A-203F445DA614}" type="pres">
      <dgm:prSet presAssocID="{FFB4C442-D64A-43EA-ADAF-D0711CF42005}" presName="theList" presStyleCnt="0"/>
      <dgm:spPr/>
    </dgm:pt>
    <dgm:pt modelId="{61B19A05-5D98-4EAE-875A-6C62BC6934F0}" type="pres">
      <dgm:prSet presAssocID="{5F69E3DC-0ED9-45B4-BDAA-BD0E37A5619A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12804-2AF6-4EBF-BE8A-4E2AC5D1F5E3}" type="pres">
      <dgm:prSet presAssocID="{5F69E3DC-0ED9-45B4-BDAA-BD0E37A5619A}" presName="aSpace" presStyleCnt="0"/>
      <dgm:spPr/>
    </dgm:pt>
    <dgm:pt modelId="{A055DD5E-FA3D-4A7E-A15D-07B6C122FC18}" type="pres">
      <dgm:prSet presAssocID="{1BE393CB-8F27-4D73-8978-559046BFAD08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40F5C-003B-4E37-8FB2-D795549262D8}" type="pres">
      <dgm:prSet presAssocID="{1BE393CB-8F27-4D73-8978-559046BFAD08}" presName="aSpace" presStyleCnt="0"/>
      <dgm:spPr/>
    </dgm:pt>
    <dgm:pt modelId="{F4424571-1B69-40B0-BC50-AAD513E85914}" type="pres">
      <dgm:prSet presAssocID="{CA7440C9-0FC9-4A31-84B1-81E372DCAA0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BF4997-05F5-4240-97D7-EB384BD7FB32}" type="pres">
      <dgm:prSet presAssocID="{CA7440C9-0FC9-4A31-84B1-81E372DCAA0B}" presName="aSpace" presStyleCnt="0"/>
      <dgm:spPr/>
    </dgm:pt>
    <dgm:pt modelId="{9091AEB6-DA61-45ED-BCDB-E9CBBA7C2729}" type="pres">
      <dgm:prSet presAssocID="{031288E5-2694-460F-B7B4-7E5B50C2CBB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3E1DF-E5E9-47E2-9425-819EF861BCB2}" type="pres">
      <dgm:prSet presAssocID="{031288E5-2694-460F-B7B4-7E5B50C2CBB4}" presName="aSpace" presStyleCnt="0"/>
      <dgm:spPr/>
    </dgm:pt>
  </dgm:ptLst>
  <dgm:cxnLst>
    <dgm:cxn modelId="{103F9FB2-5B79-054F-A685-E01ACF2E1CC6}" type="presOf" srcId="{CA7440C9-0FC9-4A31-84B1-81E372DCAA0B}" destId="{F4424571-1B69-40B0-BC50-AAD513E85914}" srcOrd="0" destOrd="0" presId="urn:microsoft.com/office/officeart/2005/8/layout/pyramid2"/>
    <dgm:cxn modelId="{FAF69712-8BA3-7543-A159-464D87D6E093}" type="presOf" srcId="{1BE393CB-8F27-4D73-8978-559046BFAD08}" destId="{A055DD5E-FA3D-4A7E-A15D-07B6C122FC18}" srcOrd="0" destOrd="0" presId="urn:microsoft.com/office/officeart/2005/8/layout/pyramid2"/>
    <dgm:cxn modelId="{0A280B4C-0204-46EB-AC88-DB42BABE70B6}" srcId="{FFB4C442-D64A-43EA-ADAF-D0711CF42005}" destId="{CA7440C9-0FC9-4A31-84B1-81E372DCAA0B}" srcOrd="2" destOrd="0" parTransId="{DDBFA111-D922-409B-B3F0-05920A8FD888}" sibTransId="{6FB9433E-43EC-4F9D-BBBC-D1E1047A6B68}"/>
    <dgm:cxn modelId="{80534A78-AF02-4827-9923-935EDD01657A}" srcId="{FFB4C442-D64A-43EA-ADAF-D0711CF42005}" destId="{5F69E3DC-0ED9-45B4-BDAA-BD0E37A5619A}" srcOrd="0" destOrd="0" parTransId="{CE95B888-C643-4746-AC36-3C3EA47456F1}" sibTransId="{161731C4-59FF-4D44-8BA8-C37694F1DA2F}"/>
    <dgm:cxn modelId="{0FCAD428-5BAB-1743-BF93-8F268D8F64E5}" type="presOf" srcId="{031288E5-2694-460F-B7B4-7E5B50C2CBB4}" destId="{9091AEB6-DA61-45ED-BCDB-E9CBBA7C2729}" srcOrd="0" destOrd="0" presId="urn:microsoft.com/office/officeart/2005/8/layout/pyramid2"/>
    <dgm:cxn modelId="{DE0C6E52-78C6-6A4C-9E12-8083AE6A9536}" type="presOf" srcId="{5F69E3DC-0ED9-45B4-BDAA-BD0E37A5619A}" destId="{61B19A05-5D98-4EAE-875A-6C62BC6934F0}" srcOrd="0" destOrd="0" presId="urn:microsoft.com/office/officeart/2005/8/layout/pyramid2"/>
    <dgm:cxn modelId="{34474A24-8712-4954-97DC-00A986939607}" srcId="{FFB4C442-D64A-43EA-ADAF-D0711CF42005}" destId="{1BE393CB-8F27-4D73-8978-559046BFAD08}" srcOrd="1" destOrd="0" parTransId="{06839A79-626E-423B-99EC-C11ACCFCDAB2}" sibTransId="{3D773AE5-D94A-46CF-BF21-939C83F7B158}"/>
    <dgm:cxn modelId="{8FFAD1FA-78FB-44E5-81DE-5538253BB743}" srcId="{FFB4C442-D64A-43EA-ADAF-D0711CF42005}" destId="{031288E5-2694-460F-B7B4-7E5B50C2CBB4}" srcOrd="3" destOrd="0" parTransId="{46FEDBF3-B3B0-44BB-A61A-65D6EA09D472}" sibTransId="{266AF262-8330-48FD-97F7-1A951077EAD8}"/>
    <dgm:cxn modelId="{BD403322-8BFE-D448-8C06-B1585F8F5525}" type="presOf" srcId="{FFB4C442-D64A-43EA-ADAF-D0711CF42005}" destId="{B9B8D4B1-348D-4459-9307-8439E8E72858}" srcOrd="0" destOrd="0" presId="urn:microsoft.com/office/officeart/2005/8/layout/pyramid2"/>
    <dgm:cxn modelId="{83959B03-B589-DD49-8ED1-DA7ECAD34ED1}" type="presParOf" srcId="{B9B8D4B1-348D-4459-9307-8439E8E72858}" destId="{3C21B067-CFE1-49E2-8D2A-61926FE8CABD}" srcOrd="0" destOrd="0" presId="urn:microsoft.com/office/officeart/2005/8/layout/pyramid2"/>
    <dgm:cxn modelId="{C47582DB-B742-7E45-99D3-ADD7E22DF9BF}" type="presParOf" srcId="{B9B8D4B1-348D-4459-9307-8439E8E72858}" destId="{45E0043B-3BEE-4282-B93A-203F445DA614}" srcOrd="1" destOrd="0" presId="urn:microsoft.com/office/officeart/2005/8/layout/pyramid2"/>
    <dgm:cxn modelId="{2BF4DB07-97B9-AF45-A831-3A5CB447DD4C}" type="presParOf" srcId="{45E0043B-3BEE-4282-B93A-203F445DA614}" destId="{61B19A05-5D98-4EAE-875A-6C62BC6934F0}" srcOrd="0" destOrd="0" presId="urn:microsoft.com/office/officeart/2005/8/layout/pyramid2"/>
    <dgm:cxn modelId="{076BA835-9A5A-9944-BFBE-8704B4159E3B}" type="presParOf" srcId="{45E0043B-3BEE-4282-B93A-203F445DA614}" destId="{30012804-2AF6-4EBF-BE8A-4E2AC5D1F5E3}" srcOrd="1" destOrd="0" presId="urn:microsoft.com/office/officeart/2005/8/layout/pyramid2"/>
    <dgm:cxn modelId="{AC5B968B-B06E-8645-9189-2B24D97FD753}" type="presParOf" srcId="{45E0043B-3BEE-4282-B93A-203F445DA614}" destId="{A055DD5E-FA3D-4A7E-A15D-07B6C122FC18}" srcOrd="2" destOrd="0" presId="urn:microsoft.com/office/officeart/2005/8/layout/pyramid2"/>
    <dgm:cxn modelId="{0372E379-53E5-D244-8235-043A1608AE08}" type="presParOf" srcId="{45E0043B-3BEE-4282-B93A-203F445DA614}" destId="{1D940F5C-003B-4E37-8FB2-D795549262D8}" srcOrd="3" destOrd="0" presId="urn:microsoft.com/office/officeart/2005/8/layout/pyramid2"/>
    <dgm:cxn modelId="{CB83FDAA-3D98-CA45-ACCD-F1F4B2546D2F}" type="presParOf" srcId="{45E0043B-3BEE-4282-B93A-203F445DA614}" destId="{F4424571-1B69-40B0-BC50-AAD513E85914}" srcOrd="4" destOrd="0" presId="urn:microsoft.com/office/officeart/2005/8/layout/pyramid2"/>
    <dgm:cxn modelId="{814F2361-DD71-A446-8B20-F7FA1AEF0497}" type="presParOf" srcId="{45E0043B-3BEE-4282-B93A-203F445DA614}" destId="{AABF4997-05F5-4240-97D7-EB384BD7FB32}" srcOrd="5" destOrd="0" presId="urn:microsoft.com/office/officeart/2005/8/layout/pyramid2"/>
    <dgm:cxn modelId="{26B8990A-B551-7A48-9745-A9B859BF6302}" type="presParOf" srcId="{45E0043B-3BEE-4282-B93A-203F445DA614}" destId="{9091AEB6-DA61-45ED-BCDB-E9CBBA7C2729}" srcOrd="6" destOrd="0" presId="urn:microsoft.com/office/officeart/2005/8/layout/pyramid2"/>
    <dgm:cxn modelId="{86A799BD-0BF7-AE40-88E9-5E2016549D74}" type="presParOf" srcId="{45E0043B-3BEE-4282-B93A-203F445DA614}" destId="{9C23E1DF-E5E9-47E2-9425-819EF861BCB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0D869-C00E-46E4-852C-FAF56E700CEF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</dgm:pt>
    <dgm:pt modelId="{358393A0-E33F-4A15-80E1-6D400A4F58E7}">
      <dgm:prSet phldrT="[Текст]"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F5E2104B-50B2-4AF5-A72C-BB2C0CCC798A}" type="parTrans" cxnId="{89E7F092-8D36-4A93-B05A-1CA4170F754F}">
      <dgm:prSet/>
      <dgm:spPr/>
      <dgm:t>
        <a:bodyPr/>
        <a:lstStyle/>
        <a:p>
          <a:endParaRPr lang="ru-RU"/>
        </a:p>
      </dgm:t>
    </dgm:pt>
    <dgm:pt modelId="{1F6DF64A-B374-4AD2-8326-0F7525C9AAE9}" type="sibTrans" cxnId="{89E7F092-8D36-4A93-B05A-1CA4170F754F}">
      <dgm:prSet/>
      <dgm:spPr/>
      <dgm:t>
        <a:bodyPr/>
        <a:lstStyle/>
        <a:p>
          <a:endParaRPr lang="ru-RU"/>
        </a:p>
      </dgm:t>
    </dgm:pt>
    <dgm:pt modelId="{88B63465-968A-4F14-9383-D626CE45EA12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696539D4-A11D-479B-AB7C-96563CF86556}" type="parTrans" cxnId="{ADD6E07E-2D21-4B48-83CD-F63DC0C56CEA}">
      <dgm:prSet/>
      <dgm:spPr/>
      <dgm:t>
        <a:bodyPr/>
        <a:lstStyle/>
        <a:p>
          <a:endParaRPr lang="ru-RU"/>
        </a:p>
      </dgm:t>
    </dgm:pt>
    <dgm:pt modelId="{51DD3DA1-F540-45C8-86F1-E1ECED434C53}" type="sibTrans" cxnId="{ADD6E07E-2D21-4B48-83CD-F63DC0C56CEA}">
      <dgm:prSet/>
      <dgm:spPr/>
      <dgm:t>
        <a:bodyPr/>
        <a:lstStyle/>
        <a:p>
          <a:endParaRPr lang="ru-RU"/>
        </a:p>
      </dgm:t>
    </dgm:pt>
    <dgm:pt modelId="{CD7F4A60-2F92-4099-B4A6-15D20FB96678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99D8DE4B-9C36-4F82-B443-7914F1F16CF9}" type="parTrans" cxnId="{7CA620FF-3598-4982-9370-EBD583AD4F3E}">
      <dgm:prSet/>
      <dgm:spPr/>
      <dgm:t>
        <a:bodyPr/>
        <a:lstStyle/>
        <a:p>
          <a:endParaRPr lang="ru-RU"/>
        </a:p>
      </dgm:t>
    </dgm:pt>
    <dgm:pt modelId="{CDB11084-A6D6-4D09-8279-F779182A5BA5}" type="sibTrans" cxnId="{7CA620FF-3598-4982-9370-EBD583AD4F3E}">
      <dgm:prSet/>
      <dgm:spPr/>
      <dgm:t>
        <a:bodyPr/>
        <a:lstStyle/>
        <a:p>
          <a:endParaRPr lang="ru-RU"/>
        </a:p>
      </dgm:t>
    </dgm:pt>
    <dgm:pt modelId="{3215BE87-E690-4463-9A3E-357719AA86AD}" type="pres">
      <dgm:prSet presAssocID="{5EC0D869-C00E-46E4-852C-FAF56E700CEF}" presName="compositeShape" presStyleCnt="0">
        <dgm:presLayoutVars>
          <dgm:dir/>
          <dgm:resizeHandles/>
        </dgm:presLayoutVars>
      </dgm:prSet>
      <dgm:spPr/>
    </dgm:pt>
    <dgm:pt modelId="{EB4A115F-06D7-4EBF-94C9-1A819272B438}" type="pres">
      <dgm:prSet presAssocID="{5EC0D869-C00E-46E4-852C-FAF56E700CEF}" presName="pyramid" presStyleLbl="node1" presStyleIdx="0" presStyleCnt="1"/>
      <dgm:spPr/>
    </dgm:pt>
    <dgm:pt modelId="{14BADD17-78CC-43D3-8AAB-EDE48B5F7B49}" type="pres">
      <dgm:prSet presAssocID="{5EC0D869-C00E-46E4-852C-FAF56E700CEF}" presName="theList" presStyleCnt="0"/>
      <dgm:spPr/>
    </dgm:pt>
    <dgm:pt modelId="{B80D9A8C-33BB-49E6-B112-5A6AC017CEAD}" type="pres">
      <dgm:prSet presAssocID="{358393A0-E33F-4A15-80E1-6D400A4F58E7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CE0C6B-6E3E-4435-B5B2-924ADED63AD7}" type="pres">
      <dgm:prSet presAssocID="{358393A0-E33F-4A15-80E1-6D400A4F58E7}" presName="aSpace" presStyleCnt="0"/>
      <dgm:spPr/>
    </dgm:pt>
    <dgm:pt modelId="{F5C6B66C-2DEF-4950-8BD8-56F933D551E5}" type="pres">
      <dgm:prSet presAssocID="{88B63465-968A-4F14-9383-D626CE45EA1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6DA1D-0E30-4AD6-9181-A5F5E2FA6BFD}" type="pres">
      <dgm:prSet presAssocID="{88B63465-968A-4F14-9383-D626CE45EA12}" presName="aSpace" presStyleCnt="0"/>
      <dgm:spPr/>
    </dgm:pt>
    <dgm:pt modelId="{9A10088B-6693-43A1-91B2-F2464DCB7986}" type="pres">
      <dgm:prSet presAssocID="{CD7F4A60-2F92-4099-B4A6-15D20FB9667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39F2A-E92D-4452-8A69-F6F635D483EF}" type="pres">
      <dgm:prSet presAssocID="{CD7F4A60-2F92-4099-B4A6-15D20FB96678}" presName="aSpace" presStyleCnt="0"/>
      <dgm:spPr/>
    </dgm:pt>
  </dgm:ptLst>
  <dgm:cxnLst>
    <dgm:cxn modelId="{89E7F092-8D36-4A93-B05A-1CA4170F754F}" srcId="{5EC0D869-C00E-46E4-852C-FAF56E700CEF}" destId="{358393A0-E33F-4A15-80E1-6D400A4F58E7}" srcOrd="0" destOrd="0" parTransId="{F5E2104B-50B2-4AF5-A72C-BB2C0CCC798A}" sibTransId="{1F6DF64A-B374-4AD2-8326-0F7525C9AAE9}"/>
    <dgm:cxn modelId="{ADD6E07E-2D21-4B48-83CD-F63DC0C56CEA}" srcId="{5EC0D869-C00E-46E4-852C-FAF56E700CEF}" destId="{88B63465-968A-4F14-9383-D626CE45EA12}" srcOrd="1" destOrd="0" parTransId="{696539D4-A11D-479B-AB7C-96563CF86556}" sibTransId="{51DD3DA1-F540-45C8-86F1-E1ECED434C53}"/>
    <dgm:cxn modelId="{11C7E6A3-969B-E34E-9390-338909A654C1}" type="presOf" srcId="{88B63465-968A-4F14-9383-D626CE45EA12}" destId="{F5C6B66C-2DEF-4950-8BD8-56F933D551E5}" srcOrd="0" destOrd="0" presId="urn:microsoft.com/office/officeart/2005/8/layout/pyramid2"/>
    <dgm:cxn modelId="{D8D904CC-04DD-6445-94D8-3B236C54CA99}" type="presOf" srcId="{358393A0-E33F-4A15-80E1-6D400A4F58E7}" destId="{B80D9A8C-33BB-49E6-B112-5A6AC017CEAD}" srcOrd="0" destOrd="0" presId="urn:microsoft.com/office/officeart/2005/8/layout/pyramid2"/>
    <dgm:cxn modelId="{8D324BA4-2B5F-E84B-A997-ACF6ACD4EB69}" type="presOf" srcId="{5EC0D869-C00E-46E4-852C-FAF56E700CEF}" destId="{3215BE87-E690-4463-9A3E-357719AA86AD}" srcOrd="0" destOrd="0" presId="urn:microsoft.com/office/officeart/2005/8/layout/pyramid2"/>
    <dgm:cxn modelId="{7CA620FF-3598-4982-9370-EBD583AD4F3E}" srcId="{5EC0D869-C00E-46E4-852C-FAF56E700CEF}" destId="{CD7F4A60-2F92-4099-B4A6-15D20FB96678}" srcOrd="2" destOrd="0" parTransId="{99D8DE4B-9C36-4F82-B443-7914F1F16CF9}" sibTransId="{CDB11084-A6D6-4D09-8279-F779182A5BA5}"/>
    <dgm:cxn modelId="{65FED11F-3F78-4E43-B3C1-48656B8F18E5}" type="presOf" srcId="{CD7F4A60-2F92-4099-B4A6-15D20FB96678}" destId="{9A10088B-6693-43A1-91B2-F2464DCB7986}" srcOrd="0" destOrd="0" presId="urn:microsoft.com/office/officeart/2005/8/layout/pyramid2"/>
    <dgm:cxn modelId="{C4499C16-BEFC-FB45-8DCA-AC3F06E4E063}" type="presParOf" srcId="{3215BE87-E690-4463-9A3E-357719AA86AD}" destId="{EB4A115F-06D7-4EBF-94C9-1A819272B438}" srcOrd="0" destOrd="0" presId="urn:microsoft.com/office/officeart/2005/8/layout/pyramid2"/>
    <dgm:cxn modelId="{B89178D6-8975-9D49-8648-F2FD30182686}" type="presParOf" srcId="{3215BE87-E690-4463-9A3E-357719AA86AD}" destId="{14BADD17-78CC-43D3-8AAB-EDE48B5F7B49}" srcOrd="1" destOrd="0" presId="urn:microsoft.com/office/officeart/2005/8/layout/pyramid2"/>
    <dgm:cxn modelId="{6833272F-96FB-894B-845C-81A8A77864C9}" type="presParOf" srcId="{14BADD17-78CC-43D3-8AAB-EDE48B5F7B49}" destId="{B80D9A8C-33BB-49E6-B112-5A6AC017CEAD}" srcOrd="0" destOrd="0" presId="urn:microsoft.com/office/officeart/2005/8/layout/pyramid2"/>
    <dgm:cxn modelId="{EE9EF16D-8027-794B-BDE3-190CF5B058D7}" type="presParOf" srcId="{14BADD17-78CC-43D3-8AAB-EDE48B5F7B49}" destId="{13CE0C6B-6E3E-4435-B5B2-924ADED63AD7}" srcOrd="1" destOrd="0" presId="urn:microsoft.com/office/officeart/2005/8/layout/pyramid2"/>
    <dgm:cxn modelId="{91F95E93-DB5A-8241-BC79-21F2217E4963}" type="presParOf" srcId="{14BADD17-78CC-43D3-8AAB-EDE48B5F7B49}" destId="{F5C6B66C-2DEF-4950-8BD8-56F933D551E5}" srcOrd="2" destOrd="0" presId="urn:microsoft.com/office/officeart/2005/8/layout/pyramid2"/>
    <dgm:cxn modelId="{8637E6B8-014F-594D-B629-F28BA7D000CC}" type="presParOf" srcId="{14BADD17-78CC-43D3-8AAB-EDE48B5F7B49}" destId="{9046DA1D-0E30-4AD6-9181-A5F5E2FA6BFD}" srcOrd="3" destOrd="0" presId="urn:microsoft.com/office/officeart/2005/8/layout/pyramid2"/>
    <dgm:cxn modelId="{FD94367D-08FB-B84A-87A4-641335112E42}" type="presParOf" srcId="{14BADD17-78CC-43D3-8AAB-EDE48B5F7B49}" destId="{9A10088B-6693-43A1-91B2-F2464DCB7986}" srcOrd="4" destOrd="0" presId="urn:microsoft.com/office/officeart/2005/8/layout/pyramid2"/>
    <dgm:cxn modelId="{3046CBA9-A0C4-9A4D-BF3D-673BBE65C476}" type="presParOf" srcId="{14BADD17-78CC-43D3-8AAB-EDE48B5F7B49}" destId="{45339F2A-E92D-4452-8A69-F6F635D483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ADFC-51A2-F64E-8D48-D881F5C6C631}">
      <dsp:nvSpPr>
        <dsp:cNvPr id="0" name=""/>
        <dsp:cNvSpPr/>
      </dsp:nvSpPr>
      <dsp:spPr>
        <a:xfrm>
          <a:off x="2256110" y="0"/>
          <a:ext cx="1968498" cy="1458167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Manual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tests</a:t>
          </a:r>
          <a:endParaRPr lang="en-US" sz="2000" b="1" kern="1200" dirty="0"/>
        </a:p>
      </dsp:txBody>
      <dsp:txXfrm>
        <a:off x="2256110" y="0"/>
        <a:ext cx="1968498" cy="1458167"/>
      </dsp:txXfrm>
    </dsp:sp>
    <dsp:sp modelId="{D020DD21-4D61-CA48-90CB-32EB77AEEEC5}">
      <dsp:nvSpPr>
        <dsp:cNvPr id="0" name=""/>
        <dsp:cNvSpPr/>
      </dsp:nvSpPr>
      <dsp:spPr>
        <a:xfrm>
          <a:off x="1604421" y="1458167"/>
          <a:ext cx="3271877" cy="965479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Acceptance tests</a:t>
          </a:r>
          <a:endParaRPr lang="en-US" sz="2400" b="1" kern="1200" dirty="0"/>
        </a:p>
      </dsp:txBody>
      <dsp:txXfrm>
        <a:off x="2176999" y="1458167"/>
        <a:ext cx="2126720" cy="965479"/>
      </dsp:txXfrm>
    </dsp:sp>
    <dsp:sp modelId="{37FBCA41-9BE5-714E-AC97-430E7381AF92}">
      <dsp:nvSpPr>
        <dsp:cNvPr id="0" name=""/>
        <dsp:cNvSpPr/>
      </dsp:nvSpPr>
      <dsp:spPr>
        <a:xfrm>
          <a:off x="1027597" y="2423646"/>
          <a:ext cx="4425524" cy="854565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Integration</a:t>
          </a:r>
          <a:r>
            <a:rPr lang="en-US" sz="3000" b="1" kern="1200" baseline="0" dirty="0" smtClean="0"/>
            <a:t> tests</a:t>
          </a:r>
          <a:endParaRPr lang="en-US" sz="3000" b="1" kern="1200" dirty="0"/>
        </a:p>
      </dsp:txBody>
      <dsp:txXfrm>
        <a:off x="1802064" y="2423646"/>
        <a:ext cx="2876590" cy="854565"/>
      </dsp:txXfrm>
    </dsp:sp>
    <dsp:sp modelId="{F9FA0111-B710-784C-9648-3A1F875A85AF}">
      <dsp:nvSpPr>
        <dsp:cNvPr id="0" name=""/>
        <dsp:cNvSpPr/>
      </dsp:nvSpPr>
      <dsp:spPr>
        <a:xfrm>
          <a:off x="0" y="3278211"/>
          <a:ext cx="6480720" cy="1522388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Unit tests</a:t>
          </a:r>
          <a:endParaRPr lang="en-US" sz="6500" kern="1200" dirty="0"/>
        </a:p>
      </dsp:txBody>
      <dsp:txXfrm>
        <a:off x="1134125" y="3278211"/>
        <a:ext cx="4212468" cy="1522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1B067-CFE1-49E2-8D2A-61926FE8CABD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9A05-5D98-4EAE-875A-6C62BC6934F0}">
      <dsp:nvSpPr>
        <dsp:cNvPr id="0" name=""/>
        <dsp:cNvSpPr/>
      </dsp:nvSpPr>
      <dsp:spPr>
        <a:xfrm>
          <a:off x="3297554" y="480528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39205" y="522179"/>
        <a:ext cx="3037088" cy="769929"/>
      </dsp:txXfrm>
    </dsp:sp>
    <dsp:sp modelId="{A055DD5E-FA3D-4A7E-A15D-07B6C122FC18}">
      <dsp:nvSpPr>
        <dsp:cNvPr id="0" name=""/>
        <dsp:cNvSpPr/>
      </dsp:nvSpPr>
      <dsp:spPr>
        <a:xfrm>
          <a:off x="3297554" y="1440414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kern="1200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kern="1200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1482065"/>
        <a:ext cx="3037088" cy="769929"/>
      </dsp:txXfrm>
    </dsp:sp>
    <dsp:sp modelId="{F4424571-1B69-40B0-BC50-AAD513E85914}">
      <dsp:nvSpPr>
        <dsp:cNvPr id="0" name=""/>
        <dsp:cNvSpPr/>
      </dsp:nvSpPr>
      <dsp:spPr>
        <a:xfrm>
          <a:off x="3297554" y="2400300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sp:txBody>
      <dsp:txXfrm>
        <a:off x="3339205" y="2441951"/>
        <a:ext cx="3037088" cy="769929"/>
      </dsp:txXfrm>
    </dsp:sp>
    <dsp:sp modelId="{9091AEB6-DA61-45ED-BCDB-E9CBBA7C2729}">
      <dsp:nvSpPr>
        <dsp:cNvPr id="0" name=""/>
        <dsp:cNvSpPr/>
      </dsp:nvSpPr>
      <dsp:spPr>
        <a:xfrm>
          <a:off x="3297554" y="3360185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3401836"/>
        <a:ext cx="3037088" cy="76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A115F-06D7-4EBF-94C9-1A819272B438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9A8C-33BB-49E6-B112-5A6AC017CEAD}">
      <dsp:nvSpPr>
        <dsp:cNvPr id="0" name=""/>
        <dsp:cNvSpPr/>
      </dsp:nvSpPr>
      <dsp:spPr>
        <a:xfrm>
          <a:off x="3297554" y="482638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53028" y="538112"/>
        <a:ext cx="3009442" cy="1025444"/>
      </dsp:txXfrm>
    </dsp:sp>
    <dsp:sp modelId="{F5C6B66C-2DEF-4950-8BD8-56F933D551E5}">
      <dsp:nvSpPr>
        <dsp:cNvPr id="0" name=""/>
        <dsp:cNvSpPr/>
      </dsp:nvSpPr>
      <dsp:spPr>
        <a:xfrm>
          <a:off x="3297554" y="1761079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1816553"/>
        <a:ext cx="3009442" cy="1025444"/>
      </dsp:txXfrm>
    </dsp:sp>
    <dsp:sp modelId="{9A10088B-6693-43A1-91B2-F2464DCB7986}">
      <dsp:nvSpPr>
        <dsp:cNvPr id="0" name=""/>
        <dsp:cNvSpPr/>
      </dsp:nvSpPr>
      <dsp:spPr>
        <a:xfrm>
          <a:off x="3297554" y="3039520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3094994"/>
        <a:ext cx="3009442" cy="102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www.rhyous.com/2012/03/17/unit-test-best-practices-and-guidelines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4" Type="http://schemas.openxmlformats.org/officeDocument/2006/relationships/hyperlink" Target="http://martinfowler.com/articles/mocksArentStubs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такого способа именования есть дополнительный сайд-эффект. Вы сможете использовать паттерн *.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Tests.dll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запуска тестов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запись понятна без объяснений. Это спецификация к вашему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9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 to Unit Test Best Practices and Guidelines"/>
              </a:rPr>
              <a:t>Unit Test Best Practices and Guidelines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www.rhyous.com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/2012/03/17/unit-test-best-practices-and-guidelines/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 Climate Orbiter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www.rhyous.com</a:t>
            </a:r>
            <a:r>
              <a:rPr lang="en-US" dirty="0" smtClean="0"/>
              <a:t>/programming-development/</a:t>
            </a:r>
            <a:r>
              <a:rPr lang="en-US" dirty="0" err="1" smtClean="0"/>
              <a:t>csharp</a:t>
            </a:r>
            <a:r>
              <a:rPr lang="en-US" dirty="0" smtClean="0"/>
              <a:t>-unit-test-tutorial/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обычно передается в тестируемый класс в качестве параметра, но не имеет поведения, с ним ничего не происходит, никакие методы не вызываются. Примером таких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-объектов являются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т.д.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(заглушка), используется для получения данных из внешней зависимости, подменяя её. При этом игнорирует все данные, могущие поступать из тестируемого объекта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Один из самых популярных видов тестовых объектов. Тестируемый объект использует чтение из конфигурационного файла? Передаем 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возвращающий тестовые строки конфигурации для избавления зависимости на файловую систему.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(тестовый шпион), используется для тестов взаимодействия, основной функцией является запись данных и вызовов, поступающих из тестируемого объекта для последующей проверки корректности вызова зависимого объекта. Позволяет проверить логику именно нашего тестируемого объекта, без проверок зависимых объектов.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(мок-объект), очень похож на тестовый шпион, однако не записывает последовательность вызовов с переданными параметрами для последующей проверки, а может сам выкидывать исключения при некорректно переданных данных. Т.е. именно мок-объект проверяет корректность поведения тестируемого объекта.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(фальшивый объект), используется в основном чтобы запускать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незапускаемые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тесты (быстрее) и ускорения их работы. Эдакая замена тяжеловесного внешнего зависимого объекта его легковесной реализацией. Основные примеры — эмулятор для конкретного приложения БД в памяти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фальшивый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вебсервис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Глобально модульные тесты можно условно поделить на две группы: тесты состояния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тесты взаимодействия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состояния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тесты, проверяющие что вызываемый метод объекта отработал корректно, проверяя состояние тестируемого объекта после вызова метода.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State verification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взаимодействия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тесты, в которых тестируемый объект производит манипуляции с другими объектами. Применяются, когда требуется удостовериться, что тестируемый объект корректно взаимодействует с другими объектами.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Behavior</a:t>
            </a:r>
            <a:r>
              <a:rPr lang="en-US" b="1" baseline="0" dirty="0" smtClean="0"/>
              <a:t> verification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также заметить, что модульный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тест может запросто превратиться в интеграционный тест, если при тестировании используется реальное окружение(внешние зависимости) — такие как база данных, файловая система и т.д.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Интеграционные тесты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тесты, проверяющие работоспособность двух или более модулей системы, но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совокупности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то есть нескольких объектов как единого блока.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тестах взаимодействия же тестируется конкретный, определенный объект и то, как именно он взаимодействует с внешними зависимостями.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Внешняя зависимость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объект, с которым взаимодействует код и над которым нет прямого контроля. Для ликвидации внешних зависимостей в модульных тестах используются тестовые объекты, например такие как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test-doubles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я уже писал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предыдущем посте об unit-тестировании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иногда, для того, чтобы протестировать какой-нибудь кусок кода (например, метод), нужно довольно сильно постараться. Причем, это еще не тот вид извращений, когда вы тестируете методы UI, проблемы могут начаться с тестирования бизнес-логики. Дело в том, что очень часто тестируемый метод может вызывать методы других классов, которые в данном случае тестировать не нужно.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-тест потому и называется модульным, что тестирует отдельные модули, а не их взаимодействие. Причем, чем меньше тестируемый модуль – тем лучше с точки зрения будущей поддержки тестов. Для тестирования взаимодействия используются интеграционные тесты, где вы уже тестируете скорее полные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отдельную функциональность.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наши классы очень часто используют другие классы в своей работе. Например, слой бизнес логики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часто работает с другими объектами бизнес логики или обращается к слою доступа к данным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трехслойной архитектуре веб-приложений это вообще постоянный процесс: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обращается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тот, в свою очередь,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 базе данных. Как же тестировать подобный код, если вызов одного метода влечет за собой цепочку вплоть до базы данных?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таких случаях на помощь приходят так называемые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-объекты, предназначенные для симуляции поведения реальных объектов во время тестирования. Вообще, понятие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достаточно широко: оно может, с одной стороны, обозначать любые тест-дублеры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конкретный вид этих дублеров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-объекты. Я постараюсь использовать этот термин исключительно во втором случае, чтобы никого не путать, и не запутаться самому :)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 тест-дублеров введено неким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Meszaros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своей книге «XUnit Test Patterns»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теперь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 подачи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небезызвестного Мартина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Фаулера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эта терминология набирает популярность.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Джерард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Мартин делят все тест-дублеры на 4 группы: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habrahabr.ru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/post/116372/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habrahabr.ru</a:t>
            </a:r>
            <a:r>
              <a:rPr lang="en-US" dirty="0" smtClean="0"/>
              <a:t>/post/150859/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/2011/12/blog-</a:t>
            </a:r>
            <a:r>
              <a:rPr lang="en-US" dirty="0" err="1" smtClean="0"/>
              <a:t>post.html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/2014/01/</a:t>
            </a:r>
            <a:r>
              <a:rPr lang="en-US" dirty="0" err="1" smtClean="0"/>
              <a:t>microsoft</a:t>
            </a:r>
            <a:r>
              <a:rPr lang="en-US" dirty="0" smtClean="0"/>
              <a:t>-fakes-state-</a:t>
            </a:r>
            <a:r>
              <a:rPr lang="en-US" smtClean="0"/>
              <a:t>verification.html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 переводчика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мае 2006 года плохо подготовленная экспедиция в Гималаях сбилась с пути. После двух недель скитаний, страдая от голода, жажды и озонируя воздух, как может его озонировать группа затерявшихся на две недели неопытных путешественников, наши страдальцы оказались у входа в древнюю пещеру.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пещере они увидели лабиринт боксов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cubicles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кабинок). В каждом боксе был деревянный стол,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эргономически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правильное бамбуковое кресло, календарь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Дилберта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странное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-подобное механическое устройство. В одном углу офиса они нашли запасы темной жидкости (позже определенной как ранний пример газированного напитка с высоким содержанием кофеина) и стол для пинг-понга. Путешественники поняли, что пещера была древним софтверным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Самым древним. Древнее даже чем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прочих замечательных вещей они нашли нечто потрясающее: записку, оставленную одним из программистов. Гид экспедиции, будучи не очень хорошим гидом, знал, как читать древний язык, и перевел записку: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выкатили релиз раньше срока, как обычно. Все тесты проходят, так что в оставшуюся неделю мы решили отдохнуть. Собираемся в морское путешествие. Поскольку это занятие по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тим-билдингу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надеемся, что получим возмещение расходов.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Путешественники смотрели друг на друга в полном недоумении. Они не только открыли самый древний софтверный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истории, но еще и команду разработчиков, которая оказывается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релизилась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впереди расписания на постоянной основе!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Каков был секрет древних программистов? И что с ними случилось? Путешественники обрыскали каждый бокс в поисках зацепок, и нашли две заношенные брошюры. Одна из них называлась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Научись путешествовать по морю за 30 минут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что объясняло судьбу программистов. Вы держите в руках перевод второй брошюры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Кто написал ее? Что такое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Одному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известно наверняка...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Объясняет ли содержимое этого текста успехи древних программистов? Нельзя сказать точно, но мы верим, что их потрясающая доблесть обязана комбинации философии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приему в больших количествах темной жидкости с кофеином, найденной в пещере. Прочитайте брошюру и сделайте свои выводы.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Savoia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CTO/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Cofounder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Agitar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Апрель 2007,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Mountain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rsdn.ru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/article/testing/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UnitTesting.xml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rsdn.ru</a:t>
            </a:r>
            <a:r>
              <a:rPr lang="en-US" dirty="0" smtClean="0"/>
              <a:t>/article/testing/</a:t>
            </a:r>
            <a:r>
              <a:rPr lang="en-US" dirty="0" err="1" smtClean="0"/>
              <a:t>UnitTesting.xml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/>
              <a:t>При проведении модульного тестирования для каждой нетривиальной функции модуля создаются тесты (так называемые </a:t>
            </a:r>
            <a:r>
              <a:rPr lang="ru-RU" sz="1600" i="1" dirty="0" smtClean="0"/>
              <a:t>юнит-тесты</a:t>
            </a:r>
            <a:r>
              <a:rPr lang="ru-RU" sz="1600" dirty="0" smtClean="0"/>
              <a:t>), проверяющие правильность работы функции. Затем набор тестов запускается (как правило, в автоматическом режиме), и анализируется результат тестового прогона. Кроме выявления ошибок, прогон тестов позволяет достаточно быстро проверить, не привело ли изменение кода к </a:t>
            </a:r>
            <a:r>
              <a:rPr lang="ru-RU" sz="1600" i="1" dirty="0" smtClean="0"/>
              <a:t>регрессии</a:t>
            </a:r>
            <a:r>
              <a:rPr lang="ru-RU" sz="1600" dirty="0" smtClean="0"/>
              <a:t>, то есть к появлению ошибок в уже написанных и оттестированных функциях. Правильно составленные юнит-тесты также способны работать как «живой документ» для модуля: клиенты, которые не знают, как использовать данный модуль, могут использовать юнит-тест в качестве примера.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Различают несколько видов тестирования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модульное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интеграционное</a:t>
            </a:r>
            <a:r>
              <a:rPr lang="ru-RU" dirty="0" smtClean="0"/>
              <a:t>,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Системное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приемочное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нагрузочное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практике я много раз встречался с проектами старше года. Они делятся на три категории: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покрытия тестами.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такие системы сопровождаются спагетти-кодом и уволившимися ведущими разработчиками. Никто в компании не знает, как именно все это работает. Да и что оно в конечном итоге должно делать, сотрудники представляют весьма отдаленно.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тестами, которые никто не запускает и не поддерживает.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 системе есть, но что они тестируют, и какой от них ожидается результат, неизвестно. Ситуация уже лучше. Присутствует какая-никакая архитектура, есть понимание, что такое слабая связанность. Можно отыскать некоторые документы. Скорее всего, в компании еще работает главный разработчик системы, который держит в голове особенности и хитросплетения кода.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серьезным покрытием. Все тесты проходят.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тесты в проекте действительно запускаются, то их много. Гораздо больше, чем в системах из предыдущей группы. И теперь каждый из них – атомарный: один тест проверяет только одну вещь.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 Таких систем гораздо меньше. В них присутствует актуальная спецификация. Текста немного: обычно пара страниц, с описанием основных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схем серверов 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guide’ом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проект не зависит от людей. Разработчики могут приходить и уходить. Система надежно протестирована и сама рассказывает о себе путем тестов.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 </a:t>
            </a:r>
            <a:r>
              <a:rPr lang="ru-RU" b="0" dirty="0" smtClean="0"/>
              <a:t>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организации модульных тестов обычно придерживаются определенного соответствия имен между тестируемым и тестирующим кодами</a:t>
            </a:r>
            <a:r>
              <a:rPr lang="ru-R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4" Type="http://schemas.openxmlformats.org/officeDocument/2006/relationships/hyperlink" Target="https://www.manning.com/books/the-art-of-unit-te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Анжелика Кравчук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Введение в</a:t>
            </a:r>
            <a:br>
              <a:rPr lang="ru-RU" sz="3200" dirty="0"/>
            </a:br>
            <a:r>
              <a:rPr lang="en-US" sz="3200" dirty="0" smtClean="0"/>
              <a:t>unit</a:t>
            </a:r>
            <a:r>
              <a:rPr lang="ru-RU" sz="3200" dirty="0" smtClean="0"/>
              <a:t> тестирование В </a:t>
            </a:r>
            <a:r>
              <a:rPr lang="en-US" sz="3200" dirty="0" smtClean="0"/>
              <a:t>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...</a:t>
            </a:r>
            <a:r>
              <a:rPr lang="ru-RU" dirty="0" smtClean="0"/>
              <a:t>быть </a:t>
            </a:r>
            <a:r>
              <a:rPr lang="ru-RU" dirty="0"/>
              <a:t>переписанным с </a:t>
            </a:r>
            <a:r>
              <a:rPr lang="ru-RU" dirty="0" smtClean="0"/>
              <a:t>нуля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60770"/>
            <a:ext cx="6175722" cy="39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</a:t>
            </a:r>
            <a:r>
              <a:rPr lang="en-US" dirty="0"/>
              <a:t>unit</a:t>
            </a:r>
            <a:r>
              <a:rPr lang="ru-RU" dirty="0"/>
              <a:t>-тестирования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Плюсы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 smtClean="0"/>
              <a:t>Обеспечивают </a:t>
            </a:r>
            <a:r>
              <a:rPr lang="ru-RU" dirty="0"/>
              <a:t>мгновенную обратную связь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</a:t>
            </a:r>
            <a:r>
              <a:rPr lang="ru-RU" dirty="0" smtClean="0"/>
              <a:t>документировать </a:t>
            </a:r>
            <a:r>
              <a:rPr lang="ru-RU" dirty="0"/>
              <a:t>код и делать его понимание проще для других </a:t>
            </a:r>
            <a:r>
              <a:rPr lang="ru-RU" dirty="0" smtClean="0"/>
              <a:t>разработчиков Позволяют </a:t>
            </a:r>
            <a:r>
              <a:rPr lang="ru-RU" dirty="0"/>
              <a:t>постоянно тестировать код, что сводит к минимуму появление новых ошибок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уменьшить количество усилий, необходимых для повторного тестирования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Поощряют написание слабосвязанного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>
                <a:sym typeface="Wingdings" pitchFamily="2" charset="2"/>
              </a:rPr>
              <a:t>Не проверяют взаимодействие объектов</a:t>
            </a:r>
          </a:p>
          <a:p>
            <a:pPr>
              <a:buFont typeface="Arial" charset="0"/>
              <a:buChar char="•"/>
            </a:pPr>
            <a:r>
              <a:rPr lang="ru-RU" dirty="0"/>
              <a:t>Не дают 100%-й гарантии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сновные правила 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Т</a:t>
            </a:r>
            <a:r>
              <a:rPr lang="ru-RU" dirty="0" smtClean="0"/>
              <a:t>есты должны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быть достоверными;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зависеть от окружения, на котором они </a:t>
            </a:r>
            <a:r>
              <a:rPr lang="ru-RU" dirty="0" smtClean="0"/>
              <a:t>выполняются;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поддерживаться;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</a:t>
            </a:r>
            <a:r>
              <a:rPr lang="ru-RU" dirty="0"/>
              <a:t>читаться и быть простыми для понимания </a:t>
            </a:r>
            <a:r>
              <a:rPr lang="ru-RU" dirty="0" smtClean="0"/>
              <a:t>(новый </a:t>
            </a:r>
            <a:r>
              <a:rPr lang="ru-RU" dirty="0"/>
              <a:t>разработчик должен понять что именно тестируется</a:t>
            </a:r>
            <a:r>
              <a:rPr lang="ru-RU" dirty="0" smtClean="0"/>
              <a:t>);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облюдать </a:t>
            </a:r>
            <a:r>
              <a:rPr lang="ru-RU" dirty="0"/>
              <a:t>единую конвенцию </a:t>
            </a:r>
            <a:r>
              <a:rPr lang="ru-RU" dirty="0" smtClean="0"/>
              <a:t>именования;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апускаться </a:t>
            </a:r>
            <a:r>
              <a:rPr lang="ru-RU" dirty="0"/>
              <a:t>регулярно в автоматическом </a:t>
            </a:r>
            <a:r>
              <a:rPr lang="ru-RU" dirty="0" smtClean="0"/>
              <a:t>режиме.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/>
              <a:t>расположение тестов в </a:t>
            </a:r>
            <a:r>
              <a:rPr lang="ru-RU" dirty="0" smtClean="0"/>
              <a:t>системе контроля версий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Тесты должны </a:t>
            </a:r>
            <a:r>
              <a:rPr lang="ru-RU" dirty="0"/>
              <a:t>быть </a:t>
            </a:r>
            <a:r>
              <a:rPr lang="ru-RU" dirty="0" smtClean="0"/>
              <a:t>частью </a:t>
            </a:r>
            <a:r>
              <a:rPr lang="ru-RU" dirty="0"/>
              <a:t>контроля версий. В зависимости от типа </a:t>
            </a:r>
            <a:r>
              <a:rPr lang="ru-RU" dirty="0" smtClean="0"/>
              <a:t>решения</a:t>
            </a:r>
            <a:r>
              <a:rPr lang="ru-RU" dirty="0"/>
              <a:t>, они могут быть организованы по-разному. Общая рекомендация: если приложение монолитное, </a:t>
            </a:r>
            <a:r>
              <a:rPr lang="ru-RU" dirty="0" smtClean="0"/>
              <a:t>следует положить </a:t>
            </a:r>
            <a:r>
              <a:rPr lang="ru-RU" dirty="0"/>
              <a:t>все тесты в папку </a:t>
            </a:r>
            <a:r>
              <a:rPr lang="ru-RU" dirty="0" err="1"/>
              <a:t>Tests</a:t>
            </a:r>
            <a:r>
              <a:rPr lang="ru-RU" dirty="0"/>
              <a:t>; </a:t>
            </a:r>
            <a:r>
              <a:rPr lang="ru-RU" dirty="0" smtClean="0"/>
              <a:t>в случае множества </a:t>
            </a:r>
            <a:r>
              <a:rPr lang="ru-RU" dirty="0"/>
              <a:t>разных компонентов, </a:t>
            </a:r>
            <a:r>
              <a:rPr lang="ru-RU" dirty="0" smtClean="0"/>
              <a:t>хранить </a:t>
            </a:r>
            <a:r>
              <a:rPr lang="ru-RU" dirty="0"/>
              <a:t>тесты в папке каждого компонента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00681"/>
              </p:ext>
            </p:extLst>
          </p:nvPr>
        </p:nvGraphicFramePr>
        <p:xfrm>
          <a:off x="899592" y="1219200"/>
          <a:ext cx="7128792" cy="364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/>
                <a:gridCol w="5544616"/>
              </a:tblGrid>
              <a:tr h="602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тестирования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 модульного теста</a:t>
                      </a:r>
                    </a:p>
                  </a:txBody>
                  <a:tcPr marL="52948" marR="52948" marT="0" marB="0" anchor="ctr"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Проект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проект (</a:t>
                      </a: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Library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),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содержащий тесты, с именем 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roject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Класс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класса,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крайней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класс с именем 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ClassName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Такие тестирующие классы называются наборами тестов (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test fixtures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Метод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метода,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крайней 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public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-метод (тест) с именем </a:t>
                      </a:r>
                      <a:endParaRPr lang="en-US" sz="16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MethodName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TestConditions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ExpectedBehavior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25383"/>
              </p:ext>
            </p:extLst>
          </p:nvPr>
        </p:nvGraphicFramePr>
        <p:xfrm>
          <a:off x="914400" y="1219200"/>
          <a:ext cx="7315200" cy="408012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65512"/>
                <a:gridCol w="4449688"/>
              </a:tblGrid>
              <a:tr h="1201688"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Web.Tests</a:t>
                      </a: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ProblemResolverTests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54758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Calculator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CalculatorTests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Sum_2Plus5_7Returned()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baseline="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тестирования</a:t>
            </a:r>
            <a:endParaRPr lang="en-US" dirty="0"/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ru-RU" dirty="0" smtClean="0"/>
              <a:t>тестирования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Microsoft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нструменты тестирования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Среда: </a:t>
            </a:r>
            <a:r>
              <a:rPr lang="en-US" dirty="0"/>
              <a:t>Visual </a:t>
            </a:r>
            <a:r>
              <a:rPr lang="en-US" dirty="0" smtClean="0"/>
              <a:t>Studio, Eclipse</a:t>
            </a: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Фреймворк: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MbUnit</a:t>
            </a:r>
            <a:r>
              <a:rPr lang="en-US" dirty="0"/>
              <a:t>, </a:t>
            </a:r>
            <a:r>
              <a:rPr lang="arn-CL" dirty="0"/>
              <a:t>XUnit.NET, CsUnit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Интеграция: </a:t>
            </a:r>
            <a:r>
              <a:rPr lang="en-US" dirty="0" err="1" smtClean="0"/>
              <a:t>TestDriven.Net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r>
              <a:rPr lang="ru-RU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Сервер: </a:t>
            </a:r>
            <a:r>
              <a:rPr lang="en-US" dirty="0" err="1" smtClean="0"/>
              <a:t>CruiseControl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TeamCity</a:t>
            </a:r>
            <a:r>
              <a:rPr lang="en-US" dirty="0" smtClean="0"/>
              <a:t> </a:t>
            </a:r>
            <a:r>
              <a:rPr lang="en-US" dirty="0"/>
              <a:t>(free/$)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для </a:t>
            </a:r>
            <a:r>
              <a:rPr lang="en-US" dirty="0" smtClean="0"/>
              <a:t>unit-</a:t>
            </a:r>
            <a:r>
              <a:rPr lang="ru-RU" dirty="0" smtClean="0"/>
              <a:t>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Unit-testing </a:t>
            </a:r>
            <a:r>
              <a:rPr lang="en-US" dirty="0"/>
              <a:t>Framework</a:t>
            </a:r>
            <a:r>
              <a:rPr lang="ru-RU" dirty="0"/>
              <a:t> – базовый набор средств для написания </a:t>
            </a:r>
            <a:r>
              <a:rPr lang="ru-RU" dirty="0" smtClean="0"/>
              <a:t>тестов, предоставляющий следующие </a:t>
            </a:r>
            <a:r>
              <a:rPr lang="ru-RU" dirty="0"/>
              <a:t>возможности</a:t>
            </a:r>
          </a:p>
          <a:p>
            <a:pPr marL="139700" indent="0" algn="just">
              <a:buNone/>
            </a:pPr>
            <a:r>
              <a:rPr lang="ru-RU" dirty="0" smtClean="0"/>
              <a:t>Библиотека</a:t>
            </a:r>
            <a:endParaRPr lang="en-US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 smtClean="0"/>
              <a:t>Разметка </a:t>
            </a:r>
            <a:r>
              <a:rPr lang="ru-RU" dirty="0"/>
              <a:t>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Проверка различных </a:t>
            </a:r>
            <a:r>
              <a:rPr lang="ru-RU" dirty="0" smtClean="0"/>
              <a:t>условий</a:t>
            </a:r>
          </a:p>
          <a:p>
            <a:pPr marL="139700" indent="0" algn="just">
              <a:buNone/>
            </a:pPr>
            <a:r>
              <a:rPr lang="en-US" dirty="0"/>
              <a:t>Test Runner</a:t>
            </a:r>
            <a:r>
              <a:rPr lang="ru-RU" dirty="0"/>
              <a:t> (специальное приложение</a:t>
            </a:r>
            <a:r>
              <a:rPr lang="ru-RU" dirty="0" smtClean="0"/>
              <a:t>)</a:t>
            </a:r>
            <a:endParaRPr lang="ru-RU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Выполнение 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Создание отчетов о выполненных тестах</a:t>
            </a:r>
            <a:endParaRPr lang="en-US" dirty="0"/>
          </a:p>
          <a:p>
            <a:pPr marL="0" indent="0" algn="just">
              <a:spcAft>
                <a:spcPts val="1000"/>
              </a:spcAft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Дайте человеку рыбу, и вы накормите его на один день. Научите его ловить рыбу, и он никогда не будет голоден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тестов с использованием</a:t>
            </a:r>
            <a:r>
              <a:rPr lang="en-US" dirty="0" smtClean="0"/>
              <a:t> MS </a:t>
            </a:r>
            <a:r>
              <a:rPr lang="en-US" dirty="0"/>
              <a:t>Unit Testing </a:t>
            </a:r>
            <a:r>
              <a:rPr lang="en-US" dirty="0" smtClean="0"/>
              <a:t>Framework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</a:pPr>
            <a:r>
              <a:rPr lang="ru-RU" dirty="0"/>
              <a:t>Библиотека </a:t>
            </a:r>
            <a:r>
              <a:rPr lang="en-US" dirty="0" err="1"/>
              <a:t>Microsoft.VisualStudio.QualityTools.UnitTestFramework</a:t>
            </a:r>
            <a:endParaRPr lang="ru-RU" dirty="0"/>
          </a:p>
          <a:p>
            <a:pPr algn="just">
              <a:buFont typeface="Arial" charset="0"/>
              <a:buChar char="•"/>
            </a:pPr>
            <a:r>
              <a:rPr lang="ru-RU" dirty="0"/>
              <a:t>Разметка тестов с помощью атрибутов </a:t>
            </a:r>
            <a:r>
              <a:rPr lang="en-US" dirty="0" err="1"/>
              <a:t>TestClass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TestMethod</a:t>
            </a:r>
            <a:endParaRPr lang="en-US" dirty="0"/>
          </a:p>
          <a:p>
            <a:pPr algn="just">
              <a:buFont typeface="Arial" charset="0"/>
              <a:buChar char="•"/>
            </a:pPr>
            <a:r>
              <a:rPr lang="ru-RU" dirty="0"/>
              <a:t>Проверка условий выполняется с помощью методов статического класса </a:t>
            </a:r>
            <a:r>
              <a:rPr lang="en-US" dirty="0"/>
              <a:t>Assert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Шаблон для написания тестов – «</a:t>
            </a:r>
            <a:r>
              <a:rPr lang="ru-RU" dirty="0" err="1"/>
              <a:t>Triple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» (</a:t>
            </a:r>
            <a:r>
              <a:rPr lang="ru-RU" dirty="0" err="1"/>
              <a:t>Arrange-Act-Assert</a:t>
            </a:r>
            <a:r>
              <a:rPr lang="ru-RU" dirty="0"/>
              <a:t>)</a:t>
            </a:r>
          </a:p>
          <a:p>
            <a:pPr marL="596900" lvl="0" indent="-279400" algn="just">
              <a:buFont typeface="Arial" charset="0"/>
              <a:buChar char="•"/>
            </a:pPr>
            <a:r>
              <a:rPr lang="ru-RU" dirty="0" err="1"/>
              <a:t>Arrange</a:t>
            </a:r>
            <a:r>
              <a:rPr lang="ru-RU" dirty="0"/>
              <a:t> (</a:t>
            </a:r>
            <a:r>
              <a:rPr lang="ru-RU" dirty="0" err="1"/>
              <a:t>Устанавить</a:t>
            </a:r>
            <a:r>
              <a:rPr lang="ru-RU" dirty="0"/>
              <a:t>) – осуществить настройку входных данных для теста;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Act</a:t>
            </a:r>
            <a:r>
              <a:rPr lang="ru-RU" dirty="0"/>
              <a:t> (Выполнить) – выполнить действие, результаты которого тестируются;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Assert</a:t>
            </a:r>
            <a:r>
              <a:rPr lang="ru-RU" dirty="0"/>
              <a:t> (Проверить) – проверить результаты </a:t>
            </a:r>
            <a:r>
              <a:rPr lang="ru-RU" dirty="0" smtClean="0"/>
              <a:t>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71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glow>
              <a:srgbClr val="FFFF00">
                <a:alpha val="40000"/>
              </a:srgbClr>
            </a:glow>
          </a:effectLst>
        </p:spPr>
        <p:txBody>
          <a:bodyPr/>
          <a:lstStyle/>
          <a:p>
            <a:pPr marL="0" indent="0" algn="just">
              <a:buNone/>
            </a:pPr>
            <a:r>
              <a:rPr lang="ru-RU" b="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ProgramTest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Sum_2Plus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Returned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 </a:t>
            </a:r>
            <a:r>
              <a:rPr lang="ru-RU" b="0" dirty="0" err="1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Arrange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ArithmeticUnit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target.OperandA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target.OperandB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//Act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//Assert</a:t>
            </a:r>
            <a:endParaRPr lang="en-US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Assert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AreEqual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5,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target.Result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    }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7500" lvl="0" indent="0">
              <a:buNone/>
            </a:pP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тестировать, а что – нет</a:t>
            </a:r>
            <a:r>
              <a:rPr lang="ru-RU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3619500"/>
            <a:ext cx="73152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1219200"/>
            <a:ext cx="0" cy="4800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4484" y="1097115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Количество зависимостей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283" y="3311722"/>
            <a:ext cx="276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Алгоритмическая сложность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822" y="4404151"/>
            <a:ext cx="331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Простой код без </a:t>
            </a:r>
            <a:r>
              <a:rPr lang="ru-RU" b="1" dirty="0" smtClean="0">
                <a:solidFill>
                  <a:srgbClr val="C00000"/>
                </a:solidFill>
              </a:rPr>
              <a:t>зависимостей 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- </a:t>
            </a:r>
            <a:r>
              <a:rPr lang="ru-RU" dirty="0">
                <a:solidFill>
                  <a:srgbClr val="C00000"/>
                </a:solidFill>
              </a:rPr>
              <a:t>можно не тестировать</a:t>
            </a:r>
            <a:endParaRPr lang="en-US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565092"/>
            <a:ext cx="3722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Не очень сложный код с 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зависимостями – </a:t>
            </a:r>
            <a:r>
              <a:rPr lang="ru-RU" dirty="0">
                <a:solidFill>
                  <a:srgbClr val="00B050"/>
                </a:solidFill>
              </a:rPr>
              <a:t>связывает между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собой </a:t>
            </a:r>
            <a:r>
              <a:rPr lang="ru-RU" dirty="0">
                <a:solidFill>
                  <a:srgbClr val="00B050"/>
                </a:solidFill>
              </a:rPr>
              <a:t>разные </a:t>
            </a:r>
            <a:r>
              <a:rPr lang="ru-RU" dirty="0" smtClean="0">
                <a:solidFill>
                  <a:srgbClr val="00B050"/>
                </a:solidFill>
              </a:rPr>
              <a:t>компоненты, 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тесты </a:t>
            </a:r>
            <a:r>
              <a:rPr lang="ru-RU" dirty="0">
                <a:solidFill>
                  <a:srgbClr val="00B050"/>
                </a:solidFill>
              </a:rPr>
              <a:t>важны, чтобы уточнить,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как </a:t>
            </a:r>
            <a:r>
              <a:rPr lang="ru-RU" dirty="0">
                <a:solidFill>
                  <a:srgbClr val="00B050"/>
                </a:solidFill>
              </a:rPr>
              <a:t>именно должно </a:t>
            </a:r>
            <a:r>
              <a:rPr lang="ru-RU" dirty="0" smtClean="0">
                <a:solidFill>
                  <a:srgbClr val="00B050"/>
                </a:solidFill>
              </a:rPr>
              <a:t>происходить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взаимодействие</a:t>
            </a:r>
            <a:endParaRPr lang="en-US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7364" y="1819006"/>
            <a:ext cx="364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Сложный код с большим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количеством зависимостей –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вероятность сильной связанности,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необходим </a:t>
            </a:r>
            <a:r>
              <a:rPr lang="ru-RU" dirty="0" err="1" smtClean="0">
                <a:solidFill>
                  <a:srgbClr val="C00000"/>
                </a:solidFill>
              </a:rPr>
              <a:t>рефакторинг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7364" y="4311817"/>
            <a:ext cx="3873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Сложный </a:t>
            </a:r>
            <a:r>
              <a:rPr lang="ru-RU" sz="16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код без </a:t>
            </a:r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зависимостей – </a:t>
            </a: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некие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алгоритмы или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бизнес-логика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endParaRPr lang="ru-RU" sz="16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важные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части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системы – тестируем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их</a:t>
            </a:r>
            <a:endParaRPr 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7255"/>
              </p:ext>
            </p:extLst>
          </p:nvPr>
        </p:nvGraphicFramePr>
        <p:xfrm>
          <a:off x="914400" y="1219200"/>
          <a:ext cx="7315200" cy="354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97560"/>
                <a:gridCol w="4017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</a:rPr>
                        <a:t>System.Int32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effectLst/>
                        </a:rPr>
                        <a:t>System.String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положительное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null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Отрицательное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Пустая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String.Empty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""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ноль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 более пробелов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int.MaxValue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2,147,483,647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более символов табуляции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int.MinValue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-2,147,483,648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Новая строка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Environment.NewLine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Допустимая строка</a:t>
                      </a:r>
                      <a:endParaRPr lang="en-US" sz="16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неверная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 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символы 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Unicode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например, китайский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язык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sz="1200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 Result=4)]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 Result=6)]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 Result=3)]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b="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( n / d );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TestCaseSource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")]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static object[]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=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3, 4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2, 6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4, 3 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};	</a:t>
            </a:r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</a:t>
            </a:r>
            <a:r>
              <a:rPr lang="ru-RU" dirty="0" smtClean="0"/>
              <a:t>написания модульных тестов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indent="0">
              <a:buNone/>
            </a:pPr>
            <a:r>
              <a:rPr lang="ru-RU" b="0" i="1" dirty="0"/>
              <a:t>Когда пишешь код, думай о тесте.</a:t>
            </a:r>
          </a:p>
          <a:p>
            <a:pPr marL="2286000" indent="0">
              <a:buNone/>
            </a:pPr>
            <a:r>
              <a:rPr lang="ru-RU" b="0" i="1" dirty="0"/>
              <a:t>Когда пишешь тест, думай о коде.</a:t>
            </a:r>
          </a:p>
          <a:p>
            <a:pPr marL="2286000" indent="0">
              <a:buNone/>
            </a:pPr>
            <a:r>
              <a:rPr lang="ru-RU" b="0" i="1" dirty="0"/>
              <a:t>Когда ты думаешь о коде и тесте как о едином,</a:t>
            </a:r>
          </a:p>
          <a:p>
            <a:pPr marL="2286000" indent="0">
              <a:buNone/>
            </a:pPr>
            <a:r>
              <a:rPr lang="ru-RU" b="0" i="1" dirty="0"/>
              <a:t>тестирование просто, а код красив.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Unit-</a:t>
            </a:r>
            <a:r>
              <a:rPr lang="ru-RU" dirty="0"/>
              <a:t>тесты автоматизированы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пишутся на том же языке, что и тестируемый код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простые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б</a:t>
            </a:r>
            <a:r>
              <a:rPr lang="ru-RU" dirty="0">
                <a:sym typeface="Wingdings" pitchFamily="2" charset="2"/>
              </a:rPr>
              <a:t>ыстрые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независимые</a:t>
            </a:r>
            <a:endParaRPr lang="ru-RU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надежные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</a:t>
            </a:r>
            <a:r>
              <a:rPr lang="ru-RU" dirty="0" smtClean="0"/>
              <a:t>точные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BaseAdministrationController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oms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OrderManagerFactory.GetOrderManager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orderManager.GetComponent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&gt;();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UserManagerFactory.Get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endParaRPr lang="fr-F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Enabled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("Enabled",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true);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charset="0"/>
                <a:ea typeface="Tahoma" charset="0"/>
                <a:cs typeface="Tahoma" charset="0"/>
              </a:rPr>
              <a:t>Если пишешь код – пиши тесты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 мастера-программиста:</a:t>
            </a:r>
          </a:p>
          <a:p>
            <a:pPr marL="0" indent="0">
              <a:buNone/>
            </a:pPr>
            <a:r>
              <a:rPr lang="ru-RU" sz="1600" b="1" i="1" dirty="0"/>
              <a:t>"Когда я могу перестать писать тесты?"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код"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перестаю писать код?"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становишься менеджером"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задрожал и 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становлюсь менеджером?"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тесты"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побежал писать тесты.</a:t>
            </a:r>
          </a:p>
          <a:p>
            <a:pPr marL="0" indent="0">
              <a:buNone/>
            </a:pPr>
            <a:r>
              <a:rPr lang="ru-RU" sz="1600" b="1" dirty="0" smtClean="0"/>
              <a:t>	Остались </a:t>
            </a:r>
            <a:r>
              <a:rPr lang="ru-RU" sz="1600" b="1" dirty="0"/>
              <a:t>только следы.</a:t>
            </a:r>
          </a:p>
          <a:p>
            <a:pPr marL="0" indent="0">
              <a:buNone/>
            </a:pPr>
            <a:r>
              <a:rPr lang="ru-RU" sz="1600" b="1" dirty="0" smtClean="0"/>
              <a:t>	Если </a:t>
            </a:r>
            <a:r>
              <a:rPr lang="ru-RU" sz="1600" b="1" dirty="0"/>
              <a:t>код заслуживает быть написанным, он заслуживает иметь тесты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 </a:t>
            </a:r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charset="0"/>
              <a:buChar char="•"/>
            </a:pPr>
            <a:r>
              <a:rPr lang="ru-RU" sz="1380" dirty="0" err="1"/>
              <a:t>Dummy</a:t>
            </a:r>
            <a:r>
              <a:rPr lang="ru-RU" sz="1380" b="0" dirty="0"/>
              <a:t> – пустые </a:t>
            </a:r>
            <a:r>
              <a:rPr lang="ru-RU" sz="1380" b="0" dirty="0" smtClean="0"/>
              <a:t>объекты</a:t>
            </a:r>
            <a:r>
              <a:rPr lang="en-US" sz="1380" b="0" dirty="0" smtClean="0"/>
              <a:t> (</a:t>
            </a:r>
            <a:r>
              <a:rPr lang="en-US" sz="1380" b="0" dirty="0"/>
              <a:t>new object(), null, «Ignored String» </a:t>
            </a:r>
            <a:r>
              <a:rPr lang="en-US" sz="1380" b="0" dirty="0" err="1"/>
              <a:t>и</a:t>
            </a:r>
            <a:r>
              <a:rPr lang="en-US" sz="1380" b="0" dirty="0"/>
              <a:t> </a:t>
            </a:r>
            <a:r>
              <a:rPr lang="en-US" sz="1380" b="0" dirty="0" err="1"/>
              <a:t>т.д</a:t>
            </a:r>
            <a:r>
              <a:rPr lang="en-US" sz="1380" b="0" dirty="0"/>
              <a:t>.</a:t>
            </a:r>
            <a:r>
              <a:rPr lang="en-US" sz="1380" b="0" dirty="0" smtClean="0"/>
              <a:t>)</a:t>
            </a:r>
            <a:r>
              <a:rPr lang="ru-RU" sz="1380" b="0" dirty="0" smtClean="0"/>
              <a:t>, </a:t>
            </a:r>
            <a:r>
              <a:rPr lang="ru-RU" sz="1380" b="0" dirty="0"/>
              <a:t>которые передаются в вызываемые внутренние методы, но не используются. Предназначены лишь для заполнения параметров методов.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Fake</a:t>
            </a:r>
            <a:r>
              <a:rPr lang="ru-RU" sz="1380" b="0" dirty="0"/>
              <a:t> – объекты, имеющие работающие реализации, но в таком виде, который делает их неподходящими </a:t>
            </a:r>
            <a:r>
              <a:rPr lang="ru-RU" sz="1380" b="0" dirty="0" smtClean="0"/>
              <a:t>для </a:t>
            </a:r>
            <a:r>
              <a:rPr lang="ru-RU" sz="1380" b="0" dirty="0" err="1" smtClean="0"/>
              <a:t>production</a:t>
            </a:r>
            <a:r>
              <a:rPr lang="ru-RU" sz="1380" b="0" dirty="0" smtClean="0"/>
              <a:t>-кода </a:t>
            </a:r>
            <a:r>
              <a:rPr lang="ru-RU" sz="1380" b="0" dirty="0"/>
              <a:t>(</a:t>
            </a:r>
            <a:r>
              <a:rPr lang="ru-RU" sz="1380" b="0" dirty="0" smtClean="0"/>
              <a:t>например,</a:t>
            </a:r>
            <a:r>
              <a:rPr lang="ru-RU" sz="1380" b="0" dirty="0"/>
              <a:t> </a:t>
            </a:r>
            <a:r>
              <a:rPr lang="ru-RU" sz="1380" b="0" dirty="0" smtClean="0"/>
              <a:t>«</a:t>
            </a:r>
            <a:r>
              <a:rPr lang="ru-RU" sz="1380" b="0" dirty="0" err="1" smtClean="0"/>
              <a:t>In</a:t>
            </a:r>
            <a:r>
              <a:rPr lang="ru-RU" sz="1380" b="0" dirty="0"/>
              <a:t> Memory </a:t>
            </a:r>
            <a:r>
              <a:rPr lang="ru-RU" sz="1380" b="0" dirty="0" err="1" smtClean="0"/>
              <a:t>Database</a:t>
            </a:r>
            <a:r>
              <a:rPr lang="ru-RU" sz="1380" b="0" dirty="0" smtClean="0"/>
              <a:t>»).</a:t>
            </a:r>
            <a:endParaRPr lang="ru-RU" sz="1380" b="0" dirty="0"/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Stub</a:t>
            </a:r>
            <a:r>
              <a:rPr lang="ru-RU" sz="1380" b="0" dirty="0"/>
              <a:t> – объекты, которые предоставляют заранее заготовленные ответы на вызовы во время выполнения теста и обычно не отвечающие ни на какие другие вызовы, которые не требуются в тесте. Также могут запоминать какую-то дополнительную информацию о количестве вызовов, параметрах и возвращать их потом тесту для проверки</a:t>
            </a:r>
            <a:r>
              <a:rPr lang="ru-RU" sz="1380" b="0" dirty="0" smtClean="0"/>
              <a:t>.</a:t>
            </a:r>
            <a:endParaRPr lang="en-US" sz="1380" b="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sz="1380" dirty="0"/>
              <a:t>S</a:t>
            </a:r>
            <a:r>
              <a:rPr lang="ru-RU" sz="1380" dirty="0" err="1" smtClean="0"/>
              <a:t>py</a:t>
            </a:r>
            <a:r>
              <a:rPr lang="en-US" sz="1380" b="0" dirty="0"/>
              <a:t> </a:t>
            </a:r>
            <a:r>
              <a:rPr lang="en-US" sz="1380" b="0" dirty="0" smtClean="0"/>
              <a:t>– </a:t>
            </a:r>
            <a:r>
              <a:rPr lang="ru-RU" sz="1380" b="0" dirty="0" smtClean="0"/>
              <a:t>используется </a:t>
            </a:r>
            <a:r>
              <a:rPr lang="ru-RU" sz="1380" b="0" dirty="0"/>
              <a:t>для тестов взаимодействия, основной функцией является запись данных и вызовов, поступающих из тестируемого объекта для последующей проверки корректности вызова зависимого объекта. Позволяет проверить логику именно нашего тестируемого объекта, без проверок зависимых объектов.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Mock</a:t>
            </a:r>
            <a:r>
              <a:rPr lang="ru-RU" sz="1380" b="0" dirty="0"/>
              <a:t> – объекты, которые заменяют реальный объект в условиях теста и позволяют проверять вызовы своих членов как часть системы или </a:t>
            </a:r>
            <a:r>
              <a:rPr lang="ru-RU" sz="1380" b="0" dirty="0" err="1"/>
              <a:t>unit</a:t>
            </a:r>
            <a:r>
              <a:rPr lang="ru-RU" sz="1380" b="0" dirty="0"/>
              <a:t>-теста. Содержат заранее запрограммированные ожидания вызовов, которые они ожидают получить. Применяются в основном для т.н. </a:t>
            </a:r>
            <a:r>
              <a:rPr lang="ru-RU" sz="1380" b="0" dirty="0" err="1"/>
              <a:t>interaction</a:t>
            </a:r>
            <a:r>
              <a:rPr lang="ru-RU" sz="1380" b="0" dirty="0"/>
              <a:t> (</a:t>
            </a:r>
            <a:r>
              <a:rPr lang="ru-RU" sz="1380" b="0" dirty="0" err="1"/>
              <a:t>behavioral</a:t>
            </a:r>
            <a:r>
              <a:rPr lang="ru-RU" sz="1380" b="0" dirty="0"/>
              <a:t>) </a:t>
            </a:r>
            <a:r>
              <a:rPr lang="ru-RU" sz="1380" b="0" dirty="0" err="1"/>
              <a:t>testing</a:t>
            </a:r>
            <a:r>
              <a:rPr lang="ru-RU" sz="1380" b="0" dirty="0" smtClean="0"/>
              <a:t>.</a:t>
            </a:r>
          </a:p>
          <a:p>
            <a:pPr marL="0" indent="0" algn="just">
              <a:buNone/>
            </a:pPr>
            <a:r>
              <a:rPr lang="en-US" sz="138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Gerard </a:t>
            </a:r>
            <a:r>
              <a:rPr lang="en-US" sz="1380" dirty="0" err="1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Meszaros</a:t>
            </a:r>
            <a:r>
              <a:rPr lang="ru-RU" sz="138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ru-RU" sz="1380" dirty="0" err="1">
                <a:latin typeface="Arial" charset="0"/>
                <a:ea typeface="Arial" charset="0"/>
                <a:cs typeface="Arial" charset="0"/>
              </a:rPr>
              <a:t>Джерард</a:t>
            </a:r>
            <a:r>
              <a:rPr lang="ru-RU" sz="138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380" dirty="0" err="1">
                <a:latin typeface="Arial" charset="0"/>
                <a:ea typeface="Arial" charset="0"/>
                <a:cs typeface="Arial" charset="0"/>
              </a:rPr>
              <a:t>Месарош</a:t>
            </a:r>
            <a:r>
              <a:rPr lang="ru-RU" sz="138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)  </a:t>
            </a:r>
            <a:r>
              <a:rPr lang="en-US" sz="1380" dirty="0" smtClean="0">
                <a:hlinkClick r:id="rId3"/>
              </a:rPr>
              <a:t>"</a:t>
            </a:r>
            <a:r>
              <a:rPr lang="en-US" sz="1380" dirty="0">
                <a:hlinkClick r:id="rId3"/>
              </a:rPr>
              <a:t>xUnit test patterns: refactoring test </a:t>
            </a:r>
            <a:r>
              <a:rPr lang="en-US" sz="1380" dirty="0" smtClean="0">
                <a:hlinkClick r:id="rId3"/>
              </a:rPr>
              <a:t>code”</a:t>
            </a:r>
            <a:endParaRPr lang="en-US" sz="1380" dirty="0" smtClean="0"/>
          </a:p>
          <a:p>
            <a:pPr marL="0" indent="0" algn="just">
              <a:buNone/>
            </a:pPr>
            <a:r>
              <a:rPr lang="en-US" sz="1380" dirty="0"/>
              <a:t>Roy </a:t>
            </a:r>
            <a:r>
              <a:rPr lang="en-US" sz="1380" dirty="0" err="1" smtClean="0"/>
              <a:t>Osherove</a:t>
            </a:r>
            <a:r>
              <a:rPr lang="en-US" sz="1380" dirty="0" smtClean="0"/>
              <a:t>  (</a:t>
            </a:r>
            <a:r>
              <a:rPr lang="ru-RU" sz="1380" dirty="0" smtClean="0"/>
              <a:t>Рой Ошеров</a:t>
            </a:r>
            <a:r>
              <a:rPr lang="en-US" sz="1380" dirty="0" smtClean="0"/>
              <a:t>)</a:t>
            </a:r>
            <a:r>
              <a:rPr lang="ru-RU" sz="1380" dirty="0" smtClean="0"/>
              <a:t>  </a:t>
            </a:r>
            <a:r>
              <a:rPr lang="en-US" sz="1380" dirty="0" smtClean="0">
                <a:hlinkClick r:id="rId4"/>
              </a:rPr>
              <a:t>"</a:t>
            </a:r>
            <a:r>
              <a:rPr lang="en-US" sz="1380" dirty="0">
                <a:hlinkClick r:id="rId4"/>
              </a:rPr>
              <a:t>The Art of Unit </a:t>
            </a:r>
            <a:r>
              <a:rPr lang="en-US" sz="1380" dirty="0" smtClean="0">
                <a:hlinkClick r:id="rId4"/>
              </a:rPr>
              <a:t>Testing"</a:t>
            </a:r>
            <a:endParaRPr lang="en-US" sz="138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 </a:t>
            </a:r>
            <a:r>
              <a:rPr lang="en-US" dirty="0"/>
              <a:t>Test </a:t>
            </a:r>
            <a:r>
              <a:rPr lang="en-US" dirty="0" smtClean="0"/>
              <a:t>Doubles. </a:t>
            </a:r>
            <a:r>
              <a:rPr lang="en-US" dirty="0"/>
              <a:t>State </a:t>
            </a:r>
            <a:r>
              <a:rPr lang="en-US" dirty="0" smtClean="0"/>
              <a:t>verification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7624" y="1219200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 Under Test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78183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Stub Object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63888" y="4462228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12" name="Left Arrow 11"/>
          <p:cNvSpPr/>
          <p:nvPr/>
        </p:nvSpPr>
        <p:spPr>
          <a:xfrm rot="2536632">
            <a:off x="2310898" y="3160574"/>
            <a:ext cx="1931405" cy="74947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Assert</a:t>
            </a:r>
            <a:endParaRPr lang="en-US" sz="20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276600" y="1532012"/>
            <a:ext cx="2519536" cy="93610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Interaction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 </a:t>
            </a:r>
            <a:r>
              <a:rPr lang="en-US" dirty="0"/>
              <a:t>Test </a:t>
            </a:r>
            <a:r>
              <a:rPr lang="en-US" dirty="0" smtClean="0"/>
              <a:t>Doubles. </a:t>
            </a:r>
            <a:r>
              <a:rPr lang="en-US"/>
              <a:t>State </a:t>
            </a:r>
            <a:r>
              <a:rPr lang="en-US" smtClean="0"/>
              <a:t>verification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7624" y="1219200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 Under Test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78183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Mock Object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63888" y="4462228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276600" y="1532012"/>
            <a:ext cx="2519536" cy="93610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Interaction</a:t>
            </a:r>
            <a:endParaRPr lang="en-US" sz="2000" b="1" dirty="0"/>
          </a:p>
        </p:txBody>
      </p:sp>
      <p:sp>
        <p:nvSpPr>
          <p:cNvPr id="11" name="Left Arrow 10"/>
          <p:cNvSpPr/>
          <p:nvPr/>
        </p:nvSpPr>
        <p:spPr>
          <a:xfrm rot="2536632">
            <a:off x="2463298" y="3312974"/>
            <a:ext cx="1931405" cy="74947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Assert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8779182">
            <a:off x="4614233" y="3280358"/>
            <a:ext cx="1931757" cy="74315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Assert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7706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 smtClean="0"/>
              <a:t>Если нужно </a:t>
            </a:r>
            <a:r>
              <a:rPr lang="ru-RU" b="0" dirty="0"/>
              <a:t>протестировать метод </a:t>
            </a:r>
            <a:r>
              <a:rPr lang="ru-RU" b="0" dirty="0" err="1"/>
              <a:t>Foo</a:t>
            </a:r>
            <a:r>
              <a:rPr lang="ru-RU" b="0" dirty="0"/>
              <a:t>() класса </a:t>
            </a:r>
            <a:r>
              <a:rPr lang="ru-RU" b="0" dirty="0" err="1"/>
              <a:t>TestFoo</a:t>
            </a:r>
            <a:r>
              <a:rPr lang="ru-RU" b="0" dirty="0"/>
              <a:t>, который делает вызов другого метода </a:t>
            </a:r>
            <a:r>
              <a:rPr lang="ru-RU" b="0" dirty="0" err="1"/>
              <a:t>Bar</a:t>
            </a:r>
            <a:r>
              <a:rPr lang="ru-RU" b="0" dirty="0"/>
              <a:t>() класса </a:t>
            </a:r>
            <a:r>
              <a:rPr lang="ru-RU" b="0" dirty="0" err="1"/>
              <a:t>TestBar</a:t>
            </a:r>
            <a:r>
              <a:rPr lang="ru-RU" b="0" dirty="0"/>
              <a:t>. Предположим, что метод </a:t>
            </a:r>
            <a:r>
              <a:rPr lang="ru-RU" b="0" dirty="0" err="1"/>
              <a:t>Bar</a:t>
            </a:r>
            <a:r>
              <a:rPr lang="ru-RU" b="0" dirty="0"/>
              <a:t>() принимает какой-нибудь объект класса </a:t>
            </a:r>
            <a:r>
              <a:rPr lang="ru-RU" b="0" dirty="0" err="1"/>
              <a:t>Bla</a:t>
            </a:r>
            <a:r>
              <a:rPr lang="ru-RU" b="0" dirty="0"/>
              <a:t> в качестве параметра и потом ничего особого с ним не делает. В таком случае имеет смысл создать пустой объект </a:t>
            </a:r>
            <a:r>
              <a:rPr lang="ru-RU" b="0" dirty="0" err="1"/>
              <a:t>Bla</a:t>
            </a:r>
            <a:r>
              <a:rPr lang="ru-RU" b="0" dirty="0"/>
              <a:t>, передать его в класс </a:t>
            </a:r>
            <a:r>
              <a:rPr lang="ru-RU" b="0" dirty="0" err="1"/>
              <a:t>TestFoo</a:t>
            </a:r>
            <a:r>
              <a:rPr lang="ru-RU" b="0" dirty="0"/>
              <a:t> (например, при помощи широко применяемого паттерна </a:t>
            </a:r>
            <a:r>
              <a:rPr lang="ru-RU" b="0" dirty="0" err="1"/>
              <a:t>Dependency</a:t>
            </a:r>
            <a:r>
              <a:rPr lang="ru-RU" b="0" dirty="0"/>
              <a:t>), а затем уже </a:t>
            </a:r>
            <a:r>
              <a:rPr lang="ru-RU" b="0" dirty="0" err="1"/>
              <a:t>Foo</a:t>
            </a:r>
            <a:r>
              <a:rPr lang="ru-RU" b="0" dirty="0"/>
              <a:t>() при тестировании сам вызовет метод </a:t>
            </a:r>
            <a:r>
              <a:rPr lang="ru-RU" b="0" dirty="0" err="1" smtClean="0"/>
              <a:t>Bar</a:t>
            </a:r>
            <a:r>
              <a:rPr lang="ru-RU" b="0" dirty="0"/>
              <a:t>() </a:t>
            </a:r>
            <a:r>
              <a:rPr lang="ru-RU" b="0" dirty="0" smtClean="0"/>
              <a:t>класса </a:t>
            </a:r>
            <a:r>
              <a:rPr lang="ru-RU" b="0" dirty="0" err="1" smtClean="0"/>
              <a:t>TestBar</a:t>
            </a:r>
            <a:r>
              <a:rPr lang="ru-RU" b="0" dirty="0" smtClean="0"/>
              <a:t> с </a:t>
            </a:r>
            <a:r>
              <a:rPr lang="ru-RU" b="0" dirty="0"/>
              <a:t>переданным пустым </a:t>
            </a:r>
            <a:r>
              <a:rPr lang="ru-RU" b="0" dirty="0" smtClean="0"/>
              <a:t>объектом</a:t>
            </a:r>
            <a:r>
              <a:rPr lang="en-US" b="0" dirty="0" smtClean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: I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It_Should_Maintain_2_objects()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();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sut.Count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Stub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dirty="0" smtClean="0"/>
              <a:t>Stub</a:t>
            </a:r>
            <a:r>
              <a:rPr lang="ru-RU" b="0" dirty="0"/>
              <a:t>-объекты </a:t>
            </a:r>
            <a:r>
              <a:rPr lang="en-US" b="0" dirty="0"/>
              <a:t>(</a:t>
            </a:r>
            <a:r>
              <a:rPr lang="en-US" b="0" dirty="0" err="1"/>
              <a:t>стабы</a:t>
            </a:r>
            <a:r>
              <a:rPr lang="en-US" b="0" dirty="0"/>
              <a:t>) </a:t>
            </a:r>
            <a:r>
              <a:rPr lang="ru-RU" b="0" dirty="0"/>
              <a:t>– это типичные заглушки. Они ничего полезного не делают и умеют лишь возвращать определенные данные в ответ на вызовы своих методов. В нашем примере </a:t>
            </a:r>
            <a:r>
              <a:rPr lang="ru-RU" b="0" dirty="0" err="1"/>
              <a:t>стаб</a:t>
            </a:r>
            <a:r>
              <a:rPr lang="ru-RU" b="0" dirty="0"/>
              <a:t> </a:t>
            </a:r>
            <a:r>
              <a:rPr lang="ru-RU" b="0" dirty="0" smtClean="0"/>
              <a:t>подменяет класс </a:t>
            </a:r>
            <a:r>
              <a:rPr lang="en-US" b="0" dirty="0" err="1"/>
              <a:t>TestBar</a:t>
            </a:r>
            <a:r>
              <a:rPr lang="en-US" b="0" dirty="0"/>
              <a:t> </a:t>
            </a:r>
            <a:r>
              <a:rPr lang="ru-RU" b="0" dirty="0"/>
              <a:t>и в ответ на вызов </a:t>
            </a:r>
            <a:r>
              <a:rPr lang="ru-RU" b="0" dirty="0" err="1"/>
              <a:t>Bar</a:t>
            </a:r>
            <a:r>
              <a:rPr lang="ru-RU" b="0" dirty="0"/>
              <a:t>() просто бы </a:t>
            </a:r>
            <a:r>
              <a:rPr lang="ru-RU" b="0" dirty="0" smtClean="0"/>
              <a:t>возвращает какие-то (левые) </a:t>
            </a:r>
            <a:r>
              <a:rPr lang="ru-RU" b="0" dirty="0"/>
              <a:t>данные. При этом внутренняя реализация реального метода </a:t>
            </a:r>
            <a:r>
              <a:rPr lang="ru-RU" b="0" dirty="0" err="1"/>
              <a:t>Bar</a:t>
            </a:r>
            <a:r>
              <a:rPr lang="ru-RU" b="0" dirty="0"/>
              <a:t>() </a:t>
            </a:r>
            <a:r>
              <a:rPr lang="ru-RU" b="0" dirty="0" smtClean="0"/>
              <a:t>просто </a:t>
            </a:r>
            <a:r>
              <a:rPr lang="ru-RU" b="0" dirty="0"/>
              <a:t>не </a:t>
            </a:r>
            <a:r>
              <a:rPr lang="ru-RU" b="0" dirty="0" smtClean="0"/>
              <a:t>вызывается. </a:t>
            </a:r>
            <a:r>
              <a:rPr lang="ru-RU" b="0" dirty="0"/>
              <a:t>Реализуется этот подход через интерфейс и создание дополнительного класса </a:t>
            </a:r>
            <a:r>
              <a:rPr lang="ru-RU" b="0" dirty="0" err="1"/>
              <a:t>StubBar</a:t>
            </a:r>
            <a:r>
              <a:rPr lang="ru-RU" b="0" dirty="0"/>
              <a:t>, либо просто через создание </a:t>
            </a:r>
            <a:r>
              <a:rPr lang="ru-RU" b="0" dirty="0" err="1"/>
              <a:t>StubBar</a:t>
            </a:r>
            <a:r>
              <a:rPr lang="ru-RU" b="0" dirty="0"/>
              <a:t>, который является унаследованным от </a:t>
            </a:r>
            <a:r>
              <a:rPr lang="ru-RU" b="0" dirty="0" err="1"/>
              <a:t>TestBar</a:t>
            </a:r>
            <a:r>
              <a:rPr lang="ru-RU" b="0" dirty="0"/>
              <a:t>. В принципе, реализация очень похожа на </a:t>
            </a:r>
            <a:r>
              <a:rPr lang="ru-RU" b="0" dirty="0" err="1"/>
              <a:t>fake</a:t>
            </a:r>
            <a:r>
              <a:rPr lang="ru-RU" b="0" dirty="0"/>
              <a:t>-объект с тем лишь исключением, что </a:t>
            </a:r>
            <a:r>
              <a:rPr lang="ru-RU" b="0" dirty="0" err="1"/>
              <a:t>стаб</a:t>
            </a:r>
            <a:r>
              <a:rPr lang="ru-RU" b="0" dirty="0"/>
              <a:t> ничего полезного, кроме постоянного возвращения каких-то константных данных не требует. Типичная заглушка. </a:t>
            </a:r>
            <a:r>
              <a:rPr lang="ru-RU" b="0" dirty="0" err="1"/>
              <a:t>Стабам</a:t>
            </a:r>
            <a:r>
              <a:rPr lang="ru-RU" b="0" dirty="0"/>
              <a:t> позволяется лишь сохранять у себя внутри какие-нибудь данные, удостоверяющие, что вызовы были произведены или содержащие копии переданных параметров, которые затем может проверить тест.</a:t>
            </a:r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Stub : I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ar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"test"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public void It_Should_Maintain_2_objects()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{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Assert.Equals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testtest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sut.Joined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Fake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/>
              <a:t>Иногда метод </a:t>
            </a:r>
            <a:r>
              <a:rPr lang="ru-RU" b="0" dirty="0" err="1"/>
              <a:t>Bar</a:t>
            </a:r>
            <a:r>
              <a:rPr lang="ru-RU" b="0" dirty="0"/>
              <a:t>() выполняет какие-то действия с объектом    </a:t>
            </a:r>
            <a:r>
              <a:rPr lang="en-US" b="0" dirty="0" err="1"/>
              <a:t>Bla</a:t>
            </a:r>
            <a:r>
              <a:rPr lang="en-US" b="0" dirty="0"/>
              <a:t> </a:t>
            </a:r>
            <a:r>
              <a:rPr lang="ru-RU" b="0" dirty="0" smtClean="0"/>
              <a:t>(</a:t>
            </a:r>
            <a:r>
              <a:rPr lang="en-US" b="0" dirty="0"/>
              <a:t> </a:t>
            </a:r>
            <a:r>
              <a:rPr lang="ru-RU" b="0" dirty="0" smtClean="0"/>
              <a:t>например,</a:t>
            </a:r>
            <a:r>
              <a:rPr lang="ru-RU" b="0" dirty="0"/>
              <a:t> </a:t>
            </a:r>
            <a:r>
              <a:rPr lang="ru-RU" b="0" dirty="0" smtClean="0"/>
              <a:t>сохраняет </a:t>
            </a:r>
            <a:r>
              <a:rPr lang="ru-RU" b="0" dirty="0"/>
              <a:t>данные в базу или вызывает веб-сервис). В таких случаях </a:t>
            </a:r>
            <a:r>
              <a:rPr lang="ru-RU" b="0" dirty="0" smtClean="0"/>
              <a:t>объект </a:t>
            </a:r>
            <a:r>
              <a:rPr lang="ru-RU" b="0" dirty="0"/>
              <a:t>класса </a:t>
            </a:r>
            <a:r>
              <a:rPr lang="ru-RU" b="0" dirty="0" err="1"/>
              <a:t>TestBar</a:t>
            </a:r>
            <a:r>
              <a:rPr lang="ru-RU" b="0" dirty="0"/>
              <a:t> должен быть</a:t>
            </a:r>
            <a:r>
              <a:rPr lang="en-US" b="0" dirty="0"/>
              <a:t> </a:t>
            </a:r>
            <a:r>
              <a:rPr lang="en-US" b="0" dirty="0" smtClean="0"/>
              <a:t>dummy</a:t>
            </a:r>
            <a:r>
              <a:rPr lang="ru-RU" b="0" dirty="0" smtClean="0"/>
              <a:t>-объектом. Нужно научить </a:t>
            </a:r>
            <a:r>
              <a:rPr lang="ru-RU" b="0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b="0" dirty="0" err="1"/>
              <a:t>ITestBar</a:t>
            </a:r>
            <a:r>
              <a:rPr lang="ru-RU" b="0" dirty="0"/>
              <a:t>, который будет реализовывать класс </a:t>
            </a:r>
            <a:r>
              <a:rPr lang="ru-RU" b="0" dirty="0" err="1"/>
              <a:t>TestBar</a:t>
            </a:r>
            <a:r>
              <a:rPr lang="ru-RU" b="0" dirty="0"/>
              <a:t> и </a:t>
            </a:r>
            <a:r>
              <a:rPr lang="ru-RU" b="0" dirty="0" smtClean="0"/>
              <a:t>дополнительный </a:t>
            </a:r>
            <a:r>
              <a:rPr lang="ru-RU" b="0" dirty="0"/>
              <a:t>класс </a:t>
            </a:r>
            <a:r>
              <a:rPr lang="ru-RU" b="0" dirty="0" err="1"/>
              <a:t>FakeBar</a:t>
            </a:r>
            <a:r>
              <a:rPr lang="ru-RU" b="0" dirty="0"/>
              <a:t>. При </a:t>
            </a:r>
            <a:r>
              <a:rPr lang="ru-RU" b="0" dirty="0" err="1"/>
              <a:t>unit</a:t>
            </a:r>
            <a:r>
              <a:rPr lang="ru-RU" b="0" dirty="0"/>
              <a:t>-тестировании мы просто будем создавать объект класса </a:t>
            </a:r>
            <a:r>
              <a:rPr lang="ru-RU" b="0" dirty="0" err="1"/>
              <a:t>FakeBar</a:t>
            </a:r>
            <a:r>
              <a:rPr lang="ru-RU" b="0" dirty="0"/>
              <a:t> и передавать его в класс с методом </a:t>
            </a:r>
            <a:r>
              <a:rPr lang="ru-RU" b="0" dirty="0" err="1"/>
              <a:t>Foo</a:t>
            </a:r>
            <a:r>
              <a:rPr lang="ru-RU" b="0" dirty="0"/>
              <a:t>() через интерфейс. Естественно, при этом класс </a:t>
            </a:r>
            <a:r>
              <a:rPr lang="ru-RU" b="0" dirty="0" err="1" smtClean="0"/>
              <a:t>Bar</a:t>
            </a:r>
            <a:r>
              <a:rPr lang="ru-RU" b="0" dirty="0" smtClean="0"/>
              <a:t> будет </a:t>
            </a:r>
            <a:r>
              <a:rPr lang="ru-RU" b="0" dirty="0"/>
              <a:t>по-прежнему создаваться в реальном приложении, а </a:t>
            </a:r>
            <a:r>
              <a:rPr lang="ru-RU" b="0" dirty="0" err="1"/>
              <a:t>FakeBar</a:t>
            </a:r>
            <a:r>
              <a:rPr lang="ru-RU" b="0" dirty="0"/>
              <a:t> будет использован лишь в тестировании. Это иллюстрация </a:t>
            </a:r>
            <a:r>
              <a:rPr lang="ru-RU" b="0" dirty="0" err="1" smtClean="0"/>
              <a:t>fake</a:t>
            </a:r>
            <a:r>
              <a:rPr lang="ru-RU" b="0" dirty="0" smtClean="0"/>
              <a:t>-объекта.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smtClean="0"/>
              <a:t>Moke</a:t>
            </a:r>
            <a:r>
              <a:rPr lang="ru-RU" smtClean="0"/>
              <a:t>-объекты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/>
              <a:t>Иногда метод </a:t>
            </a:r>
            <a:r>
              <a:rPr lang="ru-RU" b="0" dirty="0" err="1"/>
              <a:t>Bar</a:t>
            </a:r>
            <a:r>
              <a:rPr lang="ru-RU" b="0" dirty="0"/>
              <a:t>() выполняет какие-то действия с объектом    </a:t>
            </a:r>
            <a:r>
              <a:rPr lang="en-US" b="0" dirty="0" err="1"/>
              <a:t>Bla</a:t>
            </a:r>
            <a:r>
              <a:rPr lang="en-US" b="0" dirty="0"/>
              <a:t> </a:t>
            </a:r>
            <a:r>
              <a:rPr lang="ru-RU" b="0" dirty="0" smtClean="0"/>
              <a:t>(</a:t>
            </a:r>
            <a:r>
              <a:rPr lang="en-US" b="0" dirty="0"/>
              <a:t> </a:t>
            </a:r>
            <a:r>
              <a:rPr lang="ru-RU" b="0" dirty="0" smtClean="0"/>
              <a:t>например,</a:t>
            </a:r>
            <a:r>
              <a:rPr lang="ru-RU" b="0" dirty="0"/>
              <a:t> </a:t>
            </a:r>
            <a:r>
              <a:rPr lang="ru-RU" b="0" dirty="0" smtClean="0"/>
              <a:t>сохраняет </a:t>
            </a:r>
            <a:r>
              <a:rPr lang="ru-RU" b="0" dirty="0"/>
              <a:t>данные в базу или вызывает веб-сервис). В таких случаях </a:t>
            </a:r>
            <a:r>
              <a:rPr lang="ru-RU" b="0" dirty="0" smtClean="0"/>
              <a:t>объект </a:t>
            </a:r>
            <a:r>
              <a:rPr lang="ru-RU" b="0" dirty="0"/>
              <a:t>класса </a:t>
            </a:r>
            <a:r>
              <a:rPr lang="ru-RU" b="0" dirty="0" err="1"/>
              <a:t>TestBar</a:t>
            </a:r>
            <a:r>
              <a:rPr lang="ru-RU" b="0" dirty="0"/>
              <a:t> должен быть</a:t>
            </a:r>
            <a:r>
              <a:rPr lang="en-US" b="0" dirty="0"/>
              <a:t> </a:t>
            </a:r>
            <a:r>
              <a:rPr lang="en-US" b="0" dirty="0" smtClean="0"/>
              <a:t>dummy</a:t>
            </a:r>
            <a:r>
              <a:rPr lang="ru-RU" b="0" dirty="0" smtClean="0"/>
              <a:t>-объектом. Нужно научить </a:t>
            </a:r>
            <a:r>
              <a:rPr lang="ru-RU" b="0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b="0" dirty="0" err="1"/>
              <a:t>ITestBar</a:t>
            </a:r>
            <a:r>
              <a:rPr lang="ru-RU" b="0" dirty="0"/>
              <a:t>, который будет реализовывать класс </a:t>
            </a:r>
            <a:r>
              <a:rPr lang="ru-RU" b="0" dirty="0" err="1"/>
              <a:t>TestBar</a:t>
            </a:r>
            <a:r>
              <a:rPr lang="ru-RU" b="0" dirty="0"/>
              <a:t> и </a:t>
            </a:r>
            <a:r>
              <a:rPr lang="ru-RU" b="0" dirty="0" smtClean="0"/>
              <a:t>дополнительный </a:t>
            </a:r>
            <a:r>
              <a:rPr lang="ru-RU" b="0" dirty="0"/>
              <a:t>класс </a:t>
            </a:r>
            <a:r>
              <a:rPr lang="ru-RU" b="0" dirty="0" err="1"/>
              <a:t>FakeBar</a:t>
            </a:r>
            <a:r>
              <a:rPr lang="ru-RU" b="0" dirty="0"/>
              <a:t>. При </a:t>
            </a:r>
            <a:r>
              <a:rPr lang="ru-RU" b="0" dirty="0" err="1"/>
              <a:t>unit</a:t>
            </a:r>
            <a:r>
              <a:rPr lang="ru-RU" b="0" dirty="0"/>
              <a:t>-тестировании мы просто будем создавать объект класса </a:t>
            </a:r>
            <a:r>
              <a:rPr lang="ru-RU" b="0" dirty="0" err="1"/>
              <a:t>FakeBar</a:t>
            </a:r>
            <a:r>
              <a:rPr lang="ru-RU" b="0" dirty="0"/>
              <a:t> и передавать его в класс с методом </a:t>
            </a:r>
            <a:r>
              <a:rPr lang="ru-RU" b="0" dirty="0" err="1"/>
              <a:t>Foo</a:t>
            </a:r>
            <a:r>
              <a:rPr lang="ru-RU" b="0" dirty="0"/>
              <a:t>() через интерфейс. Естественно, при этом класс </a:t>
            </a:r>
            <a:r>
              <a:rPr lang="ru-RU" b="0" dirty="0" err="1" smtClean="0"/>
              <a:t>Bar</a:t>
            </a:r>
            <a:r>
              <a:rPr lang="ru-RU" b="0" dirty="0" smtClean="0"/>
              <a:t> будет </a:t>
            </a:r>
            <a:r>
              <a:rPr lang="ru-RU" b="0" dirty="0"/>
              <a:t>по-прежнему создаваться в реальном приложении, а </a:t>
            </a:r>
            <a:r>
              <a:rPr lang="ru-RU" b="0" dirty="0" err="1"/>
              <a:t>FakeBar</a:t>
            </a:r>
            <a:r>
              <a:rPr lang="ru-RU" b="0" dirty="0"/>
              <a:t> будет использован лишь в тестировании. Это иллюстрация </a:t>
            </a:r>
            <a:r>
              <a:rPr lang="ru-RU" b="0" dirty="0" err="1" smtClean="0"/>
              <a:t>fake</a:t>
            </a:r>
            <a:r>
              <a:rPr lang="ru-RU" b="0" dirty="0" smtClean="0"/>
              <a:t>-объекта.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Важным этапом создания программного обеспечения является </a:t>
            </a:r>
            <a:r>
              <a:rPr lang="ru-RU" dirty="0" smtClean="0"/>
              <a:t>тестирование, в ходе которого выявляются </a:t>
            </a:r>
            <a:r>
              <a:rPr lang="ru-RU" dirty="0"/>
              <a:t>ошибки, проверяется правильность функционирования программы и </a:t>
            </a:r>
            <a:r>
              <a:rPr lang="ru-RU" dirty="0" smtClean="0"/>
              <a:t>ее </a:t>
            </a:r>
            <a:r>
              <a:rPr lang="ru-RU" dirty="0"/>
              <a:t>соответствие заявленным </a:t>
            </a:r>
            <a:r>
              <a:rPr lang="ru-RU" dirty="0" smtClean="0"/>
              <a:t>требованиям.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3528392" cy="3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Модульное </a:t>
            </a:r>
            <a:r>
              <a:rPr lang="ru-RU" dirty="0"/>
              <a:t>тестирование, или юнит-тестирование 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 smtClean="0"/>
              <a:t>) –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r>
              <a:rPr lang="ru-RU" dirty="0" smtClean="0"/>
              <a:t>При модульном тестировании </a:t>
            </a:r>
            <a:r>
              <a:rPr lang="ru-RU" dirty="0"/>
              <a:t>совместно с объектно-ориентированным проектированием, термин «модуль» </a:t>
            </a:r>
            <a:r>
              <a:rPr lang="ru-RU" dirty="0" smtClean="0"/>
              <a:t>соответствует </a:t>
            </a:r>
            <a:r>
              <a:rPr lang="ru-RU" dirty="0"/>
              <a:t>понятию «класс», а термин «функция модуля» ‑ понятию «метод класса»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14030"/>
              </p:ext>
            </p:extLst>
          </p:nvPr>
        </p:nvGraphicFramePr>
        <p:xfrm>
          <a:off x="1403648" y="1219200"/>
          <a:ext cx="648072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500" dirty="0"/>
              <a:t>Ученик спросил великого мастера программирования Летящего Пера:</a:t>
            </a:r>
          </a:p>
          <a:p>
            <a:pPr marL="0" indent="0">
              <a:buNone/>
            </a:pPr>
            <a:r>
              <a:rPr lang="ru-RU" sz="1500" i="1" dirty="0"/>
              <a:t>"Что превращает тест в юнит-тест?"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Великий мастер программирования ответил:</a:t>
            </a:r>
          </a:p>
          <a:p>
            <a:pPr marL="0" indent="0">
              <a:buNone/>
            </a:pPr>
            <a:r>
              <a:rPr lang="ru-RU" sz="1500" i="1" dirty="0"/>
              <a:t>"Если он обращается к базе,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сети,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файловой системе,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не может выполняться одновременно с другими тестами, значит, он не юнит тест.</a:t>
            </a:r>
            <a:br>
              <a:rPr lang="ru-RU" sz="1500" i="1" dirty="0"/>
            </a:br>
            <a:r>
              <a:rPr lang="ru-RU" sz="1500" i="1" dirty="0"/>
              <a:t>Если ты должен делать что-то с окружением, чтобы выполнить тест, значит, он не юнит тест".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Другой мастер-программист присоединился и начал возражать.</a:t>
            </a:r>
            <a:br>
              <a:rPr lang="ru-RU" sz="1500" dirty="0"/>
            </a:br>
            <a:r>
              <a:rPr lang="ru-RU" sz="1500" dirty="0"/>
              <a:t>"</a:t>
            </a:r>
            <a:r>
              <a:rPr lang="ru-RU" sz="1500" i="1" dirty="0"/>
              <a:t>Извините, что я спросил</a:t>
            </a:r>
            <a:r>
              <a:rPr lang="ru-RU" sz="1500" dirty="0"/>
              <a:t>", — сказал ученик. </a:t>
            </a:r>
            <a:br>
              <a:rPr lang="ru-RU" sz="1500" dirty="0"/>
            </a:br>
            <a:r>
              <a:rPr lang="ru-RU" sz="1500" dirty="0"/>
              <a:t>Позже ночью он получил записку от величайшего мастера-программиста. Записка гласила:</a:t>
            </a:r>
          </a:p>
          <a:p>
            <a:pPr marL="0" indent="0">
              <a:buNone/>
            </a:pPr>
            <a:r>
              <a:rPr lang="ru-RU" sz="1500" i="1" dirty="0"/>
              <a:t>"Ответ великого мастера Летящего Пера прекрасный ориентир.</a:t>
            </a:r>
            <a:br>
              <a:rPr lang="ru-RU" sz="1500" i="1" dirty="0"/>
            </a:br>
            <a:r>
              <a:rPr lang="ru-RU" sz="1500" i="1" dirty="0"/>
              <a:t>Следуй ему, и в большинстве случаев не пожалеешь.</a:t>
            </a:r>
            <a:br>
              <a:rPr lang="ru-RU" sz="1500" i="1" dirty="0"/>
            </a:br>
            <a:r>
              <a:rPr lang="ru-RU" sz="1500" i="1" dirty="0"/>
              <a:t>Но не стоит застревать на догме.</a:t>
            </a:r>
            <a:br>
              <a:rPr lang="ru-RU" sz="1500" i="1" dirty="0"/>
            </a:br>
            <a:r>
              <a:rPr lang="ru-RU" sz="1500" i="1" dirty="0"/>
              <a:t>Пиши тест, который должен быть написан".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Ученик спал хорошо.</a:t>
            </a:r>
            <a:br>
              <a:rPr lang="ru-RU" sz="1500" dirty="0"/>
            </a:br>
            <a:r>
              <a:rPr lang="ru-RU" sz="1500" dirty="0"/>
              <a:t>Мастера все еще продолжали спорить глубокой ночью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нужно 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Разрабатывается простой сайт-визитка </a:t>
            </a:r>
            <a:r>
              <a:rPr lang="ru-RU" dirty="0"/>
              <a:t>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«руками»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рекламный сайт/простая </a:t>
            </a:r>
            <a:r>
              <a:rPr lang="ru-RU" dirty="0" err="1" smtClean="0"/>
              <a:t>флеш</a:t>
            </a:r>
            <a:r>
              <a:rPr lang="ru-RU" dirty="0" smtClean="0"/>
              <a:t>-игра </a:t>
            </a:r>
            <a:r>
              <a:rPr lang="ru-RU" dirty="0"/>
              <a:t>или </a:t>
            </a:r>
            <a:r>
              <a:rPr lang="ru-RU" dirty="0" smtClean="0"/>
              <a:t>баннер </a:t>
            </a:r>
            <a:r>
              <a:rPr lang="ru-RU" dirty="0"/>
              <a:t>– сложная верстка/анимация или большой объем статики. Никакой логики нет, только представление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проект </a:t>
            </a:r>
            <a:r>
              <a:rPr lang="ru-RU" dirty="0"/>
              <a:t>для выставки. Срок – от двух недель до месяца, </a:t>
            </a:r>
            <a:r>
              <a:rPr lang="ru-RU" dirty="0" smtClean="0"/>
              <a:t>система </a:t>
            </a:r>
            <a:r>
              <a:rPr lang="ru-RU" dirty="0"/>
              <a:t>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Пишется идеальный код </a:t>
            </a:r>
            <a:r>
              <a:rPr lang="ru-RU" dirty="0"/>
              <a:t>без ошибок, </a:t>
            </a:r>
            <a:r>
              <a:rPr lang="ru-RU" dirty="0" smtClean="0"/>
              <a:t>наделенный даром предвидения и способный изменить </a:t>
            </a:r>
            <a:r>
              <a:rPr lang="ru-RU" dirty="0"/>
              <a:t>себя сам, вслед за требованиями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0600"/>
            <a:ext cx="693881" cy="64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746"/>
            <a:ext cx="693881" cy="64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93073"/>
            <a:ext cx="693881" cy="6407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долгосрочный проект без надлежащего покрытия тестами обречен рано или поздно 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Code.0x.xxx_contentN_template</Template>
  <TotalTime>3241</TotalTime>
  <Words>2780</Words>
  <Application>Microsoft Macintosh PowerPoint</Application>
  <PresentationFormat>On-screen Show (4:3)</PresentationFormat>
  <Paragraphs>480</Paragraphs>
  <Slides>38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Tahoma</vt:lpstr>
      <vt:lpstr>Wingdings</vt:lpstr>
      <vt:lpstr>template</vt:lpstr>
      <vt:lpstr>Введение в unit тестирование В C#</vt:lpstr>
      <vt:lpstr>Дайте человеку рыбу, и вы накормите его на один день. Научите его ловить рыбу, и он никогда не будет голоден</vt:lpstr>
      <vt:lpstr>Если пишешь код – пиши тесты</vt:lpstr>
      <vt:lpstr>Что такое unit-тестирование</vt:lpstr>
      <vt:lpstr>Что такое unit-тестирование</vt:lpstr>
      <vt:lpstr>Что такое unit-тестирование</vt:lpstr>
      <vt:lpstr>Что такое unit-тестирование</vt:lpstr>
      <vt:lpstr>Когда не нужно писать тесты</vt:lpstr>
      <vt:lpstr>Когда нужно писать тесты</vt:lpstr>
      <vt:lpstr>Когда нужно писать тесты</vt:lpstr>
      <vt:lpstr>Плюсы и минусы unit-тестирования</vt:lpstr>
      <vt:lpstr>Основные правила тестирования</vt:lpstr>
      <vt:lpstr>Логическое расположение тестов в системе контроля версий</vt:lpstr>
      <vt:lpstr>Соответствия между тестируемым и тестирующим кодами</vt:lpstr>
      <vt:lpstr>Соответствия между тестируемым и тестирующим кодами</vt:lpstr>
      <vt:lpstr>Инструменты тестирования</vt:lpstr>
      <vt:lpstr>Инструменты тестирования. Microsoft </vt:lpstr>
      <vt:lpstr>Сторонние инструменты тестирования </vt:lpstr>
      <vt:lpstr>Фреймворки для unit-тестирования</vt:lpstr>
      <vt:lpstr>Примеры тестов с использованием MS Unit Testing Framework </vt:lpstr>
      <vt:lpstr>Практика написания модульных тестов. Шаблон Arrange-Act-Assert (AAA)</vt:lpstr>
      <vt:lpstr>Практика написания модульных тестов. Шаблон Arrange-Act-Assert (AAA)</vt:lpstr>
      <vt:lpstr>Что тестировать, а что – нет?</vt:lpstr>
      <vt:lpstr>Тестовое покрытие</vt:lpstr>
      <vt:lpstr>Row tests или параметризированные тесты</vt:lpstr>
      <vt:lpstr>Row tests или параметризированные тесты</vt:lpstr>
      <vt:lpstr>Практика написания модульных тестов</vt:lpstr>
      <vt:lpstr>Практика написания модульных тестов. Борьба с зависимостями</vt:lpstr>
      <vt:lpstr>Практика написания модульных тестов. Борьба с зависимостями</vt:lpstr>
      <vt:lpstr>Понятие о Test Doubles</vt:lpstr>
      <vt:lpstr>Понятие о Test Doubles. State verification </vt:lpstr>
      <vt:lpstr>Понятие о Test Doubles. State verification </vt:lpstr>
      <vt:lpstr>Понятие о mock-объектах. Dummy-объекты.</vt:lpstr>
      <vt:lpstr>Понятие о mock-объектах. Dummy-объекты.</vt:lpstr>
      <vt:lpstr>Понятие о mock-объектах. Stub-объекты.</vt:lpstr>
      <vt:lpstr>Понятие о mock-объектах. Dummy-объекты.</vt:lpstr>
      <vt:lpstr>Понятие о mock-объектах. Fake-объекты.</vt:lpstr>
      <vt:lpstr>Понятие о mock-объектах. Moke-объекты.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>Microsoft Office User</dc:creator>
  <cp:lastModifiedBy>Microsoft Office User</cp:lastModifiedBy>
  <cp:revision>217</cp:revision>
  <dcterms:created xsi:type="dcterms:W3CDTF">2015-09-04T05:34:41Z</dcterms:created>
  <dcterms:modified xsi:type="dcterms:W3CDTF">2015-12-07T10:02:34Z</dcterms:modified>
</cp:coreProperties>
</file>