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91" r:id="rId2"/>
    <p:sldId id="299" r:id="rId3"/>
    <p:sldId id="300" r:id="rId4"/>
    <p:sldId id="292" r:id="rId5"/>
    <p:sldId id="301" r:id="rId6"/>
    <p:sldId id="293" r:id="rId7"/>
    <p:sldId id="317" r:id="rId8"/>
    <p:sldId id="302" r:id="rId9"/>
    <p:sldId id="303" r:id="rId10"/>
    <p:sldId id="304" r:id="rId11"/>
    <p:sldId id="294" r:id="rId12"/>
    <p:sldId id="305" r:id="rId13"/>
    <p:sldId id="306" r:id="rId14"/>
    <p:sldId id="307" r:id="rId15"/>
    <p:sldId id="309" r:id="rId16"/>
    <p:sldId id="311" r:id="rId17"/>
    <p:sldId id="312" r:id="rId18"/>
    <p:sldId id="313" r:id="rId19"/>
    <p:sldId id="319" r:id="rId20"/>
    <p:sldId id="318" r:id="rId21"/>
    <p:sldId id="320" r:id="rId22"/>
    <p:sldId id="314" r:id="rId23"/>
    <p:sldId id="315" r:id="rId24"/>
    <p:sldId id="321" r:id="rId25"/>
    <p:sldId id="322" r:id="rId26"/>
    <p:sldId id="323" r:id="rId27"/>
    <p:sldId id="325" r:id="rId28"/>
    <p:sldId id="327" r:id="rId29"/>
    <p:sldId id="326" r:id="rId30"/>
    <p:sldId id="324" r:id="rId31"/>
    <p:sldId id="328" r:id="rId32"/>
    <p:sldId id="295" r:id="rId33"/>
    <p:sldId id="296" r:id="rId34"/>
    <p:sldId id="297" r:id="rId35"/>
    <p:sldId id="298" r:id="rId36"/>
    <p:sldId id="31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3" autoAdjust="0"/>
    <p:restoredTop sz="95545" autoAdjust="0"/>
  </p:normalViewPr>
  <p:slideViewPr>
    <p:cSldViewPr>
      <p:cViewPr>
        <p:scale>
          <a:sx n="109" d="100"/>
          <a:sy n="109" d="100"/>
        </p:scale>
        <p:origin x="1488" y="-192"/>
      </p:cViewPr>
      <p:guideLst>
        <p:guide orient="horz" pos="720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78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8D85B-3A8E-824E-9F63-797303560EA5}" type="doc">
      <dgm:prSet loTypeId="urn:microsoft.com/office/officeart/2005/8/layout/pyramid1" loCatId="" qsTypeId="urn:microsoft.com/office/officeart/2005/8/quickstyle/simple2" qsCatId="simple" csTypeId="urn:microsoft.com/office/officeart/2005/8/colors/accent1_2" csCatId="accent1" phldr="1"/>
      <dgm:spPr/>
    </dgm:pt>
    <dgm:pt modelId="{8ABD864B-8CEB-7649-9087-DA2EF89B9131}">
      <dgm:prSet phldrT="[Text]" custT="1"/>
      <dgm:spPr/>
      <dgm:t>
        <a:bodyPr/>
        <a:lstStyle/>
        <a:p>
          <a:r>
            <a:rPr lang="en-US" sz="2400" b="1" dirty="0" smtClean="0"/>
            <a:t>Acceptance tests</a:t>
          </a:r>
          <a:endParaRPr lang="en-US" sz="2400" b="1" dirty="0"/>
        </a:p>
      </dgm:t>
    </dgm:pt>
    <dgm:pt modelId="{B0FE227A-6B7F-1845-8EC6-D6FBB50A2F38}" type="parTrans" cxnId="{D663332F-C235-B24D-8560-CA8059E646D1}">
      <dgm:prSet/>
      <dgm:spPr/>
      <dgm:t>
        <a:bodyPr/>
        <a:lstStyle/>
        <a:p>
          <a:endParaRPr lang="en-US"/>
        </a:p>
      </dgm:t>
    </dgm:pt>
    <dgm:pt modelId="{1D17263C-790F-DE4F-A240-534EA1E5D8AB}" type="sibTrans" cxnId="{D663332F-C235-B24D-8560-CA8059E646D1}">
      <dgm:prSet/>
      <dgm:spPr/>
      <dgm:t>
        <a:bodyPr/>
        <a:lstStyle/>
        <a:p>
          <a:endParaRPr lang="en-US"/>
        </a:p>
      </dgm:t>
    </dgm:pt>
    <dgm:pt modelId="{2FD8F30E-50F4-9B47-B175-F742FB1C630E}">
      <dgm:prSet phldrT="[Text]" custT="1"/>
      <dgm:spPr/>
      <dgm:t>
        <a:bodyPr/>
        <a:lstStyle/>
        <a:p>
          <a:r>
            <a:rPr lang="en-US" sz="3000" b="1" dirty="0" smtClean="0"/>
            <a:t>Integration</a:t>
          </a:r>
          <a:r>
            <a:rPr lang="en-US" sz="3000" b="1" baseline="0" dirty="0" smtClean="0"/>
            <a:t> tests</a:t>
          </a:r>
          <a:endParaRPr lang="en-US" sz="3000" b="1" dirty="0"/>
        </a:p>
      </dgm:t>
    </dgm:pt>
    <dgm:pt modelId="{0A4F3E45-BC5F-CA4E-A7E2-0986E0D8EF64}" type="parTrans" cxnId="{5E5AA5F6-4B90-B640-BC46-22B5557CC9AC}">
      <dgm:prSet/>
      <dgm:spPr/>
      <dgm:t>
        <a:bodyPr/>
        <a:lstStyle/>
        <a:p>
          <a:endParaRPr lang="en-US"/>
        </a:p>
      </dgm:t>
    </dgm:pt>
    <dgm:pt modelId="{45BF7DB4-C01D-834D-813F-007538067A53}" type="sibTrans" cxnId="{5E5AA5F6-4B90-B640-BC46-22B5557CC9AC}">
      <dgm:prSet/>
      <dgm:spPr/>
      <dgm:t>
        <a:bodyPr/>
        <a:lstStyle/>
        <a:p>
          <a:endParaRPr lang="en-US"/>
        </a:p>
      </dgm:t>
    </dgm:pt>
    <dgm:pt modelId="{A72690C7-F40B-A247-8BB5-2D377B16FF13}">
      <dgm:prSet phldrT="[Text]"/>
      <dgm:spPr/>
      <dgm:t>
        <a:bodyPr/>
        <a:lstStyle/>
        <a:p>
          <a:r>
            <a:rPr lang="en-US" dirty="0" smtClean="0"/>
            <a:t>Unit tests</a:t>
          </a:r>
          <a:endParaRPr lang="en-US" dirty="0"/>
        </a:p>
      </dgm:t>
    </dgm:pt>
    <dgm:pt modelId="{BBB0EDBB-5EF1-2B41-838B-C2F1EC630408}" type="parTrans" cxnId="{FA9A00FF-35B7-3B40-BFFA-5A08351C24AE}">
      <dgm:prSet/>
      <dgm:spPr/>
      <dgm:t>
        <a:bodyPr/>
        <a:lstStyle/>
        <a:p>
          <a:endParaRPr lang="en-US"/>
        </a:p>
      </dgm:t>
    </dgm:pt>
    <dgm:pt modelId="{8AADB5DD-4721-084C-AB95-13D9E8F76B2D}" type="sibTrans" cxnId="{FA9A00FF-35B7-3B40-BFFA-5A08351C24AE}">
      <dgm:prSet/>
      <dgm:spPr/>
      <dgm:t>
        <a:bodyPr/>
        <a:lstStyle/>
        <a:p>
          <a:endParaRPr lang="en-US"/>
        </a:p>
      </dgm:t>
    </dgm:pt>
    <dgm:pt modelId="{C082F06B-D82A-3E42-B50D-6F7AF30D6BF1}">
      <dgm:prSet phldrT="[Text]" custT="1"/>
      <dgm:spPr/>
      <dgm:t>
        <a:bodyPr anchor="b"/>
        <a:lstStyle/>
        <a:p>
          <a:r>
            <a:rPr lang="en-US" sz="2000" b="1" dirty="0" smtClean="0"/>
            <a:t>Manual </a:t>
          </a:r>
        </a:p>
        <a:p>
          <a:r>
            <a:rPr lang="en-US" sz="2000" b="1" dirty="0" smtClean="0"/>
            <a:t>tests</a:t>
          </a:r>
          <a:endParaRPr lang="en-US" sz="2000" b="1" dirty="0"/>
        </a:p>
      </dgm:t>
    </dgm:pt>
    <dgm:pt modelId="{72545B89-0BA6-EC4F-9446-7BDD06A0C4F9}" type="parTrans" cxnId="{CDA6CD42-72CE-6C48-8BFC-64E40FF03F4B}">
      <dgm:prSet/>
      <dgm:spPr/>
      <dgm:t>
        <a:bodyPr/>
        <a:lstStyle/>
        <a:p>
          <a:endParaRPr lang="en-US"/>
        </a:p>
      </dgm:t>
    </dgm:pt>
    <dgm:pt modelId="{074F72C2-DD2C-2443-B1A0-44F54E68E37E}" type="sibTrans" cxnId="{CDA6CD42-72CE-6C48-8BFC-64E40FF03F4B}">
      <dgm:prSet/>
      <dgm:spPr/>
      <dgm:t>
        <a:bodyPr/>
        <a:lstStyle/>
        <a:p>
          <a:endParaRPr lang="en-US"/>
        </a:p>
      </dgm:t>
    </dgm:pt>
    <dgm:pt modelId="{C07AA9A2-EAA4-C44E-B877-C1A9FFA97687}" type="pres">
      <dgm:prSet presAssocID="{7CC8D85B-3A8E-824E-9F63-797303560EA5}" presName="Name0" presStyleCnt="0">
        <dgm:presLayoutVars>
          <dgm:dir/>
          <dgm:animLvl val="lvl"/>
          <dgm:resizeHandles val="exact"/>
        </dgm:presLayoutVars>
      </dgm:prSet>
      <dgm:spPr/>
    </dgm:pt>
    <dgm:pt modelId="{8BE0614F-2FDD-6146-B532-D16967607F36}" type="pres">
      <dgm:prSet presAssocID="{C082F06B-D82A-3E42-B50D-6F7AF30D6BF1}" presName="Name8" presStyleCnt="0"/>
      <dgm:spPr/>
    </dgm:pt>
    <dgm:pt modelId="{B6CEADFC-51A2-F64E-8D48-D881F5C6C631}" type="pres">
      <dgm:prSet presAssocID="{C082F06B-D82A-3E42-B50D-6F7AF30D6BF1}" presName="level" presStyleLbl="node1" presStyleIdx="0" presStyleCnt="4" custScaleY="4924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320E9-82A3-5B4C-8527-1F4E46EC82B7}" type="pres">
      <dgm:prSet presAssocID="{C082F06B-D82A-3E42-B50D-6F7AF30D6BF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43086-F82E-6B4B-8FA6-39D9A12E641A}" type="pres">
      <dgm:prSet presAssocID="{8ABD864B-8CEB-7649-9087-DA2EF89B9131}" presName="Name8" presStyleCnt="0"/>
      <dgm:spPr/>
    </dgm:pt>
    <dgm:pt modelId="{D020DD21-4D61-CA48-90CB-32EB77AEEEC5}" type="pres">
      <dgm:prSet presAssocID="{8ABD864B-8CEB-7649-9087-DA2EF89B9131}" presName="level" presStyleLbl="node1" presStyleIdx="1" presStyleCnt="4" custScaleY="3260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DC8349-3C6C-DC45-88C1-C4F8E63ADA5B}" type="pres">
      <dgm:prSet presAssocID="{8ABD864B-8CEB-7649-9087-DA2EF89B913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EF268-99D9-134C-9607-2E33D517C61F}" type="pres">
      <dgm:prSet presAssocID="{2FD8F30E-50F4-9B47-B175-F742FB1C630E}" presName="Name8" presStyleCnt="0"/>
      <dgm:spPr/>
    </dgm:pt>
    <dgm:pt modelId="{37FBCA41-9BE5-714E-AC97-430E7381AF92}" type="pres">
      <dgm:prSet presAssocID="{2FD8F30E-50F4-9B47-B175-F742FB1C630E}" presName="level" presStyleLbl="node1" presStyleIdx="2" presStyleCnt="4" custScaleY="288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8C2D47-81B8-6749-945D-36215DDE187C}" type="pres">
      <dgm:prSet presAssocID="{2FD8F30E-50F4-9B47-B175-F742FB1C630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ECE20-B42C-1447-9907-F7D5C0135B05}" type="pres">
      <dgm:prSet presAssocID="{A72690C7-F40B-A247-8BB5-2D377B16FF13}" presName="Name8" presStyleCnt="0"/>
      <dgm:spPr/>
    </dgm:pt>
    <dgm:pt modelId="{F9FA0111-B710-784C-9648-3A1F875A85AF}" type="pres">
      <dgm:prSet presAssocID="{A72690C7-F40B-A247-8BB5-2D377B16FF13}" presName="level" presStyleLbl="node1" presStyleIdx="3" presStyleCnt="4" custScaleY="514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2077C-0EB9-D44C-9ADE-D34E8712D6F5}" type="pres">
      <dgm:prSet presAssocID="{A72690C7-F40B-A247-8BB5-2D377B16FF1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99F7F6-1B4F-1F43-A761-D319BCF3DBC0}" type="presOf" srcId="{7CC8D85B-3A8E-824E-9F63-797303560EA5}" destId="{C07AA9A2-EAA4-C44E-B877-C1A9FFA97687}" srcOrd="0" destOrd="0" presId="urn:microsoft.com/office/officeart/2005/8/layout/pyramid1"/>
    <dgm:cxn modelId="{D663332F-C235-B24D-8560-CA8059E646D1}" srcId="{7CC8D85B-3A8E-824E-9F63-797303560EA5}" destId="{8ABD864B-8CEB-7649-9087-DA2EF89B9131}" srcOrd="1" destOrd="0" parTransId="{B0FE227A-6B7F-1845-8EC6-D6FBB50A2F38}" sibTransId="{1D17263C-790F-DE4F-A240-534EA1E5D8AB}"/>
    <dgm:cxn modelId="{75253EE9-5215-0E46-892D-678F95491966}" type="presOf" srcId="{2FD8F30E-50F4-9B47-B175-F742FB1C630E}" destId="{37FBCA41-9BE5-714E-AC97-430E7381AF92}" srcOrd="0" destOrd="0" presId="urn:microsoft.com/office/officeart/2005/8/layout/pyramid1"/>
    <dgm:cxn modelId="{9E3C8E72-865B-C54A-92A0-75882F8180BE}" type="presOf" srcId="{A72690C7-F40B-A247-8BB5-2D377B16FF13}" destId="{F9FA0111-B710-784C-9648-3A1F875A85AF}" srcOrd="0" destOrd="0" presId="urn:microsoft.com/office/officeart/2005/8/layout/pyramid1"/>
    <dgm:cxn modelId="{CDA6CD42-72CE-6C48-8BFC-64E40FF03F4B}" srcId="{7CC8D85B-3A8E-824E-9F63-797303560EA5}" destId="{C082F06B-D82A-3E42-B50D-6F7AF30D6BF1}" srcOrd="0" destOrd="0" parTransId="{72545B89-0BA6-EC4F-9446-7BDD06A0C4F9}" sibTransId="{074F72C2-DD2C-2443-B1A0-44F54E68E37E}"/>
    <dgm:cxn modelId="{CCEA5B2A-1AC3-654D-B218-63A94B8EDEF8}" type="presOf" srcId="{8ABD864B-8CEB-7649-9087-DA2EF89B9131}" destId="{D020DD21-4D61-CA48-90CB-32EB77AEEEC5}" srcOrd="0" destOrd="0" presId="urn:microsoft.com/office/officeart/2005/8/layout/pyramid1"/>
    <dgm:cxn modelId="{FE5C5F49-FE3E-9E45-AD12-61EB9BBE0260}" type="presOf" srcId="{2FD8F30E-50F4-9B47-B175-F742FB1C630E}" destId="{998C2D47-81B8-6749-945D-36215DDE187C}" srcOrd="1" destOrd="0" presId="urn:microsoft.com/office/officeart/2005/8/layout/pyramid1"/>
    <dgm:cxn modelId="{3B23D308-5435-B442-9517-6E59F39258B0}" type="presOf" srcId="{8ABD864B-8CEB-7649-9087-DA2EF89B9131}" destId="{78DC8349-3C6C-DC45-88C1-C4F8E63ADA5B}" srcOrd="1" destOrd="0" presId="urn:microsoft.com/office/officeart/2005/8/layout/pyramid1"/>
    <dgm:cxn modelId="{83E1F293-1EB4-A74E-9CBD-1CBB8BDAF8B4}" type="presOf" srcId="{C082F06B-D82A-3E42-B50D-6F7AF30D6BF1}" destId="{B6CEADFC-51A2-F64E-8D48-D881F5C6C631}" srcOrd="0" destOrd="0" presId="urn:microsoft.com/office/officeart/2005/8/layout/pyramid1"/>
    <dgm:cxn modelId="{FA9A00FF-35B7-3B40-BFFA-5A08351C24AE}" srcId="{7CC8D85B-3A8E-824E-9F63-797303560EA5}" destId="{A72690C7-F40B-A247-8BB5-2D377B16FF13}" srcOrd="3" destOrd="0" parTransId="{BBB0EDBB-5EF1-2B41-838B-C2F1EC630408}" sibTransId="{8AADB5DD-4721-084C-AB95-13D9E8F76B2D}"/>
    <dgm:cxn modelId="{5E5AA5F6-4B90-B640-BC46-22B5557CC9AC}" srcId="{7CC8D85B-3A8E-824E-9F63-797303560EA5}" destId="{2FD8F30E-50F4-9B47-B175-F742FB1C630E}" srcOrd="2" destOrd="0" parTransId="{0A4F3E45-BC5F-CA4E-A7E2-0986E0D8EF64}" sibTransId="{45BF7DB4-C01D-834D-813F-007538067A53}"/>
    <dgm:cxn modelId="{979E5B45-5BA0-BF4F-9402-113F6A1C55E6}" type="presOf" srcId="{A72690C7-F40B-A247-8BB5-2D377B16FF13}" destId="{72E2077C-0EB9-D44C-9ADE-D34E8712D6F5}" srcOrd="1" destOrd="0" presId="urn:microsoft.com/office/officeart/2005/8/layout/pyramid1"/>
    <dgm:cxn modelId="{FCEF09AE-3A14-3849-9261-5F2342679192}" type="presOf" srcId="{C082F06B-D82A-3E42-B50D-6F7AF30D6BF1}" destId="{1FB320E9-82A3-5B4C-8527-1F4E46EC82B7}" srcOrd="1" destOrd="0" presId="urn:microsoft.com/office/officeart/2005/8/layout/pyramid1"/>
    <dgm:cxn modelId="{B9B933F7-5207-5845-967F-327DB7BC6C4A}" type="presParOf" srcId="{C07AA9A2-EAA4-C44E-B877-C1A9FFA97687}" destId="{8BE0614F-2FDD-6146-B532-D16967607F36}" srcOrd="0" destOrd="0" presId="urn:microsoft.com/office/officeart/2005/8/layout/pyramid1"/>
    <dgm:cxn modelId="{59579E4C-E184-164F-B4A4-3D8CEA6C1FB4}" type="presParOf" srcId="{8BE0614F-2FDD-6146-B532-D16967607F36}" destId="{B6CEADFC-51A2-F64E-8D48-D881F5C6C631}" srcOrd="0" destOrd="0" presId="urn:microsoft.com/office/officeart/2005/8/layout/pyramid1"/>
    <dgm:cxn modelId="{CA38945E-8257-8B45-9D16-665077A26215}" type="presParOf" srcId="{8BE0614F-2FDD-6146-B532-D16967607F36}" destId="{1FB320E9-82A3-5B4C-8527-1F4E46EC82B7}" srcOrd="1" destOrd="0" presId="urn:microsoft.com/office/officeart/2005/8/layout/pyramid1"/>
    <dgm:cxn modelId="{827BB84A-B632-AA42-BF77-7E460CB88A5F}" type="presParOf" srcId="{C07AA9A2-EAA4-C44E-B877-C1A9FFA97687}" destId="{FEA43086-F82E-6B4B-8FA6-39D9A12E641A}" srcOrd="1" destOrd="0" presId="urn:microsoft.com/office/officeart/2005/8/layout/pyramid1"/>
    <dgm:cxn modelId="{ADB8941E-B87D-234A-ACC5-9CCE5AA65B0F}" type="presParOf" srcId="{FEA43086-F82E-6B4B-8FA6-39D9A12E641A}" destId="{D020DD21-4D61-CA48-90CB-32EB77AEEEC5}" srcOrd="0" destOrd="0" presId="urn:microsoft.com/office/officeart/2005/8/layout/pyramid1"/>
    <dgm:cxn modelId="{974E8075-8BEF-8747-99D8-8E2E4C60E677}" type="presParOf" srcId="{FEA43086-F82E-6B4B-8FA6-39D9A12E641A}" destId="{78DC8349-3C6C-DC45-88C1-C4F8E63ADA5B}" srcOrd="1" destOrd="0" presId="urn:microsoft.com/office/officeart/2005/8/layout/pyramid1"/>
    <dgm:cxn modelId="{B57735C5-860A-1F41-9BD2-EEB1EE60C785}" type="presParOf" srcId="{C07AA9A2-EAA4-C44E-B877-C1A9FFA97687}" destId="{B00EF268-99D9-134C-9607-2E33D517C61F}" srcOrd="2" destOrd="0" presId="urn:microsoft.com/office/officeart/2005/8/layout/pyramid1"/>
    <dgm:cxn modelId="{91B09744-8379-F646-A53B-B8E844A25366}" type="presParOf" srcId="{B00EF268-99D9-134C-9607-2E33D517C61F}" destId="{37FBCA41-9BE5-714E-AC97-430E7381AF92}" srcOrd="0" destOrd="0" presId="urn:microsoft.com/office/officeart/2005/8/layout/pyramid1"/>
    <dgm:cxn modelId="{CC05196F-DC87-9E4F-89B2-1F1EE7CD098A}" type="presParOf" srcId="{B00EF268-99D9-134C-9607-2E33D517C61F}" destId="{998C2D47-81B8-6749-945D-36215DDE187C}" srcOrd="1" destOrd="0" presId="urn:microsoft.com/office/officeart/2005/8/layout/pyramid1"/>
    <dgm:cxn modelId="{ADEA3953-0F1C-F84E-89B1-69C0125A347C}" type="presParOf" srcId="{C07AA9A2-EAA4-C44E-B877-C1A9FFA97687}" destId="{7DFECE20-B42C-1447-9907-F7D5C0135B05}" srcOrd="3" destOrd="0" presId="urn:microsoft.com/office/officeart/2005/8/layout/pyramid1"/>
    <dgm:cxn modelId="{5848B74A-C828-7240-868B-EAB7B1B3052F}" type="presParOf" srcId="{7DFECE20-B42C-1447-9907-F7D5C0135B05}" destId="{F9FA0111-B710-784C-9648-3A1F875A85AF}" srcOrd="0" destOrd="0" presId="urn:microsoft.com/office/officeart/2005/8/layout/pyramid1"/>
    <dgm:cxn modelId="{7149B9A2-9B3D-924A-B836-144E5127C148}" type="presParOf" srcId="{7DFECE20-B42C-1447-9907-F7D5C0135B05}" destId="{72E2077C-0EB9-D44C-9ADE-D34E8712D6F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B4C442-D64A-43EA-ADAF-D0711CF42005}" type="doc">
      <dgm:prSet loTypeId="urn:microsoft.com/office/officeart/2005/8/layout/pyramid2" loCatId="list" qsTypeId="urn:microsoft.com/office/officeart/2005/8/quickstyle/simple1" qsCatId="simple" csTypeId="urn:microsoft.com/office/officeart/2005/8/colors/accent1_4" csCatId="accent1" phldr="1"/>
      <dgm:spPr/>
    </dgm:pt>
    <dgm:pt modelId="{5F69E3DC-0ED9-45B4-BDAA-BD0E37A5619A}">
      <dgm:prSet phldrT="[Текст]" custT="1"/>
      <dgm:spPr/>
      <dgm:t>
        <a:bodyPr/>
        <a:lstStyle/>
        <a:p>
          <a:r>
            <a:rPr lang="ru-RU" sz="1800" b="1" dirty="0" smtClean="0">
              <a:latin typeface="Arial" charset="0"/>
              <a:ea typeface="Arial" charset="0"/>
              <a:cs typeface="Arial" charset="0"/>
            </a:rPr>
            <a:t>Среда разработки</a:t>
          </a:r>
          <a:endParaRPr lang="ru-RU" sz="1800" b="1" dirty="0">
            <a:latin typeface="Arial" charset="0"/>
            <a:ea typeface="Arial" charset="0"/>
            <a:cs typeface="Arial" charset="0"/>
          </a:endParaRPr>
        </a:p>
      </dgm:t>
    </dgm:pt>
    <dgm:pt modelId="{CE95B888-C643-4746-AC36-3C3EA47456F1}" type="parTrans" cxnId="{80534A78-AF02-4827-9923-935EDD01657A}">
      <dgm:prSet/>
      <dgm:spPr/>
      <dgm:t>
        <a:bodyPr/>
        <a:lstStyle/>
        <a:p>
          <a:endParaRPr lang="ru-RU"/>
        </a:p>
      </dgm:t>
    </dgm:pt>
    <dgm:pt modelId="{161731C4-59FF-4D44-8BA8-C37694F1DA2F}" type="sibTrans" cxnId="{80534A78-AF02-4827-9923-935EDD01657A}">
      <dgm:prSet/>
      <dgm:spPr/>
      <dgm:t>
        <a:bodyPr/>
        <a:lstStyle/>
        <a:p>
          <a:endParaRPr lang="ru-RU"/>
        </a:p>
      </dgm:t>
    </dgm:pt>
    <dgm:pt modelId="{1BE393CB-8F27-4D73-8978-559046BFAD08}">
      <dgm:prSet custT="1"/>
      <dgm:spPr/>
      <dgm:t>
        <a:bodyPr/>
        <a:lstStyle/>
        <a:p>
          <a:r>
            <a:rPr lang="ru-RU" sz="1800" b="1" dirty="0" smtClean="0">
              <a:latin typeface="Arial" charset="0"/>
              <a:ea typeface="Arial" charset="0"/>
              <a:cs typeface="Arial" charset="0"/>
            </a:rPr>
            <a:t>Тестовый</a:t>
          </a:r>
          <a:r>
            <a:rPr lang="ru-RU" sz="1800" b="1" baseline="0" dirty="0" smtClean="0">
              <a:latin typeface="Arial" charset="0"/>
              <a:ea typeface="Arial" charset="0"/>
              <a:cs typeface="Arial" charset="0"/>
            </a:rPr>
            <a:t> </a:t>
          </a:r>
          <a:r>
            <a:rPr lang="ru-RU" sz="1800" b="1" dirty="0" err="1" smtClean="0">
              <a:latin typeface="Arial" charset="0"/>
              <a:ea typeface="Arial" charset="0"/>
              <a:cs typeface="Arial" charset="0"/>
            </a:rPr>
            <a:t>фреймворк</a:t>
          </a:r>
          <a:endParaRPr lang="ru-RU" sz="1800" b="1" dirty="0" smtClean="0">
            <a:latin typeface="Arial" charset="0"/>
            <a:ea typeface="Arial" charset="0"/>
            <a:cs typeface="Arial" charset="0"/>
          </a:endParaRPr>
        </a:p>
      </dgm:t>
    </dgm:pt>
    <dgm:pt modelId="{06839A79-626E-423B-99EC-C11ACCFCDAB2}" type="parTrans" cxnId="{34474A24-8712-4954-97DC-00A986939607}">
      <dgm:prSet/>
      <dgm:spPr/>
      <dgm:t>
        <a:bodyPr/>
        <a:lstStyle/>
        <a:p>
          <a:endParaRPr lang="ru-RU"/>
        </a:p>
      </dgm:t>
    </dgm:pt>
    <dgm:pt modelId="{3D773AE5-D94A-46CF-BF21-939C83F7B158}" type="sibTrans" cxnId="{34474A24-8712-4954-97DC-00A986939607}">
      <dgm:prSet/>
      <dgm:spPr/>
      <dgm:t>
        <a:bodyPr/>
        <a:lstStyle/>
        <a:p>
          <a:endParaRPr lang="ru-RU"/>
        </a:p>
      </dgm:t>
    </dgm:pt>
    <dgm:pt modelId="{CA7440C9-0FC9-4A31-84B1-81E372DCAA0B}">
      <dgm:prSet custT="1"/>
      <dgm:spPr/>
      <dgm:t>
        <a:bodyPr/>
        <a:lstStyle/>
        <a:p>
          <a:r>
            <a:rPr lang="ru-RU" sz="1800" b="1" dirty="0" smtClean="0">
              <a:latin typeface="Arial" charset="0"/>
              <a:ea typeface="Arial" charset="0"/>
              <a:cs typeface="Arial" charset="0"/>
            </a:rPr>
            <a:t>Интеграция в среду разработки</a:t>
          </a:r>
        </a:p>
      </dgm:t>
    </dgm:pt>
    <dgm:pt modelId="{DDBFA111-D922-409B-B3F0-05920A8FD888}" type="parTrans" cxnId="{0A280B4C-0204-46EB-AC88-DB42BABE70B6}">
      <dgm:prSet/>
      <dgm:spPr/>
      <dgm:t>
        <a:bodyPr/>
        <a:lstStyle/>
        <a:p>
          <a:endParaRPr lang="ru-RU"/>
        </a:p>
      </dgm:t>
    </dgm:pt>
    <dgm:pt modelId="{6FB9433E-43EC-4F9D-BBBC-D1E1047A6B68}" type="sibTrans" cxnId="{0A280B4C-0204-46EB-AC88-DB42BABE70B6}">
      <dgm:prSet/>
      <dgm:spPr/>
      <dgm:t>
        <a:bodyPr/>
        <a:lstStyle/>
        <a:p>
          <a:endParaRPr lang="ru-RU"/>
        </a:p>
      </dgm:t>
    </dgm:pt>
    <dgm:pt modelId="{031288E5-2694-460F-B7B4-7E5B50C2CBB4}">
      <dgm:prSet custT="1"/>
      <dgm:spPr/>
      <dgm:t>
        <a:bodyPr/>
        <a:lstStyle/>
        <a:p>
          <a:r>
            <a:rPr lang="ru-RU" sz="1800" b="1" dirty="0" smtClean="0">
              <a:latin typeface="Arial" charset="0"/>
              <a:ea typeface="Arial" charset="0"/>
              <a:cs typeface="Arial" charset="0"/>
            </a:rPr>
            <a:t>Сервер сборок</a:t>
          </a:r>
          <a:endParaRPr lang="en-US" sz="1800" b="1" dirty="0" smtClean="0">
            <a:latin typeface="Arial" charset="0"/>
            <a:ea typeface="Arial" charset="0"/>
            <a:cs typeface="Arial" charset="0"/>
          </a:endParaRPr>
        </a:p>
      </dgm:t>
    </dgm:pt>
    <dgm:pt modelId="{46FEDBF3-B3B0-44BB-A61A-65D6EA09D472}" type="parTrans" cxnId="{8FFAD1FA-78FB-44E5-81DE-5538253BB743}">
      <dgm:prSet/>
      <dgm:spPr/>
      <dgm:t>
        <a:bodyPr/>
        <a:lstStyle/>
        <a:p>
          <a:endParaRPr lang="ru-RU"/>
        </a:p>
      </dgm:t>
    </dgm:pt>
    <dgm:pt modelId="{266AF262-8330-48FD-97F7-1A951077EAD8}" type="sibTrans" cxnId="{8FFAD1FA-78FB-44E5-81DE-5538253BB743}">
      <dgm:prSet/>
      <dgm:spPr/>
      <dgm:t>
        <a:bodyPr/>
        <a:lstStyle/>
        <a:p>
          <a:endParaRPr lang="ru-RU"/>
        </a:p>
      </dgm:t>
    </dgm:pt>
    <dgm:pt modelId="{B9B8D4B1-348D-4459-9307-8439E8E72858}" type="pres">
      <dgm:prSet presAssocID="{FFB4C442-D64A-43EA-ADAF-D0711CF42005}" presName="compositeShape" presStyleCnt="0">
        <dgm:presLayoutVars>
          <dgm:dir/>
          <dgm:resizeHandles/>
        </dgm:presLayoutVars>
      </dgm:prSet>
      <dgm:spPr/>
    </dgm:pt>
    <dgm:pt modelId="{3C21B067-CFE1-49E2-8D2A-61926FE8CABD}" type="pres">
      <dgm:prSet presAssocID="{FFB4C442-D64A-43EA-ADAF-D0711CF42005}" presName="pyramid" presStyleLbl="node1" presStyleIdx="0" presStyleCnt="1"/>
      <dgm:spPr/>
    </dgm:pt>
    <dgm:pt modelId="{45E0043B-3BEE-4282-B93A-203F445DA614}" type="pres">
      <dgm:prSet presAssocID="{FFB4C442-D64A-43EA-ADAF-D0711CF42005}" presName="theList" presStyleCnt="0"/>
      <dgm:spPr/>
    </dgm:pt>
    <dgm:pt modelId="{61B19A05-5D98-4EAE-875A-6C62BC6934F0}" type="pres">
      <dgm:prSet presAssocID="{5F69E3DC-0ED9-45B4-BDAA-BD0E37A5619A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012804-2AF6-4EBF-BE8A-4E2AC5D1F5E3}" type="pres">
      <dgm:prSet presAssocID="{5F69E3DC-0ED9-45B4-BDAA-BD0E37A5619A}" presName="aSpace" presStyleCnt="0"/>
      <dgm:spPr/>
    </dgm:pt>
    <dgm:pt modelId="{A055DD5E-FA3D-4A7E-A15D-07B6C122FC18}" type="pres">
      <dgm:prSet presAssocID="{1BE393CB-8F27-4D73-8978-559046BFAD08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940F5C-003B-4E37-8FB2-D795549262D8}" type="pres">
      <dgm:prSet presAssocID="{1BE393CB-8F27-4D73-8978-559046BFAD08}" presName="aSpace" presStyleCnt="0"/>
      <dgm:spPr/>
    </dgm:pt>
    <dgm:pt modelId="{F4424571-1B69-40B0-BC50-AAD513E85914}" type="pres">
      <dgm:prSet presAssocID="{CA7440C9-0FC9-4A31-84B1-81E372DCAA0B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BF4997-05F5-4240-97D7-EB384BD7FB32}" type="pres">
      <dgm:prSet presAssocID="{CA7440C9-0FC9-4A31-84B1-81E372DCAA0B}" presName="aSpace" presStyleCnt="0"/>
      <dgm:spPr/>
    </dgm:pt>
    <dgm:pt modelId="{9091AEB6-DA61-45ED-BCDB-E9CBBA7C2729}" type="pres">
      <dgm:prSet presAssocID="{031288E5-2694-460F-B7B4-7E5B50C2CBB4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23E1DF-E5E9-47E2-9425-819EF861BCB2}" type="pres">
      <dgm:prSet presAssocID="{031288E5-2694-460F-B7B4-7E5B50C2CBB4}" presName="aSpace" presStyleCnt="0"/>
      <dgm:spPr/>
    </dgm:pt>
  </dgm:ptLst>
  <dgm:cxnLst>
    <dgm:cxn modelId="{E24D3F69-3476-0D43-B0DF-16B75A4173FE}" type="presOf" srcId="{FFB4C442-D64A-43EA-ADAF-D0711CF42005}" destId="{B9B8D4B1-348D-4459-9307-8439E8E72858}" srcOrd="0" destOrd="0" presId="urn:microsoft.com/office/officeart/2005/8/layout/pyramid2"/>
    <dgm:cxn modelId="{FF63E0BA-4B50-7F4F-AA50-C01914BDAA84}" type="presOf" srcId="{031288E5-2694-460F-B7B4-7E5B50C2CBB4}" destId="{9091AEB6-DA61-45ED-BCDB-E9CBBA7C2729}" srcOrd="0" destOrd="0" presId="urn:microsoft.com/office/officeart/2005/8/layout/pyramid2"/>
    <dgm:cxn modelId="{0A280B4C-0204-46EB-AC88-DB42BABE70B6}" srcId="{FFB4C442-D64A-43EA-ADAF-D0711CF42005}" destId="{CA7440C9-0FC9-4A31-84B1-81E372DCAA0B}" srcOrd="2" destOrd="0" parTransId="{DDBFA111-D922-409B-B3F0-05920A8FD888}" sibTransId="{6FB9433E-43EC-4F9D-BBBC-D1E1047A6B68}"/>
    <dgm:cxn modelId="{80534A78-AF02-4827-9923-935EDD01657A}" srcId="{FFB4C442-D64A-43EA-ADAF-D0711CF42005}" destId="{5F69E3DC-0ED9-45B4-BDAA-BD0E37A5619A}" srcOrd="0" destOrd="0" parTransId="{CE95B888-C643-4746-AC36-3C3EA47456F1}" sibTransId="{161731C4-59FF-4D44-8BA8-C37694F1DA2F}"/>
    <dgm:cxn modelId="{34474A24-8712-4954-97DC-00A986939607}" srcId="{FFB4C442-D64A-43EA-ADAF-D0711CF42005}" destId="{1BE393CB-8F27-4D73-8978-559046BFAD08}" srcOrd="1" destOrd="0" parTransId="{06839A79-626E-423B-99EC-C11ACCFCDAB2}" sibTransId="{3D773AE5-D94A-46CF-BF21-939C83F7B158}"/>
    <dgm:cxn modelId="{48BCD7CB-F74A-5547-825C-5C0A49B95B32}" type="presOf" srcId="{1BE393CB-8F27-4D73-8978-559046BFAD08}" destId="{A055DD5E-FA3D-4A7E-A15D-07B6C122FC18}" srcOrd="0" destOrd="0" presId="urn:microsoft.com/office/officeart/2005/8/layout/pyramid2"/>
    <dgm:cxn modelId="{8FFAD1FA-78FB-44E5-81DE-5538253BB743}" srcId="{FFB4C442-D64A-43EA-ADAF-D0711CF42005}" destId="{031288E5-2694-460F-B7B4-7E5B50C2CBB4}" srcOrd="3" destOrd="0" parTransId="{46FEDBF3-B3B0-44BB-A61A-65D6EA09D472}" sibTransId="{266AF262-8330-48FD-97F7-1A951077EAD8}"/>
    <dgm:cxn modelId="{91CA9B64-B8C1-0443-99F7-890B4CBC8213}" type="presOf" srcId="{CA7440C9-0FC9-4A31-84B1-81E372DCAA0B}" destId="{F4424571-1B69-40B0-BC50-AAD513E85914}" srcOrd="0" destOrd="0" presId="urn:microsoft.com/office/officeart/2005/8/layout/pyramid2"/>
    <dgm:cxn modelId="{0462F723-AC75-2C49-974B-E661A314288D}" type="presOf" srcId="{5F69E3DC-0ED9-45B4-BDAA-BD0E37A5619A}" destId="{61B19A05-5D98-4EAE-875A-6C62BC6934F0}" srcOrd="0" destOrd="0" presId="urn:microsoft.com/office/officeart/2005/8/layout/pyramid2"/>
    <dgm:cxn modelId="{5E231732-78F9-0249-B389-1AFAAB403C94}" type="presParOf" srcId="{B9B8D4B1-348D-4459-9307-8439E8E72858}" destId="{3C21B067-CFE1-49E2-8D2A-61926FE8CABD}" srcOrd="0" destOrd="0" presId="urn:microsoft.com/office/officeart/2005/8/layout/pyramid2"/>
    <dgm:cxn modelId="{44BFBB9E-D55A-B941-9997-6F59A2B303CC}" type="presParOf" srcId="{B9B8D4B1-348D-4459-9307-8439E8E72858}" destId="{45E0043B-3BEE-4282-B93A-203F445DA614}" srcOrd="1" destOrd="0" presId="urn:microsoft.com/office/officeart/2005/8/layout/pyramid2"/>
    <dgm:cxn modelId="{A02AF902-C056-0847-89A9-8A225F3BBF28}" type="presParOf" srcId="{45E0043B-3BEE-4282-B93A-203F445DA614}" destId="{61B19A05-5D98-4EAE-875A-6C62BC6934F0}" srcOrd="0" destOrd="0" presId="urn:microsoft.com/office/officeart/2005/8/layout/pyramid2"/>
    <dgm:cxn modelId="{B0DFAFB2-CF70-E645-BC75-CDFC7A1AB980}" type="presParOf" srcId="{45E0043B-3BEE-4282-B93A-203F445DA614}" destId="{30012804-2AF6-4EBF-BE8A-4E2AC5D1F5E3}" srcOrd="1" destOrd="0" presId="urn:microsoft.com/office/officeart/2005/8/layout/pyramid2"/>
    <dgm:cxn modelId="{4B2D5FA5-E839-B442-B640-D06522F486AB}" type="presParOf" srcId="{45E0043B-3BEE-4282-B93A-203F445DA614}" destId="{A055DD5E-FA3D-4A7E-A15D-07B6C122FC18}" srcOrd="2" destOrd="0" presId="urn:microsoft.com/office/officeart/2005/8/layout/pyramid2"/>
    <dgm:cxn modelId="{279F017A-CC80-5345-BFD6-AA15DD08378F}" type="presParOf" srcId="{45E0043B-3BEE-4282-B93A-203F445DA614}" destId="{1D940F5C-003B-4E37-8FB2-D795549262D8}" srcOrd="3" destOrd="0" presId="urn:microsoft.com/office/officeart/2005/8/layout/pyramid2"/>
    <dgm:cxn modelId="{4E65C4D4-3E96-9940-A18B-443C5ED1EC7F}" type="presParOf" srcId="{45E0043B-3BEE-4282-B93A-203F445DA614}" destId="{F4424571-1B69-40B0-BC50-AAD513E85914}" srcOrd="4" destOrd="0" presId="urn:microsoft.com/office/officeart/2005/8/layout/pyramid2"/>
    <dgm:cxn modelId="{39A8047B-ED09-E34A-A9A5-189891528835}" type="presParOf" srcId="{45E0043B-3BEE-4282-B93A-203F445DA614}" destId="{AABF4997-05F5-4240-97D7-EB384BD7FB32}" srcOrd="5" destOrd="0" presId="urn:microsoft.com/office/officeart/2005/8/layout/pyramid2"/>
    <dgm:cxn modelId="{5205A93C-B9E2-6942-A755-0272DBCD7278}" type="presParOf" srcId="{45E0043B-3BEE-4282-B93A-203F445DA614}" destId="{9091AEB6-DA61-45ED-BCDB-E9CBBA7C2729}" srcOrd="6" destOrd="0" presId="urn:microsoft.com/office/officeart/2005/8/layout/pyramid2"/>
    <dgm:cxn modelId="{B0946A5A-357E-8C47-9ABA-7D5FA0ACF88B}" type="presParOf" srcId="{45E0043B-3BEE-4282-B93A-203F445DA614}" destId="{9C23E1DF-E5E9-47E2-9425-819EF861BCB2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C0D869-C00E-46E4-852C-FAF56E700CEF}" type="doc">
      <dgm:prSet loTypeId="urn:microsoft.com/office/officeart/2005/8/layout/pyramid2" loCatId="list" qsTypeId="urn:microsoft.com/office/officeart/2005/8/quickstyle/3d1" qsCatId="3D" csTypeId="urn:microsoft.com/office/officeart/2005/8/colors/accent1_2" csCatId="accent1" phldr="1"/>
      <dgm:spPr/>
    </dgm:pt>
    <dgm:pt modelId="{358393A0-E33F-4A15-80E1-6D400A4F58E7}">
      <dgm:prSet phldrT="[Текст]" custT="1"/>
      <dgm:spPr/>
      <dgm:t>
        <a:bodyPr/>
        <a:lstStyle/>
        <a:p>
          <a:r>
            <a:rPr lang="en-US" sz="1800" b="1" dirty="0" smtClean="0">
              <a:latin typeface="Arial" charset="0"/>
              <a:ea typeface="Arial" charset="0"/>
              <a:cs typeface="Arial" charset="0"/>
            </a:rPr>
            <a:t>Visual Studio</a:t>
          </a:r>
          <a:endParaRPr lang="ru-RU" sz="1800" b="1" dirty="0">
            <a:latin typeface="Arial" charset="0"/>
            <a:ea typeface="Arial" charset="0"/>
            <a:cs typeface="Arial" charset="0"/>
          </a:endParaRPr>
        </a:p>
      </dgm:t>
    </dgm:pt>
    <dgm:pt modelId="{F5E2104B-50B2-4AF5-A72C-BB2C0CCC798A}" type="parTrans" cxnId="{89E7F092-8D36-4A93-B05A-1CA4170F754F}">
      <dgm:prSet/>
      <dgm:spPr/>
      <dgm:t>
        <a:bodyPr/>
        <a:lstStyle/>
        <a:p>
          <a:endParaRPr lang="ru-RU"/>
        </a:p>
      </dgm:t>
    </dgm:pt>
    <dgm:pt modelId="{1F6DF64A-B374-4AD2-8326-0F7525C9AAE9}" type="sibTrans" cxnId="{89E7F092-8D36-4A93-B05A-1CA4170F754F}">
      <dgm:prSet/>
      <dgm:spPr/>
      <dgm:t>
        <a:bodyPr/>
        <a:lstStyle/>
        <a:p>
          <a:endParaRPr lang="ru-RU"/>
        </a:p>
      </dgm:t>
    </dgm:pt>
    <dgm:pt modelId="{88B63465-968A-4F14-9383-D626CE45EA12}">
      <dgm:prSet custT="1"/>
      <dgm:spPr/>
      <dgm:t>
        <a:bodyPr/>
        <a:lstStyle/>
        <a:p>
          <a:r>
            <a:rPr lang="en-US" sz="1800" b="1" dirty="0" smtClean="0">
              <a:latin typeface="Arial" charset="0"/>
              <a:ea typeface="Arial" charset="0"/>
              <a:cs typeface="Arial" charset="0"/>
            </a:rPr>
            <a:t>MS Unit Testing Framework </a:t>
          </a:r>
          <a:endParaRPr lang="ru-RU" sz="1800" b="1" dirty="0" smtClean="0">
            <a:latin typeface="Arial" charset="0"/>
            <a:ea typeface="Arial" charset="0"/>
            <a:cs typeface="Arial" charset="0"/>
          </a:endParaRPr>
        </a:p>
      </dgm:t>
    </dgm:pt>
    <dgm:pt modelId="{696539D4-A11D-479B-AB7C-96563CF86556}" type="parTrans" cxnId="{ADD6E07E-2D21-4B48-83CD-F63DC0C56CEA}">
      <dgm:prSet/>
      <dgm:spPr/>
      <dgm:t>
        <a:bodyPr/>
        <a:lstStyle/>
        <a:p>
          <a:endParaRPr lang="ru-RU"/>
        </a:p>
      </dgm:t>
    </dgm:pt>
    <dgm:pt modelId="{51DD3DA1-F540-45C8-86F1-E1ECED434C53}" type="sibTrans" cxnId="{ADD6E07E-2D21-4B48-83CD-F63DC0C56CEA}">
      <dgm:prSet/>
      <dgm:spPr/>
      <dgm:t>
        <a:bodyPr/>
        <a:lstStyle/>
        <a:p>
          <a:endParaRPr lang="ru-RU"/>
        </a:p>
      </dgm:t>
    </dgm:pt>
    <dgm:pt modelId="{CD7F4A60-2F92-4099-B4A6-15D20FB96678}">
      <dgm:prSet custT="1"/>
      <dgm:spPr/>
      <dgm:t>
        <a:bodyPr/>
        <a:lstStyle/>
        <a:p>
          <a:r>
            <a:rPr lang="en-US" sz="1800" b="1" dirty="0" smtClean="0">
              <a:latin typeface="Arial" charset="0"/>
              <a:ea typeface="Arial" charset="0"/>
              <a:cs typeface="Arial" charset="0"/>
            </a:rPr>
            <a:t>Team Foundation Server</a:t>
          </a:r>
          <a:endParaRPr lang="ru-RU" sz="1800" b="1" dirty="0" smtClean="0">
            <a:latin typeface="Arial" charset="0"/>
            <a:ea typeface="Arial" charset="0"/>
            <a:cs typeface="Arial" charset="0"/>
          </a:endParaRPr>
        </a:p>
      </dgm:t>
    </dgm:pt>
    <dgm:pt modelId="{99D8DE4B-9C36-4F82-B443-7914F1F16CF9}" type="parTrans" cxnId="{7CA620FF-3598-4982-9370-EBD583AD4F3E}">
      <dgm:prSet/>
      <dgm:spPr/>
      <dgm:t>
        <a:bodyPr/>
        <a:lstStyle/>
        <a:p>
          <a:endParaRPr lang="ru-RU"/>
        </a:p>
      </dgm:t>
    </dgm:pt>
    <dgm:pt modelId="{CDB11084-A6D6-4D09-8279-F779182A5BA5}" type="sibTrans" cxnId="{7CA620FF-3598-4982-9370-EBD583AD4F3E}">
      <dgm:prSet/>
      <dgm:spPr/>
      <dgm:t>
        <a:bodyPr/>
        <a:lstStyle/>
        <a:p>
          <a:endParaRPr lang="ru-RU"/>
        </a:p>
      </dgm:t>
    </dgm:pt>
    <dgm:pt modelId="{3215BE87-E690-4463-9A3E-357719AA86AD}" type="pres">
      <dgm:prSet presAssocID="{5EC0D869-C00E-46E4-852C-FAF56E700CEF}" presName="compositeShape" presStyleCnt="0">
        <dgm:presLayoutVars>
          <dgm:dir/>
          <dgm:resizeHandles/>
        </dgm:presLayoutVars>
      </dgm:prSet>
      <dgm:spPr/>
    </dgm:pt>
    <dgm:pt modelId="{EB4A115F-06D7-4EBF-94C9-1A819272B438}" type="pres">
      <dgm:prSet presAssocID="{5EC0D869-C00E-46E4-852C-FAF56E700CEF}" presName="pyramid" presStyleLbl="node1" presStyleIdx="0" presStyleCnt="1"/>
      <dgm:spPr/>
    </dgm:pt>
    <dgm:pt modelId="{14BADD17-78CC-43D3-8AAB-EDE48B5F7B49}" type="pres">
      <dgm:prSet presAssocID="{5EC0D869-C00E-46E4-852C-FAF56E700CEF}" presName="theList" presStyleCnt="0"/>
      <dgm:spPr/>
    </dgm:pt>
    <dgm:pt modelId="{B80D9A8C-33BB-49E6-B112-5A6AC017CEAD}" type="pres">
      <dgm:prSet presAssocID="{358393A0-E33F-4A15-80E1-6D400A4F58E7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CE0C6B-6E3E-4435-B5B2-924ADED63AD7}" type="pres">
      <dgm:prSet presAssocID="{358393A0-E33F-4A15-80E1-6D400A4F58E7}" presName="aSpace" presStyleCnt="0"/>
      <dgm:spPr/>
    </dgm:pt>
    <dgm:pt modelId="{F5C6B66C-2DEF-4950-8BD8-56F933D551E5}" type="pres">
      <dgm:prSet presAssocID="{88B63465-968A-4F14-9383-D626CE45EA12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46DA1D-0E30-4AD6-9181-A5F5E2FA6BFD}" type="pres">
      <dgm:prSet presAssocID="{88B63465-968A-4F14-9383-D626CE45EA12}" presName="aSpace" presStyleCnt="0"/>
      <dgm:spPr/>
    </dgm:pt>
    <dgm:pt modelId="{9A10088B-6693-43A1-91B2-F2464DCB7986}" type="pres">
      <dgm:prSet presAssocID="{CD7F4A60-2F92-4099-B4A6-15D20FB96678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339F2A-E92D-4452-8A69-F6F635D483EF}" type="pres">
      <dgm:prSet presAssocID="{CD7F4A60-2F92-4099-B4A6-15D20FB96678}" presName="aSpace" presStyleCnt="0"/>
      <dgm:spPr/>
    </dgm:pt>
  </dgm:ptLst>
  <dgm:cxnLst>
    <dgm:cxn modelId="{1A21265D-4069-BA46-9FE8-B3F2B376716F}" type="presOf" srcId="{CD7F4A60-2F92-4099-B4A6-15D20FB96678}" destId="{9A10088B-6693-43A1-91B2-F2464DCB7986}" srcOrd="0" destOrd="0" presId="urn:microsoft.com/office/officeart/2005/8/layout/pyramid2"/>
    <dgm:cxn modelId="{89E7F092-8D36-4A93-B05A-1CA4170F754F}" srcId="{5EC0D869-C00E-46E4-852C-FAF56E700CEF}" destId="{358393A0-E33F-4A15-80E1-6D400A4F58E7}" srcOrd="0" destOrd="0" parTransId="{F5E2104B-50B2-4AF5-A72C-BB2C0CCC798A}" sibTransId="{1F6DF64A-B374-4AD2-8326-0F7525C9AAE9}"/>
    <dgm:cxn modelId="{174152DA-6DC8-7A43-A4E6-D98768F7C94C}" type="presOf" srcId="{358393A0-E33F-4A15-80E1-6D400A4F58E7}" destId="{B80D9A8C-33BB-49E6-B112-5A6AC017CEAD}" srcOrd="0" destOrd="0" presId="urn:microsoft.com/office/officeart/2005/8/layout/pyramid2"/>
    <dgm:cxn modelId="{ADD6E07E-2D21-4B48-83CD-F63DC0C56CEA}" srcId="{5EC0D869-C00E-46E4-852C-FAF56E700CEF}" destId="{88B63465-968A-4F14-9383-D626CE45EA12}" srcOrd="1" destOrd="0" parTransId="{696539D4-A11D-479B-AB7C-96563CF86556}" sibTransId="{51DD3DA1-F540-45C8-86F1-E1ECED434C53}"/>
    <dgm:cxn modelId="{6058BA4A-6F7C-144A-8763-FCDFA9A3A973}" type="presOf" srcId="{5EC0D869-C00E-46E4-852C-FAF56E700CEF}" destId="{3215BE87-E690-4463-9A3E-357719AA86AD}" srcOrd="0" destOrd="0" presId="urn:microsoft.com/office/officeart/2005/8/layout/pyramid2"/>
    <dgm:cxn modelId="{5C48AC19-A3AD-4D49-8F0D-9C96CECEF93D}" type="presOf" srcId="{88B63465-968A-4F14-9383-D626CE45EA12}" destId="{F5C6B66C-2DEF-4950-8BD8-56F933D551E5}" srcOrd="0" destOrd="0" presId="urn:microsoft.com/office/officeart/2005/8/layout/pyramid2"/>
    <dgm:cxn modelId="{7CA620FF-3598-4982-9370-EBD583AD4F3E}" srcId="{5EC0D869-C00E-46E4-852C-FAF56E700CEF}" destId="{CD7F4A60-2F92-4099-B4A6-15D20FB96678}" srcOrd="2" destOrd="0" parTransId="{99D8DE4B-9C36-4F82-B443-7914F1F16CF9}" sibTransId="{CDB11084-A6D6-4D09-8279-F779182A5BA5}"/>
    <dgm:cxn modelId="{E1754599-DA76-3B45-9513-FA48F42EF002}" type="presParOf" srcId="{3215BE87-E690-4463-9A3E-357719AA86AD}" destId="{EB4A115F-06D7-4EBF-94C9-1A819272B438}" srcOrd="0" destOrd="0" presId="urn:microsoft.com/office/officeart/2005/8/layout/pyramid2"/>
    <dgm:cxn modelId="{5CF09500-9107-0940-8872-AD24529D476F}" type="presParOf" srcId="{3215BE87-E690-4463-9A3E-357719AA86AD}" destId="{14BADD17-78CC-43D3-8AAB-EDE48B5F7B49}" srcOrd="1" destOrd="0" presId="urn:microsoft.com/office/officeart/2005/8/layout/pyramid2"/>
    <dgm:cxn modelId="{57C15D9C-88BB-6046-BE94-41D914DF5769}" type="presParOf" srcId="{14BADD17-78CC-43D3-8AAB-EDE48B5F7B49}" destId="{B80D9A8C-33BB-49E6-B112-5A6AC017CEAD}" srcOrd="0" destOrd="0" presId="urn:microsoft.com/office/officeart/2005/8/layout/pyramid2"/>
    <dgm:cxn modelId="{CA7EA4A8-6291-C24B-929E-1E1CD8BF6D7B}" type="presParOf" srcId="{14BADD17-78CC-43D3-8AAB-EDE48B5F7B49}" destId="{13CE0C6B-6E3E-4435-B5B2-924ADED63AD7}" srcOrd="1" destOrd="0" presId="urn:microsoft.com/office/officeart/2005/8/layout/pyramid2"/>
    <dgm:cxn modelId="{5284CEF5-2050-C743-8E6F-46D72320DAFC}" type="presParOf" srcId="{14BADD17-78CC-43D3-8AAB-EDE48B5F7B49}" destId="{F5C6B66C-2DEF-4950-8BD8-56F933D551E5}" srcOrd="2" destOrd="0" presId="urn:microsoft.com/office/officeart/2005/8/layout/pyramid2"/>
    <dgm:cxn modelId="{B617D276-8694-7F46-BCDF-26C4062217F3}" type="presParOf" srcId="{14BADD17-78CC-43D3-8AAB-EDE48B5F7B49}" destId="{9046DA1D-0E30-4AD6-9181-A5F5E2FA6BFD}" srcOrd="3" destOrd="0" presId="urn:microsoft.com/office/officeart/2005/8/layout/pyramid2"/>
    <dgm:cxn modelId="{849E437D-4967-EC42-8766-17B0D847D552}" type="presParOf" srcId="{14BADD17-78CC-43D3-8AAB-EDE48B5F7B49}" destId="{9A10088B-6693-43A1-91B2-F2464DCB7986}" srcOrd="4" destOrd="0" presId="urn:microsoft.com/office/officeart/2005/8/layout/pyramid2"/>
    <dgm:cxn modelId="{311F7089-BE43-A245-A16F-6DC5D5AAAE19}" type="presParOf" srcId="{14BADD17-78CC-43D3-8AAB-EDE48B5F7B49}" destId="{45339F2A-E92D-4452-8A69-F6F635D483E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EADFC-51A2-F64E-8D48-D881F5C6C631}">
      <dsp:nvSpPr>
        <dsp:cNvPr id="0" name=""/>
        <dsp:cNvSpPr/>
      </dsp:nvSpPr>
      <dsp:spPr>
        <a:xfrm>
          <a:off x="2256110" y="0"/>
          <a:ext cx="1968498" cy="1458167"/>
        </a:xfrm>
        <a:prstGeom prst="trapezoid">
          <a:avLst>
            <a:gd name="adj" fmla="val 6749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Manual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tests</a:t>
          </a:r>
          <a:endParaRPr lang="en-US" sz="2000" b="1" kern="1200" dirty="0"/>
        </a:p>
      </dsp:txBody>
      <dsp:txXfrm>
        <a:off x="2256110" y="0"/>
        <a:ext cx="1968498" cy="1458167"/>
      </dsp:txXfrm>
    </dsp:sp>
    <dsp:sp modelId="{D020DD21-4D61-CA48-90CB-32EB77AEEEC5}">
      <dsp:nvSpPr>
        <dsp:cNvPr id="0" name=""/>
        <dsp:cNvSpPr/>
      </dsp:nvSpPr>
      <dsp:spPr>
        <a:xfrm>
          <a:off x="1604421" y="1458167"/>
          <a:ext cx="3271877" cy="965479"/>
        </a:xfrm>
        <a:prstGeom prst="trapezoid">
          <a:avLst>
            <a:gd name="adj" fmla="val 6749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Acceptance tests</a:t>
          </a:r>
          <a:endParaRPr lang="en-US" sz="2400" b="1" kern="1200" dirty="0"/>
        </a:p>
      </dsp:txBody>
      <dsp:txXfrm>
        <a:off x="2176999" y="1458167"/>
        <a:ext cx="2126720" cy="965479"/>
      </dsp:txXfrm>
    </dsp:sp>
    <dsp:sp modelId="{37FBCA41-9BE5-714E-AC97-430E7381AF92}">
      <dsp:nvSpPr>
        <dsp:cNvPr id="0" name=""/>
        <dsp:cNvSpPr/>
      </dsp:nvSpPr>
      <dsp:spPr>
        <a:xfrm>
          <a:off x="1027597" y="2423646"/>
          <a:ext cx="4425524" cy="854565"/>
        </a:xfrm>
        <a:prstGeom prst="trapezoid">
          <a:avLst>
            <a:gd name="adj" fmla="val 6749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Integration</a:t>
          </a:r>
          <a:r>
            <a:rPr lang="en-US" sz="3000" b="1" kern="1200" baseline="0" dirty="0" smtClean="0"/>
            <a:t> tests</a:t>
          </a:r>
          <a:endParaRPr lang="en-US" sz="3000" b="1" kern="1200" dirty="0"/>
        </a:p>
      </dsp:txBody>
      <dsp:txXfrm>
        <a:off x="1802064" y="2423646"/>
        <a:ext cx="2876590" cy="854565"/>
      </dsp:txXfrm>
    </dsp:sp>
    <dsp:sp modelId="{F9FA0111-B710-784C-9648-3A1F875A85AF}">
      <dsp:nvSpPr>
        <dsp:cNvPr id="0" name=""/>
        <dsp:cNvSpPr/>
      </dsp:nvSpPr>
      <dsp:spPr>
        <a:xfrm>
          <a:off x="0" y="3278211"/>
          <a:ext cx="6480720" cy="1522388"/>
        </a:xfrm>
        <a:prstGeom prst="trapezoid">
          <a:avLst>
            <a:gd name="adj" fmla="val 6749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Unit tests</a:t>
          </a:r>
          <a:endParaRPr lang="en-US" sz="6500" kern="1200" dirty="0"/>
        </a:p>
      </dsp:txBody>
      <dsp:txXfrm>
        <a:off x="1134125" y="3278211"/>
        <a:ext cx="4212468" cy="1522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1B067-CFE1-49E2-8D2A-61926FE8CABD}">
      <dsp:nvSpPr>
        <dsp:cNvPr id="0" name=""/>
        <dsp:cNvSpPr/>
      </dsp:nvSpPr>
      <dsp:spPr>
        <a:xfrm>
          <a:off x="897254" y="0"/>
          <a:ext cx="4800600" cy="4800600"/>
        </a:xfrm>
        <a:prstGeom prst="triangl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19A05-5D98-4EAE-875A-6C62BC6934F0}">
      <dsp:nvSpPr>
        <dsp:cNvPr id="0" name=""/>
        <dsp:cNvSpPr/>
      </dsp:nvSpPr>
      <dsp:spPr>
        <a:xfrm>
          <a:off x="3297554" y="480528"/>
          <a:ext cx="3120390" cy="8532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Arial" charset="0"/>
              <a:ea typeface="Arial" charset="0"/>
              <a:cs typeface="Arial" charset="0"/>
            </a:rPr>
            <a:t>Среда разработки</a:t>
          </a:r>
          <a:endParaRPr lang="ru-RU" sz="1800" b="1" kern="1200" dirty="0">
            <a:latin typeface="Arial" charset="0"/>
            <a:ea typeface="Arial" charset="0"/>
            <a:cs typeface="Arial" charset="0"/>
          </a:endParaRPr>
        </a:p>
      </dsp:txBody>
      <dsp:txXfrm>
        <a:off x="3339205" y="522179"/>
        <a:ext cx="3037088" cy="769929"/>
      </dsp:txXfrm>
    </dsp:sp>
    <dsp:sp modelId="{A055DD5E-FA3D-4A7E-A15D-07B6C122FC18}">
      <dsp:nvSpPr>
        <dsp:cNvPr id="0" name=""/>
        <dsp:cNvSpPr/>
      </dsp:nvSpPr>
      <dsp:spPr>
        <a:xfrm>
          <a:off x="3297554" y="1440414"/>
          <a:ext cx="3120390" cy="8532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180718"/>
              <a:satOff val="-3780"/>
              <a:lumOff val="210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Arial" charset="0"/>
              <a:ea typeface="Arial" charset="0"/>
              <a:cs typeface="Arial" charset="0"/>
            </a:rPr>
            <a:t>Тестовый</a:t>
          </a:r>
          <a:r>
            <a:rPr lang="ru-RU" sz="1800" b="1" kern="1200" baseline="0" dirty="0" smtClean="0">
              <a:latin typeface="Arial" charset="0"/>
              <a:ea typeface="Arial" charset="0"/>
              <a:cs typeface="Arial" charset="0"/>
            </a:rPr>
            <a:t> </a:t>
          </a:r>
          <a:r>
            <a:rPr lang="ru-RU" sz="1800" b="1" kern="1200" dirty="0" err="1" smtClean="0">
              <a:latin typeface="Arial" charset="0"/>
              <a:ea typeface="Arial" charset="0"/>
              <a:cs typeface="Arial" charset="0"/>
            </a:rPr>
            <a:t>фреймворк</a:t>
          </a:r>
          <a:endParaRPr lang="ru-RU" sz="1800" b="1" kern="1200" dirty="0" smtClean="0">
            <a:latin typeface="Arial" charset="0"/>
            <a:ea typeface="Arial" charset="0"/>
            <a:cs typeface="Arial" charset="0"/>
          </a:endParaRPr>
        </a:p>
      </dsp:txBody>
      <dsp:txXfrm>
        <a:off x="3339205" y="1482065"/>
        <a:ext cx="3037088" cy="769929"/>
      </dsp:txXfrm>
    </dsp:sp>
    <dsp:sp modelId="{F4424571-1B69-40B0-BC50-AAD513E85914}">
      <dsp:nvSpPr>
        <dsp:cNvPr id="0" name=""/>
        <dsp:cNvSpPr/>
      </dsp:nvSpPr>
      <dsp:spPr>
        <a:xfrm>
          <a:off x="3297554" y="2400300"/>
          <a:ext cx="3120390" cy="8532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361436"/>
              <a:satOff val="-7560"/>
              <a:lumOff val="420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Arial" charset="0"/>
              <a:ea typeface="Arial" charset="0"/>
              <a:cs typeface="Arial" charset="0"/>
            </a:rPr>
            <a:t>Интеграция в среду разработки</a:t>
          </a:r>
        </a:p>
      </dsp:txBody>
      <dsp:txXfrm>
        <a:off x="3339205" y="2441951"/>
        <a:ext cx="3037088" cy="769929"/>
      </dsp:txXfrm>
    </dsp:sp>
    <dsp:sp modelId="{9091AEB6-DA61-45ED-BCDB-E9CBBA7C2729}">
      <dsp:nvSpPr>
        <dsp:cNvPr id="0" name=""/>
        <dsp:cNvSpPr/>
      </dsp:nvSpPr>
      <dsp:spPr>
        <a:xfrm>
          <a:off x="3297554" y="3360185"/>
          <a:ext cx="3120390" cy="8532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180718"/>
              <a:satOff val="-3780"/>
              <a:lumOff val="210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Arial" charset="0"/>
              <a:ea typeface="Arial" charset="0"/>
              <a:cs typeface="Arial" charset="0"/>
            </a:rPr>
            <a:t>Сервер сборок</a:t>
          </a:r>
          <a:endParaRPr lang="en-US" sz="1800" b="1" kern="1200" dirty="0" smtClean="0">
            <a:latin typeface="Arial" charset="0"/>
            <a:ea typeface="Arial" charset="0"/>
            <a:cs typeface="Arial" charset="0"/>
          </a:endParaRPr>
        </a:p>
      </dsp:txBody>
      <dsp:txXfrm>
        <a:off x="3339205" y="3401836"/>
        <a:ext cx="3037088" cy="7699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A115F-06D7-4EBF-94C9-1A819272B438}">
      <dsp:nvSpPr>
        <dsp:cNvPr id="0" name=""/>
        <dsp:cNvSpPr/>
      </dsp:nvSpPr>
      <dsp:spPr>
        <a:xfrm>
          <a:off x="897254" y="0"/>
          <a:ext cx="4800600" cy="4800600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0D9A8C-33BB-49E6-B112-5A6AC017CEAD}">
      <dsp:nvSpPr>
        <dsp:cNvPr id="0" name=""/>
        <dsp:cNvSpPr/>
      </dsp:nvSpPr>
      <dsp:spPr>
        <a:xfrm>
          <a:off x="3297554" y="482638"/>
          <a:ext cx="3120390" cy="113639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rial" charset="0"/>
              <a:ea typeface="Arial" charset="0"/>
              <a:cs typeface="Arial" charset="0"/>
            </a:rPr>
            <a:t>Visual Studio</a:t>
          </a:r>
          <a:endParaRPr lang="ru-RU" sz="1800" b="1" kern="1200" dirty="0">
            <a:latin typeface="Arial" charset="0"/>
            <a:ea typeface="Arial" charset="0"/>
            <a:cs typeface="Arial" charset="0"/>
          </a:endParaRPr>
        </a:p>
      </dsp:txBody>
      <dsp:txXfrm>
        <a:off x="3353028" y="538112"/>
        <a:ext cx="3009442" cy="1025444"/>
      </dsp:txXfrm>
    </dsp:sp>
    <dsp:sp modelId="{F5C6B66C-2DEF-4950-8BD8-56F933D551E5}">
      <dsp:nvSpPr>
        <dsp:cNvPr id="0" name=""/>
        <dsp:cNvSpPr/>
      </dsp:nvSpPr>
      <dsp:spPr>
        <a:xfrm>
          <a:off x="3297554" y="1761079"/>
          <a:ext cx="3120390" cy="113639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rial" charset="0"/>
              <a:ea typeface="Arial" charset="0"/>
              <a:cs typeface="Arial" charset="0"/>
            </a:rPr>
            <a:t>MS Unit Testing Framework </a:t>
          </a:r>
          <a:endParaRPr lang="ru-RU" sz="1800" b="1" kern="1200" dirty="0" smtClean="0">
            <a:latin typeface="Arial" charset="0"/>
            <a:ea typeface="Arial" charset="0"/>
            <a:cs typeface="Arial" charset="0"/>
          </a:endParaRPr>
        </a:p>
      </dsp:txBody>
      <dsp:txXfrm>
        <a:off x="3353028" y="1816553"/>
        <a:ext cx="3009442" cy="1025444"/>
      </dsp:txXfrm>
    </dsp:sp>
    <dsp:sp modelId="{9A10088B-6693-43A1-91B2-F2464DCB7986}">
      <dsp:nvSpPr>
        <dsp:cNvPr id="0" name=""/>
        <dsp:cNvSpPr/>
      </dsp:nvSpPr>
      <dsp:spPr>
        <a:xfrm>
          <a:off x="3297554" y="3039520"/>
          <a:ext cx="3120390" cy="113639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rial" charset="0"/>
              <a:ea typeface="Arial" charset="0"/>
              <a:cs typeface="Arial" charset="0"/>
            </a:rPr>
            <a:t>Team Foundation Server</a:t>
          </a:r>
          <a:endParaRPr lang="ru-RU" sz="1800" b="1" kern="1200" dirty="0" smtClean="0">
            <a:latin typeface="Arial" charset="0"/>
            <a:ea typeface="Arial" charset="0"/>
            <a:cs typeface="Arial" charset="0"/>
          </a:endParaRPr>
        </a:p>
      </dsp:txBody>
      <dsp:txXfrm>
        <a:off x="3353028" y="3094994"/>
        <a:ext cx="3009442" cy="1025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t>9/29/15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xunitpatterns.com/" TargetMode="External"/><Relationship Id="rId4" Type="http://schemas.openxmlformats.org/officeDocument/2006/relationships/hyperlink" Target="http://martinfowler.com/articles/mocksArentStubs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Relationship Id="rId3" Type="http://schemas.openxmlformats.org/officeDocument/2006/relationships/hyperlink" Target="http://www.rhyous.com/2012/03/17/unit-test-best-practices-and-guideline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Введение переводчика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мае 2006 года плохо подготовленная экспедиция в Гималаях сбилась с пути. После двух недель скитаний, страдая от голода, жажды и озонируя воздух, как может его озонировать группа затерявшихся на две недели неопытных путешественников, наши страдальцы оказались у входа в древнюю пещеру.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пещере они увидели лабиринт боксов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cubicles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кабинок). В каждом боксе был деревянный стол,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эргономически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правильное бамбуковое кресло, календарь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Дилберта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странное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компьютеро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-подобное механическое устройство. В одном углу офиса они нашли запасы темной жидкости (позже определенной как ранний пример газированного напитка с высоким содержанием кофеина) и стол для пинг-понга. Путешественники поняли, что пещера была древним софтверным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стартапом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Самым древним. Древнее даже чем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Netscape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Среди прочих замечательных вещей они нашли нечто потрясающее: записку, оставленную одним из программистов. Гид экспедиции, будучи не очень хорошим гидом, знал, как читать древний язык, и перевел записку:</a:t>
            </a:r>
          </a:p>
          <a:p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выкатили релиз раньше срока, как обычно. Все тесты проходят, так что в оставшуюся неделю мы решили отдохнуть. Собираемся в морское путешествие. Поскольку это занятие по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тим-билдингу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мы надеемся, что получим возмещение расходов.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Путешественники смотрели друг на друга в полном недоумении. Они не только открыли самый древний софтверный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стартап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истории, но еще и команду разработчиков, которая оказывается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релизилась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впереди расписания на постоянной основе!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Каков был секрет древних программистов? И что с ними случилось? Путешественники обрыскали каждый бокс в поисках зацепок, и нашли две заношенные брошюры. Одна из них называлась "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Научись путешествовать по морю за 30 минут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что объясняло судьбу программистов. Вы держите в руках перевод второй брошюры "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Путь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Тестивуса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Кто написал ее? Что такое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Тестивус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Одному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известно наверняка...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Объясняет ли содержимое этого текста успехи древних программистов? Нельзя сказать точно, но мы верим, что их потрясающая доблесть обязана комбинации философии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Тестивуса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приему в больших количествах темной жидкости с кофеином, найденной в пещере. Прочитайте брошюру и сделайте свои выводы.</a:t>
            </a:r>
          </a:p>
          <a:p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Alberto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Savoia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CTO/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Cofounder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Agitar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Апрель 2007,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Mountain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Calif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02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www.rhyous.com</a:t>
            </a:r>
            <a:r>
              <a:rPr lang="en-US" dirty="0" smtClean="0"/>
              <a:t>/programming-development/</a:t>
            </a:r>
            <a:r>
              <a:rPr lang="en-US" dirty="0" err="1" smtClean="0"/>
              <a:t>csharp</a:t>
            </a:r>
            <a:r>
              <a:rPr lang="en-US" dirty="0" smtClean="0"/>
              <a:t>-unit-test-tutorial/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07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Fakes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stubs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mocks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переписали класс и теперь можем подсунуть контроллеру другие реализации зависимостей, которые не станут лезть в базу, смотреть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конфиги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т.д. Словом, будут делать только то, что от них требуется. Разделяем и властвуем. Настоящие реализации мы должны протестировать отдельно в своих собственных тестовых классах. Сейчас мы тестируем только контроллер.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Fakes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stubs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mocks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переписали класс и теперь можем подсунуть контроллеру другие реализации зависимостей, которые не станут лезть в базу, смотреть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конфиги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т.д. Словом, будут делать только то, что от них требуется. Разделяем и властвуем. Настоящие реализации мы должны протестировать отдельно в своих собственных тестовых классах. Сейчас мы тестируем только контроллер.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0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я уже писал в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предыдущем посте об unit-тестировании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иногда, для того, чтобы протестировать какой-нибудь кусок кода (например, метод), нужно довольно сильно постараться. Причем, это еще не тот вид извращений, когда вы тестируете методы UI, проблемы могут начаться с тестирования бизнес-логики. Дело в том, что очень часто тестируемый метод может вызывать методы других классов, которые в данном случае тестировать не нужно.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-тест потому и называется модульным, что тестирует отдельные модули, а не их взаимодействие. Причем, чем меньше тестируемый модуль – тем лучше с точки зрения будущей поддержки тестов. Для тестирования взаимодействия используются интеграционные тесты, где вы уже тестируете скорее полные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не отдельную функциональность.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наши классы очень часто используют другие классы в своей работе. Например, слой бизнес логики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часто работает с другими объектами бизнес логики или обращается к слою доступа к данным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В трехслойной архитектуре веб-приложений это вообще постоянный процесс: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обращается к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тот, в свою очередь, к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к базе данных. Как же тестировать подобный код, если вызов одного метода влечет за собой цепочку вплоть до базы данных?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таких случаях на помощь приходят так называемые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-объекты, предназначенные для симуляции поведения реальных объектов во время тестирования. Вообще, понятие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-объект достаточно широко: оно может, с одной стороны, обозначать любые тест-дублеры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или конкретный вид этих дублеров –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-объекты. Я постараюсь использовать этот термин исключительно во втором случае, чтобы никого не путать, и не запутаться самому :)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Понятие тест-дублеров введено неким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Gerard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Meszaros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своей книге «XUnit Test Patterns»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теперь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с подачи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небезызвестного Мартина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Фаулера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эта терминология набирает популярность.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Джерард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Мартин делят все тест-дублеры на 4 группы: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5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rsdn.ru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/article/testing/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UnitTesting.xml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Даже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никогда в жизни не думали, что занимаетесь тестированием, вы это делаете. Вы собираете свое приложение, нажимаете кнопку и проверяете, соответствует ли полученный результат вашим ожиданиям. Достаточно часто в приложении можно встретить формочки с кнопкой “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или классы с названием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TestController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MyServiceTestClient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что вы делаете, называется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интеграционным тестированием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Современные приложения достаточно сложны и содержат множество зависимостей. Интеграционное тестирование проверяет, что несколько компонентов системы работают вместе правильно.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Оно выполняет свою задачу, но сложно для автоматизации. Как правило, тесты требуют, чтобы вся или почти вся система была развернута и сконфигурирована на машине, на которой они выполняются. Предположим, что вы разрабатываете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-приложение с UI и веб-сервисами. Минимальная комплектация, которая вам потребуется: браузер, веб-сервер, правильно настроенные веб-сервисы и база данных. На практике все еще сложнее. Разворачивать всё это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билд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-сервере и всех машинах разработчиков? Давайте сначала спустимся на предыдущий уровень и убедимся, что наши компоненты работают правильно по-отдельности.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rsdn.ru</a:t>
            </a:r>
            <a:r>
              <a:rPr lang="en-US" dirty="0" smtClean="0"/>
              <a:t>/article/testing/</a:t>
            </a:r>
            <a:r>
              <a:rPr lang="en-US" dirty="0" err="1" smtClean="0"/>
              <a:t>UnitTesting.xml</a:t>
            </a:r>
            <a:endParaRPr lang="ru-RU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xunitpatterns.com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Даже если вы никогда в жизни не думали, что занимаетесь тестированием, вы это делаете. Вы собираете свое приложение, нажимаете кнопку и проверяете, соответствует ли полученный результат вашим ожиданиям. Достаточно часто в приложении можно встретить формочки с кнопкой “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или классы с названием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TestController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MyServiceTestClient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что вы делаете, называется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интеграционным тестированием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Современные приложения достаточно сложны и содержат множество зависимостей. Интеграционное тестирование проверяет, что несколько компонентов системы работают вместе правильно.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Оно выполняет свою задачу, но сложно для автоматизации. Как правило, тесты требуют, чтобы вся или почти вся система была развернута и сконфигурирована на машине, на которой они выполняются. Предположим, что вы разрабатываете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-приложение с UI и веб-сервисами. Минимальная комплектация, которая вам потребуется: браузер, веб-сервер, правильно настроенные веб-сервисы и база данных. На практике все еще сложнее. Разворачивать всё это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билд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-сервере и всех машинах разработчиков? Давайте сначала спустимся на предыдущий уровень и убедимся, что наши компоненты работают правильно по-отдельности.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Различают несколько видов тестирования</a:t>
            </a:r>
          </a:p>
          <a:p>
            <a:pPr marL="285750" indent="-285750" algn="just">
              <a:buFont typeface="Wingdings" charset="2"/>
              <a:buChar char="ü"/>
            </a:pPr>
            <a:r>
              <a:rPr lang="ru-RU" i="1" dirty="0" smtClean="0"/>
              <a:t>модульное</a:t>
            </a:r>
            <a:endParaRPr lang="ru-RU" dirty="0" smtClean="0"/>
          </a:p>
          <a:p>
            <a:pPr marL="285750" indent="-285750" algn="just">
              <a:buFont typeface="Wingdings" charset="2"/>
              <a:buChar char="ü"/>
            </a:pPr>
            <a:r>
              <a:rPr lang="ru-RU" i="1" dirty="0" smtClean="0"/>
              <a:t>интеграционное</a:t>
            </a:r>
            <a:r>
              <a:rPr lang="ru-RU" dirty="0" smtClean="0"/>
              <a:t>,</a:t>
            </a:r>
          </a:p>
          <a:p>
            <a:pPr marL="285750" indent="-285750" algn="just">
              <a:buFont typeface="Wingdings" charset="2"/>
              <a:buChar char="ü"/>
            </a:pPr>
            <a:r>
              <a:rPr lang="ru-RU" i="1" dirty="0" smtClean="0"/>
              <a:t>системное</a:t>
            </a:r>
            <a:endParaRPr lang="ru-RU" dirty="0" smtClean="0"/>
          </a:p>
          <a:p>
            <a:pPr marL="285750" indent="-285750" algn="just">
              <a:buFont typeface="Wingdings" charset="2"/>
              <a:buChar char="ü"/>
            </a:pPr>
            <a:r>
              <a:rPr lang="ru-RU" i="1" dirty="0" smtClean="0"/>
              <a:t>нагрузочное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3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 smtClean="0"/>
              <a:t>При проведении модульного тестирования для каждой нетривиальной функции модуля создаются тесты (так называемые </a:t>
            </a:r>
            <a:r>
              <a:rPr lang="ru-RU" sz="1600" i="1" dirty="0" smtClean="0"/>
              <a:t>юнит-тесты</a:t>
            </a:r>
            <a:r>
              <a:rPr lang="ru-RU" sz="1600" dirty="0" smtClean="0"/>
              <a:t>), проверяющие правильность работы функции. Затем набор тестов запускается (как правило, в автоматическом режиме), и анализируется результат тестового прогона. Кроме выявления ошибок, прогон тестов позволяет достаточно быстро проверить, не привело ли изменение кода к </a:t>
            </a:r>
            <a:r>
              <a:rPr lang="ru-RU" sz="1600" i="1" dirty="0" smtClean="0"/>
              <a:t>регрессии</a:t>
            </a:r>
            <a:r>
              <a:rPr lang="ru-RU" sz="1600" dirty="0" smtClean="0"/>
              <a:t>, то есть к появлению ошибок в уже написанных и оттестированных функциях. Правильно составленные юнит-тесты также способны работать как «живой документ» для модуля: клиенты, которые не знают, как использовать данный модуль, могут использовать юнит-тест в качестве примера.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своей практике я много раз встречался с проектами старше года. Они делятся на три категории: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 покрытия тестами.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Обычно такие системы сопровождаются спагетти-кодом и уволившимися ведущими разработчиками. Никто в компании не знает, как именно все это работает. Да и что оно в конечном итоге должно делать, сотрудники представляют весьма отдаленно.</a:t>
            </a: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тестами, которые никто не запускает и не поддерживает.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в системе есть, но что они тестируют, и какой от них ожидается результат, неизвестно. Ситуация уже лучше. Присутствует какая-никакая архитектура, есть понимание, что такое слабая связанность. Можно отыскать некоторые документы. Скорее всего, в компании еще работает главный разработчик системы, который держит в голове особенности и хитросплетения кода.</a:t>
            </a: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серьезным покрытием. Все тесты проходят.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Если тесты в проекте действительно запускаются, то их много. Гораздо больше, чем в системах из предыдущей группы. И теперь каждый из них – атомарный: один тест проверяет только одну вещь. Тест является спецификацией метода класса, контрактом: какие входные параметры ожидает этот метод, и что остальные компоненты системы ждут от него на выходе. Таких систем гораздо меньше. В них присутствует актуальная спецификация. Текста немного: обычно пара страниц, с описанием основных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схем серверов 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started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guide’ом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этом случае проект не зависит от людей. Разработчики могут приходить и уходить. Система надежно протестирована и сама рассказывает о себе путем тестов.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организации модульных тестов обычно придерживаются определенного соответствия имен между тестируемым и тестирующим кодами</a:t>
            </a:r>
            <a:r>
              <a:rPr lang="ru-RU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00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такого способа именования есть дополнительный сайд-эффект. Вы сможете использовать паттерн *.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Tests.dll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запуска тестов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билд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-сервере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Такая запись понятна без объяснений. Это спецификация к вашему коду.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19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ermanent Link to Unit Test Best Practices and Guidelines"/>
              </a:rPr>
              <a:t>Unit Test Best Practices and Guidelines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www.rhyous.com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/2012/03/17/unit-test-best-practices-and-guidelines/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1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924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5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7" r:id="rId4"/>
    <p:sldLayoutId id="2147483678" r:id="rId5"/>
    <p:sldLayoutId id="2147483651" r:id="rId6"/>
    <p:sldLayoutId id="214748367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Анжелика Кравчук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Введение в</a:t>
            </a:r>
            <a:br>
              <a:rPr lang="ru-RU" sz="3200" dirty="0"/>
            </a:br>
            <a:r>
              <a:rPr lang="en-US" sz="3200" dirty="0" smtClean="0"/>
              <a:t>unit</a:t>
            </a:r>
            <a:r>
              <a:rPr lang="ru-RU" sz="3200" dirty="0" smtClean="0"/>
              <a:t> </a:t>
            </a:r>
            <a:r>
              <a:rPr lang="ru-RU" sz="3200" dirty="0" smtClean="0"/>
              <a:t>тестирование В </a:t>
            </a:r>
            <a:r>
              <a:rPr lang="en-US" sz="3200" dirty="0" smtClean="0"/>
              <a:t>C#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Когда </a:t>
            </a:r>
            <a:r>
              <a:rPr lang="ru-RU" dirty="0" smtClean="0"/>
              <a:t>нужно </a:t>
            </a:r>
            <a:r>
              <a:rPr lang="ru-RU" dirty="0"/>
              <a:t>писать тесты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...</a:t>
            </a:r>
            <a:r>
              <a:rPr lang="ru-RU" dirty="0" smtClean="0"/>
              <a:t>быть </a:t>
            </a:r>
            <a:r>
              <a:rPr lang="ru-RU" dirty="0"/>
              <a:t>переписанным с </a:t>
            </a:r>
            <a:r>
              <a:rPr lang="ru-RU" dirty="0" smtClean="0"/>
              <a:t>нуля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14" y="1844824"/>
            <a:ext cx="6169372" cy="3937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860770"/>
            <a:ext cx="6175722" cy="395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и минусы </a:t>
            </a:r>
            <a:r>
              <a:rPr lang="en-US" dirty="0"/>
              <a:t>unit</a:t>
            </a:r>
            <a:r>
              <a:rPr lang="ru-RU" dirty="0"/>
              <a:t>-тестирования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 smtClean="0"/>
              <a:t>Плюсы</a:t>
            </a:r>
          </a:p>
          <a:p>
            <a:pPr marL="285750" lvl="0" indent="-285750">
              <a:buFont typeface="Arial" charset="0"/>
              <a:buChar char="•"/>
            </a:pPr>
            <a:r>
              <a:rPr lang="ru-RU" dirty="0" smtClean="0"/>
              <a:t>Обеспечивают </a:t>
            </a:r>
            <a:r>
              <a:rPr lang="ru-RU" dirty="0"/>
              <a:t>мгновенную обратную связь</a:t>
            </a:r>
          </a:p>
          <a:p>
            <a:pPr marL="285750" lvl="0" indent="-285750">
              <a:buFont typeface="Arial" charset="0"/>
              <a:buChar char="•"/>
            </a:pPr>
            <a:r>
              <a:rPr lang="ru-RU" dirty="0"/>
              <a:t>Помогают </a:t>
            </a:r>
            <a:r>
              <a:rPr lang="ru-RU" dirty="0" smtClean="0"/>
              <a:t>документировать </a:t>
            </a:r>
            <a:r>
              <a:rPr lang="ru-RU" dirty="0"/>
              <a:t>код и делать его понимание проще для других разработчиков</a:t>
            </a:r>
          </a:p>
          <a:p>
            <a:pPr marL="285750" lvl="0" indent="-285750">
              <a:buFont typeface="Arial" charset="0"/>
              <a:buChar char="•"/>
            </a:pPr>
            <a:r>
              <a:rPr lang="ru-RU" dirty="0"/>
              <a:t>Позволяют постоянно тестировать код, что сводит к минимуму появление новых ошибок</a:t>
            </a:r>
          </a:p>
          <a:p>
            <a:pPr marL="285750" lvl="0" indent="-285750">
              <a:buFont typeface="Arial" charset="0"/>
              <a:buChar char="•"/>
            </a:pPr>
            <a:r>
              <a:rPr lang="ru-RU" dirty="0"/>
              <a:t>Помогают уменьшить количество усилий, необходимых для повторного тестирования</a:t>
            </a:r>
          </a:p>
          <a:p>
            <a:pPr marL="285750" indent="-285750">
              <a:buFont typeface="Arial" charset="0"/>
              <a:buChar char="•"/>
            </a:pPr>
            <a:r>
              <a:rPr lang="ru-RU" dirty="0"/>
              <a:t>Поощряют написание слабосвязанного </a:t>
            </a:r>
            <a:r>
              <a:rPr lang="ru-RU" dirty="0" smtClean="0"/>
              <a:t>кода</a:t>
            </a:r>
          </a:p>
          <a:p>
            <a:pPr marL="285750" indent="-285750">
              <a:buFont typeface="Arial" charset="0"/>
              <a:buChar char="•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Минусы</a:t>
            </a:r>
            <a:endParaRPr lang="ru-RU" dirty="0"/>
          </a:p>
          <a:p>
            <a:pPr>
              <a:buFont typeface="Arial" charset="0"/>
              <a:buChar char="•"/>
            </a:pPr>
            <a:r>
              <a:rPr lang="ru-RU" dirty="0">
                <a:sym typeface="Wingdings" pitchFamily="2" charset="2"/>
              </a:rPr>
              <a:t>Не проверяют взаимодействие объектов</a:t>
            </a:r>
          </a:p>
          <a:p>
            <a:pPr>
              <a:buFont typeface="Arial" charset="0"/>
              <a:buChar char="•"/>
            </a:pPr>
            <a:r>
              <a:rPr lang="ru-RU" dirty="0"/>
              <a:t>Не дают 100%-й гарантии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</a:t>
            </a:r>
            <a:r>
              <a:rPr lang="ru-RU" dirty="0" smtClean="0"/>
              <a:t>сновные </a:t>
            </a:r>
            <a:r>
              <a:rPr lang="ru-RU" dirty="0" smtClean="0"/>
              <a:t>правила </a:t>
            </a:r>
            <a:r>
              <a:rPr lang="ru-RU" dirty="0" smtClean="0"/>
              <a:t>тестирования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ru-RU" dirty="0"/>
              <a:t>Т</a:t>
            </a:r>
            <a:r>
              <a:rPr lang="ru-RU" dirty="0" smtClean="0"/>
              <a:t>есты должны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ru-RU" dirty="0" smtClean="0"/>
              <a:t>быть достоверными;</a:t>
            </a:r>
            <a:endParaRPr lang="ru-RU" dirty="0"/>
          </a:p>
          <a:p>
            <a:pPr marL="285750" indent="-285750" fontAlgn="base">
              <a:buFont typeface="Arial" charset="0"/>
              <a:buChar char="•"/>
            </a:pPr>
            <a:r>
              <a:rPr lang="ru-RU" dirty="0" smtClean="0"/>
              <a:t>не </a:t>
            </a:r>
            <a:r>
              <a:rPr lang="ru-RU" dirty="0"/>
              <a:t>зависеть от окружения, на котором они </a:t>
            </a:r>
            <a:r>
              <a:rPr lang="ru-RU" dirty="0" smtClean="0"/>
              <a:t>выполняются;</a:t>
            </a:r>
            <a:endParaRPr lang="ru-RU" dirty="0"/>
          </a:p>
          <a:p>
            <a:pPr marL="285750" indent="-285750" fontAlgn="base">
              <a:buFont typeface="Arial" charset="0"/>
              <a:buChar char="•"/>
            </a:pPr>
            <a:r>
              <a:rPr lang="ru-RU" dirty="0"/>
              <a:t>л</a:t>
            </a:r>
            <a:r>
              <a:rPr lang="ru-RU" dirty="0" smtClean="0"/>
              <a:t>егко поддерживаться;</a:t>
            </a:r>
            <a:endParaRPr lang="ru-RU" dirty="0"/>
          </a:p>
          <a:p>
            <a:pPr marL="285750" indent="-285750" fontAlgn="base">
              <a:buFont typeface="Arial" charset="0"/>
              <a:buChar char="•"/>
            </a:pPr>
            <a:r>
              <a:rPr lang="ru-RU" dirty="0"/>
              <a:t>л</a:t>
            </a:r>
            <a:r>
              <a:rPr lang="ru-RU" dirty="0" smtClean="0"/>
              <a:t>егко </a:t>
            </a:r>
            <a:r>
              <a:rPr lang="ru-RU" dirty="0"/>
              <a:t>читаться и быть простыми для понимания (даже новый разработчик должен понять что именно тестируется</a:t>
            </a:r>
            <a:r>
              <a:rPr lang="ru-RU" dirty="0" smtClean="0"/>
              <a:t>);</a:t>
            </a:r>
            <a:endParaRPr lang="ru-RU" dirty="0"/>
          </a:p>
          <a:p>
            <a:pPr marL="285750" indent="-285750" fontAlgn="base">
              <a:buFont typeface="Arial" charset="0"/>
              <a:buChar char="•"/>
            </a:pPr>
            <a:r>
              <a:rPr lang="ru-RU" dirty="0"/>
              <a:t>с</a:t>
            </a:r>
            <a:r>
              <a:rPr lang="ru-RU" dirty="0" smtClean="0"/>
              <a:t>облюдать </a:t>
            </a:r>
            <a:r>
              <a:rPr lang="ru-RU" dirty="0"/>
              <a:t>единую конвенцию </a:t>
            </a:r>
            <a:r>
              <a:rPr lang="ru-RU" dirty="0" smtClean="0"/>
              <a:t>именования;</a:t>
            </a:r>
            <a:endParaRPr lang="ru-RU" dirty="0"/>
          </a:p>
          <a:p>
            <a:pPr marL="285750" indent="-285750" fontAlgn="base">
              <a:buFont typeface="Arial" charset="0"/>
              <a:buChar char="•"/>
            </a:pPr>
            <a:r>
              <a:rPr lang="ru-RU" dirty="0"/>
              <a:t>з</a:t>
            </a:r>
            <a:r>
              <a:rPr lang="ru-RU" dirty="0" smtClean="0"/>
              <a:t>апускаться </a:t>
            </a:r>
            <a:r>
              <a:rPr lang="ru-RU" dirty="0"/>
              <a:t>регулярно в автоматическом </a:t>
            </a:r>
            <a:r>
              <a:rPr lang="ru-RU" dirty="0" smtClean="0"/>
              <a:t>режиме.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1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Логическое </a:t>
            </a:r>
            <a:r>
              <a:rPr lang="ru-RU" dirty="0"/>
              <a:t>расположение тестов в </a:t>
            </a:r>
            <a:r>
              <a:rPr lang="ru-RU" dirty="0" smtClean="0"/>
              <a:t>системе контроля версий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Тесты должны </a:t>
            </a:r>
            <a:r>
              <a:rPr lang="ru-RU" dirty="0"/>
              <a:t>быть </a:t>
            </a:r>
            <a:r>
              <a:rPr lang="ru-RU" dirty="0" smtClean="0"/>
              <a:t>частью </a:t>
            </a:r>
            <a:r>
              <a:rPr lang="ru-RU" dirty="0"/>
              <a:t>контроля версий. В зависимости от типа </a:t>
            </a:r>
            <a:r>
              <a:rPr lang="ru-RU" dirty="0" smtClean="0"/>
              <a:t>решения</a:t>
            </a:r>
            <a:r>
              <a:rPr lang="ru-RU" dirty="0"/>
              <a:t>, они могут быть организованы по-разному. Общая рекомендация: если приложение монолитное, </a:t>
            </a:r>
            <a:r>
              <a:rPr lang="ru-RU" dirty="0" smtClean="0"/>
              <a:t>следует положить </a:t>
            </a:r>
            <a:r>
              <a:rPr lang="ru-RU" dirty="0"/>
              <a:t>все тесты в папку </a:t>
            </a:r>
            <a:r>
              <a:rPr lang="ru-RU" dirty="0" err="1"/>
              <a:t>Tests</a:t>
            </a:r>
            <a:r>
              <a:rPr lang="ru-RU" dirty="0"/>
              <a:t>; </a:t>
            </a:r>
            <a:r>
              <a:rPr lang="ru-RU" dirty="0" smtClean="0"/>
              <a:t>в случае множества </a:t>
            </a:r>
            <a:r>
              <a:rPr lang="ru-RU" dirty="0"/>
              <a:t>разных компонентов, </a:t>
            </a:r>
            <a:r>
              <a:rPr lang="ru-RU" dirty="0" smtClean="0"/>
              <a:t>хранить </a:t>
            </a:r>
            <a:r>
              <a:rPr lang="ru-RU" dirty="0"/>
              <a:t>тесты в папке каждого компонента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Соответствия между тестируемым и тестирующим кодами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695171"/>
              </p:ext>
            </p:extLst>
          </p:nvPr>
        </p:nvGraphicFramePr>
        <p:xfrm>
          <a:off x="899592" y="1219200"/>
          <a:ext cx="7128792" cy="3649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84176"/>
                <a:gridCol w="5544616"/>
              </a:tblGrid>
              <a:tr h="6029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Объект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тестирования</a:t>
                      </a:r>
                    </a:p>
                  </a:txBody>
                  <a:tcPr marL="52948" marR="529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Объект модульного теста</a:t>
                      </a:r>
                    </a:p>
                  </a:txBody>
                  <a:tcPr marL="52948" marR="52948" marT="0" marB="0" anchor="ctr"/>
                </a:tc>
              </a:tr>
              <a:tr h="922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Проект</a:t>
                      </a:r>
                    </a:p>
                  </a:txBody>
                  <a:tcPr marL="52948" marR="5294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Создать проект (</a:t>
                      </a:r>
                      <a:r>
                        <a:rPr lang="en-US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Class Library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), </a:t>
                      </a: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содержащий тесты, с именем </a:t>
                      </a:r>
                      <a:r>
                        <a:rPr lang="ru-RU" sz="1600" b="1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P</a:t>
                      </a:r>
                      <a:r>
                        <a:rPr lang="en-US" sz="1600" b="1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roject</a:t>
                      </a:r>
                      <a:r>
                        <a:rPr lang="ru-RU" sz="1600" b="1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</a:t>
                      </a:r>
                      <a:r>
                        <a:rPr lang="en-US" sz="1600" b="1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ame</a:t>
                      </a:r>
                      <a:r>
                        <a:rPr lang="ru-RU" sz="1600" b="1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.</a:t>
                      </a:r>
                      <a:r>
                        <a:rPr lang="ru-RU" sz="1600" b="1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Tests</a:t>
                      </a:r>
                      <a:endParaRPr lang="ru-RU" sz="1600" b="1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2948" marR="52948" marT="0" marB="0" anchor="ctr"/>
                </a:tc>
              </a:tr>
              <a:tr h="10622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Класс</a:t>
                      </a:r>
                    </a:p>
                  </a:txBody>
                  <a:tcPr marL="52948" marR="5294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Для каждого класса, подлежащего тестированию, 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создать</a:t>
                      </a:r>
                      <a:r>
                        <a:rPr lang="ru-RU" sz="16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(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по </a:t>
                      </a: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крайней 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мере)</a:t>
                      </a:r>
                      <a:r>
                        <a:rPr lang="ru-RU" sz="16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один </a:t>
                      </a: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тестирующий класс с именем </a:t>
                      </a:r>
                      <a:r>
                        <a:rPr lang="en-US" sz="1600" b="1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ClassName</a:t>
                      </a:r>
                      <a:r>
                        <a:rPr lang="ru-RU" sz="1600" b="1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Tests</a:t>
                      </a:r>
                      <a:r>
                        <a:rPr lang="ru-RU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. </a:t>
                      </a: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Такие тестирующие классы называются наборами тестов (</a:t>
                      </a:r>
                      <a:r>
                        <a:rPr lang="en-US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test fixtures</a:t>
                      </a: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 </a:t>
                      </a:r>
                    </a:p>
                  </a:txBody>
                  <a:tcPr marL="52948" marR="52948" marT="0" marB="0" anchor="ctr"/>
                </a:tc>
              </a:tr>
              <a:tr h="10622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Метод</a:t>
                      </a:r>
                    </a:p>
                  </a:txBody>
                  <a:tcPr marL="52948" marR="5294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Для каждого метода, подлежащего тестированию, 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создать </a:t>
                      </a:r>
                      <a:r>
                        <a:rPr lang="ru-RU" sz="16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по крайней мере)</a:t>
                      </a:r>
                      <a:r>
                        <a:rPr lang="ru-RU" sz="16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один </a:t>
                      </a: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тестирующий </a:t>
                      </a:r>
                      <a:r>
                        <a:rPr lang="en-US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public</a:t>
                      </a: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-метод (тест) с именем </a:t>
                      </a:r>
                      <a:endParaRPr lang="en-US" sz="1600" dirty="0" smtClean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MethodName</a:t>
                      </a:r>
                      <a:r>
                        <a:rPr lang="ru-RU" sz="1600" b="1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_</a:t>
                      </a:r>
                      <a:r>
                        <a:rPr lang="en-US" sz="1600" b="1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Test Conditions</a:t>
                      </a:r>
                      <a:r>
                        <a:rPr lang="ru-RU" sz="1600" b="1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_</a:t>
                      </a:r>
                      <a:r>
                        <a:rPr lang="en-US" sz="1600" b="1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Expected Behavior</a:t>
                      </a:r>
                      <a:endParaRPr lang="ru-RU" sz="1600" b="1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2948" marR="52948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0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Соответствия между тестируемым и тестирующим кодами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125383"/>
              </p:ext>
            </p:extLst>
          </p:nvPr>
        </p:nvGraphicFramePr>
        <p:xfrm>
          <a:off x="914400" y="1219200"/>
          <a:ext cx="7315200" cy="4080128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865512"/>
                <a:gridCol w="4449688"/>
              </a:tblGrid>
              <a:tr h="1201688">
                <a:tc>
                  <a:txBody>
                    <a:bodyPr/>
                    <a:lstStyle/>
                    <a:p>
                      <a:pPr marL="419100" indent="0">
                        <a:buNone/>
                      </a:pPr>
                      <a:r>
                        <a:rPr lang="ru-RU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&lt;PROJECT_NAME&gt;.</a:t>
                      </a:r>
                      <a:r>
                        <a:rPr lang="ru-RU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Core</a:t>
                      </a:r>
                      <a:endParaRPr lang="ru-RU" sz="16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419100" indent="0">
                        <a:buNone/>
                      </a:pPr>
                      <a:r>
                        <a:rPr lang="ru-RU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&lt;PROJECT_NAME&gt;.</a:t>
                      </a:r>
                      <a:r>
                        <a:rPr lang="ru-RU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Bl</a:t>
                      </a:r>
                      <a:endParaRPr lang="ru-RU" sz="16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419100" indent="0">
                        <a:buNone/>
                      </a:pPr>
                      <a:r>
                        <a:rPr lang="ru-RU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&lt;PROJECT_NAME&gt;.</a:t>
                      </a:r>
                      <a:r>
                        <a:rPr lang="ru-RU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Web</a:t>
                      </a:r>
                      <a:endParaRPr lang="ru-RU" sz="16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19100" indent="0">
                        <a:buNone/>
                      </a:pPr>
                      <a:r>
                        <a:rPr lang="ru-RU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&lt;PROJECT_NAME&gt;.</a:t>
                      </a:r>
                      <a:r>
                        <a:rPr lang="ru-RU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Core.Tests</a:t>
                      </a:r>
                      <a:endParaRPr lang="ru-RU" sz="16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419100" indent="0">
                        <a:buNone/>
                      </a:pPr>
                      <a:r>
                        <a:rPr lang="ru-RU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&lt;PROJECT_NAME&gt;.</a:t>
                      </a:r>
                      <a:r>
                        <a:rPr lang="ru-RU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Bl.Tests</a:t>
                      </a:r>
                      <a:endParaRPr lang="ru-RU" sz="16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419100" indent="0">
                        <a:buNone/>
                      </a:pPr>
                      <a:r>
                        <a:rPr lang="ru-RU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&lt;PROJECT_NAME&gt;.</a:t>
                      </a:r>
                      <a:r>
                        <a:rPr lang="ru-RU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Web.Tests</a:t>
                      </a:r>
                      <a:r>
                        <a:rPr lang="ru-RU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.</a:t>
                      </a:r>
                      <a:endParaRPr lang="en-US" sz="16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</a:tr>
              <a:tr h="108012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ProblemResolver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ProblemResolverTests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</a:tr>
              <a:tr h="154758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сlass</a:t>
                      </a:r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Calculator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{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</a:t>
                      </a:r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public </a:t>
                      </a:r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void Sum()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</a:t>
                      </a:r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{ </a:t>
                      </a:r>
                      <a:endParaRPr lang="en-US" sz="1600" kern="1200" dirty="0" smtClean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    </a:t>
                      </a:r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//</a:t>
                      </a:r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TODO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</a:t>
                      </a:r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} </a:t>
                      </a:r>
                      <a:endParaRPr lang="en-US" sz="1600" kern="1200" dirty="0" smtClean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}</a:t>
                      </a:r>
                      <a:endParaRPr lang="en-US" sz="16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сlass</a:t>
                      </a:r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CalculatorTests</a:t>
                      </a:r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{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public void Sum_2Plus5_7Returned()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{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1600" kern="1200" baseline="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  //TODO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}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}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2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тестировать, а что – нет</a:t>
            </a:r>
            <a:r>
              <a:rPr lang="ru-RU" dirty="0" smtClean="0"/>
              <a:t>?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14400" y="3619500"/>
            <a:ext cx="73152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572000" y="1219200"/>
            <a:ext cx="0" cy="48006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64484" y="1097115"/>
            <a:ext cx="2531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Количество зависимостей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93283" y="3311722"/>
            <a:ext cx="2763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Алгоритмическая сложность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2822" y="4404151"/>
            <a:ext cx="3318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Простой код без </a:t>
            </a:r>
            <a:r>
              <a:rPr lang="ru-RU" b="1" dirty="0" smtClean="0">
                <a:solidFill>
                  <a:srgbClr val="C00000"/>
                </a:solidFill>
              </a:rPr>
              <a:t>зависимостей </a:t>
            </a:r>
          </a:p>
          <a:p>
            <a:r>
              <a:rPr lang="ru-RU" b="1" dirty="0" smtClean="0">
                <a:solidFill>
                  <a:srgbClr val="C00000"/>
                </a:solidFill>
              </a:rPr>
              <a:t>- </a:t>
            </a:r>
            <a:r>
              <a:rPr lang="ru-RU" dirty="0">
                <a:solidFill>
                  <a:srgbClr val="C00000"/>
                </a:solidFill>
              </a:rPr>
              <a:t>можно не тестировать</a:t>
            </a:r>
            <a:endParaRPr lang="en-US" b="1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1565092"/>
            <a:ext cx="37226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Не очень сложный код с </a:t>
            </a:r>
            <a:endParaRPr lang="ru-RU" b="1" dirty="0" smtClean="0">
              <a:solidFill>
                <a:srgbClr val="00B050"/>
              </a:solidFill>
            </a:endParaRPr>
          </a:p>
          <a:p>
            <a:r>
              <a:rPr lang="ru-RU" b="1" dirty="0" smtClean="0">
                <a:solidFill>
                  <a:srgbClr val="00B050"/>
                </a:solidFill>
              </a:rPr>
              <a:t>зависимостями – </a:t>
            </a:r>
            <a:r>
              <a:rPr lang="ru-RU" dirty="0">
                <a:solidFill>
                  <a:srgbClr val="00B050"/>
                </a:solidFill>
              </a:rPr>
              <a:t>связывает между 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00B050"/>
                </a:solidFill>
              </a:rPr>
              <a:t>собой </a:t>
            </a:r>
            <a:r>
              <a:rPr lang="ru-RU" dirty="0">
                <a:solidFill>
                  <a:srgbClr val="00B050"/>
                </a:solidFill>
              </a:rPr>
              <a:t>разные </a:t>
            </a:r>
            <a:r>
              <a:rPr lang="ru-RU" dirty="0" smtClean="0">
                <a:solidFill>
                  <a:srgbClr val="00B050"/>
                </a:solidFill>
              </a:rPr>
              <a:t>компоненты, 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тесты </a:t>
            </a:r>
            <a:r>
              <a:rPr lang="ru-RU" dirty="0">
                <a:solidFill>
                  <a:srgbClr val="00B050"/>
                </a:solidFill>
              </a:rPr>
              <a:t>важны, чтобы уточнить, 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00B050"/>
                </a:solidFill>
              </a:rPr>
              <a:t>как </a:t>
            </a:r>
            <a:r>
              <a:rPr lang="ru-RU" dirty="0">
                <a:solidFill>
                  <a:srgbClr val="00B050"/>
                </a:solidFill>
              </a:rPr>
              <a:t>именно должно </a:t>
            </a:r>
            <a:r>
              <a:rPr lang="ru-RU" dirty="0" smtClean="0">
                <a:solidFill>
                  <a:srgbClr val="00B050"/>
                </a:solidFill>
              </a:rPr>
              <a:t>происходить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взаимодействие</a:t>
            </a:r>
            <a:endParaRPr lang="en-US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67364" y="1819006"/>
            <a:ext cx="3645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Сложный код с большим </a:t>
            </a:r>
            <a:endParaRPr lang="ru-RU" b="1" dirty="0" smtClean="0">
              <a:solidFill>
                <a:srgbClr val="C00000"/>
              </a:solidFill>
            </a:endParaRPr>
          </a:p>
          <a:p>
            <a:r>
              <a:rPr lang="ru-RU" b="1" dirty="0" smtClean="0">
                <a:solidFill>
                  <a:srgbClr val="C00000"/>
                </a:solidFill>
              </a:rPr>
              <a:t>количеством зависимостей – 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вероятность сильной связанности,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 необходим </a:t>
            </a:r>
            <a:r>
              <a:rPr lang="ru-RU" dirty="0" err="1" smtClean="0">
                <a:solidFill>
                  <a:srgbClr val="C00000"/>
                </a:solidFill>
              </a:rPr>
              <a:t>рефакторинг</a:t>
            </a:r>
            <a:endParaRPr lang="en-US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67364" y="4311817"/>
            <a:ext cx="3873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Сложный </a:t>
            </a:r>
            <a:r>
              <a:rPr lang="ru-RU" sz="16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код без </a:t>
            </a:r>
            <a:r>
              <a:rPr lang="ru-RU" sz="1600" b="1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зависимостей – </a:t>
            </a:r>
          </a:p>
          <a:p>
            <a:r>
              <a:rPr lang="ru-RU" sz="16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некие </a:t>
            </a:r>
            <a:r>
              <a:rPr lang="ru-RU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алгоритмы или </a:t>
            </a:r>
            <a:r>
              <a:rPr lang="ru-RU" sz="16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бизнес-логика</a:t>
            </a:r>
            <a:r>
              <a:rPr lang="ru-RU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,</a:t>
            </a:r>
            <a:endParaRPr lang="ru-RU" sz="1600" dirty="0" smtClean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ru-RU" sz="16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важные </a:t>
            </a:r>
            <a:r>
              <a:rPr lang="ru-RU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части </a:t>
            </a:r>
            <a:r>
              <a:rPr lang="ru-RU" sz="16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системы – тестируем </a:t>
            </a:r>
            <a:r>
              <a:rPr lang="ru-RU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их</a:t>
            </a:r>
            <a:endParaRPr lang="en-US" sz="1600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3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 написания модульных </a:t>
            </a:r>
            <a:r>
              <a:rPr lang="ru-RU" dirty="0" smtClean="0"/>
              <a:t>тестов. </a:t>
            </a:r>
            <a:r>
              <a:rPr lang="en-US" dirty="0" err="1" smtClean="0"/>
              <a:t>Шаблон</a:t>
            </a:r>
            <a:r>
              <a:rPr lang="en-US" dirty="0" smtClean="0"/>
              <a:t> </a:t>
            </a:r>
            <a:r>
              <a:rPr lang="en-US" dirty="0"/>
              <a:t>Arrange-Act-Assert (AAA)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/>
              <a:t>Шаблон для написания тестов – «</a:t>
            </a:r>
            <a:r>
              <a:rPr lang="ru-RU" dirty="0" err="1"/>
              <a:t>Triple</a:t>
            </a:r>
            <a:r>
              <a:rPr lang="ru-RU" dirty="0"/>
              <a:t> </a:t>
            </a:r>
            <a:r>
              <a:rPr lang="ru-RU" dirty="0" err="1"/>
              <a:t>A</a:t>
            </a:r>
            <a:r>
              <a:rPr lang="ru-RU" dirty="0"/>
              <a:t>» (</a:t>
            </a:r>
            <a:r>
              <a:rPr lang="ru-RU" dirty="0" err="1"/>
              <a:t>Arrange-Act-Assert</a:t>
            </a:r>
            <a:r>
              <a:rPr lang="ru-RU" dirty="0"/>
              <a:t>)</a:t>
            </a:r>
          </a:p>
          <a:p>
            <a:pPr marL="596900" lvl="0" indent="-279400" algn="just">
              <a:buFont typeface="Arial" charset="0"/>
              <a:buChar char="•"/>
            </a:pPr>
            <a:r>
              <a:rPr lang="ru-RU" dirty="0" err="1"/>
              <a:t>Arrange</a:t>
            </a:r>
            <a:r>
              <a:rPr lang="ru-RU" dirty="0"/>
              <a:t> (</a:t>
            </a:r>
            <a:r>
              <a:rPr lang="ru-RU" dirty="0" err="1"/>
              <a:t>Устанавить</a:t>
            </a:r>
            <a:r>
              <a:rPr lang="ru-RU" dirty="0"/>
              <a:t>) – осуществить настройку входных данных для теста;</a:t>
            </a:r>
          </a:p>
          <a:p>
            <a:pPr marL="596900" lvl="0" indent="-279400">
              <a:buFont typeface="Arial" charset="0"/>
              <a:buChar char="•"/>
            </a:pPr>
            <a:r>
              <a:rPr lang="ru-RU" dirty="0" err="1"/>
              <a:t>Act</a:t>
            </a:r>
            <a:r>
              <a:rPr lang="ru-RU" dirty="0"/>
              <a:t> (Выполнить) – выполнить действие, результаты которого тестируются;</a:t>
            </a:r>
          </a:p>
          <a:p>
            <a:pPr marL="596900" lvl="0" indent="-279400">
              <a:buFont typeface="Arial" charset="0"/>
              <a:buChar char="•"/>
            </a:pPr>
            <a:r>
              <a:rPr lang="ru-RU" dirty="0" err="1"/>
              <a:t>Assert</a:t>
            </a:r>
            <a:r>
              <a:rPr lang="ru-RU" dirty="0"/>
              <a:t> (Проверить) – проверить результаты </a:t>
            </a:r>
            <a:r>
              <a:rPr lang="ru-RU" dirty="0" smtClean="0"/>
              <a:t>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710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 написания модульных </a:t>
            </a:r>
            <a:r>
              <a:rPr lang="ru-RU" dirty="0" smtClean="0"/>
              <a:t>тестов. </a:t>
            </a:r>
            <a:r>
              <a:rPr lang="en-US" dirty="0" err="1" smtClean="0"/>
              <a:t>Шаблон</a:t>
            </a:r>
            <a:r>
              <a:rPr lang="en-US" dirty="0" smtClean="0"/>
              <a:t> </a:t>
            </a:r>
            <a:r>
              <a:rPr lang="en-US" dirty="0"/>
              <a:t>Arrange-Act-Assert (AAA)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effectLst>
            <a:glow>
              <a:srgbClr val="FFFF00">
                <a:alpha val="40000"/>
              </a:srgbClr>
            </a:glow>
          </a:effectLst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Tes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tClass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indent="0" algn="just">
              <a:buNone/>
            </a:pPr>
            <a:r>
              <a:rPr lang="ru-RU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ProgramTest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ru-RU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algn="just">
              <a:buNone/>
            </a:pPr>
            <a:r>
              <a:rPr lang="ru-RU" dirty="0">
                <a:latin typeface="Consolas" pitchFamily="49" charset="0"/>
                <a:cs typeface="Consolas" pitchFamily="49" charset="0"/>
              </a:rPr>
              <a:t>    [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Test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Method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indent="0" algn="just">
              <a:buNone/>
            </a:pPr>
            <a:r>
              <a:rPr lang="ru-RU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u-RU" dirty="0" err="1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ru-RU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ru-RU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Sum_2Plus</a:t>
            </a:r>
            <a:r>
              <a:rPr lang="ru-RU" dirty="0" smtClean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ru-RU" dirty="0" smtClean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Returned</a:t>
            </a:r>
            <a:r>
              <a:rPr lang="ru-RU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endParaRPr lang="ru-RU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algn="just">
              <a:buNone/>
            </a:pPr>
            <a:r>
              <a:rPr lang="ru-RU" dirty="0">
                <a:effectLst>
                  <a:outerShdw blurRad="50800" dist="50800" dir="5400000" algn="ctr" rotWithShape="0">
                    <a:srgbClr val="0070C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effectLst>
                  <a:outerShdw blurRad="50800" dist="50800" dir="5400000" algn="ctr" rotWithShape="0">
                    <a:srgbClr val="0070C0"/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>
                <a:effectLst>
                  <a:outerShdw blurRad="50800" dist="50800" dir="5400000" algn="ctr" rotWithShape="0">
                    <a:srgbClr val="0070C0"/>
                  </a:outerShdw>
                </a:effectLst>
              </a:rPr>
              <a:t> </a:t>
            </a:r>
            <a:r>
              <a:rPr lang="ru-RU" dirty="0" err="1">
                <a:effectLst>
                  <a:outerShdw blurRad="50800" dist="50800" dir="5400000" algn="ctr" rotWithShape="0">
                    <a:srgbClr val="0070C0"/>
                  </a:outerShdw>
                </a:effectLst>
              </a:rPr>
              <a:t>Arrange</a:t>
            </a:r>
            <a:endParaRPr lang="ru-RU" dirty="0">
              <a:effectLst>
                <a:outerShdw blurRad="50800" dist="50800" dir="5400000" algn="ctr" rotWithShape="0">
                  <a:srgbClr val="0070C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ru-RU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target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ArithmeticUnit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algn="just">
              <a:buNone/>
            </a:pPr>
            <a:r>
              <a:rPr lang="ru-RU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target.OperandA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= 2;</a:t>
            </a:r>
          </a:p>
          <a:p>
            <a:pPr marL="0" indent="0" algn="just">
              <a:buNone/>
            </a:pPr>
            <a:r>
              <a:rPr lang="ru-RU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target.OperandB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= 3;</a:t>
            </a:r>
          </a:p>
          <a:p>
            <a:pPr marL="0" indent="0" algn="just">
              <a:buNone/>
            </a:pPr>
            <a:r>
              <a:rPr lang="ru-RU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effectLst>
                  <a:outerShdw blurRad="50800" dist="50800" dir="5400000" algn="ctr" rotWithShape="0">
                    <a:srgbClr val="0070C0"/>
                  </a:outerShdw>
                </a:effectLst>
                <a:latin typeface="Consolas" pitchFamily="49" charset="0"/>
                <a:cs typeface="Consolas" pitchFamily="49" charset="0"/>
              </a:rPr>
              <a:t>//Act</a:t>
            </a:r>
            <a:endParaRPr lang="ru-RU" dirty="0">
              <a:effectLst>
                <a:outerShdw blurRad="50800" dist="50800" dir="5400000" algn="ctr" rotWithShape="0">
                  <a:srgbClr val="0070C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ru-RU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target.Add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algn="just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effectLst>
                  <a:outerShdw blurRad="50800" dist="50800" dir="5400000" algn="ctr" rotWithShape="0">
                    <a:srgbClr val="0070C0"/>
                  </a:outerShdw>
                </a:effectLst>
                <a:latin typeface="Consolas" pitchFamily="49" charset="0"/>
                <a:cs typeface="Consolas" pitchFamily="49" charset="0"/>
              </a:rPr>
              <a:t>//Assert</a:t>
            </a:r>
            <a:endParaRPr lang="en-US" dirty="0">
              <a:effectLst>
                <a:outerShdw blurRad="50800" dist="50800" dir="5400000" algn="ctr" rotWithShape="0">
                  <a:srgbClr val="0070C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ru-RU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Assert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AreEqual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5,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target.Result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}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ru-RU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7500" lv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02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Тестовое покрытие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478257"/>
              </p:ext>
            </p:extLst>
          </p:nvPr>
        </p:nvGraphicFramePr>
        <p:xfrm>
          <a:off x="914400" y="1219200"/>
          <a:ext cx="7315200" cy="3754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97560"/>
                <a:gridCol w="4017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effectLst/>
                        </a:rPr>
                        <a:t>System.Int32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err="1" smtClean="0">
                          <a:effectLst/>
                        </a:rPr>
                        <a:t>System.String</a:t>
                      </a:r>
                      <a:endParaRPr lang="en-US" sz="16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положительное</a:t>
                      </a:r>
                      <a:r>
                        <a:rPr lang="ru-RU" sz="1600" b="1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число</a:t>
                      </a:r>
                      <a:endParaRPr lang="en-US" sz="1600" b="1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null</a:t>
                      </a:r>
                      <a:endParaRPr lang="en-US" sz="1600" b="1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Отрицательное число</a:t>
                      </a:r>
                      <a:endParaRPr lang="en-US" sz="1600" b="1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Пустая</a:t>
                      </a:r>
                      <a:r>
                        <a:rPr lang="ru-RU" sz="1600" b="1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строка</a:t>
                      </a:r>
                      <a:r>
                        <a:rPr lang="en-US" sz="1600" b="1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, </a:t>
                      </a:r>
                      <a:r>
                        <a:rPr lang="en-US" sz="1600" b="1" kern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String.Empty</a:t>
                      </a:r>
                      <a:r>
                        <a:rPr lang="ru-RU" sz="1600" b="1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или</a:t>
                      </a:r>
                      <a:r>
                        <a:rPr lang="ru-RU" sz="1600" b="1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""</a:t>
                      </a:r>
                      <a:endParaRPr lang="en-US" sz="1600" b="1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ноль</a:t>
                      </a:r>
                      <a:endParaRPr lang="en-US" sz="1600" b="1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Один</a:t>
                      </a:r>
                      <a:r>
                        <a:rPr lang="ru-RU" sz="1600" b="1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или более пробелов</a:t>
                      </a:r>
                      <a:endParaRPr lang="en-US" sz="1600" b="1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int.MaxValue</a:t>
                      </a:r>
                      <a:r>
                        <a:rPr lang="en-US" sz="1600" b="1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ru-RU" sz="1600" b="1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или</a:t>
                      </a:r>
                      <a:r>
                        <a:rPr lang="en-US" sz="1600" b="1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2,147,483,647</a:t>
                      </a:r>
                      <a:endParaRPr lang="en-US" sz="1600" b="1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Один или</a:t>
                      </a:r>
                      <a:r>
                        <a:rPr lang="ru-RU" sz="1600" b="1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более символов табуляции</a:t>
                      </a:r>
                      <a:endParaRPr lang="en-US" sz="1600" b="1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int.MinValue</a:t>
                      </a:r>
                      <a:r>
                        <a:rPr lang="en-US" sz="1600" b="1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ru-RU" sz="1600" b="1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или</a:t>
                      </a:r>
                      <a:r>
                        <a:rPr lang="en-US" sz="1600" b="1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-2,147,483,648</a:t>
                      </a:r>
                      <a:endParaRPr lang="en-US" sz="1600" b="1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Новая строка или</a:t>
                      </a:r>
                      <a:r>
                        <a:rPr lang="ru-RU" sz="1600" b="1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600" b="1" kern="1200" baseline="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Environment.NewLine</a:t>
                      </a:r>
                      <a:endParaRPr lang="en-US" sz="1600" b="1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1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Допустимая строка</a:t>
                      </a:r>
                      <a:endParaRPr lang="en-US" sz="16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1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неверная</a:t>
                      </a:r>
                      <a:r>
                        <a:rPr lang="ru-RU" sz="1600" b="1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строка </a:t>
                      </a:r>
                      <a:endParaRPr lang="en-US" sz="1600" b="1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1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символы </a:t>
                      </a:r>
                      <a:r>
                        <a:rPr lang="en-US" sz="1600" b="1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Unicode</a:t>
                      </a:r>
                      <a:r>
                        <a:rPr lang="ru-RU" sz="1600" b="1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, например, китайский</a:t>
                      </a:r>
                      <a:endParaRPr lang="en-US" sz="1600" b="1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9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Дайте человеку рыбу, и вы накормите его на один день. Научите его ловить рыбу, и он никогда не будет голоден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tests </a:t>
            </a:r>
            <a:r>
              <a:rPr lang="ru-RU" dirty="0" smtClean="0"/>
              <a:t>или параметризированные тесты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NUnit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testing framework</a:t>
            </a:r>
          </a:p>
          <a:p>
            <a:pPr marL="0" indent="0">
              <a:buNone/>
            </a:pPr>
            <a:endParaRPr lang="en-US" sz="1200" b="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TestCase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(12,3,4)]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TestCase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(12,2,6)]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TestCase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(12,4,3)]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DivideTest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d,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q)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   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Assert.AreEqual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 q, n / d );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TestCase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(12,3, Result=4)]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TestCase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(12,2, Result=6)]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TestCase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(12,4, Result=3)]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DivideTest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d)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fi-FI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dirty="0" err="1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fi-FI" dirty="0">
                <a:latin typeface="Consolas" charset="0"/>
                <a:ea typeface="Consolas" charset="0"/>
                <a:cs typeface="Consolas" charset="0"/>
              </a:rPr>
              <a:t>( n / d );</a:t>
            </a:r>
          </a:p>
          <a:p>
            <a:pPr marL="0" indent="0">
              <a:buNone/>
            </a:pPr>
            <a:r>
              <a:rPr lang="fi-FI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fi-FI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0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tests </a:t>
            </a:r>
            <a:r>
              <a:rPr lang="ru-RU" dirty="0" smtClean="0"/>
              <a:t>или параметризированные тесты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NUnit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testing framework</a:t>
            </a:r>
          </a:p>
          <a:p>
            <a:pPr marL="0" indent="0">
              <a:buNone/>
            </a:pPr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Test,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TestCaseSource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DivideCases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")]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DivideTest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d,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q)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   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Assert.AreEqual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 q, n / d 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static object[]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DivideCases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   new object[] { 12, 3, 4 },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   new object[] { 12, 2, 6 },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   new object[] { 12, 4, 3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};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9429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 </a:t>
            </a:r>
            <a:r>
              <a:rPr lang="ru-RU" dirty="0" smtClean="0"/>
              <a:t>написания модульных тестов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0" indent="0">
              <a:buNone/>
            </a:pPr>
            <a:r>
              <a:rPr lang="ru-RU" b="0" i="1" dirty="0"/>
              <a:t>Когда пишешь код, думай о тесте.</a:t>
            </a:r>
          </a:p>
          <a:p>
            <a:pPr marL="2286000" indent="0">
              <a:buNone/>
            </a:pPr>
            <a:r>
              <a:rPr lang="ru-RU" b="0" i="1" dirty="0"/>
              <a:t>Когда пишешь тест, думай о коде.</a:t>
            </a:r>
          </a:p>
          <a:p>
            <a:pPr marL="2286000" indent="0">
              <a:buNone/>
            </a:pPr>
            <a:r>
              <a:rPr lang="ru-RU" b="0" i="1" dirty="0"/>
              <a:t>Когда ты думаешь о коде и тесте как о едином,</a:t>
            </a:r>
          </a:p>
          <a:p>
            <a:pPr marL="2286000" indent="0">
              <a:buNone/>
            </a:pPr>
            <a:r>
              <a:rPr lang="ru-RU" b="0" i="1" dirty="0"/>
              <a:t>тестирование просто, а код красив.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 smtClean="0"/>
              <a:t>Unit-</a:t>
            </a:r>
            <a:r>
              <a:rPr lang="ru-RU" dirty="0"/>
              <a:t>тесты автоматизированы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Unit-</a:t>
            </a:r>
            <a:r>
              <a:rPr lang="ru-RU" dirty="0"/>
              <a:t>тесты пишутся на том же языке, что и тестируемый код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Unit-</a:t>
            </a:r>
            <a:r>
              <a:rPr lang="ru-RU" dirty="0"/>
              <a:t>тесты – простые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Unit-</a:t>
            </a:r>
            <a:r>
              <a:rPr lang="ru-RU" dirty="0"/>
              <a:t>тесты –  б</a:t>
            </a:r>
            <a:r>
              <a:rPr lang="ru-RU" dirty="0">
                <a:sym typeface="Wingdings" pitchFamily="2" charset="2"/>
              </a:rPr>
              <a:t>ыстрые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Unit-</a:t>
            </a:r>
            <a:r>
              <a:rPr lang="ru-RU" dirty="0"/>
              <a:t>тесты –  независимые</a:t>
            </a:r>
            <a:endParaRPr lang="ru-RU" dirty="0"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Unit-</a:t>
            </a:r>
            <a:r>
              <a:rPr lang="ru-RU" dirty="0"/>
              <a:t>тесты –  надежные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Unit-</a:t>
            </a:r>
            <a:r>
              <a:rPr lang="ru-RU" dirty="0"/>
              <a:t>тесты – </a:t>
            </a:r>
            <a:r>
              <a:rPr lang="ru-RU" dirty="0" smtClean="0"/>
              <a:t>точные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78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 написания модульных </a:t>
            </a:r>
            <a:r>
              <a:rPr lang="ru-RU" dirty="0" smtClean="0"/>
              <a:t>тестов. Борьба </a:t>
            </a:r>
            <a:r>
              <a:rPr lang="ru-RU" dirty="0"/>
              <a:t>с </a:t>
            </a:r>
            <a:r>
              <a:rPr lang="ru-RU" dirty="0" smtClean="0"/>
              <a:t>зависимостями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AccountManagementController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 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BaseAdministrationController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private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IOrderManager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orderManager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IAccountData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accountData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IUserManager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userManager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FilterParam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disabledAccountsFilter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endParaRPr lang="fr-FR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fr-FR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fr-FR" dirty="0" err="1">
                <a:latin typeface="Consolas" charset="0"/>
                <a:ea typeface="Consolas" charset="0"/>
                <a:cs typeface="Consolas" charset="0"/>
              </a:rPr>
              <a:t>AccountManagementController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fr-FR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endParaRPr lang="fr-FR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fr-FR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oms 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fr-FR" dirty="0" err="1">
                <a:latin typeface="Consolas" charset="0"/>
                <a:ea typeface="Consolas" charset="0"/>
                <a:cs typeface="Consolas" charset="0"/>
              </a:rPr>
              <a:t>OrderManagerFactory.GetOrderManager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fr-FR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accountData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orderManager.GetComponent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IAccountData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&gt;();</a:t>
            </a:r>
          </a:p>
          <a:p>
            <a:pPr marL="0" indent="0">
              <a:buNone/>
            </a:pPr>
            <a:r>
              <a:rPr lang="fr-FR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userManager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fr-FR" dirty="0" err="1">
                <a:latin typeface="Consolas" charset="0"/>
                <a:ea typeface="Consolas" charset="0"/>
                <a:cs typeface="Consolas" charset="0"/>
              </a:rPr>
              <a:t>UserManagerFactory.Get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fr-FR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disabledAccountsFilter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= </a:t>
            </a:r>
            <a:endParaRPr lang="fr-FR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fr-FR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fr-FR" dirty="0" err="1">
                <a:latin typeface="Consolas" charset="0"/>
                <a:ea typeface="Consolas" charset="0"/>
                <a:cs typeface="Consolas" charset="0"/>
              </a:rPr>
              <a:t>FilterParam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fr-FR" dirty="0" err="1">
                <a:latin typeface="Consolas" charset="0"/>
                <a:ea typeface="Consolas" charset="0"/>
                <a:cs typeface="Consolas" charset="0"/>
              </a:rPr>
              <a:t>Enabled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", </a:t>
            </a:r>
            <a:r>
              <a:rPr lang="fr-FR" dirty="0" err="1">
                <a:latin typeface="Consolas" charset="0"/>
                <a:ea typeface="Consolas" charset="0"/>
                <a:cs typeface="Consolas" charset="0"/>
              </a:rPr>
              <a:t>Expression.Eq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fr-FR" dirty="0" err="1"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fr-FR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fr-FR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fr-FR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4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 написания модульных </a:t>
            </a:r>
            <a:r>
              <a:rPr lang="ru-RU" dirty="0" smtClean="0"/>
              <a:t>тестов. Борьба </a:t>
            </a:r>
            <a:r>
              <a:rPr lang="ru-RU" dirty="0"/>
              <a:t>с </a:t>
            </a:r>
            <a:r>
              <a:rPr lang="ru-RU" dirty="0" smtClean="0"/>
              <a:t>зависимостями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AccountManagementController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IAccountData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accountData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IUserManager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userManager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accountData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accountData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userManager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userManager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disabledAccountsFilter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new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FilterParam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("Enabled",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		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Expression.Eq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true);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о </a:t>
            </a:r>
            <a:r>
              <a:rPr lang="en-US" dirty="0" smtClean="0"/>
              <a:t>mock-</a:t>
            </a:r>
            <a:r>
              <a:rPr lang="ru-RU" dirty="0" smtClean="0"/>
              <a:t>объектах</a:t>
            </a:r>
            <a:r>
              <a:rPr lang="en-US" dirty="0" smtClean="0"/>
              <a:t>. </a:t>
            </a:r>
            <a:r>
              <a:rPr lang="en-US" b="0" dirty="0"/>
              <a:t>Test </a:t>
            </a:r>
            <a:r>
              <a:rPr lang="en-US" b="0" dirty="0" smtClean="0"/>
              <a:t>Doubles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charset="0"/>
              <a:buChar char="•"/>
            </a:pPr>
            <a:r>
              <a:rPr lang="ru-RU" dirty="0" err="1"/>
              <a:t>Dummy</a:t>
            </a:r>
            <a:r>
              <a:rPr lang="ru-RU" b="0" dirty="0"/>
              <a:t> – пустые объекты, которые передаются в вызываемые внутренние методы, но не используются. Предназначены лишь для заполнения параметров методов.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ru-RU" dirty="0" err="1"/>
              <a:t>Fake</a:t>
            </a:r>
            <a:r>
              <a:rPr lang="ru-RU" b="0" dirty="0"/>
              <a:t> – объекты, имеющие работающие реализации, но в таком виде, который делает их неподходящими </a:t>
            </a:r>
            <a:r>
              <a:rPr lang="ru-RU" b="0" dirty="0" smtClean="0"/>
              <a:t>для </a:t>
            </a:r>
            <a:r>
              <a:rPr lang="ru-RU" b="0" dirty="0" err="1" smtClean="0"/>
              <a:t>production</a:t>
            </a:r>
            <a:r>
              <a:rPr lang="ru-RU" b="0" dirty="0" smtClean="0"/>
              <a:t>-кода </a:t>
            </a:r>
            <a:r>
              <a:rPr lang="ru-RU" b="0" dirty="0"/>
              <a:t>(</a:t>
            </a:r>
            <a:r>
              <a:rPr lang="ru-RU" b="0" dirty="0" smtClean="0"/>
              <a:t>например,</a:t>
            </a:r>
            <a:r>
              <a:rPr lang="ru-RU" b="0" dirty="0"/>
              <a:t> </a:t>
            </a:r>
            <a:r>
              <a:rPr lang="ru-RU" b="0" dirty="0" smtClean="0"/>
              <a:t>«</a:t>
            </a:r>
            <a:r>
              <a:rPr lang="ru-RU" b="0" dirty="0" err="1" smtClean="0"/>
              <a:t>In</a:t>
            </a:r>
            <a:r>
              <a:rPr lang="ru-RU" b="0" dirty="0"/>
              <a:t> Memory </a:t>
            </a:r>
            <a:r>
              <a:rPr lang="ru-RU" b="0" dirty="0" err="1" smtClean="0"/>
              <a:t>Database</a:t>
            </a:r>
            <a:r>
              <a:rPr lang="ru-RU" b="0" dirty="0" smtClean="0"/>
              <a:t>»).</a:t>
            </a:r>
            <a:endParaRPr lang="ru-RU" b="0" dirty="0"/>
          </a:p>
          <a:p>
            <a:pPr marL="285750" indent="-285750" algn="just">
              <a:buFont typeface="Arial" charset="0"/>
              <a:buChar char="•"/>
            </a:pPr>
            <a:r>
              <a:rPr lang="ru-RU" dirty="0" err="1"/>
              <a:t>Stub</a:t>
            </a:r>
            <a:r>
              <a:rPr lang="ru-RU" b="0" dirty="0"/>
              <a:t> – объекты, которые предоставляют заранее заготовленные ответы на вызовы во время выполнения теста и обычно не отвечающие ни на какие другие вызовы, которые не требуются в тесте. Также могут запоминать какую-то дополнительную информацию о количестве вызовов, параметрах и возвращать их потом тесту для проверки.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ru-RU" dirty="0" err="1"/>
              <a:t>Mock</a:t>
            </a:r>
            <a:r>
              <a:rPr lang="ru-RU" b="0" dirty="0"/>
              <a:t> – объекты, которые заменяют реальный объект в условиях теста и позволяют проверять вызовы своих членов как часть системы или </a:t>
            </a:r>
            <a:r>
              <a:rPr lang="ru-RU" b="0" dirty="0" err="1"/>
              <a:t>unit</a:t>
            </a:r>
            <a:r>
              <a:rPr lang="ru-RU" b="0" dirty="0"/>
              <a:t>-теста. Содержат заранее запрограммированные ожидания вызовов, которые они ожидают получить. Применяются в основном для т.н. </a:t>
            </a:r>
            <a:r>
              <a:rPr lang="ru-RU" b="0" dirty="0" err="1"/>
              <a:t>interaction</a:t>
            </a:r>
            <a:r>
              <a:rPr lang="ru-RU" b="0" dirty="0"/>
              <a:t> (</a:t>
            </a:r>
            <a:r>
              <a:rPr lang="ru-RU" b="0" dirty="0" err="1"/>
              <a:t>behavioral</a:t>
            </a:r>
            <a:r>
              <a:rPr lang="ru-RU" b="0" dirty="0"/>
              <a:t>) </a:t>
            </a:r>
            <a:r>
              <a:rPr lang="ru-RU" b="0" dirty="0" err="1"/>
              <a:t>testing</a:t>
            </a:r>
            <a:r>
              <a:rPr lang="ru-RU" b="0" dirty="0" smtClean="0"/>
              <a:t>.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10054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о </a:t>
            </a:r>
            <a:r>
              <a:rPr lang="en-US" dirty="0" smtClean="0"/>
              <a:t>mock-</a:t>
            </a:r>
            <a:r>
              <a:rPr lang="ru-RU" dirty="0" smtClean="0"/>
              <a:t>объектах. </a:t>
            </a:r>
            <a:r>
              <a:rPr lang="en-US" dirty="0" err="1" smtClean="0"/>
              <a:t>D</a:t>
            </a:r>
            <a:r>
              <a:rPr lang="ru-RU" dirty="0" err="1" smtClean="0"/>
              <a:t>ummy</a:t>
            </a:r>
            <a:r>
              <a:rPr lang="ru-RU" dirty="0" smtClean="0"/>
              <a:t>-объекты.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Если нужно </a:t>
            </a:r>
            <a:r>
              <a:rPr lang="ru-RU" dirty="0"/>
              <a:t>протестировать метод </a:t>
            </a:r>
            <a:r>
              <a:rPr lang="ru-RU" dirty="0" err="1"/>
              <a:t>Foo</a:t>
            </a:r>
            <a:r>
              <a:rPr lang="ru-RU" dirty="0"/>
              <a:t>() класса </a:t>
            </a:r>
            <a:r>
              <a:rPr lang="ru-RU" dirty="0" err="1"/>
              <a:t>TestFoo</a:t>
            </a:r>
            <a:r>
              <a:rPr lang="ru-RU" dirty="0"/>
              <a:t>, который делает вызов другого метода </a:t>
            </a:r>
            <a:r>
              <a:rPr lang="ru-RU" dirty="0" err="1"/>
              <a:t>Bar</a:t>
            </a:r>
            <a:r>
              <a:rPr lang="ru-RU" dirty="0"/>
              <a:t>() класса </a:t>
            </a:r>
            <a:r>
              <a:rPr lang="ru-RU" dirty="0" err="1"/>
              <a:t>TestBar</a:t>
            </a:r>
            <a:r>
              <a:rPr lang="ru-RU" dirty="0"/>
              <a:t>. Предположим, что метод </a:t>
            </a:r>
            <a:r>
              <a:rPr lang="ru-RU" dirty="0" err="1"/>
              <a:t>Bar</a:t>
            </a:r>
            <a:r>
              <a:rPr lang="ru-RU" dirty="0"/>
              <a:t>() принимает какой-нибудь объект класса </a:t>
            </a:r>
            <a:r>
              <a:rPr lang="ru-RU" dirty="0" err="1"/>
              <a:t>Bla</a:t>
            </a:r>
            <a:r>
              <a:rPr lang="ru-RU" dirty="0"/>
              <a:t> в качестве параметра и потом ничего особого с ним не делает. В таком случае имеет смысл создать пустой объект </a:t>
            </a:r>
            <a:r>
              <a:rPr lang="ru-RU" dirty="0" err="1"/>
              <a:t>Bla</a:t>
            </a:r>
            <a:r>
              <a:rPr lang="ru-RU" dirty="0"/>
              <a:t>, передать его в класс </a:t>
            </a:r>
            <a:r>
              <a:rPr lang="ru-RU" dirty="0" err="1"/>
              <a:t>TestFoo</a:t>
            </a:r>
            <a:r>
              <a:rPr lang="ru-RU" dirty="0"/>
              <a:t> (например, при помощи широко применяемого паттерна </a:t>
            </a:r>
            <a:r>
              <a:rPr lang="ru-RU" dirty="0" err="1"/>
              <a:t>Dependency</a:t>
            </a:r>
            <a:r>
              <a:rPr lang="ru-RU" dirty="0"/>
              <a:t>), а затем уже </a:t>
            </a:r>
            <a:r>
              <a:rPr lang="ru-RU" dirty="0" err="1"/>
              <a:t>Foo</a:t>
            </a:r>
            <a:r>
              <a:rPr lang="ru-RU" dirty="0"/>
              <a:t>() при тестировании сам вызовет метод </a:t>
            </a:r>
            <a:r>
              <a:rPr lang="ru-RU" dirty="0" err="1" smtClean="0"/>
              <a:t>Bar</a:t>
            </a:r>
            <a:r>
              <a:rPr lang="ru-RU" dirty="0"/>
              <a:t>() </a:t>
            </a:r>
            <a:r>
              <a:rPr lang="ru-RU" dirty="0" smtClean="0"/>
              <a:t>класса </a:t>
            </a:r>
            <a:r>
              <a:rPr lang="ru-RU" dirty="0" err="1" smtClean="0"/>
              <a:t>TestBar</a:t>
            </a:r>
            <a:r>
              <a:rPr lang="ru-RU" dirty="0" smtClean="0"/>
              <a:t> с </a:t>
            </a:r>
            <a:r>
              <a:rPr lang="ru-RU" dirty="0"/>
              <a:t>переданным пустым </a:t>
            </a:r>
            <a:r>
              <a:rPr lang="ru-RU" dirty="0" smtClean="0"/>
              <a:t>объектом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417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о </a:t>
            </a:r>
            <a:r>
              <a:rPr lang="en-US" dirty="0" smtClean="0"/>
              <a:t>mock-</a:t>
            </a:r>
            <a:r>
              <a:rPr lang="ru-RU" dirty="0" smtClean="0"/>
              <a:t>объектах. </a:t>
            </a:r>
            <a:r>
              <a:rPr lang="en-US" dirty="0" err="1" smtClean="0"/>
              <a:t>D</a:t>
            </a:r>
            <a:r>
              <a:rPr lang="ru-RU" dirty="0" err="1" smtClean="0"/>
              <a:t>ummy</a:t>
            </a:r>
            <a:r>
              <a:rPr lang="ru-RU" dirty="0" smtClean="0"/>
              <a:t>-объекты.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ru-RU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dirty="0" err="1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ru-RU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dirty="0" err="1" smtClean="0">
                <a:latin typeface="Consolas" charset="0"/>
                <a:ea typeface="Consolas" charset="0"/>
                <a:cs typeface="Consolas" charset="0"/>
              </a:rPr>
              <a:t>FooDummy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I</a:t>
            </a:r>
            <a:r>
              <a:rPr lang="ru-RU" dirty="0" err="1" smtClean="0">
                <a:latin typeface="Consolas" charset="0"/>
                <a:ea typeface="Consolas" charset="0"/>
                <a:cs typeface="Consolas" charset="0"/>
              </a:rPr>
              <a:t>Foo</a:t>
            </a:r>
            <a:endParaRPr lang="ru-RU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ru-RU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u-RU" dirty="0" err="1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ru-RU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ru-RU" dirty="0" err="1" smtClean="0">
                <a:latin typeface="Consolas" charset="0"/>
                <a:ea typeface="Consolas" charset="0"/>
                <a:cs typeface="Consolas" charset="0"/>
              </a:rPr>
              <a:t>tring</a:t>
            </a:r>
            <a:r>
              <a:rPr lang="ru-RU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ru-RU" dirty="0"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ru-RU" dirty="0" err="1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ru-RU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dirty="0" err="1"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ru-RU" dirty="0"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pPr marL="0" indent="0">
              <a:buNone/>
            </a:pPr>
            <a:r>
              <a:rPr lang="ru-RU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TestFixture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FooCollectionTest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 algn="just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[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Test]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public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It_Should_Maintain_2_objects()</a:t>
            </a:r>
          </a:p>
          <a:p>
            <a:pPr marL="0" indent="0" algn="just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{ </a:t>
            </a:r>
          </a:p>
          <a:p>
            <a:pPr marL="0" indent="0" algn="just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FooCollection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FooCollection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sut.add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(new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FooDummy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()); </a:t>
            </a:r>
          </a:p>
          <a:p>
            <a:pPr marL="0" indent="0" algn="just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sut.add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(new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FooDummy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()); </a:t>
            </a:r>
          </a:p>
          <a:p>
            <a:pPr marL="0" indent="0" algn="just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Assert.AreEqual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(2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sut.Count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pPr marL="0" indent="0" algn="just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} </a:t>
            </a:r>
          </a:p>
          <a:p>
            <a:pPr marL="0" indent="0" algn="just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ru-RU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16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о </a:t>
            </a:r>
            <a:r>
              <a:rPr lang="en-US" dirty="0" smtClean="0"/>
              <a:t>mock-</a:t>
            </a:r>
            <a:r>
              <a:rPr lang="ru-RU" dirty="0" smtClean="0"/>
              <a:t>объектах. </a:t>
            </a:r>
            <a:r>
              <a:rPr lang="en-US" dirty="0" smtClean="0"/>
              <a:t>Stub</a:t>
            </a:r>
            <a:r>
              <a:rPr lang="ru-RU" dirty="0" smtClean="0"/>
              <a:t>-объекты.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Stub</a:t>
            </a:r>
            <a:r>
              <a:rPr lang="ru-RU" dirty="0"/>
              <a:t>-объекты </a:t>
            </a:r>
            <a:r>
              <a:rPr lang="en-US" dirty="0"/>
              <a:t>(</a:t>
            </a:r>
            <a:r>
              <a:rPr lang="en-US" dirty="0" err="1"/>
              <a:t>стабы</a:t>
            </a:r>
            <a:r>
              <a:rPr lang="en-US" dirty="0"/>
              <a:t>) </a:t>
            </a:r>
            <a:r>
              <a:rPr lang="ru-RU" dirty="0"/>
              <a:t>– это типичные заглушки. Они ничего полезного не делают и умеют лишь возвращать определенные данные в ответ на вызовы своих методов. В нашем примере </a:t>
            </a:r>
            <a:r>
              <a:rPr lang="ru-RU" dirty="0" err="1"/>
              <a:t>стаб</a:t>
            </a:r>
            <a:r>
              <a:rPr lang="ru-RU" dirty="0"/>
              <a:t> </a:t>
            </a:r>
            <a:r>
              <a:rPr lang="ru-RU" dirty="0" smtClean="0"/>
              <a:t>подменяет класс </a:t>
            </a:r>
            <a:r>
              <a:rPr lang="en-US" dirty="0" err="1"/>
              <a:t>TestBar</a:t>
            </a:r>
            <a:r>
              <a:rPr lang="en-US" dirty="0"/>
              <a:t> </a:t>
            </a:r>
            <a:r>
              <a:rPr lang="ru-RU" dirty="0"/>
              <a:t>и в ответ на вызов </a:t>
            </a:r>
            <a:r>
              <a:rPr lang="ru-RU" dirty="0" err="1"/>
              <a:t>Bar</a:t>
            </a:r>
            <a:r>
              <a:rPr lang="ru-RU" dirty="0"/>
              <a:t>() просто бы </a:t>
            </a:r>
            <a:r>
              <a:rPr lang="ru-RU" dirty="0" smtClean="0"/>
              <a:t>возвращает какие-то (левые) </a:t>
            </a:r>
            <a:r>
              <a:rPr lang="ru-RU" dirty="0"/>
              <a:t>данные. При этом внутренняя реализация реального метода </a:t>
            </a:r>
            <a:r>
              <a:rPr lang="ru-RU" dirty="0" err="1"/>
              <a:t>Bar</a:t>
            </a:r>
            <a:r>
              <a:rPr lang="ru-RU" dirty="0"/>
              <a:t>() </a:t>
            </a:r>
            <a:r>
              <a:rPr lang="ru-RU" dirty="0" smtClean="0"/>
              <a:t>просто </a:t>
            </a:r>
            <a:r>
              <a:rPr lang="ru-RU" dirty="0"/>
              <a:t>не </a:t>
            </a:r>
            <a:r>
              <a:rPr lang="ru-RU" dirty="0" smtClean="0"/>
              <a:t>вызывается. </a:t>
            </a:r>
            <a:r>
              <a:rPr lang="ru-RU" dirty="0"/>
              <a:t>Реализуется этот подход через интерфейс и создание дополнительного класса </a:t>
            </a:r>
            <a:r>
              <a:rPr lang="ru-RU" dirty="0" err="1"/>
              <a:t>StubBar</a:t>
            </a:r>
            <a:r>
              <a:rPr lang="ru-RU" dirty="0"/>
              <a:t>, либо просто через создание </a:t>
            </a:r>
            <a:r>
              <a:rPr lang="ru-RU" dirty="0" err="1"/>
              <a:t>StubBar</a:t>
            </a:r>
            <a:r>
              <a:rPr lang="ru-RU" dirty="0"/>
              <a:t>, который является унаследованным от </a:t>
            </a:r>
            <a:r>
              <a:rPr lang="ru-RU" dirty="0" err="1"/>
              <a:t>TestBar</a:t>
            </a:r>
            <a:r>
              <a:rPr lang="ru-RU" dirty="0"/>
              <a:t>. В принципе, реализация очень похожа на </a:t>
            </a:r>
            <a:r>
              <a:rPr lang="ru-RU" dirty="0" err="1"/>
              <a:t>fake</a:t>
            </a:r>
            <a:r>
              <a:rPr lang="ru-RU" dirty="0"/>
              <a:t>-объект с тем лишь исключением, что </a:t>
            </a:r>
            <a:r>
              <a:rPr lang="ru-RU" dirty="0" err="1"/>
              <a:t>стаб</a:t>
            </a:r>
            <a:r>
              <a:rPr lang="ru-RU" dirty="0"/>
              <a:t> ничего полезного, кроме постоянного возвращения каких-то константных данных не требует. Типичная заглушка. </a:t>
            </a:r>
            <a:r>
              <a:rPr lang="ru-RU" dirty="0" err="1"/>
              <a:t>Стабам</a:t>
            </a:r>
            <a:r>
              <a:rPr lang="ru-RU" dirty="0"/>
              <a:t> позволяется лишь сохранять у себя внутри какие-нибудь данные, удостоверяющие, что вызовы были произведены или содержащие копии переданных параметров, которые затем может проверить тест.</a:t>
            </a:r>
          </a:p>
        </p:txBody>
      </p:sp>
    </p:spTree>
    <p:extLst>
      <p:ext uri="{BB962C8B-B14F-4D97-AF65-F5344CB8AC3E}">
        <p14:creationId xmlns:p14="http://schemas.microsoft.com/office/powerpoint/2010/main" val="1992055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о </a:t>
            </a:r>
            <a:r>
              <a:rPr lang="en-US" dirty="0" smtClean="0"/>
              <a:t>mock-</a:t>
            </a:r>
            <a:r>
              <a:rPr lang="ru-RU" dirty="0" smtClean="0"/>
              <a:t>объектах. </a:t>
            </a:r>
            <a:r>
              <a:rPr lang="en-US" dirty="0" err="1" smtClean="0"/>
              <a:t>D</a:t>
            </a:r>
            <a:r>
              <a:rPr lang="ru-RU" dirty="0" err="1" smtClean="0"/>
              <a:t>ummy</a:t>
            </a:r>
            <a:r>
              <a:rPr lang="ru-RU" dirty="0" smtClean="0"/>
              <a:t>-объекты.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ru-RU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dirty="0" err="1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ru-RU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dirty="0" err="1" smtClean="0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Stub : I</a:t>
            </a:r>
            <a:r>
              <a:rPr lang="ru-RU" dirty="0" err="1" smtClean="0">
                <a:latin typeface="Consolas" charset="0"/>
                <a:ea typeface="Consolas" charset="0"/>
                <a:cs typeface="Consolas" charset="0"/>
              </a:rPr>
              <a:t>Foo</a:t>
            </a:r>
            <a:endParaRPr lang="ru-RU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ru-RU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u-RU" dirty="0" err="1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ru-RU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ru-RU" dirty="0" err="1" smtClean="0">
                <a:latin typeface="Consolas" charset="0"/>
                <a:ea typeface="Consolas" charset="0"/>
                <a:cs typeface="Consolas" charset="0"/>
              </a:rPr>
              <a:t>tring</a:t>
            </a:r>
            <a:r>
              <a:rPr lang="ru-RU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ru-RU" dirty="0" err="1" smtClean="0">
                <a:latin typeface="Consolas" charset="0"/>
                <a:ea typeface="Consolas" charset="0"/>
                <a:cs typeface="Consolas" charset="0"/>
              </a:rPr>
              <a:t>ar</a:t>
            </a:r>
            <a:r>
              <a:rPr lang="ru-RU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ru-RU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/>
              <a:t>return</a:t>
            </a:r>
            <a:r>
              <a:rPr lang="en-US" dirty="0"/>
              <a:t> </a:t>
            </a:r>
            <a:r>
              <a:rPr lang="en-US" dirty="0" smtClean="0"/>
              <a:t>”test"</a:t>
            </a:r>
            <a:r>
              <a:rPr lang="ru-RU" dirty="0" smtClean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ru-RU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ru-RU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TestFixture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FooCollectionTest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 algn="just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[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Test]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public void It_Should_Maintain_2_objects()</a:t>
            </a:r>
          </a:p>
          <a:p>
            <a:pPr marL="0" indent="0" algn="just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{ </a:t>
            </a:r>
          </a:p>
          <a:p>
            <a:pPr marL="0" indent="0" algn="just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FooCollection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FooCollection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 </a:t>
            </a:r>
          </a:p>
          <a:p>
            <a:pPr marL="0" indent="0" algn="just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sut.add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(new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FooStub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()); </a:t>
            </a:r>
          </a:p>
          <a:p>
            <a:pPr marL="0" indent="0" algn="just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sut.add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(new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FooStub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()); </a:t>
            </a:r>
          </a:p>
          <a:p>
            <a:pPr marL="0" indent="0" algn="just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Assert.Equals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smtClean="0"/>
              <a:t>”</a:t>
            </a:r>
            <a:r>
              <a:rPr lang="en-US" dirty="0" err="1" smtClean="0"/>
              <a:t>testtest</a:t>
            </a:r>
            <a:r>
              <a:rPr lang="en-US" dirty="0" smtClean="0"/>
              <a:t>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sut.Joined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()); </a:t>
            </a:r>
          </a:p>
          <a:p>
            <a:pPr marL="0" indent="0" algn="just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} </a:t>
            </a:r>
          </a:p>
          <a:p>
            <a:pPr marL="0" indent="0" algn="just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ru-RU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01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charset="0"/>
                <a:ea typeface="Tahoma" charset="0"/>
                <a:cs typeface="Tahoma" charset="0"/>
              </a:rPr>
              <a:t>Если пишешь код – пиши тесты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600" b="1" dirty="0" smtClean="0"/>
              <a:t>	Ученик </a:t>
            </a:r>
            <a:r>
              <a:rPr lang="ru-RU" sz="1600" b="1" dirty="0"/>
              <a:t>спросил мастера-программиста:</a:t>
            </a:r>
          </a:p>
          <a:p>
            <a:pPr marL="0" indent="0">
              <a:buNone/>
            </a:pPr>
            <a:r>
              <a:rPr lang="ru-RU" sz="1600" b="1" i="1" dirty="0"/>
              <a:t>"Когда я могу перестать писать тесты?"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 smtClean="0"/>
              <a:t>	Мастер </a:t>
            </a:r>
            <a:r>
              <a:rPr lang="ru-RU" sz="1600" b="1" dirty="0"/>
              <a:t>ответил:</a:t>
            </a:r>
          </a:p>
          <a:p>
            <a:pPr marL="0" indent="0">
              <a:buNone/>
            </a:pPr>
            <a:r>
              <a:rPr lang="ru-RU" sz="1600" b="1" i="1" dirty="0"/>
              <a:t>"Когда ты перестаешь писать код"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 smtClean="0"/>
              <a:t>	Ученик </a:t>
            </a:r>
            <a:r>
              <a:rPr lang="ru-RU" sz="1600" b="1" dirty="0"/>
              <a:t>спросил:</a:t>
            </a:r>
          </a:p>
          <a:p>
            <a:pPr marL="0" indent="0">
              <a:buNone/>
            </a:pPr>
            <a:r>
              <a:rPr lang="ru-RU" sz="1600" b="1" i="1" dirty="0"/>
              <a:t>"Когда я перестаю писать код?"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 smtClean="0"/>
              <a:t>	Мастер </a:t>
            </a:r>
            <a:r>
              <a:rPr lang="ru-RU" sz="1600" b="1" dirty="0"/>
              <a:t>ответил:</a:t>
            </a:r>
          </a:p>
          <a:p>
            <a:pPr marL="0" indent="0">
              <a:buNone/>
            </a:pPr>
            <a:r>
              <a:rPr lang="ru-RU" sz="1600" b="1" i="1" dirty="0"/>
              <a:t>"Когда ты становишься менеджером"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 smtClean="0"/>
              <a:t>	Ученик </a:t>
            </a:r>
            <a:r>
              <a:rPr lang="ru-RU" sz="1600" b="1" dirty="0"/>
              <a:t>задрожал и спросил:</a:t>
            </a:r>
          </a:p>
          <a:p>
            <a:pPr marL="0" indent="0">
              <a:buNone/>
            </a:pPr>
            <a:r>
              <a:rPr lang="ru-RU" sz="1600" b="1" i="1" dirty="0"/>
              <a:t>"Когда я становлюсь менеджером?"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 smtClean="0"/>
              <a:t>	Мастер </a:t>
            </a:r>
            <a:r>
              <a:rPr lang="ru-RU" sz="1600" b="1" dirty="0"/>
              <a:t>ответил:</a:t>
            </a:r>
          </a:p>
          <a:p>
            <a:pPr marL="0" indent="0">
              <a:buNone/>
            </a:pPr>
            <a:r>
              <a:rPr lang="ru-RU" sz="1600" b="1" i="1" dirty="0"/>
              <a:t>"Когда ты перестаешь писать тесты"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 smtClean="0"/>
              <a:t>	Ученик </a:t>
            </a:r>
            <a:r>
              <a:rPr lang="ru-RU" sz="1600" b="1" dirty="0"/>
              <a:t>побежал писать тесты.</a:t>
            </a:r>
          </a:p>
          <a:p>
            <a:pPr marL="0" indent="0">
              <a:buNone/>
            </a:pPr>
            <a:r>
              <a:rPr lang="ru-RU" sz="1600" b="1" dirty="0" smtClean="0"/>
              <a:t>	Остались </a:t>
            </a:r>
            <a:r>
              <a:rPr lang="ru-RU" sz="1600" b="1" dirty="0"/>
              <a:t>только следы.</a:t>
            </a:r>
          </a:p>
          <a:p>
            <a:pPr marL="0" indent="0">
              <a:buNone/>
            </a:pPr>
            <a:r>
              <a:rPr lang="ru-RU" sz="1600" b="1" dirty="0" smtClean="0"/>
              <a:t>	Если </a:t>
            </a:r>
            <a:r>
              <a:rPr lang="ru-RU" sz="1600" b="1" dirty="0"/>
              <a:t>код заслуживает быть написанным, он заслуживает иметь тесты</a:t>
            </a:r>
            <a:r>
              <a:rPr lang="ru-RU" sz="1600" b="1" dirty="0" smtClean="0"/>
              <a:t>.</a:t>
            </a:r>
            <a:endParaRPr lang="ru-RU" sz="16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о </a:t>
            </a:r>
            <a:r>
              <a:rPr lang="en-US" dirty="0" smtClean="0"/>
              <a:t>mock-</a:t>
            </a:r>
            <a:r>
              <a:rPr lang="ru-RU" dirty="0" smtClean="0"/>
              <a:t>объектах. </a:t>
            </a:r>
            <a:r>
              <a:rPr lang="en-US" dirty="0" smtClean="0"/>
              <a:t>Fake</a:t>
            </a:r>
            <a:r>
              <a:rPr lang="ru-RU" dirty="0" smtClean="0"/>
              <a:t>-объекты.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Иногда метод </a:t>
            </a:r>
            <a:r>
              <a:rPr lang="ru-RU" dirty="0" err="1"/>
              <a:t>Bar</a:t>
            </a:r>
            <a:r>
              <a:rPr lang="ru-RU" dirty="0"/>
              <a:t>() выполняет какие-то действия с объектом   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ru-RU" dirty="0" smtClean="0"/>
              <a:t>(</a:t>
            </a:r>
            <a:r>
              <a:rPr lang="en-US" dirty="0"/>
              <a:t> </a:t>
            </a:r>
            <a:r>
              <a:rPr lang="ru-RU" dirty="0" smtClean="0"/>
              <a:t>например,</a:t>
            </a:r>
            <a:r>
              <a:rPr lang="ru-RU" dirty="0"/>
              <a:t> </a:t>
            </a:r>
            <a:r>
              <a:rPr lang="ru-RU" dirty="0" smtClean="0"/>
              <a:t>сохраняет </a:t>
            </a:r>
            <a:r>
              <a:rPr lang="ru-RU" dirty="0"/>
              <a:t>данные в базу или вызывает веб-сервис). В таких случаях </a:t>
            </a:r>
            <a:r>
              <a:rPr lang="ru-RU" dirty="0" smtClean="0"/>
              <a:t>объект </a:t>
            </a:r>
            <a:r>
              <a:rPr lang="ru-RU" dirty="0"/>
              <a:t>класса </a:t>
            </a:r>
            <a:r>
              <a:rPr lang="ru-RU" dirty="0" err="1"/>
              <a:t>TestBar</a:t>
            </a:r>
            <a:r>
              <a:rPr lang="ru-RU" dirty="0"/>
              <a:t> должен быть</a:t>
            </a:r>
            <a:r>
              <a:rPr lang="en-US" dirty="0"/>
              <a:t> </a:t>
            </a:r>
            <a:r>
              <a:rPr lang="en-US" dirty="0" smtClean="0"/>
              <a:t>dummy</a:t>
            </a:r>
            <a:r>
              <a:rPr lang="ru-RU" dirty="0" smtClean="0"/>
              <a:t>-объектом. Нужно научить </a:t>
            </a:r>
            <a:r>
              <a:rPr lang="ru-RU" dirty="0"/>
              <a:t>его в ответ на запрос сохранения данных просто выполнить какой-то простой код (допустим, сохранение во внутреннюю коллекцию). В таких случаях можно выделить интерфейс </a:t>
            </a:r>
            <a:r>
              <a:rPr lang="ru-RU" dirty="0" err="1"/>
              <a:t>ITestBar</a:t>
            </a:r>
            <a:r>
              <a:rPr lang="ru-RU" dirty="0"/>
              <a:t>, который будет реализовывать класс </a:t>
            </a:r>
            <a:r>
              <a:rPr lang="ru-RU" dirty="0" err="1"/>
              <a:t>TestBar</a:t>
            </a:r>
            <a:r>
              <a:rPr lang="ru-RU" dirty="0"/>
              <a:t> и </a:t>
            </a:r>
            <a:r>
              <a:rPr lang="ru-RU" dirty="0" smtClean="0"/>
              <a:t>дополнительный </a:t>
            </a:r>
            <a:r>
              <a:rPr lang="ru-RU" dirty="0"/>
              <a:t>класс </a:t>
            </a:r>
            <a:r>
              <a:rPr lang="ru-RU" dirty="0" err="1"/>
              <a:t>FakeBar</a:t>
            </a:r>
            <a:r>
              <a:rPr lang="ru-RU" dirty="0"/>
              <a:t>. При </a:t>
            </a:r>
            <a:r>
              <a:rPr lang="ru-RU" dirty="0" err="1"/>
              <a:t>unit</a:t>
            </a:r>
            <a:r>
              <a:rPr lang="ru-RU" dirty="0"/>
              <a:t>-тестировании мы просто будем создавать объект класса </a:t>
            </a:r>
            <a:r>
              <a:rPr lang="ru-RU" dirty="0" err="1"/>
              <a:t>FakeBar</a:t>
            </a:r>
            <a:r>
              <a:rPr lang="ru-RU" dirty="0"/>
              <a:t> и передавать его в класс с методом </a:t>
            </a:r>
            <a:r>
              <a:rPr lang="ru-RU" dirty="0" err="1"/>
              <a:t>Foo</a:t>
            </a:r>
            <a:r>
              <a:rPr lang="ru-RU" dirty="0"/>
              <a:t>() через интерфейс. Естественно, при этом класс </a:t>
            </a:r>
            <a:r>
              <a:rPr lang="ru-RU" dirty="0" err="1" smtClean="0"/>
              <a:t>Bar</a:t>
            </a:r>
            <a:r>
              <a:rPr lang="ru-RU" dirty="0" smtClean="0"/>
              <a:t> будет </a:t>
            </a:r>
            <a:r>
              <a:rPr lang="ru-RU" dirty="0"/>
              <a:t>по-прежнему создаваться в реальном приложении, а </a:t>
            </a:r>
            <a:r>
              <a:rPr lang="ru-RU" dirty="0" err="1"/>
              <a:t>FakeBar</a:t>
            </a:r>
            <a:r>
              <a:rPr lang="ru-RU" dirty="0"/>
              <a:t> будет использован лишь в тестировании. Это иллюстрация </a:t>
            </a:r>
            <a:r>
              <a:rPr lang="ru-RU" dirty="0" err="1" smtClean="0"/>
              <a:t>fake</a:t>
            </a:r>
            <a:r>
              <a:rPr lang="ru-RU" dirty="0" smtClean="0"/>
              <a:t>-объекта.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02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о </a:t>
            </a:r>
            <a:r>
              <a:rPr lang="en-US" dirty="0" smtClean="0"/>
              <a:t>mock-</a:t>
            </a:r>
            <a:r>
              <a:rPr lang="ru-RU" dirty="0" smtClean="0"/>
              <a:t>объектах. </a:t>
            </a:r>
            <a:r>
              <a:rPr lang="en-US" smtClean="0"/>
              <a:t>Moke</a:t>
            </a:r>
            <a:r>
              <a:rPr lang="ru-RU" smtClean="0"/>
              <a:t>-объекты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Иногда метод </a:t>
            </a:r>
            <a:r>
              <a:rPr lang="ru-RU" dirty="0" err="1"/>
              <a:t>Bar</a:t>
            </a:r>
            <a:r>
              <a:rPr lang="ru-RU" dirty="0"/>
              <a:t>() выполняет какие-то действия с объектом   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ru-RU" dirty="0" smtClean="0"/>
              <a:t>(</a:t>
            </a:r>
            <a:r>
              <a:rPr lang="en-US" dirty="0"/>
              <a:t> </a:t>
            </a:r>
            <a:r>
              <a:rPr lang="ru-RU" dirty="0" smtClean="0"/>
              <a:t>например,</a:t>
            </a:r>
            <a:r>
              <a:rPr lang="ru-RU" dirty="0"/>
              <a:t> </a:t>
            </a:r>
            <a:r>
              <a:rPr lang="ru-RU" dirty="0" smtClean="0"/>
              <a:t>сохраняет </a:t>
            </a:r>
            <a:r>
              <a:rPr lang="ru-RU" dirty="0"/>
              <a:t>данные в базу или вызывает веб-сервис). В таких случаях </a:t>
            </a:r>
            <a:r>
              <a:rPr lang="ru-RU" dirty="0" smtClean="0"/>
              <a:t>объект </a:t>
            </a:r>
            <a:r>
              <a:rPr lang="ru-RU" dirty="0"/>
              <a:t>класса </a:t>
            </a:r>
            <a:r>
              <a:rPr lang="ru-RU" dirty="0" err="1"/>
              <a:t>TestBar</a:t>
            </a:r>
            <a:r>
              <a:rPr lang="ru-RU" dirty="0"/>
              <a:t> должен быть</a:t>
            </a:r>
            <a:r>
              <a:rPr lang="en-US" dirty="0"/>
              <a:t> </a:t>
            </a:r>
            <a:r>
              <a:rPr lang="en-US" dirty="0" smtClean="0"/>
              <a:t>dummy</a:t>
            </a:r>
            <a:r>
              <a:rPr lang="ru-RU" dirty="0" smtClean="0"/>
              <a:t>-объектом. Нужно научить </a:t>
            </a:r>
            <a:r>
              <a:rPr lang="ru-RU" dirty="0"/>
              <a:t>его в ответ на запрос сохранения данных просто выполнить какой-то простой код (допустим, сохранение во внутреннюю коллекцию). В таких случаях можно выделить интерфейс </a:t>
            </a:r>
            <a:r>
              <a:rPr lang="ru-RU" dirty="0" err="1"/>
              <a:t>ITestBar</a:t>
            </a:r>
            <a:r>
              <a:rPr lang="ru-RU" dirty="0"/>
              <a:t>, который будет реализовывать класс </a:t>
            </a:r>
            <a:r>
              <a:rPr lang="ru-RU" dirty="0" err="1"/>
              <a:t>TestBar</a:t>
            </a:r>
            <a:r>
              <a:rPr lang="ru-RU" dirty="0"/>
              <a:t> и </a:t>
            </a:r>
            <a:r>
              <a:rPr lang="ru-RU" dirty="0" smtClean="0"/>
              <a:t>дополнительный </a:t>
            </a:r>
            <a:r>
              <a:rPr lang="ru-RU" dirty="0"/>
              <a:t>класс </a:t>
            </a:r>
            <a:r>
              <a:rPr lang="ru-RU" dirty="0" err="1"/>
              <a:t>FakeBar</a:t>
            </a:r>
            <a:r>
              <a:rPr lang="ru-RU" dirty="0"/>
              <a:t>. При </a:t>
            </a:r>
            <a:r>
              <a:rPr lang="ru-RU" dirty="0" err="1"/>
              <a:t>unit</a:t>
            </a:r>
            <a:r>
              <a:rPr lang="ru-RU" dirty="0"/>
              <a:t>-тестировании мы просто будем создавать объект класса </a:t>
            </a:r>
            <a:r>
              <a:rPr lang="ru-RU" dirty="0" err="1"/>
              <a:t>FakeBar</a:t>
            </a:r>
            <a:r>
              <a:rPr lang="ru-RU" dirty="0"/>
              <a:t> и передавать его в класс с методом </a:t>
            </a:r>
            <a:r>
              <a:rPr lang="ru-RU" dirty="0" err="1"/>
              <a:t>Foo</a:t>
            </a:r>
            <a:r>
              <a:rPr lang="ru-RU" dirty="0"/>
              <a:t>() через интерфейс. Естественно, при этом класс </a:t>
            </a:r>
            <a:r>
              <a:rPr lang="ru-RU" dirty="0" err="1" smtClean="0"/>
              <a:t>Bar</a:t>
            </a:r>
            <a:r>
              <a:rPr lang="ru-RU" dirty="0" smtClean="0"/>
              <a:t> будет </a:t>
            </a:r>
            <a:r>
              <a:rPr lang="ru-RU" dirty="0"/>
              <a:t>по-прежнему создаваться в реальном приложении, а </a:t>
            </a:r>
            <a:r>
              <a:rPr lang="ru-RU" dirty="0" err="1"/>
              <a:t>FakeBar</a:t>
            </a:r>
            <a:r>
              <a:rPr lang="ru-RU" dirty="0"/>
              <a:t> будет использован лишь в тестировании. Это иллюстрация </a:t>
            </a:r>
            <a:r>
              <a:rPr lang="ru-RU" dirty="0" err="1" smtClean="0"/>
              <a:t>fake</a:t>
            </a:r>
            <a:r>
              <a:rPr lang="ru-RU" dirty="0" smtClean="0"/>
              <a:t>-объекта.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32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тестирования</a:t>
            </a:r>
            <a:endParaRPr lang="en-US" dirty="0"/>
          </a:p>
        </p:txBody>
      </p:sp>
      <p:graphicFrame>
        <p:nvGraphicFramePr>
          <p:cNvPr id="6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880569"/>
              </p:ext>
            </p:extLst>
          </p:nvPr>
        </p:nvGraphicFramePr>
        <p:xfrm>
          <a:off x="914400" y="1219200"/>
          <a:ext cx="7315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</a:t>
            </a:r>
            <a:r>
              <a:rPr lang="ru-RU" dirty="0" smtClean="0"/>
              <a:t>тестирования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/>
              <a:t>Microsoft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68542"/>
              </p:ext>
            </p:extLst>
          </p:nvPr>
        </p:nvGraphicFramePr>
        <p:xfrm>
          <a:off x="914400" y="1219200"/>
          <a:ext cx="7315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4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Сторонние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ru-RU" dirty="0" smtClean="0"/>
              <a:t>нструменты тестирования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ru-RU" dirty="0"/>
              <a:t>Среда: </a:t>
            </a:r>
            <a:r>
              <a:rPr lang="en-US" dirty="0"/>
              <a:t>Visual </a:t>
            </a:r>
            <a:r>
              <a:rPr lang="en-US" dirty="0" smtClean="0"/>
              <a:t>Studio Express</a:t>
            </a:r>
            <a:r>
              <a:rPr lang="ru-RU" dirty="0" smtClean="0"/>
              <a:t>, </a:t>
            </a:r>
            <a:r>
              <a:rPr lang="en-US" dirty="0"/>
              <a:t>V</a:t>
            </a:r>
            <a:r>
              <a:rPr lang="en-US" dirty="0" smtClean="0"/>
              <a:t>isual Studio Community, Eclipse</a:t>
            </a:r>
            <a:endParaRPr lang="ru-RU" dirty="0" smtClean="0"/>
          </a:p>
          <a:p>
            <a:pPr marL="285750" indent="-285750">
              <a:buFont typeface="Arial" charset="0"/>
              <a:buChar char="•"/>
            </a:pPr>
            <a:r>
              <a:rPr lang="ru-RU" dirty="0" smtClean="0"/>
              <a:t>Фреймворк: 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/>
              <a:t>MbUnit</a:t>
            </a:r>
            <a:r>
              <a:rPr lang="en-US" dirty="0"/>
              <a:t>, </a:t>
            </a:r>
            <a:r>
              <a:rPr lang="arn-CL" dirty="0"/>
              <a:t>XUnit.NET, CsUnit</a:t>
            </a:r>
            <a:r>
              <a:rPr lang="en-US" dirty="0"/>
              <a:t> (open source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ru-RU" dirty="0"/>
              <a:t>Интеграция: </a:t>
            </a:r>
            <a:r>
              <a:rPr lang="en-US" dirty="0" err="1" smtClean="0"/>
              <a:t>TestDriven.Net</a:t>
            </a:r>
            <a:r>
              <a:rPr lang="en-US" dirty="0" smtClean="0"/>
              <a:t> </a:t>
            </a:r>
            <a:r>
              <a:rPr lang="en-US" dirty="0"/>
              <a:t>(free</a:t>
            </a:r>
            <a:r>
              <a:rPr lang="en-US" dirty="0" smtClean="0"/>
              <a:t>/$)</a:t>
            </a:r>
            <a:r>
              <a:rPr lang="ru-RU" dirty="0" smtClean="0"/>
              <a:t>, </a:t>
            </a:r>
            <a:r>
              <a:rPr lang="en-US" dirty="0" err="1" smtClean="0"/>
              <a:t>ReSharper</a:t>
            </a:r>
            <a:r>
              <a:rPr lang="en-US" dirty="0" smtClean="0"/>
              <a:t> </a:t>
            </a:r>
            <a:r>
              <a:rPr lang="en-US" dirty="0"/>
              <a:t>(free</a:t>
            </a:r>
            <a:r>
              <a:rPr lang="en-US" dirty="0" smtClean="0"/>
              <a:t>/$)</a:t>
            </a:r>
            <a:endParaRPr lang="ru-RU" dirty="0"/>
          </a:p>
          <a:p>
            <a:pPr marL="285750" indent="-285750">
              <a:buFont typeface="Arial" charset="0"/>
              <a:buChar char="•"/>
            </a:pPr>
            <a:r>
              <a:rPr lang="ru-RU" dirty="0"/>
              <a:t>Сервер: </a:t>
            </a:r>
            <a:r>
              <a:rPr lang="en-US" dirty="0" err="1" smtClean="0"/>
              <a:t>CruiseControl</a:t>
            </a:r>
            <a:r>
              <a:rPr lang="en-US" dirty="0" smtClean="0"/>
              <a:t> </a:t>
            </a:r>
            <a:r>
              <a:rPr lang="en-US" dirty="0"/>
              <a:t>(free</a:t>
            </a:r>
            <a:r>
              <a:rPr lang="en-US" dirty="0" smtClean="0"/>
              <a:t>)</a:t>
            </a:r>
            <a:r>
              <a:rPr lang="ru-RU" dirty="0" smtClean="0"/>
              <a:t>, </a:t>
            </a:r>
            <a:r>
              <a:rPr lang="en-US" dirty="0" err="1" smtClean="0"/>
              <a:t>TeamCity</a:t>
            </a:r>
            <a:r>
              <a:rPr lang="en-US" dirty="0" smtClean="0"/>
              <a:t> </a:t>
            </a:r>
            <a:r>
              <a:rPr lang="en-US" dirty="0"/>
              <a:t>(free/$)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Фреймворки для </a:t>
            </a:r>
            <a:r>
              <a:rPr lang="en-US" dirty="0" smtClean="0"/>
              <a:t>unit-</a:t>
            </a:r>
            <a:r>
              <a:rPr lang="ru-RU" dirty="0" smtClean="0"/>
              <a:t>тестирования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Unit-testing </a:t>
            </a:r>
            <a:r>
              <a:rPr lang="en-US" dirty="0"/>
              <a:t>Framework</a:t>
            </a:r>
            <a:r>
              <a:rPr lang="ru-RU" dirty="0"/>
              <a:t> – базовый набор средств для написания </a:t>
            </a:r>
            <a:r>
              <a:rPr lang="ru-RU" dirty="0" smtClean="0"/>
              <a:t>тестов, предоставляющий следующие </a:t>
            </a:r>
            <a:r>
              <a:rPr lang="ru-RU" dirty="0"/>
              <a:t>возможности</a:t>
            </a:r>
          </a:p>
          <a:p>
            <a:pPr marL="139700" indent="0" algn="just">
              <a:buNone/>
            </a:pPr>
            <a:r>
              <a:rPr lang="ru-RU" dirty="0" smtClean="0"/>
              <a:t>Библиотека</a:t>
            </a:r>
            <a:endParaRPr lang="en-US" dirty="0"/>
          </a:p>
          <a:p>
            <a:pPr marL="419100" indent="-279400" algn="just">
              <a:buFont typeface="Arial" charset="0"/>
              <a:buChar char="•"/>
            </a:pPr>
            <a:r>
              <a:rPr lang="ru-RU" dirty="0" smtClean="0"/>
              <a:t>Разметка </a:t>
            </a:r>
            <a:r>
              <a:rPr lang="ru-RU" dirty="0"/>
              <a:t>тестов</a:t>
            </a:r>
          </a:p>
          <a:p>
            <a:pPr marL="419100" indent="-279400" algn="just">
              <a:buFont typeface="Arial" charset="0"/>
              <a:buChar char="•"/>
            </a:pPr>
            <a:r>
              <a:rPr lang="ru-RU" dirty="0"/>
              <a:t>Проверка различных </a:t>
            </a:r>
            <a:r>
              <a:rPr lang="ru-RU" dirty="0" smtClean="0"/>
              <a:t>условий</a:t>
            </a:r>
          </a:p>
          <a:p>
            <a:pPr marL="139700" indent="0" algn="just">
              <a:buNone/>
            </a:pPr>
            <a:r>
              <a:rPr lang="en-US" dirty="0"/>
              <a:t>Test Runner</a:t>
            </a:r>
            <a:r>
              <a:rPr lang="ru-RU" dirty="0"/>
              <a:t> (специальное приложение</a:t>
            </a:r>
            <a:r>
              <a:rPr lang="ru-RU" dirty="0" smtClean="0"/>
              <a:t>)</a:t>
            </a:r>
            <a:endParaRPr lang="ru-RU" dirty="0"/>
          </a:p>
          <a:p>
            <a:pPr marL="419100" indent="-279400" algn="just">
              <a:buFont typeface="Arial" charset="0"/>
              <a:buChar char="•"/>
            </a:pPr>
            <a:r>
              <a:rPr lang="ru-RU" dirty="0"/>
              <a:t>Выполнение тестов</a:t>
            </a:r>
          </a:p>
          <a:p>
            <a:pPr marL="419100" indent="-279400" algn="just">
              <a:buFont typeface="Arial" charset="0"/>
              <a:buChar char="•"/>
            </a:pPr>
            <a:r>
              <a:rPr lang="ru-RU" dirty="0"/>
              <a:t>Создание отчетов о выполненных тестах</a:t>
            </a:r>
            <a:endParaRPr lang="en-US" dirty="0"/>
          </a:p>
          <a:p>
            <a:pPr marL="0" indent="0" algn="just">
              <a:spcAft>
                <a:spcPts val="1000"/>
              </a:spcAft>
              <a:buNone/>
            </a:pPr>
            <a:endParaRPr lang="ru-RU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тестов с использованием</a:t>
            </a:r>
            <a:r>
              <a:rPr lang="en-US" dirty="0" smtClean="0"/>
              <a:t> MS </a:t>
            </a:r>
            <a:r>
              <a:rPr lang="en-US" dirty="0"/>
              <a:t>Unit Testing </a:t>
            </a:r>
            <a:r>
              <a:rPr lang="en-US" dirty="0" smtClean="0"/>
              <a:t>Framework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charset="0"/>
              <a:buChar char="•"/>
            </a:pPr>
            <a:r>
              <a:rPr lang="ru-RU" dirty="0"/>
              <a:t>Библиотека </a:t>
            </a:r>
            <a:r>
              <a:rPr lang="en-US" dirty="0" err="1"/>
              <a:t>Microsoft.VisualStudio.QualityTools.UnitTestFramework</a:t>
            </a:r>
            <a:endParaRPr lang="ru-RU" dirty="0"/>
          </a:p>
          <a:p>
            <a:pPr algn="just">
              <a:buFont typeface="Arial" charset="0"/>
              <a:buChar char="•"/>
            </a:pPr>
            <a:r>
              <a:rPr lang="ru-RU" dirty="0"/>
              <a:t>Разметка тестов с помощью атрибутов </a:t>
            </a:r>
            <a:r>
              <a:rPr lang="en-US" dirty="0" err="1"/>
              <a:t>TestClass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TestMethod</a:t>
            </a:r>
            <a:endParaRPr lang="en-US" dirty="0"/>
          </a:p>
          <a:p>
            <a:pPr algn="just">
              <a:buFont typeface="Arial" charset="0"/>
              <a:buChar char="•"/>
            </a:pPr>
            <a:r>
              <a:rPr lang="ru-RU" dirty="0"/>
              <a:t>Проверка условий выполняется с помощью методов статического класса </a:t>
            </a:r>
            <a:r>
              <a:rPr lang="en-US" dirty="0"/>
              <a:t>Assert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2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unit-</a:t>
            </a:r>
            <a:r>
              <a:rPr lang="ru-RU" dirty="0" smtClean="0"/>
              <a:t>тестирование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Важным этапом создания программного обеспечения является </a:t>
            </a:r>
            <a:r>
              <a:rPr lang="ru-RU" dirty="0" smtClean="0"/>
              <a:t>тестирование, в ходе которого выявляются </a:t>
            </a:r>
            <a:r>
              <a:rPr lang="ru-RU" dirty="0"/>
              <a:t>ошибки, проверяется правильность функционирования программы и </a:t>
            </a:r>
            <a:r>
              <a:rPr lang="ru-RU" dirty="0" smtClean="0"/>
              <a:t>ее </a:t>
            </a:r>
            <a:r>
              <a:rPr lang="ru-RU" dirty="0"/>
              <a:t>соответствие заявленным </a:t>
            </a:r>
            <a:r>
              <a:rPr lang="ru-RU" dirty="0" smtClean="0"/>
              <a:t>требованиям.</a:t>
            </a:r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276872"/>
            <a:ext cx="3528392" cy="350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unit-</a:t>
            </a:r>
            <a:r>
              <a:rPr lang="ru-RU" dirty="0"/>
              <a:t>тестирование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614030"/>
              </p:ext>
            </p:extLst>
          </p:nvPr>
        </p:nvGraphicFramePr>
        <p:xfrm>
          <a:off x="1403648" y="1219200"/>
          <a:ext cx="648072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75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unit-</a:t>
            </a:r>
            <a:r>
              <a:rPr lang="ru-RU" dirty="0" smtClean="0"/>
              <a:t>тестирование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Модульное тестирование, или юнит-тестирование (англ. </a:t>
            </a:r>
            <a:r>
              <a:rPr lang="ru-RU" dirty="0" err="1"/>
              <a:t>unit</a:t>
            </a:r>
            <a:r>
              <a:rPr lang="ru-RU" dirty="0"/>
              <a:t> </a:t>
            </a:r>
            <a:r>
              <a:rPr lang="ru-RU" dirty="0" err="1"/>
              <a:t>testing</a:t>
            </a:r>
            <a:r>
              <a:rPr lang="ru-RU" dirty="0" smtClean="0"/>
              <a:t>) – </a:t>
            </a:r>
            <a:r>
              <a:rPr lang="ru-RU" dirty="0"/>
              <a:t>процесс в программировании, позволяющий проверить на корректность отдельные модули исходного кода программы.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Идея состоит в том, чтобы писать тесты для каждой нетривиальной функции или метода. Это позволяет достаточно быстро проверить, не привело ли очередное изменение кода к регрессии, то есть к появлению ошибок в уже оттестированных местах программы, а также облегчает обнаружение и устранение таких ошибок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b="0" dirty="0" smtClean="0"/>
          </a:p>
          <a:p>
            <a:pPr marL="0" indent="0" algn="just">
              <a:buNone/>
            </a:pPr>
            <a:r>
              <a:rPr lang="ru-RU" dirty="0" smtClean="0"/>
              <a:t>При модульном тестировании </a:t>
            </a:r>
            <a:r>
              <a:rPr lang="ru-RU" dirty="0"/>
              <a:t>совместно с объектно-ориентированным проектированием, термин «модуль» </a:t>
            </a:r>
            <a:r>
              <a:rPr lang="ru-RU" dirty="0" smtClean="0"/>
              <a:t>соответствует </a:t>
            </a:r>
            <a:r>
              <a:rPr lang="ru-RU" dirty="0"/>
              <a:t>понятию «класс», а термин «функция модуля» ‑ понятию «метод класса»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321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unit-</a:t>
            </a:r>
            <a:r>
              <a:rPr lang="ru-RU" dirty="0"/>
              <a:t>тестирование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500" dirty="0"/>
              <a:t>Ученик спросил великого мастера программирования Летящего Пера:</a:t>
            </a:r>
          </a:p>
          <a:p>
            <a:pPr marL="0" indent="0">
              <a:buNone/>
            </a:pPr>
            <a:r>
              <a:rPr lang="ru-RU" sz="1500" i="1" dirty="0"/>
              <a:t>"Что превращает тест в юнит-тест?"</a:t>
            </a:r>
            <a:endParaRPr lang="ru-RU" sz="1500" dirty="0"/>
          </a:p>
          <a:p>
            <a:pPr marL="0" indent="0">
              <a:buNone/>
            </a:pPr>
            <a:r>
              <a:rPr lang="ru-RU" sz="1500" dirty="0"/>
              <a:t>Великий мастер программирования ответил:</a:t>
            </a:r>
          </a:p>
          <a:p>
            <a:pPr marL="0" indent="0">
              <a:buNone/>
            </a:pPr>
            <a:r>
              <a:rPr lang="ru-RU" sz="1500" i="1" dirty="0"/>
              <a:t>"Если он обращается к базе, значит, он не юнит-тест.</a:t>
            </a:r>
            <a:br>
              <a:rPr lang="ru-RU" sz="1500" i="1" dirty="0"/>
            </a:br>
            <a:r>
              <a:rPr lang="ru-RU" sz="1500" i="1" dirty="0"/>
              <a:t>Если он обращается к сети, значит, он не юнит-тест.</a:t>
            </a:r>
            <a:br>
              <a:rPr lang="ru-RU" sz="1500" i="1" dirty="0"/>
            </a:br>
            <a:r>
              <a:rPr lang="ru-RU" sz="1500" i="1" dirty="0"/>
              <a:t>Если он обращается к файловой системе, значит, он не юнит-тест.</a:t>
            </a:r>
            <a:br>
              <a:rPr lang="ru-RU" sz="1500" i="1" dirty="0"/>
            </a:br>
            <a:r>
              <a:rPr lang="ru-RU" sz="1500" i="1" dirty="0"/>
              <a:t>Если он не может выполняться одновременно с другими тестами, значит, он не юнит тест.</a:t>
            </a:r>
            <a:br>
              <a:rPr lang="ru-RU" sz="1500" i="1" dirty="0"/>
            </a:br>
            <a:r>
              <a:rPr lang="ru-RU" sz="1500" i="1" dirty="0"/>
              <a:t>Если ты должен делать что-то с окружением, чтобы выполнить тест, значит, он не юнит тест".</a:t>
            </a:r>
            <a:endParaRPr lang="ru-RU" sz="1500" dirty="0"/>
          </a:p>
          <a:p>
            <a:pPr marL="0" indent="0">
              <a:buNone/>
            </a:pPr>
            <a:r>
              <a:rPr lang="ru-RU" sz="1500" dirty="0"/>
              <a:t>Другой мастер-программист присоединился и начал возражать.</a:t>
            </a:r>
            <a:br>
              <a:rPr lang="ru-RU" sz="1500" dirty="0"/>
            </a:br>
            <a:r>
              <a:rPr lang="ru-RU" sz="1500" dirty="0"/>
              <a:t>"</a:t>
            </a:r>
            <a:r>
              <a:rPr lang="ru-RU" sz="1500" i="1" dirty="0"/>
              <a:t>Извините, что я спросил</a:t>
            </a:r>
            <a:r>
              <a:rPr lang="ru-RU" sz="1500" dirty="0"/>
              <a:t>", — сказал ученик. </a:t>
            </a:r>
            <a:br>
              <a:rPr lang="ru-RU" sz="1500" dirty="0"/>
            </a:br>
            <a:r>
              <a:rPr lang="ru-RU" sz="1500" dirty="0"/>
              <a:t>Позже ночью он получил записку от величайшего мастера-программиста. Записка гласила:</a:t>
            </a:r>
          </a:p>
          <a:p>
            <a:pPr marL="0" indent="0">
              <a:buNone/>
            </a:pPr>
            <a:r>
              <a:rPr lang="ru-RU" sz="1500" i="1" dirty="0"/>
              <a:t>"Ответ великого мастера Летящего Пера прекрасный ориентир.</a:t>
            </a:r>
            <a:br>
              <a:rPr lang="ru-RU" sz="1500" i="1" dirty="0"/>
            </a:br>
            <a:r>
              <a:rPr lang="ru-RU" sz="1500" i="1" dirty="0"/>
              <a:t>Следуй ему, и в большинстве случаев не пожалеешь.</a:t>
            </a:r>
            <a:br>
              <a:rPr lang="ru-RU" sz="1500" i="1" dirty="0"/>
            </a:br>
            <a:r>
              <a:rPr lang="ru-RU" sz="1500" i="1" dirty="0"/>
              <a:t>Но не стоит застревать на догме.</a:t>
            </a:r>
            <a:br>
              <a:rPr lang="ru-RU" sz="1500" i="1" dirty="0"/>
            </a:br>
            <a:r>
              <a:rPr lang="ru-RU" sz="1500" i="1" dirty="0"/>
              <a:t>Пиши тест, который должен быть написан".</a:t>
            </a:r>
            <a:endParaRPr lang="ru-RU" sz="1500" dirty="0"/>
          </a:p>
          <a:p>
            <a:pPr marL="0" indent="0">
              <a:buNone/>
            </a:pPr>
            <a:r>
              <a:rPr lang="ru-RU" sz="1500" dirty="0"/>
              <a:t>Ученик спал хорошо.</a:t>
            </a:r>
            <a:br>
              <a:rPr lang="ru-RU" sz="1500" dirty="0"/>
            </a:br>
            <a:r>
              <a:rPr lang="ru-RU" sz="1500" dirty="0"/>
              <a:t>Мастера все еще продолжали спорить глубокой ночью</a:t>
            </a:r>
            <a:r>
              <a:rPr lang="ru-RU" sz="1500" dirty="0" smtClean="0"/>
              <a:t>.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4765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не нужно писать тесты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fontAlgn="base">
              <a:buFont typeface="Arial" charset="0"/>
              <a:buChar char="•"/>
            </a:pPr>
            <a:r>
              <a:rPr lang="ru-RU" dirty="0" smtClean="0"/>
              <a:t>Разрабатывается простой сайт-визитка </a:t>
            </a:r>
            <a:r>
              <a:rPr lang="ru-RU" dirty="0"/>
              <a:t>из 5 статических </a:t>
            </a:r>
            <a:r>
              <a:rPr lang="ru-RU" dirty="0" err="1"/>
              <a:t>html</a:t>
            </a:r>
            <a:r>
              <a:rPr lang="ru-RU" dirty="0"/>
              <a:t>-страниц и с одной формой отправки письма. На этом заказчик, скорее всего, успокоится, ничего большего ему не нужно. Здесь нет никакой особенной логики, быстрее просто все проверить «руками»</a:t>
            </a:r>
          </a:p>
          <a:p>
            <a:pPr marL="285750" indent="-285750" algn="just" fontAlgn="base">
              <a:buFont typeface="Arial" charset="0"/>
              <a:buChar char="•"/>
            </a:pPr>
            <a:r>
              <a:rPr lang="ru-RU" dirty="0"/>
              <a:t>Разрабатывается </a:t>
            </a:r>
            <a:r>
              <a:rPr lang="ru-RU" dirty="0" smtClean="0"/>
              <a:t>рекламный сайт/простая </a:t>
            </a:r>
            <a:r>
              <a:rPr lang="ru-RU" dirty="0" err="1" smtClean="0"/>
              <a:t>флеш</a:t>
            </a:r>
            <a:r>
              <a:rPr lang="ru-RU" dirty="0" smtClean="0"/>
              <a:t>-игра </a:t>
            </a:r>
            <a:r>
              <a:rPr lang="ru-RU" dirty="0"/>
              <a:t>или </a:t>
            </a:r>
            <a:r>
              <a:rPr lang="ru-RU" dirty="0" smtClean="0"/>
              <a:t>баннер </a:t>
            </a:r>
            <a:r>
              <a:rPr lang="ru-RU" dirty="0"/>
              <a:t>– сложная верстка/анимация или большой объем статики. Никакой логики нет, только представление</a:t>
            </a:r>
          </a:p>
          <a:p>
            <a:pPr marL="285750" indent="-285750" algn="just" fontAlgn="base">
              <a:buFont typeface="Arial" charset="0"/>
              <a:buChar char="•"/>
            </a:pPr>
            <a:r>
              <a:rPr lang="ru-RU" dirty="0"/>
              <a:t>Разрабатывается </a:t>
            </a:r>
            <a:r>
              <a:rPr lang="ru-RU" dirty="0" smtClean="0"/>
              <a:t>проект </a:t>
            </a:r>
            <a:r>
              <a:rPr lang="ru-RU" dirty="0"/>
              <a:t>для выставки. Срок – от двух недель до месяца, </a:t>
            </a:r>
            <a:r>
              <a:rPr lang="ru-RU" dirty="0" smtClean="0"/>
              <a:t>система </a:t>
            </a:r>
            <a:r>
              <a:rPr lang="ru-RU" dirty="0"/>
              <a:t>– комбинация железа и софта, в начале проекта не до конца известно, что именно должно получиться в конце. Софт будет работать 1-2 дня на выставке</a:t>
            </a:r>
          </a:p>
          <a:p>
            <a:pPr marL="285750" indent="-285750" algn="just" fontAlgn="base">
              <a:buFont typeface="Arial" charset="0"/>
              <a:buChar char="•"/>
            </a:pPr>
            <a:r>
              <a:rPr lang="ru-RU" dirty="0" smtClean="0"/>
              <a:t>Пишется идеальный код </a:t>
            </a:r>
            <a:r>
              <a:rPr lang="ru-RU" dirty="0"/>
              <a:t>без ошибок, </a:t>
            </a:r>
            <a:r>
              <a:rPr lang="ru-RU" dirty="0" smtClean="0"/>
              <a:t>наделенный даром предвидения и способный изменить </a:t>
            </a:r>
            <a:r>
              <a:rPr lang="ru-RU" dirty="0"/>
              <a:t>себя сам, вслед за требованиями </a:t>
            </a:r>
            <a:r>
              <a:rPr lang="ru-RU" dirty="0" smtClean="0"/>
              <a:t>клиента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90600"/>
            <a:ext cx="693881" cy="640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23746"/>
            <a:ext cx="693881" cy="6407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093073"/>
            <a:ext cx="693881" cy="6407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93096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1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Когда </a:t>
            </a:r>
            <a:r>
              <a:rPr lang="ru-RU" dirty="0" smtClean="0"/>
              <a:t>нужно </a:t>
            </a:r>
            <a:r>
              <a:rPr lang="ru-RU" dirty="0"/>
              <a:t>писать тесты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Любой долгосрочный проект без надлежащего покрытия тестами обречен рано или поздно </a:t>
            </a:r>
            <a:r>
              <a:rPr lang="ru-RU" dirty="0" smtClean="0"/>
              <a:t>…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114" y="1844824"/>
            <a:ext cx="6169372" cy="393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Code.0x.xxx_contentN_template</Template>
  <TotalTime>2113</TotalTime>
  <Words>2655</Words>
  <Application>Microsoft Macintosh PowerPoint</Application>
  <PresentationFormat>On-screen Show (4:3)</PresentationFormat>
  <Paragraphs>439</Paragraphs>
  <Slides>36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Consolas</vt:lpstr>
      <vt:lpstr>Tahoma</vt:lpstr>
      <vt:lpstr>Wingdings</vt:lpstr>
      <vt:lpstr>Arial</vt:lpstr>
      <vt:lpstr>template</vt:lpstr>
      <vt:lpstr>Введение в unit тестирование В C#</vt:lpstr>
      <vt:lpstr>Дайте человеку рыбу, и вы накормите его на один день. Научите его ловить рыбу, и он никогда не будет голоден</vt:lpstr>
      <vt:lpstr>Если пишешь код – пиши тесты</vt:lpstr>
      <vt:lpstr>Что такое unit-тестирование</vt:lpstr>
      <vt:lpstr>Что такое unit-тестирование</vt:lpstr>
      <vt:lpstr>Что такое unit-тестирование</vt:lpstr>
      <vt:lpstr>Что такое unit-тестирование</vt:lpstr>
      <vt:lpstr>Когда не нужно писать тесты</vt:lpstr>
      <vt:lpstr>Когда нужно писать тесты</vt:lpstr>
      <vt:lpstr>Когда нужно писать тесты</vt:lpstr>
      <vt:lpstr>Плюсы и минусы unit-тестирования</vt:lpstr>
      <vt:lpstr>Основные правила тестирования</vt:lpstr>
      <vt:lpstr>Логическое расположение тестов в системе контроля версий</vt:lpstr>
      <vt:lpstr>Соответствия между тестируемым и тестирующим кодами</vt:lpstr>
      <vt:lpstr>Соответствия между тестируемым и тестирующим кодами</vt:lpstr>
      <vt:lpstr>Что тестировать, а что – нет?</vt:lpstr>
      <vt:lpstr>Практика написания модульных тестов. Шаблон Arrange-Act-Assert (AAA)</vt:lpstr>
      <vt:lpstr>Практика написания модульных тестов. Шаблон Arrange-Act-Assert (AAA)</vt:lpstr>
      <vt:lpstr>Тестовое покрытие</vt:lpstr>
      <vt:lpstr>Row tests или параметризированные тесты</vt:lpstr>
      <vt:lpstr>Row tests или параметризированные тесты</vt:lpstr>
      <vt:lpstr>Практика написания модульных тестов</vt:lpstr>
      <vt:lpstr>Практика написания модульных тестов. Борьба с зависимостями</vt:lpstr>
      <vt:lpstr>Практика написания модульных тестов. Борьба с зависимостями</vt:lpstr>
      <vt:lpstr>Понятие о mock-объектах. Test Doubles</vt:lpstr>
      <vt:lpstr>Понятие о mock-объектах. Dummy-объекты.</vt:lpstr>
      <vt:lpstr>Понятие о mock-объектах. Dummy-объекты.</vt:lpstr>
      <vt:lpstr>Понятие о mock-объектах. Stub-объекты.</vt:lpstr>
      <vt:lpstr>Понятие о mock-объектах. Dummy-объекты.</vt:lpstr>
      <vt:lpstr>Понятие о mock-объектах. Fake-объекты.</vt:lpstr>
      <vt:lpstr>Понятие о mock-объектах. Moke-объекты.</vt:lpstr>
      <vt:lpstr>Инструменты тестирования</vt:lpstr>
      <vt:lpstr>Инструменты тестирования. Microsoft </vt:lpstr>
      <vt:lpstr>Сторонние инструменты тестирования </vt:lpstr>
      <vt:lpstr>Фреймворки для unit-тестирования</vt:lpstr>
      <vt:lpstr>Примеры тестов с использованием MS Unit Testing Framework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>Microsoft Office User</dc:creator>
  <cp:lastModifiedBy>Microsoft Office User</cp:lastModifiedBy>
  <cp:revision>178</cp:revision>
  <dcterms:created xsi:type="dcterms:W3CDTF">2015-09-04T05:34:41Z</dcterms:created>
  <dcterms:modified xsi:type="dcterms:W3CDTF">2015-09-30T10:51:42Z</dcterms:modified>
</cp:coreProperties>
</file>