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70" r:id="rId12"/>
    <p:sldId id="272" r:id="rId13"/>
    <p:sldId id="271" r:id="rId14"/>
    <p:sldId id="265" r:id="rId15"/>
    <p:sldId id="269" r:id="rId16"/>
    <p:sldId id="268" r:id="rId17"/>
    <p:sldId id="267" r:id="rId18"/>
  </p:sldIdLst>
  <p:sldSz cx="9144000" cy="5143500" type="screen16x9"/>
  <p:notesSz cx="6858000" cy="9144000"/>
  <p:embeddedFontLst>
    <p:embeddedFont>
      <p:font typeface="Adobe Garamond Pro" panose="02020502060506020403" pitchFamily="18" charset="0"/>
      <p:regular r:id="rId20"/>
      <p:italic r:id="rId21"/>
    </p:embeddedFont>
    <p:embeddedFont>
      <p:font typeface="Economica" panose="020B0604020202020204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0774" autoAdjust="0"/>
  </p:normalViewPr>
  <p:slideViewPr>
    <p:cSldViewPr snapToGrid="0">
      <p:cViewPr varScale="1">
        <p:scale>
          <a:sx n="106" d="100"/>
          <a:sy n="106" d="100"/>
        </p:scale>
        <p:origin x="7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AEE470ED-375F-D55B-095A-2B68FEEC7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F4211445-5AF3-4310-5B1F-CFFA595183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025B95DC-BF0E-5456-87C5-09F3ECD974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uk-UA" dirty="0"/>
              <a:t>Структура зберігання даних у системі побудована на принципі "</a:t>
            </a:r>
            <a:r>
              <a:rPr lang="en-US" dirty="0"/>
              <a:t>Database per service", </a:t>
            </a:r>
            <a:r>
              <a:rPr lang="uk-UA" dirty="0"/>
              <a:t>що означає, що кожен </a:t>
            </a:r>
            <a:r>
              <a:rPr lang="uk-UA" dirty="0" err="1"/>
              <a:t>мікросервіс</a:t>
            </a:r>
            <a:r>
              <a:rPr lang="uk-UA" dirty="0"/>
              <a:t> має свою окрему базу даних. Такий підхід підвищує безпеку даних, оскільки сервіси ізольовані, і дозволяє </a:t>
            </a:r>
            <a:r>
              <a:rPr lang="uk-UA" dirty="0" err="1"/>
              <a:t>гнучко</a:t>
            </a:r>
            <a:r>
              <a:rPr lang="uk-UA" dirty="0"/>
              <a:t> масштабуватися — кожен сервіс можна оптимізувати та розширювати незалежно від інших.</a:t>
            </a:r>
          </a:p>
          <a:p>
            <a:pPr>
              <a:buNone/>
            </a:pPr>
            <a:r>
              <a:rPr lang="uk-UA" dirty="0"/>
              <a:t>В системі застосовано три основні типи сховищ: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PostgreSQL</a:t>
            </a:r>
            <a:r>
              <a:rPr lang="en-US" dirty="0"/>
              <a:t> </a:t>
            </a:r>
            <a:r>
              <a:rPr lang="uk-UA" dirty="0"/>
              <a:t>використовується як основне реляційне сховище для зберігання чітко структурованих даних у більшості сервісів. Це забезпечує надійність та послідовність збереження інформації.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MongoDB</a:t>
            </a:r>
            <a:r>
              <a:rPr lang="en-US" dirty="0"/>
              <a:t> </a:t>
            </a:r>
            <a:r>
              <a:rPr lang="uk-UA" dirty="0"/>
              <a:t>обрана для сервісу </a:t>
            </a:r>
            <a:r>
              <a:rPr lang="en-US" dirty="0"/>
              <a:t>Equipment, </a:t>
            </a:r>
            <a:r>
              <a:rPr lang="uk-UA" dirty="0"/>
              <a:t>оскільки різні типи обладнання мають різні характеристики та поля, що краще підходить для </a:t>
            </a:r>
            <a:r>
              <a:rPr lang="uk-UA" dirty="0" err="1"/>
              <a:t>документо</a:t>
            </a:r>
            <a:r>
              <a:rPr lang="uk-UA" dirty="0"/>
              <a:t>-орієнтованої бази, де структура даних може бути гнучкою.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Redis</a:t>
            </a:r>
            <a:r>
              <a:rPr lang="en-US" dirty="0"/>
              <a:t> </a:t>
            </a:r>
            <a:r>
              <a:rPr lang="uk-UA" dirty="0"/>
              <a:t>застосовується в сервісі </a:t>
            </a:r>
            <a:r>
              <a:rPr lang="en-US" dirty="0"/>
              <a:t>Open Order </a:t>
            </a:r>
            <a:r>
              <a:rPr lang="uk-UA" dirty="0"/>
              <a:t>для </a:t>
            </a:r>
            <a:r>
              <a:rPr lang="uk-UA" dirty="0" err="1"/>
              <a:t>кешування</a:t>
            </a:r>
            <a:r>
              <a:rPr lang="uk-UA" dirty="0"/>
              <a:t> відкритих замовлень з </a:t>
            </a:r>
            <a:r>
              <a:rPr lang="uk-UA" dirty="0" err="1"/>
              <a:t>геопросторовим</a:t>
            </a:r>
            <a:r>
              <a:rPr lang="uk-UA" dirty="0"/>
              <a:t> індексом. Це дозволяє дуже швидко виконувати пошук замовлень за координатами, що критично для продуктивності.</a:t>
            </a:r>
          </a:p>
          <a:p>
            <a:pPr marL="158750" indent="0">
              <a:buNone/>
            </a:pPr>
            <a:r>
              <a:rPr lang="uk-UA" dirty="0"/>
              <a:t>Такий підхід забезпечує оптимальне поєднання надійності, гнучкості та швидкості доступу до даних в системі.</a:t>
            </a:r>
          </a:p>
        </p:txBody>
      </p:sp>
    </p:spTree>
    <p:extLst>
      <p:ext uri="{BB962C8B-B14F-4D97-AF65-F5344CB8AC3E}">
        <p14:creationId xmlns:p14="http://schemas.microsoft.com/office/powerpoint/2010/main" val="2125998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uk-UA" dirty="0"/>
              <a:t>Окрему увагу було приділено безпеці та захисту системи.</a:t>
            </a:r>
          </a:p>
          <a:p>
            <a:pPr>
              <a:buNone/>
            </a:pPr>
            <a:r>
              <a:rPr lang="uk-UA" dirty="0"/>
              <a:t>реалізовано </a:t>
            </a:r>
            <a:r>
              <a:rPr lang="uk-UA" b="1" dirty="0"/>
              <a:t>багаторівневу безпеку</a:t>
            </a:r>
            <a:r>
              <a:rPr lang="uk-UA" dirty="0"/>
              <a:t>, яка охоплює як зовнішні з’єднання, так і внутрішню взаємодію між сервісами.</a:t>
            </a:r>
          </a:p>
          <a:p>
            <a:pPr>
              <a:buNone/>
            </a:pPr>
            <a:r>
              <a:rPr lang="uk-UA" b="1" dirty="0"/>
              <a:t>Трафік зашифрований</a:t>
            </a:r>
            <a:r>
              <a:rPr lang="uk-UA" dirty="0"/>
              <a:t>, всі запити до </a:t>
            </a:r>
            <a:r>
              <a:rPr lang="en-US" dirty="0"/>
              <a:t>Gateway </a:t>
            </a:r>
            <a:r>
              <a:rPr lang="uk-UA" dirty="0"/>
              <a:t>та між сервісами захищені згідно сучасним протоколам безпеки: </a:t>
            </a:r>
            <a:r>
              <a:rPr lang="en-US" dirty="0"/>
              <a:t>HTTPS </a:t>
            </a:r>
            <a:r>
              <a:rPr lang="uk-UA" dirty="0"/>
              <a:t>з </a:t>
            </a:r>
            <a:r>
              <a:rPr lang="en-US" dirty="0"/>
              <a:t>TLS-</a:t>
            </a:r>
            <a:r>
              <a:rPr lang="uk-UA" dirty="0"/>
              <a:t>сертифікатом </a:t>
            </a:r>
            <a:r>
              <a:rPr lang="en-US" dirty="0"/>
              <a:t>Let’s Encrypt, </a:t>
            </a:r>
            <a:r>
              <a:rPr lang="uk-UA" dirty="0"/>
              <a:t>який налаштовується в </a:t>
            </a:r>
            <a:r>
              <a:rPr lang="en-US" dirty="0"/>
              <a:t>Kubernetes Ingress</a:t>
            </a:r>
            <a:r>
              <a:rPr lang="uk-UA" dirty="0"/>
              <a:t> контролері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uk-UA" dirty="0"/>
              <a:t>Для авторизації використовується </a:t>
            </a:r>
            <a:r>
              <a:rPr lang="en-US" b="1" dirty="0"/>
              <a:t>JWT</a:t>
            </a:r>
            <a:r>
              <a:rPr lang="en-US" dirty="0"/>
              <a:t>: </a:t>
            </a:r>
            <a:r>
              <a:rPr lang="uk-UA" dirty="0"/>
              <a:t>після входу користувач отримує токен, який далі прикріплює до запитів. </a:t>
            </a:r>
            <a:r>
              <a:rPr lang="en-US" b="1" dirty="0"/>
              <a:t>Api Gateway</a:t>
            </a:r>
            <a:r>
              <a:rPr lang="en-US" dirty="0"/>
              <a:t> </a:t>
            </a:r>
            <a:r>
              <a:rPr lang="uk-UA" dirty="0"/>
              <a:t>перевіряє цей токен, витягує дані (</a:t>
            </a:r>
            <a:r>
              <a:rPr lang="en-US" dirty="0"/>
              <a:t>ID, email, </a:t>
            </a:r>
            <a:r>
              <a:rPr lang="uk-UA" dirty="0"/>
              <a:t>ролі), і прокидає їх у заголовках далі.</a:t>
            </a:r>
          </a:p>
          <a:p>
            <a:pPr>
              <a:buNone/>
            </a:pPr>
            <a:r>
              <a:rPr lang="uk-UA" dirty="0"/>
              <a:t>Усередині кожного сервісу ці заголовки обробляються власним фільтром </a:t>
            </a:r>
            <a:r>
              <a:rPr lang="en-US" dirty="0"/>
              <a:t>Spring</a:t>
            </a:r>
            <a:r>
              <a:rPr lang="uk-UA" dirty="0"/>
              <a:t> </a:t>
            </a:r>
            <a:r>
              <a:rPr lang="en-US" dirty="0"/>
              <a:t>Security, </a:t>
            </a:r>
            <a:r>
              <a:rPr lang="uk-UA" dirty="0"/>
              <a:t>який створює об'єкт </a:t>
            </a:r>
            <a:r>
              <a:rPr lang="en-US" dirty="0"/>
              <a:t>Authentication, </a:t>
            </a:r>
            <a:r>
              <a:rPr lang="uk-UA" dirty="0"/>
              <a:t>і далі працює </a:t>
            </a:r>
            <a:r>
              <a:rPr lang="uk-UA" b="1" dirty="0"/>
              <a:t>авторизація на основі ролей</a:t>
            </a:r>
            <a:r>
              <a:rPr lang="uk-UA" dirty="0"/>
              <a:t>, наприклад @</a:t>
            </a:r>
            <a:r>
              <a:rPr lang="en-US" dirty="0" err="1"/>
              <a:t>PreAuthorize</a:t>
            </a:r>
            <a:r>
              <a:rPr lang="en-US" dirty="0"/>
              <a:t>("</a:t>
            </a:r>
            <a:r>
              <a:rPr lang="en-US" dirty="0" err="1"/>
              <a:t>hasAuthority</a:t>
            </a:r>
            <a:r>
              <a:rPr lang="en-US" dirty="0"/>
              <a:t>('CLIENT')").</a:t>
            </a:r>
          </a:p>
          <a:p>
            <a:pPr>
              <a:buNone/>
            </a:pPr>
            <a:r>
              <a:rPr lang="uk-UA" dirty="0"/>
              <a:t>Звичайно, реалізовано </a:t>
            </a:r>
            <a:r>
              <a:rPr lang="uk-UA" b="1" dirty="0"/>
              <a:t>перевірку прав доступу до об’єктів</a:t>
            </a:r>
            <a:r>
              <a:rPr lang="uk-UA" dirty="0"/>
              <a:t> — наприклад, користувач не зможе видалити ресурс, який йому не належить.</a:t>
            </a:r>
          </a:p>
          <a:p>
            <a:pPr>
              <a:buNone/>
            </a:pPr>
            <a:r>
              <a:rPr lang="uk-UA" dirty="0" err="1"/>
              <a:t>Міжсервісна</a:t>
            </a:r>
            <a:r>
              <a:rPr lang="uk-UA" dirty="0"/>
              <a:t> комунікація захищена внутрішнім </a:t>
            </a:r>
            <a:r>
              <a:rPr lang="en-US" dirty="0"/>
              <a:t>API-</a:t>
            </a:r>
            <a:r>
              <a:rPr lang="uk-UA" dirty="0"/>
              <a:t>токеном, для того щоб запобігти зовнішнім запитам. Токен автоматично додається до всіх </a:t>
            </a:r>
            <a:r>
              <a:rPr lang="en-US" dirty="0"/>
              <a:t>REST-</a:t>
            </a:r>
            <a:r>
              <a:rPr lang="uk-UA" dirty="0"/>
              <a:t>запитів через кастомний </a:t>
            </a:r>
            <a:r>
              <a:rPr lang="en-US" dirty="0" err="1"/>
              <a:t>RestTemplate</a:t>
            </a:r>
            <a:r>
              <a:rPr lang="en-US" dirty="0"/>
              <a:t>. </a:t>
            </a:r>
            <a:r>
              <a:rPr lang="uk-UA" dirty="0"/>
              <a:t>Доступ до внутрішніх </a:t>
            </a:r>
            <a:r>
              <a:rPr lang="uk-UA" dirty="0" err="1"/>
              <a:t>ендпоінтів</a:t>
            </a:r>
            <a:r>
              <a:rPr lang="uk-UA" dirty="0"/>
              <a:t> дозволяється лише за умови, що токен </a:t>
            </a:r>
            <a:r>
              <a:rPr lang="uk-UA" dirty="0" err="1"/>
              <a:t>валідний</a:t>
            </a:r>
            <a:r>
              <a:rPr lang="uk-UA" dirty="0"/>
              <a:t>. Це контролюється через анотацію @</a:t>
            </a:r>
            <a:r>
              <a:rPr lang="en-US" dirty="0" err="1"/>
              <a:t>InternalAuth</a:t>
            </a:r>
            <a:r>
              <a:rPr lang="en-US" dirty="0"/>
              <a:t> </a:t>
            </a:r>
            <a:r>
              <a:rPr lang="uk-UA" dirty="0"/>
              <a:t>та відповідний аспект, який перевіряє заголовок </a:t>
            </a:r>
            <a:r>
              <a:rPr lang="en-US" dirty="0"/>
              <a:t>X-Internal-Token.</a:t>
            </a:r>
          </a:p>
          <a:p>
            <a:pPr marL="158750" indent="0">
              <a:buNone/>
            </a:pPr>
            <a:r>
              <a:rPr lang="uk-UA" dirty="0"/>
              <a:t>У підсумку — система захищена як на рівні мережі, так і на рівні доступу до даних.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uk-UA" dirty="0"/>
              <a:t>Отже, на цьому етапі розробки я перейшов до </a:t>
            </a:r>
            <a:r>
              <a:rPr lang="uk-UA" b="1" dirty="0"/>
              <a:t>розгортання системи та автоматизації доставки коду</a:t>
            </a:r>
            <a:r>
              <a:rPr lang="uk-UA" dirty="0"/>
              <a:t>.</a:t>
            </a:r>
          </a:p>
          <a:p>
            <a:pPr>
              <a:buNone/>
            </a:pPr>
            <a:r>
              <a:rPr lang="uk-UA" dirty="0"/>
              <a:t>🔹 </a:t>
            </a:r>
            <a:r>
              <a:rPr lang="uk-UA" b="1" dirty="0"/>
              <a:t>Почнемо з хмарного середовища</a:t>
            </a:r>
            <a:r>
              <a:rPr lang="uk-UA" dirty="0"/>
              <a:t>.</a:t>
            </a:r>
            <a:br>
              <a:rPr lang="uk-UA" dirty="0"/>
            </a:br>
            <a:r>
              <a:rPr lang="uk-UA" dirty="0"/>
              <a:t>Для хостингу</a:t>
            </a:r>
            <a:r>
              <a:rPr lang="en-US" dirty="0"/>
              <a:t> </a:t>
            </a:r>
            <a:r>
              <a:rPr lang="uk-UA" dirty="0"/>
              <a:t>було використано </a:t>
            </a:r>
            <a:r>
              <a:rPr lang="en-US" dirty="0"/>
              <a:t>DigitalOcean</a:t>
            </a:r>
            <a:r>
              <a:rPr lang="uk-UA" dirty="0"/>
              <a:t> з </a:t>
            </a:r>
            <a:r>
              <a:rPr lang="en-US" dirty="0"/>
              <a:t>Kubernetes-</a:t>
            </a:r>
            <a:r>
              <a:rPr lang="uk-UA" dirty="0"/>
              <a:t>кластером. Це кластер із двома робочими вузлами — конфігурація в цілому: 5 </a:t>
            </a:r>
            <a:r>
              <a:rPr lang="en-US" dirty="0"/>
              <a:t>vCPU, 10 </a:t>
            </a:r>
            <a:r>
              <a:rPr lang="uk-UA" dirty="0"/>
              <a:t>ГБ оперативної пам’яті, 210 ГБ диску.</a:t>
            </a:r>
            <a:br>
              <a:rPr lang="uk-UA" dirty="0"/>
            </a:br>
            <a:r>
              <a:rPr lang="uk-UA" dirty="0"/>
              <a:t>Це достатньо для тестового розгортання та подальшого масштабування.</a:t>
            </a:r>
            <a:br>
              <a:rPr lang="uk-UA" dirty="0"/>
            </a:br>
            <a:r>
              <a:rPr lang="uk-UA" dirty="0"/>
              <a:t>Кожен </a:t>
            </a:r>
            <a:r>
              <a:rPr lang="uk-UA" dirty="0" err="1"/>
              <a:t>мікросервіс</a:t>
            </a:r>
            <a:r>
              <a:rPr lang="uk-UA" dirty="0"/>
              <a:t> працює в окремому </a:t>
            </a:r>
            <a:r>
              <a:rPr lang="en-US" dirty="0"/>
              <a:t>pod-</a:t>
            </a:r>
            <a:r>
              <a:rPr lang="uk-UA" dirty="0"/>
              <a:t>і. Також налаштовані сервіси для маршрутизації запитів, </a:t>
            </a:r>
            <a:r>
              <a:rPr lang="en-US" dirty="0"/>
              <a:t>Ingress Controller </a:t>
            </a:r>
            <a:r>
              <a:rPr lang="uk-UA" dirty="0"/>
              <a:t>для </a:t>
            </a:r>
            <a:r>
              <a:rPr lang="en-US" dirty="0"/>
              <a:t>HTTPS, </a:t>
            </a:r>
            <a:r>
              <a:rPr lang="uk-UA" dirty="0"/>
              <a:t>та постійні томи — тобто </a:t>
            </a:r>
            <a:r>
              <a:rPr lang="en-US" dirty="0"/>
              <a:t>Persistent Volume — </a:t>
            </a:r>
            <a:r>
              <a:rPr lang="uk-UA" dirty="0"/>
              <a:t>для даних, які мають зберігатися між перезапусками.</a:t>
            </a:r>
          </a:p>
          <a:p>
            <a:pPr>
              <a:buNone/>
            </a:pPr>
            <a:r>
              <a:rPr lang="uk-UA" dirty="0"/>
              <a:t>🔹 </a:t>
            </a:r>
            <a:r>
              <a:rPr lang="en-US" b="1" dirty="0"/>
              <a:t>CI/CD — </a:t>
            </a:r>
            <a:r>
              <a:rPr lang="uk-UA" b="1" dirty="0"/>
              <a:t>автоматизація через </a:t>
            </a:r>
            <a:r>
              <a:rPr lang="en-US" b="1" dirty="0"/>
              <a:t>GitHub Actions</a:t>
            </a:r>
            <a:r>
              <a:rPr lang="en-US" dirty="0"/>
              <a:t>.</a:t>
            </a:r>
            <a:br>
              <a:rPr lang="en-US" dirty="0"/>
            </a:br>
            <a:r>
              <a:rPr lang="uk-UA" dirty="0"/>
              <a:t>Щоразу, як пушиться новий код у </a:t>
            </a:r>
            <a:r>
              <a:rPr lang="en-US" dirty="0"/>
              <a:t>GitHub, </a:t>
            </a:r>
            <a:r>
              <a:rPr lang="uk-UA" dirty="0"/>
              <a:t>запускається </a:t>
            </a:r>
            <a:r>
              <a:rPr lang="uk-UA" dirty="0" err="1"/>
              <a:t>пайплайн</a:t>
            </a:r>
            <a:r>
              <a:rPr lang="uk-UA" dirty="0"/>
              <a:t>.</a:t>
            </a:r>
            <a:br>
              <a:rPr lang="uk-UA" dirty="0"/>
            </a:br>
            <a:r>
              <a:rPr lang="uk-UA" dirty="0"/>
              <a:t>Який виконує: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збірку коду,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запуск </a:t>
            </a:r>
            <a:r>
              <a:rPr lang="uk-UA" dirty="0" err="1"/>
              <a:t>юніт</a:t>
            </a:r>
            <a:r>
              <a:rPr lang="uk-UA" dirty="0"/>
              <a:t>-тестів,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публікацію цього </a:t>
            </a:r>
            <a:r>
              <a:rPr lang="en-US" dirty="0"/>
              <a:t>Docker </a:t>
            </a:r>
            <a:r>
              <a:rPr lang="uk-UA" dirty="0"/>
              <a:t>образу на </a:t>
            </a:r>
            <a:r>
              <a:rPr lang="en-US" dirty="0"/>
              <a:t>Docker Hub,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і, </a:t>
            </a:r>
            <a:r>
              <a:rPr lang="uk-UA" dirty="0" err="1"/>
              <a:t>деплой</a:t>
            </a:r>
            <a:r>
              <a:rPr lang="uk-UA" dirty="0"/>
              <a:t> в </a:t>
            </a:r>
            <a:r>
              <a:rPr lang="en-US" dirty="0"/>
              <a:t>Kubernetes-</a:t>
            </a:r>
            <a:r>
              <a:rPr lang="uk-UA" dirty="0"/>
              <a:t>кластер.</a:t>
            </a:r>
          </a:p>
          <a:p>
            <a:pPr>
              <a:buNone/>
            </a:pPr>
            <a:r>
              <a:rPr lang="uk-UA" dirty="0"/>
              <a:t>Це повністю автоматизований процес — менше помилок, швидше оновлення, зручна підтримка.</a:t>
            </a:r>
            <a:endParaRPr lang="en-US" dirty="0"/>
          </a:p>
          <a:p>
            <a:pPr>
              <a:buNone/>
            </a:pPr>
            <a:r>
              <a:rPr lang="uk-UA" dirty="0"/>
              <a:t>🔹 </a:t>
            </a:r>
            <a:r>
              <a:rPr lang="uk-UA" b="1" dirty="0"/>
              <a:t>Сховище зображень</a:t>
            </a:r>
            <a:br>
              <a:rPr lang="uk-UA" dirty="0"/>
            </a:br>
            <a:r>
              <a:rPr lang="uk-UA" dirty="0"/>
              <a:t>Користувацькі зображення зберігаються в об’єктному сховищі </a:t>
            </a:r>
            <a:r>
              <a:rPr lang="en-US" dirty="0"/>
              <a:t>DigitalOcean Spaces.</a:t>
            </a:r>
            <a:br>
              <a:rPr lang="en-US" dirty="0"/>
            </a:br>
            <a:r>
              <a:rPr lang="uk-UA" dirty="0"/>
              <a:t>Замість того, щоб зберігати самі файли в базі, зберігаються лише посилання на них, що зменшує навантаження на БД та дозволяє легко масштабувати зберігання.</a:t>
            </a:r>
          </a:p>
          <a:p>
            <a:pPr>
              <a:buNone/>
            </a:pPr>
            <a:r>
              <a:rPr lang="uk-UA" dirty="0"/>
              <a:t>🔹 </a:t>
            </a:r>
            <a:r>
              <a:rPr lang="uk-UA" b="1" dirty="0"/>
              <a:t>І останнє — домен і доступність</a:t>
            </a:r>
            <a:br>
              <a:rPr lang="uk-UA" dirty="0"/>
            </a:br>
            <a:r>
              <a:rPr lang="uk-UA" dirty="0"/>
              <a:t>Для зручного доступу було зареєстровано домен </a:t>
            </a:r>
            <a:r>
              <a:rPr lang="en-US" dirty="0" err="1"/>
              <a:t>greenflow.software</a:t>
            </a:r>
            <a:r>
              <a:rPr lang="en-US" dirty="0"/>
              <a:t>.</a:t>
            </a:r>
            <a:br>
              <a:rPr lang="en-US" dirty="0"/>
            </a:br>
            <a:r>
              <a:rPr lang="uk-UA" dirty="0"/>
              <a:t>Усі запити потрапляють через </a:t>
            </a:r>
            <a:r>
              <a:rPr lang="en-US" dirty="0"/>
              <a:t>Ingress, </a:t>
            </a:r>
            <a:r>
              <a:rPr lang="uk-UA" dirty="0"/>
              <a:t>який також налаштований на автоматичну генерацію </a:t>
            </a:r>
            <a:r>
              <a:rPr lang="en-US" dirty="0"/>
              <a:t>HTTPS-</a:t>
            </a:r>
            <a:r>
              <a:rPr lang="uk-UA" dirty="0"/>
              <a:t>сертифікатів через </a:t>
            </a:r>
            <a:r>
              <a:rPr lang="en-US" dirty="0"/>
              <a:t>Let’s Encrypt.</a:t>
            </a:r>
            <a:br>
              <a:rPr lang="en-US" dirty="0"/>
            </a:br>
            <a:r>
              <a:rPr lang="uk-UA" dirty="0"/>
              <a:t>Це означає, що весь трафік шифрується, і доступ до </a:t>
            </a:r>
            <a:r>
              <a:rPr lang="en-US" dirty="0"/>
              <a:t>API Gateway </a:t>
            </a:r>
            <a:r>
              <a:rPr lang="uk-UA" dirty="0"/>
              <a:t>здійснюється захищено.</a:t>
            </a:r>
          </a:p>
          <a:p>
            <a:pPr marL="158750" indent="0">
              <a:buNone/>
            </a:pPr>
            <a:r>
              <a:rPr lang="uk-UA" dirty="0"/>
              <a:t>👉 У підсумку: система </a:t>
            </a:r>
            <a:r>
              <a:rPr lang="uk-UA" b="1" dirty="0"/>
              <a:t>повністю готова до </a:t>
            </a:r>
            <a:r>
              <a:rPr lang="uk-UA" b="1" dirty="0" err="1"/>
              <a:t>продакшену</a:t>
            </a:r>
            <a:r>
              <a:rPr lang="uk-UA" dirty="0"/>
              <a:t> — з автоматичним </a:t>
            </a:r>
            <a:r>
              <a:rPr lang="uk-UA" dirty="0" err="1"/>
              <a:t>деплоєм</a:t>
            </a:r>
            <a:r>
              <a:rPr lang="uk-UA" dirty="0"/>
              <a:t>, зберіганням даних та безпечним зовнішнім доступом.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uk-UA" dirty="0"/>
              <a:t>На цьому етапі була проведена </a:t>
            </a:r>
            <a:r>
              <a:rPr lang="uk-UA" b="1" dirty="0"/>
              <a:t>перевірка якості програмного забезпечення</a:t>
            </a:r>
            <a:r>
              <a:rPr lang="uk-UA" dirty="0"/>
              <a:t> за допомогою </a:t>
            </a:r>
            <a:r>
              <a:rPr lang="uk-UA" dirty="0" err="1"/>
              <a:t>юніт</a:t>
            </a:r>
            <a:r>
              <a:rPr lang="uk-UA" dirty="0"/>
              <a:t>-тестування.</a:t>
            </a:r>
          </a:p>
          <a:p>
            <a:pPr>
              <a:buNone/>
            </a:pPr>
            <a:r>
              <a:rPr lang="uk-UA" dirty="0"/>
              <a:t>🔹 </a:t>
            </a:r>
            <a:r>
              <a:rPr lang="uk-UA" dirty="0" err="1"/>
              <a:t>Юніт</a:t>
            </a:r>
            <a:r>
              <a:rPr lang="uk-UA" dirty="0"/>
              <a:t>-тестування — це підхід, який дозволяє тестувати </a:t>
            </a:r>
            <a:r>
              <a:rPr lang="uk-UA" b="1" dirty="0"/>
              <a:t>окремі модулі чи функції в ізоляції</a:t>
            </a:r>
            <a:r>
              <a:rPr lang="uk-UA" dirty="0"/>
              <a:t> від усієї системи.</a:t>
            </a:r>
            <a:br>
              <a:rPr lang="uk-UA" dirty="0"/>
            </a:br>
            <a:r>
              <a:rPr lang="uk-UA" dirty="0"/>
              <a:t>Це дає змогу на ранньому етапі виявляти логічні помилки в реалізації — ще до того, як компоненти починають взаємодіяти між собою.</a:t>
            </a:r>
          </a:p>
          <a:p>
            <a:pPr>
              <a:buNone/>
            </a:pPr>
            <a:r>
              <a:rPr lang="uk-UA" dirty="0"/>
              <a:t>🔹 Для реалізації тестів використовувався стек сучасних інструментів: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JUnit 5</a:t>
            </a:r>
            <a:r>
              <a:rPr lang="en-US" dirty="0"/>
              <a:t> — </a:t>
            </a:r>
            <a:r>
              <a:rPr lang="uk-UA" dirty="0"/>
              <a:t>як основний фреймворк для написання тестів;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Mockito</a:t>
            </a:r>
            <a:r>
              <a:rPr lang="en-US" dirty="0"/>
              <a:t> — </a:t>
            </a:r>
            <a:r>
              <a:rPr lang="uk-UA" dirty="0"/>
              <a:t>для створення </a:t>
            </a:r>
            <a:r>
              <a:rPr lang="uk-UA" dirty="0" err="1"/>
              <a:t>мок</a:t>
            </a:r>
            <a:r>
              <a:rPr lang="uk-UA" dirty="0"/>
              <a:t>-об’єктів та емуляції </a:t>
            </a:r>
            <a:r>
              <a:rPr lang="uk-UA" dirty="0" err="1"/>
              <a:t>залежностей</a:t>
            </a:r>
            <a:r>
              <a:rPr lang="uk-UA" dirty="0"/>
              <a:t>, наприклад, репозиторіїв;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AssertJ</a:t>
            </a:r>
            <a:r>
              <a:rPr lang="en-US" dirty="0"/>
              <a:t> — </a:t>
            </a:r>
            <a:r>
              <a:rPr lang="uk-UA" dirty="0"/>
              <a:t>для побудови зручних і читабельних перевірок;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Spring Boot Test</a:t>
            </a:r>
            <a:r>
              <a:rPr lang="en-US" dirty="0"/>
              <a:t> — </a:t>
            </a:r>
            <a:r>
              <a:rPr lang="uk-UA" dirty="0"/>
              <a:t>для конфігурації тестового середовища, де потрібна взаємодія з контекстом </a:t>
            </a:r>
            <a:r>
              <a:rPr lang="en-US" dirty="0"/>
              <a:t>Spring.</a:t>
            </a:r>
          </a:p>
          <a:p>
            <a:pPr>
              <a:buNone/>
            </a:pPr>
            <a:r>
              <a:rPr lang="uk-UA" dirty="0"/>
              <a:t>🔹 Було </a:t>
            </a:r>
            <a:r>
              <a:rPr lang="uk-UA" dirty="0" err="1"/>
              <a:t>протестовано</a:t>
            </a:r>
            <a:r>
              <a:rPr lang="uk-UA" dirty="0"/>
              <a:t> </a:t>
            </a:r>
            <a:r>
              <a:rPr lang="uk-UA" b="1" dirty="0"/>
              <a:t>основні сервіси</a:t>
            </a:r>
            <a:r>
              <a:rPr lang="uk-UA" dirty="0"/>
              <a:t>, зокрема ті, що відповідають за бізнес-логіку.</a:t>
            </a:r>
            <a:br>
              <a:rPr lang="uk-UA" dirty="0"/>
            </a:br>
            <a:r>
              <a:rPr lang="uk-UA" dirty="0"/>
              <a:t>Такі тести дозволяють гарантувати, що критичні функції — як-от фінансові операції — працюють </a:t>
            </a:r>
            <a:r>
              <a:rPr lang="uk-UA" dirty="0" err="1"/>
              <a:t>коректно</a:t>
            </a:r>
            <a:r>
              <a:rPr lang="uk-UA" dirty="0"/>
              <a:t>.</a:t>
            </a:r>
          </a:p>
          <a:p>
            <a:pPr>
              <a:buNone/>
            </a:pPr>
            <a:r>
              <a:rPr lang="uk-UA" dirty="0"/>
              <a:t>🔹 У майбутньому планується </a:t>
            </a:r>
            <a:r>
              <a:rPr lang="uk-UA" b="1" dirty="0"/>
              <a:t>розширення тестового покриття</a:t>
            </a:r>
            <a:r>
              <a:rPr lang="uk-UA" dirty="0"/>
              <a:t>:</a:t>
            </a:r>
            <a:br>
              <a:rPr lang="uk-UA" dirty="0"/>
            </a:br>
            <a:r>
              <a:rPr lang="uk-UA" dirty="0"/>
              <a:t>додати </a:t>
            </a:r>
            <a:r>
              <a:rPr lang="uk-UA" b="1" dirty="0"/>
              <a:t>інтеграційні тести</a:t>
            </a:r>
            <a:r>
              <a:rPr lang="uk-UA" dirty="0"/>
              <a:t>, щоб перевірити взаємодію між модулями,</a:t>
            </a:r>
            <a:br>
              <a:rPr lang="uk-UA" dirty="0"/>
            </a:br>
            <a:r>
              <a:rPr lang="uk-UA" dirty="0"/>
              <a:t>а також </a:t>
            </a:r>
            <a:r>
              <a:rPr lang="uk-UA" b="1" dirty="0"/>
              <a:t>навантажувальні тести</a:t>
            </a:r>
            <a:r>
              <a:rPr lang="uk-UA" dirty="0"/>
              <a:t> — для оцінки поведінки системи під високим трафіком.</a:t>
            </a:r>
          </a:p>
          <a:p>
            <a:pPr marL="158750" indent="0">
              <a:buNone/>
            </a:pPr>
            <a:r>
              <a:rPr lang="uk-UA" dirty="0"/>
              <a:t>👉 Таким чином, тестування відіграє важливу роль у підвищенні надійності та стабільності системи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uk-UA" dirty="0"/>
              <a:t>У межах цього </a:t>
            </a:r>
            <a:r>
              <a:rPr lang="uk-UA" dirty="0" err="1"/>
              <a:t>проєкту</a:t>
            </a:r>
            <a:r>
              <a:rPr lang="uk-UA" dirty="0"/>
              <a:t> було створено архітектуру та реалізовано серверну частину системи, яка дозволяє ефективно керувати замовленнями на послуги з догляду за садами та газонами. Основний акцент — на зручності для клієнтів і швидкості для працівників, які мають змогу шукати замовлення за </a:t>
            </a:r>
            <a:r>
              <a:rPr lang="uk-UA" dirty="0" err="1"/>
              <a:t>геолокацією</a:t>
            </a:r>
            <a:r>
              <a:rPr lang="uk-UA" dirty="0"/>
              <a:t>.</a:t>
            </a:r>
          </a:p>
          <a:p>
            <a:pPr>
              <a:buNone/>
            </a:pPr>
            <a:r>
              <a:rPr lang="uk-UA" dirty="0"/>
              <a:t>Архітектура побудована на основі </a:t>
            </a:r>
            <a:r>
              <a:rPr lang="uk-UA" dirty="0" err="1"/>
              <a:t>мікросервісного</a:t>
            </a:r>
            <a:r>
              <a:rPr lang="uk-UA" dirty="0"/>
              <a:t> підходу — кожен сервіс виконує окрему бізнес-функцію: обробка замовлень, керування працівниками, облік обладнання, автентифікація користувачів тощо. Завдяки цьому досягнуто високої гнучкості, масштабованості та ізоляції.</a:t>
            </a:r>
          </a:p>
          <a:p>
            <a:pPr>
              <a:buNone/>
            </a:pPr>
            <a:r>
              <a:rPr lang="uk-UA" dirty="0"/>
              <a:t>Для оптимізації продуктивності впроваджено </a:t>
            </a:r>
            <a:r>
              <a:rPr lang="en-US" dirty="0"/>
              <a:t>Redis </a:t>
            </a:r>
            <a:r>
              <a:rPr lang="uk-UA" dirty="0"/>
              <a:t>з підтримкою </a:t>
            </a:r>
            <a:r>
              <a:rPr lang="uk-UA" dirty="0" err="1"/>
              <a:t>геопросторових</a:t>
            </a:r>
            <a:r>
              <a:rPr lang="uk-UA" dirty="0"/>
              <a:t> запитів, що дозволило значно зменшити час відповіді при пошуку відкритих замовлень.</a:t>
            </a:r>
          </a:p>
          <a:p>
            <a:pPr>
              <a:buNone/>
            </a:pPr>
            <a:r>
              <a:rPr lang="uk-UA" dirty="0"/>
              <a:t>Інфраструктура реалізована у хмарному середовищі з використанням </a:t>
            </a:r>
            <a:r>
              <a:rPr lang="en-US" dirty="0"/>
              <a:t>Docker, Kubernetes </a:t>
            </a:r>
            <a:r>
              <a:rPr lang="uk-UA" dirty="0"/>
              <a:t>та </a:t>
            </a:r>
            <a:r>
              <a:rPr lang="en-US" dirty="0"/>
              <a:t>CI/CD-</a:t>
            </a:r>
            <a:r>
              <a:rPr lang="uk-UA" dirty="0"/>
              <a:t>процесів на </a:t>
            </a:r>
            <a:r>
              <a:rPr lang="en-US" dirty="0"/>
              <a:t>GitHub Actions. </a:t>
            </a:r>
            <a:r>
              <a:rPr lang="uk-UA" dirty="0"/>
              <a:t>Це забезпечило безперервну інтеграцію та доставку, а також високу надійність завдяки можливості горизонтального масштабування.</a:t>
            </a:r>
          </a:p>
          <a:p>
            <a:pPr>
              <a:buNone/>
            </a:pPr>
            <a:r>
              <a:rPr lang="uk-UA" dirty="0"/>
              <a:t>У подальшому передбачається розширення функціональності — зокрема, створення модуля аналітики та мобільного застосунку для клієнтів і працівників.</a:t>
            </a:r>
          </a:p>
          <a:p>
            <a:r>
              <a:rPr lang="uk-UA" dirty="0"/>
              <a:t>Отримані результати свідчать про успішне поєднання сучасних технологій — </a:t>
            </a:r>
            <a:r>
              <a:rPr lang="en-US" dirty="0"/>
              <a:t>Spring Boot, Redis, PostgreSQL, RabbitMQ, JWT, Kubernetes — </a:t>
            </a:r>
            <a:r>
              <a:rPr lang="uk-UA" dirty="0"/>
              <a:t>для створення стабільної та готової до </a:t>
            </a:r>
            <a:r>
              <a:rPr lang="uk-UA" dirty="0" err="1"/>
              <a:t>продакшну</a:t>
            </a:r>
            <a:r>
              <a:rPr lang="uk-UA" dirty="0"/>
              <a:t> </a:t>
            </a:r>
            <a:r>
              <a:rPr lang="uk-UA" dirty="0" err="1"/>
              <a:t>бекенд</a:t>
            </a:r>
            <a:r>
              <a:rPr lang="uk-UA" dirty="0"/>
              <a:t>-системи.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uk-UA" dirty="0"/>
              <a:t>Отже, ця робота присвячена розробці </a:t>
            </a:r>
            <a:r>
              <a:rPr lang="uk-UA" dirty="0" err="1"/>
              <a:t>бекенд</a:t>
            </a:r>
            <a:r>
              <a:rPr lang="uk-UA" dirty="0"/>
              <a:t>-частини системи, основна мета якої автоматизувати процеси у сфері садового сервісу. Тобто, щоб клієнт міг легко замовити послугу через онлайн-платформу, а працівник — швидко її побачити, прийняти в роботу і виконати.</a:t>
            </a:r>
          </a:p>
          <a:p>
            <a:pPr>
              <a:buNone/>
            </a:pPr>
            <a:r>
              <a:rPr lang="uk-UA" dirty="0"/>
              <a:t>Чому ця тема актуальна? Тому що останнім часом попит на подібні послуги стрімко зростає, а автоматизованих рішень у цій сфері дуже мало, особливо з сучасною архітектурою. Люди хочуть все замовляти швидко, онлайн і без зайвих дзвінків. Плюс — більшість компаній навіть не мають нормальної системи обліку або логістики.</a:t>
            </a:r>
          </a:p>
          <a:p>
            <a:pPr marL="158750" indent="0">
              <a:buNone/>
            </a:pPr>
            <a:r>
              <a:rPr lang="uk-UA" dirty="0"/>
              <a:t>Робота </a:t>
            </a:r>
            <a:r>
              <a:rPr lang="uk-UA" dirty="0" err="1"/>
              <a:t>заключається</a:t>
            </a:r>
            <a:r>
              <a:rPr lang="uk-UA" dirty="0"/>
              <a:t> саме в розробці </a:t>
            </a:r>
            <a:r>
              <a:rPr lang="uk-UA" dirty="0" err="1"/>
              <a:t>бекенду</a:t>
            </a:r>
            <a:r>
              <a:rPr lang="uk-UA" dirty="0"/>
              <a:t>— тобто на тому, як усі ці процеси працюють "під капотом": логіка, база даних, безпека, обробка запитів, обмін повідомленнями між сервісами і так далі. І зробив це з урахуванням масштабування та реальних бізнес-вимог.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/>
              <a:t>Для розуміння ситуації на ринку було проаналізовано кілька популярних іноземних сервісів: </a:t>
            </a:r>
            <a:r>
              <a:rPr lang="en-US" b="1" dirty="0"/>
              <a:t>Jobber</a:t>
            </a:r>
            <a:r>
              <a:rPr lang="en-US" dirty="0"/>
              <a:t>, </a:t>
            </a:r>
            <a:r>
              <a:rPr lang="en-US" b="1" dirty="0" err="1"/>
              <a:t>LawnPro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b="1" dirty="0"/>
              <a:t>Service Autopilot</a:t>
            </a:r>
            <a:r>
              <a:rPr lang="en-US" dirty="0"/>
              <a:t>. </a:t>
            </a:r>
            <a:r>
              <a:rPr lang="uk-UA" dirty="0"/>
              <a:t>Усі вони мають сильні сторони, наприклад: інтеграцію з платіжними системами, автоматичні повідомлення або </a:t>
            </a:r>
            <a:r>
              <a:rPr lang="en-US" dirty="0"/>
              <a:t>GPS-</a:t>
            </a:r>
            <a:r>
              <a:rPr lang="uk-UA" dirty="0"/>
              <a:t>моніторинг. Але водночас у них виявлено і значні обмеження — висока вартість, відсутність української локалізації, складність у використанні або недостатня підтримка </a:t>
            </a:r>
            <a:r>
              <a:rPr lang="uk-UA" dirty="0" err="1"/>
              <a:t>геолокаційного</a:t>
            </a:r>
            <a:r>
              <a:rPr lang="uk-UA" dirty="0"/>
              <a:t> пошуку.</a:t>
            </a:r>
          </a:p>
          <a:p>
            <a:pPr>
              <a:buNone/>
            </a:pPr>
            <a:endParaRPr lang="uk-UA" dirty="0"/>
          </a:p>
          <a:p>
            <a:pPr>
              <a:buNone/>
            </a:pPr>
            <a:r>
              <a:rPr lang="uk-UA" dirty="0"/>
              <a:t>Перш ніж </a:t>
            </a:r>
            <a:r>
              <a:rPr lang="uk-UA" dirty="0" err="1"/>
              <a:t>проєктувати</a:t>
            </a:r>
            <a:r>
              <a:rPr lang="uk-UA" dirty="0"/>
              <a:t> системи, було проведено аналіз типових проблем у сфері обслуговування приватних територій. У більшості невеликих компаній та індивідуальних виконавців усі дії виконуються вручну — записи ведуться в блокнотах або </a:t>
            </a:r>
            <a:r>
              <a:rPr lang="en-US" dirty="0"/>
              <a:t>Excel-</a:t>
            </a:r>
            <a:r>
              <a:rPr lang="uk-UA" dirty="0"/>
              <a:t>файлах. Відсутня єдина база даних замовлень, немає автоматичних сповіщень про зміну статусу. Усе це призводить до помилок, дублювання інформації, втрати клієнтів та неможливості вести аналітику.</a:t>
            </a:r>
          </a:p>
          <a:p>
            <a:pPr>
              <a:buNone/>
            </a:pPr>
            <a:endParaRPr lang="uk-UA" dirty="0"/>
          </a:p>
          <a:p>
            <a:pPr>
              <a:buNone/>
            </a:pPr>
            <a:r>
              <a:rPr lang="uk-UA" dirty="0"/>
              <a:t>Окремо виявлено проблеми з комунікацією між учасниками процесу. Наприклад, працівники не отримують оновлення в режимі реального часу — замовлення вже скасовано, а у них воно ще в активних. Або ж клієнт не знає, коли саме приїде виконавець.</a:t>
            </a:r>
          </a:p>
          <a:p>
            <a:pPr marL="158750" indent="0">
              <a:buNone/>
            </a:pPr>
            <a:r>
              <a:rPr lang="uk-UA" dirty="0"/>
              <a:t>Ці прогалини було враховано під час розробки власного рішення.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uk-UA" dirty="0"/>
              <a:t>Отже основною </a:t>
            </a:r>
            <a:r>
              <a:rPr lang="uk-UA" dirty="0" err="1"/>
              <a:t>проблемую</a:t>
            </a:r>
            <a:r>
              <a:rPr lang="uk-UA" dirty="0"/>
              <a:t> є </a:t>
            </a:r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зручного</a:t>
            </a:r>
            <a:r>
              <a:rPr lang="ru-RU" dirty="0"/>
              <a:t> цифрового </a:t>
            </a:r>
            <a:r>
              <a:rPr lang="ru-RU" dirty="0" err="1"/>
              <a:t>інструменту</a:t>
            </a:r>
            <a:r>
              <a:rPr lang="ru-RU" dirty="0"/>
              <a:t> для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процесами</a:t>
            </a:r>
            <a:r>
              <a:rPr lang="ru-RU" dirty="0"/>
              <a:t> догляду за </a:t>
            </a:r>
            <a:r>
              <a:rPr lang="ru-RU" dirty="0" err="1"/>
              <a:t>територіями</a:t>
            </a:r>
            <a:r>
              <a:rPr lang="ru-RU" dirty="0"/>
              <a:t>.</a:t>
            </a:r>
            <a:r>
              <a:rPr lang="uk-UA" dirty="0"/>
              <a:t> Зараз у цій сфері часто все ведеться вручну — від прийому замовлень до звітності. Через це виникає плутанина, затримки, а клієнти іноді взагалі залишаються без послуги. Тому завдання полягало в тому, щоб вирішити ці проблеми за допомогою цифрового рішення.</a:t>
            </a:r>
          </a:p>
          <a:p>
            <a:pPr>
              <a:buNone/>
            </a:pPr>
            <a:r>
              <a:rPr lang="uk-UA" dirty="0"/>
              <a:t>Система має об’єднати в собі кілька важливих речей. По-перше — це зручність для клієнта: щоб він міг просто зробити замовлення, побачити статус, оплатити, отримати звіт. По-друге — це ефективність для виконавця: щоб працівник знав, де є вільні замовлення, міг їх взяти, виконати та одразу відмітити завершення.</a:t>
            </a:r>
          </a:p>
          <a:p>
            <a:pPr>
              <a:buNone/>
            </a:pPr>
            <a:r>
              <a:rPr lang="uk-UA" dirty="0"/>
              <a:t>Також необхідно реалізувати безпечну онлайн оплату замовлень для клієнтів.</a:t>
            </a:r>
          </a:p>
          <a:p>
            <a:pPr marL="158750" indent="0">
              <a:buNone/>
            </a:pPr>
            <a:r>
              <a:rPr lang="uk-UA" dirty="0"/>
              <a:t>Крім того, важливо, щоб уся інформація зберігалась у єдиному місці, не губилась, і була доступною для аналізу. У підсумку очікується, що така система зекономить час, мінімізує помилки і зробить обслуговування зручним для обох сторін.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uk-UA" dirty="0"/>
              <a:t>Щоб реалізувати систему, були обрані перевірені, надійні технології. Основною мовою стала </a:t>
            </a:r>
            <a:r>
              <a:rPr lang="en-US" dirty="0"/>
              <a:t>Java, </a:t>
            </a:r>
            <a:r>
              <a:rPr lang="uk-UA" dirty="0"/>
              <a:t>версія 21 — вона сучасна, підтримує всі потрібні можливості й добре підходить для створення надійного серверного програмного забезпечення.</a:t>
            </a:r>
          </a:p>
          <a:p>
            <a:pPr>
              <a:buNone/>
            </a:pPr>
            <a:r>
              <a:rPr lang="uk-UA" dirty="0"/>
              <a:t>Фреймворк </a:t>
            </a:r>
            <a:r>
              <a:rPr lang="en-US" dirty="0"/>
              <a:t>Spring Boot </a:t>
            </a:r>
            <a:r>
              <a:rPr lang="uk-UA" dirty="0"/>
              <a:t>було обрано завдяки його гнучкості та великій екосистемі. Для збирання </a:t>
            </a:r>
            <a:r>
              <a:rPr lang="uk-UA" dirty="0" err="1"/>
              <a:t>проєкту</a:t>
            </a:r>
            <a:r>
              <a:rPr lang="uk-UA" dirty="0"/>
              <a:t> використано </a:t>
            </a:r>
            <a:r>
              <a:rPr lang="en-US" dirty="0"/>
              <a:t>Gradle — </a:t>
            </a:r>
            <a:r>
              <a:rPr lang="uk-UA" dirty="0"/>
              <a:t>він дозволяє швидко керувати </a:t>
            </a:r>
            <a:r>
              <a:rPr lang="uk-UA" dirty="0" err="1"/>
              <a:t>залежностями</a:t>
            </a:r>
            <a:r>
              <a:rPr lang="uk-UA" dirty="0"/>
              <a:t> та автоматизувати рутинні задачі.</a:t>
            </a:r>
          </a:p>
          <a:p>
            <a:pPr>
              <a:buNone/>
            </a:pPr>
            <a:r>
              <a:rPr lang="uk-UA" dirty="0"/>
              <a:t>З баз даних використовується </a:t>
            </a:r>
            <a:r>
              <a:rPr lang="en-US" dirty="0"/>
              <a:t>PostgreSQL — </a:t>
            </a:r>
            <a:r>
              <a:rPr lang="uk-UA" dirty="0"/>
              <a:t>це стабільне рішення з потужною підтримкою </a:t>
            </a:r>
            <a:r>
              <a:rPr lang="en-US" dirty="0"/>
              <a:t>SQL. Redis — </a:t>
            </a:r>
            <a:r>
              <a:rPr lang="uk-UA" dirty="0"/>
              <a:t>для </a:t>
            </a:r>
            <a:r>
              <a:rPr lang="uk-UA" dirty="0" err="1"/>
              <a:t>кешування</a:t>
            </a:r>
            <a:r>
              <a:rPr lang="uk-UA" dirty="0"/>
              <a:t>, </a:t>
            </a:r>
            <a:r>
              <a:rPr lang="en-US" dirty="0"/>
              <a:t>MongoDB </a:t>
            </a:r>
            <a:r>
              <a:rPr lang="uk-UA" dirty="0"/>
              <a:t>для збереження не строго структурованих даних. </a:t>
            </a:r>
            <a:br>
              <a:rPr lang="uk-UA" dirty="0"/>
            </a:br>
            <a:endParaRPr lang="uk-UA" dirty="0"/>
          </a:p>
          <a:p>
            <a:pPr>
              <a:buNone/>
            </a:pPr>
            <a:r>
              <a:rPr lang="en-US" dirty="0"/>
              <a:t>RabbitMQ — </a:t>
            </a:r>
            <a:r>
              <a:rPr lang="uk-UA" dirty="0"/>
              <a:t>для обміну повідомленнями між частинами системи. Також використовували такі сучасні інструменти як </a:t>
            </a:r>
            <a:r>
              <a:rPr lang="en-US" dirty="0" err="1"/>
              <a:t>MapStruct</a:t>
            </a:r>
            <a:r>
              <a:rPr lang="en-US" dirty="0"/>
              <a:t> </a:t>
            </a:r>
            <a:r>
              <a:rPr lang="uk-UA" dirty="0"/>
              <a:t>для </a:t>
            </a:r>
            <a:r>
              <a:rPr lang="uk-UA" dirty="0" err="1"/>
              <a:t>мепінгу</a:t>
            </a:r>
            <a:r>
              <a:rPr lang="uk-UA" dirty="0"/>
              <a:t> </a:t>
            </a:r>
            <a:r>
              <a:rPr lang="en-US" dirty="0"/>
              <a:t>DTO </a:t>
            </a:r>
            <a:r>
              <a:rPr lang="uk-UA" dirty="0"/>
              <a:t>й </a:t>
            </a:r>
            <a:r>
              <a:rPr lang="en-US" dirty="0"/>
              <a:t>Lombok — </a:t>
            </a:r>
            <a:r>
              <a:rPr lang="uk-UA" dirty="0"/>
              <a:t>щоб зменшити кількість шаблонного коду.</a:t>
            </a:r>
          </a:p>
          <a:p>
            <a:pPr marL="158750" indent="0">
              <a:buNone/>
            </a:pPr>
            <a:r>
              <a:rPr lang="uk-UA" dirty="0"/>
              <a:t>Для </a:t>
            </a:r>
            <a:r>
              <a:rPr lang="uk-UA" dirty="0" err="1"/>
              <a:t>деплою</a:t>
            </a:r>
            <a:r>
              <a:rPr lang="uk-UA" dirty="0"/>
              <a:t> використано </a:t>
            </a:r>
            <a:r>
              <a:rPr lang="en-US" dirty="0"/>
              <a:t>Docker</a:t>
            </a:r>
            <a:r>
              <a:rPr lang="uk-UA" dirty="0"/>
              <a:t> та </a:t>
            </a:r>
            <a:r>
              <a:rPr lang="en-US" dirty="0"/>
              <a:t>Kubernetes </a:t>
            </a:r>
            <a:r>
              <a:rPr lang="uk-UA" dirty="0"/>
              <a:t>в хмарному сервісі </a:t>
            </a:r>
            <a:r>
              <a:rPr lang="en-US" dirty="0"/>
              <a:t>DigitalOcean.</a:t>
            </a:r>
            <a:r>
              <a:rPr lang="uk-UA" dirty="0"/>
              <a:t> </a:t>
            </a:r>
            <a:r>
              <a:rPr lang="en-US" dirty="0"/>
              <a:t>CI/CD </a:t>
            </a:r>
            <a:r>
              <a:rPr lang="uk-UA" dirty="0"/>
              <a:t>реалізовано через </a:t>
            </a:r>
            <a:r>
              <a:rPr lang="en-US" dirty="0"/>
              <a:t>GitHub Actions</a:t>
            </a:r>
            <a:r>
              <a:rPr lang="uk-UA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uk-UA" dirty="0"/>
              <a:t>Система побудована за </a:t>
            </a:r>
            <a:r>
              <a:rPr lang="uk-UA" dirty="0" err="1"/>
              <a:t>мікросервісною</a:t>
            </a:r>
            <a:r>
              <a:rPr lang="uk-UA" dirty="0"/>
              <a:t> архітектурою — тобто кожна частина логіки винесена в окремий самостійний сервіс. Наприклад, є окремий сервіс для керування замовленнями, інший — для роботи з користувачами, ще один — для обліку обладнання, і так далі.</a:t>
            </a:r>
          </a:p>
          <a:p>
            <a:pPr>
              <a:buNone/>
            </a:pPr>
            <a:r>
              <a:rPr lang="uk-UA" dirty="0"/>
              <a:t>Як </a:t>
            </a:r>
            <a:r>
              <a:rPr lang="uk-UA" dirty="0" err="1"/>
              <a:t>полагається</a:t>
            </a:r>
            <a:r>
              <a:rPr lang="uk-UA" dirty="0"/>
              <a:t> в </a:t>
            </a:r>
            <a:r>
              <a:rPr lang="uk-UA" dirty="0" err="1"/>
              <a:t>мікросервісному</a:t>
            </a:r>
            <a:r>
              <a:rPr lang="uk-UA" dirty="0"/>
              <a:t> підході, кожен сервіс має свою власну базу даних. Це дозволяє не тільки краще масштабувати систему, а й уникати ситуацій, коли сервіси конфліктують між собою через спільну БД. Переважно використовується </a:t>
            </a:r>
            <a:r>
              <a:rPr lang="en-US" dirty="0"/>
              <a:t>PostgreSQL, </a:t>
            </a:r>
            <a:r>
              <a:rPr lang="uk-UA" dirty="0"/>
              <a:t>як основна СУБД.</a:t>
            </a:r>
          </a:p>
          <a:p>
            <a:pPr>
              <a:buNone/>
            </a:pPr>
            <a:r>
              <a:rPr lang="uk-UA" dirty="0"/>
              <a:t>Комунікація між сервісами відбувається двома способами. Перше — це </a:t>
            </a:r>
            <a:r>
              <a:rPr lang="en-US" dirty="0"/>
              <a:t>REST API, </a:t>
            </a:r>
            <a:r>
              <a:rPr lang="uk-UA" dirty="0"/>
              <a:t>коли сервіси напряму обмінюються </a:t>
            </a:r>
            <a:r>
              <a:rPr lang="en-US" dirty="0"/>
              <a:t>HTTP-</a:t>
            </a:r>
            <a:r>
              <a:rPr lang="uk-UA" dirty="0"/>
              <a:t>запитами. Друге — це асинхронна взаємодія через </a:t>
            </a:r>
            <a:r>
              <a:rPr lang="en-US" dirty="0"/>
              <a:t>RabbitMQ. </a:t>
            </a:r>
            <a:r>
              <a:rPr lang="uk-UA" dirty="0"/>
              <a:t>Такий підхід дозволяє підвищити стабільність: навіть якщо один сервіс тимчасово недоступний, повідомлення зберігається в черзі.</a:t>
            </a:r>
          </a:p>
          <a:p>
            <a:pPr marL="158750" indent="0">
              <a:buNone/>
            </a:pPr>
            <a:r>
              <a:rPr lang="uk-UA" dirty="0"/>
              <a:t>Усі зовнішні запити проходять через </a:t>
            </a:r>
            <a:r>
              <a:rPr lang="en-US" dirty="0"/>
              <a:t>API Gateway. </a:t>
            </a:r>
            <a:r>
              <a:rPr lang="uk-UA" dirty="0"/>
              <a:t>Він розподіляє трафік, забезпечує базову перевірку прав доступу, і передає запит у відповідний сервіс.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Для загального розуміння архітектури було створено діаграму компонентів, на якій зазначено всі сервіси які використовуються системою.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0A30FCFE-EE42-49F2-A729-4E2585F4C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72241B55-93D8-B4C1-0C54-B813B343D4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2EACF7CA-E263-926D-ACFA-A825F9BDB4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uk-UA" dirty="0"/>
              <a:t>Основна бізнес-логіка системи </a:t>
            </a:r>
            <a:r>
              <a:rPr lang="en-US" dirty="0"/>
              <a:t>GreenFlow </a:t>
            </a:r>
            <a:r>
              <a:rPr lang="uk-UA" dirty="0"/>
              <a:t>побудована навколо </a:t>
            </a:r>
            <a:r>
              <a:rPr lang="uk-UA" b="1" dirty="0"/>
              <a:t>життєвого циклу замовлення</a:t>
            </a:r>
            <a:r>
              <a:rPr lang="uk-UA" dirty="0"/>
              <a:t> — від моменту його створення до фінансового завершення.</a:t>
            </a:r>
          </a:p>
          <a:p>
            <a:pPr>
              <a:buNone/>
            </a:pPr>
            <a:r>
              <a:rPr lang="uk-UA" dirty="0"/>
              <a:t>🔹 Все починається зі </a:t>
            </a:r>
            <a:r>
              <a:rPr lang="uk-UA" b="1" dirty="0"/>
              <a:t>створення замовлення</a:t>
            </a:r>
            <a:r>
              <a:rPr lang="uk-UA" dirty="0"/>
              <a:t> клієнтом.</a:t>
            </a:r>
            <a:br>
              <a:rPr lang="uk-UA" dirty="0"/>
            </a:br>
            <a:r>
              <a:rPr lang="uk-UA" dirty="0"/>
              <a:t>Замовлення може включати кілька задач (наприклад, </a:t>
            </a:r>
            <a:r>
              <a:rPr lang="uk-UA" dirty="0" err="1"/>
              <a:t>покос</a:t>
            </a:r>
            <a:r>
              <a:rPr lang="uk-UA" dirty="0"/>
              <a:t> трави, обрізку дерев тощо).</a:t>
            </a:r>
            <a:br>
              <a:rPr lang="uk-UA" dirty="0"/>
            </a:br>
            <a:r>
              <a:rPr lang="uk-UA" dirty="0"/>
              <a:t>Вказується бажана дата відкриття — це не дата створення, а момент, коли воно стане доступним для виконання.</a:t>
            </a:r>
          </a:p>
          <a:p>
            <a:pPr>
              <a:buNone/>
            </a:pPr>
            <a:r>
              <a:rPr lang="uk-UA" dirty="0"/>
              <a:t>🔹 Далі система автоматично перевіряє, чи настала </a:t>
            </a:r>
            <a:r>
              <a:rPr lang="uk-UA" b="1" dirty="0"/>
              <a:t>дата відкриття</a:t>
            </a:r>
            <a:r>
              <a:rPr lang="uk-UA" dirty="0"/>
              <a:t>.</a:t>
            </a:r>
            <a:br>
              <a:rPr lang="uk-UA" dirty="0"/>
            </a:br>
            <a:r>
              <a:rPr lang="uk-UA" dirty="0"/>
              <a:t>Якщо так — замовлення змінює свій статус і стає видимим для працівників у межах заданої зони.</a:t>
            </a:r>
          </a:p>
          <a:p>
            <a:pPr>
              <a:buNone/>
            </a:pPr>
            <a:r>
              <a:rPr lang="uk-UA" dirty="0"/>
              <a:t>🔹 На основі поточної </a:t>
            </a:r>
            <a:r>
              <a:rPr lang="uk-UA" b="1" dirty="0" err="1"/>
              <a:t>геолокації</a:t>
            </a:r>
            <a:r>
              <a:rPr lang="uk-UA" b="1" dirty="0"/>
              <a:t> працівника</a:t>
            </a:r>
            <a:r>
              <a:rPr lang="uk-UA" dirty="0"/>
              <a:t> система виконує </a:t>
            </a:r>
            <a:r>
              <a:rPr lang="uk-UA" b="1" dirty="0" err="1"/>
              <a:t>геопошук</a:t>
            </a:r>
            <a:r>
              <a:rPr lang="uk-UA" dirty="0"/>
              <a:t> — тобто підбирає лише ті замовлення, які знаходяться в межах допустимого радіуса, наприклад, 20 км.</a:t>
            </a:r>
          </a:p>
          <a:p>
            <a:pPr>
              <a:buNone/>
            </a:pPr>
            <a:r>
              <a:rPr lang="uk-UA" dirty="0"/>
              <a:t>🔹 Після цього працівник бере замовлення в роботу, виконує його, і після завершення — </a:t>
            </a:r>
            <a:r>
              <a:rPr lang="uk-UA" b="1" dirty="0"/>
              <a:t>закриває</a:t>
            </a:r>
            <a:r>
              <a:rPr lang="uk-UA" dirty="0"/>
              <a:t>.</a:t>
            </a:r>
            <a:br>
              <a:rPr lang="uk-UA" dirty="0"/>
            </a:br>
            <a:r>
              <a:rPr lang="uk-UA" dirty="0"/>
              <a:t>Закриття може включати додавання звіту, фото результату чи позначення використаного обладнання.</a:t>
            </a:r>
            <a:br>
              <a:rPr lang="uk-UA" dirty="0"/>
            </a:br>
            <a:r>
              <a:rPr lang="uk-UA" dirty="0"/>
              <a:t>Для клієнта Формується акт виконаних робіт та відправляється </a:t>
            </a:r>
            <a:r>
              <a:rPr lang="uk-UA" dirty="0" err="1"/>
              <a:t>електроною</a:t>
            </a:r>
            <a:r>
              <a:rPr lang="uk-UA" dirty="0"/>
              <a:t> поштою за допомогою </a:t>
            </a:r>
            <a:r>
              <a:rPr lang="en-US" dirty="0"/>
              <a:t>Google SMTP </a:t>
            </a:r>
            <a:r>
              <a:rPr lang="uk-UA" dirty="0"/>
              <a:t>сервера.</a:t>
            </a:r>
          </a:p>
          <a:p>
            <a:pPr>
              <a:buNone/>
            </a:pPr>
            <a:r>
              <a:rPr lang="uk-UA" dirty="0"/>
              <a:t>🔹 Після закриття замовлення відбувається </a:t>
            </a:r>
            <a:r>
              <a:rPr lang="uk-UA" b="1" dirty="0"/>
              <a:t>оновлення грошових балансів</a:t>
            </a:r>
            <a:r>
              <a:rPr lang="uk-UA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З рахунку клієнта списується сума за виконану послугу;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На рахунок працівника зараховується ця сума з вирахуванням комісії сервісу.</a:t>
            </a:r>
          </a:p>
          <a:p>
            <a:pPr marL="158750" indent="0">
              <a:buNone/>
            </a:pPr>
            <a:r>
              <a:rPr lang="uk-UA" dirty="0"/>
              <a:t>👉 Така послідовність дозволяє забезпечити прозору, автоматизовану й контрольовану взаємодію між усіма учасниками процесу: клієнтами, працівниками та системою.</a:t>
            </a:r>
          </a:p>
          <a:p>
            <a:pPr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10560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0229C568-A76F-1363-90EA-1254B9FB4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C72C7939-3F7F-E138-D61E-473A3B1F87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3FE4698C-A8D5-FDA0-06D0-891D2CB320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обробки онлайн-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оплат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користувачів реалізовано інтеграцію з платіжною платформою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PayPal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uk-UA" dirty="0"/>
              <a:t>🔹 Платіжна система реалізована через </a:t>
            </a:r>
            <a:r>
              <a:rPr lang="en-US" b="1" dirty="0"/>
              <a:t>PayPal REST API</a:t>
            </a:r>
            <a:r>
              <a:rPr lang="en-US" dirty="0"/>
              <a:t>.</a:t>
            </a:r>
            <a:br>
              <a:rPr lang="en-US" dirty="0"/>
            </a:br>
            <a:r>
              <a:rPr lang="uk-UA" dirty="0"/>
              <a:t>Це дозволяє користувачам оплачувати замовлення напряму через веб-інтерфейс системи — без потреби в ручному підтвердженні або зовнішніх діях.</a:t>
            </a:r>
          </a:p>
          <a:p>
            <a:pPr>
              <a:buNone/>
            </a:pPr>
            <a:r>
              <a:rPr lang="uk-UA" dirty="0"/>
              <a:t>🔹 Алгоритм інтеграції включає такі етапи: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Створення платежу</a:t>
            </a:r>
            <a:r>
              <a:rPr lang="uk-UA" dirty="0"/>
              <a:t>: система формує запит на оплату, вказує суму та дані замовлення.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Перенаправлення клієнта</a:t>
            </a:r>
            <a:r>
              <a:rPr lang="uk-UA" dirty="0"/>
              <a:t>: користувач автоматично переходить на сторінку </a:t>
            </a:r>
            <a:r>
              <a:rPr lang="en-US" dirty="0"/>
              <a:t>PayPal </a:t>
            </a:r>
            <a:r>
              <a:rPr lang="uk-UA" dirty="0"/>
              <a:t>для підтвердження транзакції.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Підтвердження</a:t>
            </a:r>
            <a:r>
              <a:rPr lang="uk-UA" dirty="0"/>
              <a:t>: після успішної оплати клієнт повертається до системи, де за допомогою токенів перевіряється статус платежу.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Скасування</a:t>
            </a:r>
            <a:r>
              <a:rPr lang="uk-UA" dirty="0"/>
              <a:t>: у разі відмови або помилки транзакцію можна скасувати, і статус оплати в системі не оновлюється.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uk-UA" dirty="0"/>
              <a:t>👉 Така інтеграція дозволяє зробити сервіс більш зручним для клієнтів та забезпечити миттєве поповнення балансу після успішної оплати.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6730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и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437468" cy="1908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noProof="0" dirty="0"/>
              <a:t>Веб застосунок для обліку та планування замовлень по догляду за садом та газоном. </a:t>
            </a:r>
            <a:r>
              <a:rPr lang="uk-UA" sz="2400" noProof="0" dirty="0" err="1"/>
              <a:t>Бекенд</a:t>
            </a:r>
            <a:endParaRPr lang="uk-UA" sz="2400" noProof="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743281" y="3635125"/>
            <a:ext cx="5292369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Пєхотін Антон Юрійович, ПЗПІ-21-7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Керівник:  </a:t>
            </a:r>
            <a:r>
              <a:rPr lang="uk-UA" dirty="0"/>
              <a:t>доцент, Бабій Андрій Степанович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13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0FC559BD-757D-A1D4-1B06-5BBBCDF0E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7C6287D3-8B79-7838-52BE-7F82D5FABB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Дані, сутності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A6DADD89-1046-5C5C-9B17-AB41B7FF8FC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61DABC-E3BD-6445-A8D5-A96E1701F78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22DC595-9891-308B-A079-955E3068B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31175" y="1298262"/>
            <a:ext cx="594018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Кожен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мікросервіс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має власну незалежну базу даних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Використовуються різні типи сховищ, залежно від задачі: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PostgreSQL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для структурованих даних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для гнучких,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напівструктурованих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даних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для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кешування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та швидкого пошуку</a:t>
            </a:r>
          </a:p>
        </p:txBody>
      </p:sp>
      <p:pic>
        <p:nvPicPr>
          <p:cNvPr id="6147" name="Picture 3" descr="The Best Data Storage Options for Your Organization - Ophtek">
            <a:extLst>
              <a:ext uri="{FF2B5EF4-FFF2-40B4-BE49-F238E27FC236}">
                <a16:creationId xmlns:a16="http://schemas.microsoft.com/office/drawing/2014/main" id="{34B51944-FB4D-6308-A197-F3219BAEC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589" y="2907768"/>
            <a:ext cx="2423105" cy="18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38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Безпека системи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F6691C1-9E45-870C-DE51-305D407AA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31176" y="791098"/>
            <a:ext cx="6798078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6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uk-UA" sz="1600" dirty="0"/>
              <a:t>🛡️ </a:t>
            </a:r>
            <a:r>
              <a:rPr kumimoji="0" lang="uk-UA" sz="16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Захист системи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6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uk-UA" sz="1600" dirty="0"/>
              <a:t>🔐 </a:t>
            </a:r>
            <a:r>
              <a:rPr kumimoji="0" lang="uk-UA" sz="16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Багаторівнева безпека:</a:t>
            </a:r>
            <a:endParaRPr kumimoji="0" lang="uk-UA" sz="16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sz="16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HTTPS з TLS (Let’s Encrypt, Ingress Controller у Kubernetes)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sz="16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JWT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sz="16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Spring Security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sz="16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Контроль доступу до ресурсів (перевірка прав доступу до об'єктів)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uk-UA" sz="16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sz="1600" dirty="0"/>
              <a:t>🔑 </a:t>
            </a:r>
            <a:r>
              <a:rPr kumimoji="0" lang="uk-UA" sz="16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Міжсервісна автентифікація:</a:t>
            </a:r>
            <a:endParaRPr kumimoji="0" lang="uk-UA" sz="16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sz="16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Захищені REST-запити з внутрішнім токеном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sz="16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Аспектно-орієнтована перевірка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uk-UA" sz="16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uk-UA" sz="1600" dirty="0"/>
              <a:t>🧾 </a:t>
            </a:r>
            <a:r>
              <a:rPr kumimoji="0" lang="uk-UA" sz="16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Управління доступом:</a:t>
            </a:r>
            <a:endParaRPr kumimoji="0" lang="uk-UA" sz="16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sz="16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Api Gateway JWT фільтр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sz="16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Authentication </a:t>
            </a:r>
            <a:r>
              <a:rPr kumimoji="0" lang="en-US" sz="16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filter </a:t>
            </a:r>
            <a:r>
              <a:rPr lang="uk-UA" sz="1600" noProof="1">
                <a:solidFill>
                  <a:schemeClr val="tx1"/>
                </a:solidFill>
                <a:latin typeface="+mj-lt"/>
              </a:rPr>
              <a:t>в сервісах</a:t>
            </a:r>
            <a:endParaRPr kumimoji="0" lang="uk-UA" sz="16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sz="16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Доступ за ролями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6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3078" name="Picture 6" descr="Cyber Security - Denovo - Denovo Business Intelligence">
            <a:extLst>
              <a:ext uri="{FF2B5EF4-FFF2-40B4-BE49-F238E27FC236}">
                <a16:creationId xmlns:a16="http://schemas.microsoft.com/office/drawing/2014/main" id="{CCBB8111-B109-A313-67FB-A2FE9A147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20" y="2262820"/>
            <a:ext cx="2887980" cy="288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481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Розгортання та </a:t>
            </a:r>
            <a:r>
              <a:rPr lang="en-US" sz="3200" dirty="0">
                <a:latin typeface="Adobe Garamond Pro" panose="02020502060506020403" pitchFamily="18" charset="0"/>
              </a:rPr>
              <a:t>CI/CD</a:t>
            </a:r>
            <a:endParaRPr sz="3200" dirty="0">
              <a:latin typeface="Adobe Garamond Pro" panose="02020502060506020403" pitchFamily="18" charset="0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81D6516-7BC5-39AD-B165-43DD948F6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31175" y="683124"/>
            <a:ext cx="7454462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☁️ Хмарна інфраструктура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Платформа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DigitalOcean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Kubernetes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-кластер</a:t>
            </a:r>
            <a:endParaRPr kumimoji="0" lang="en-US" altLang="uk-UA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uk-UA" altLang="uk-UA" sz="16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⚙️ CI/CD з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GitHub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Actions</a:t>
            </a:r>
            <a:endParaRPr kumimoji="0" lang="uk-UA" altLang="uk-UA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Автоматичне виконання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пайплайну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Конфігурація: 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github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/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workflows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/*.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yml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uk-UA" altLang="uk-UA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🖼️ Сховище зображень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DigitalOcean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Spaces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(S3-сумісне)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Масштабоване зберігання файлів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У БД — лише URL-адреси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uk-UA" altLang="uk-UA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🌐 Домен та доступність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Домен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greenflow.software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Ingress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маршрутизація до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Api-Gateway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4099" name="Picture 3" descr="Cloud Services for Medium Sized Businesses - Stratosphere Networks IT  Support Blog - Chicago IT Support Technical Support">
            <a:extLst>
              <a:ext uri="{FF2B5EF4-FFF2-40B4-BE49-F238E27FC236}">
                <a16:creationId xmlns:a16="http://schemas.microsoft.com/office/drawing/2014/main" id="{1D26246C-284D-F9FB-2DD2-5ABEF766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640" y="1097423"/>
            <a:ext cx="2847777" cy="284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7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uk-UA" b="1" dirty="0"/>
              <a:t>🔹 </a:t>
            </a:r>
            <a:r>
              <a:rPr lang="uk-UA" b="1" dirty="0" err="1"/>
              <a:t>Юніт</a:t>
            </a:r>
            <a:r>
              <a:rPr lang="uk-UA" b="1" dirty="0"/>
              <a:t>-тестування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Тестування окремих модулів у ізоляції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JUnit 5, Mockito, </a:t>
            </a:r>
            <a:r>
              <a:rPr lang="en-US" dirty="0" err="1"/>
              <a:t>AssertJ</a:t>
            </a:r>
            <a:r>
              <a:rPr lang="en-US" dirty="0"/>
              <a:t>, Spring Boot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Перевірка бізнес-логіки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Планується розширення: інтеграційні й навантажувальні тести</a:t>
            </a: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Реалізовано серверну частину системи для керування замовленнями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Система дозволяє клієнтам зручно оформлювати замовлення, а працівникам — швидко знаходити їх за </a:t>
            </a:r>
            <a:r>
              <a:rPr lang="uk-UA" dirty="0" err="1"/>
              <a:t>геолокацією</a:t>
            </a:r>
            <a:endParaRPr lang="uk-UA" dirty="0"/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Використано </a:t>
            </a:r>
            <a:r>
              <a:rPr lang="uk-UA" dirty="0" err="1"/>
              <a:t>мікросервісну</a:t>
            </a:r>
            <a:r>
              <a:rPr lang="uk-UA" dirty="0"/>
              <a:t> архітектуру та сучасні технології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Забезпечено хмарне розгортання, </a:t>
            </a:r>
            <a:r>
              <a:rPr lang="en-US" dirty="0"/>
              <a:t>CI/CD, </a:t>
            </a:r>
            <a:r>
              <a:rPr lang="uk-UA" dirty="0"/>
              <a:t>масштабованість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У майбутньому можливе розширення: аналітика, мобільний застосунок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63380" y="857285"/>
            <a:ext cx="304182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endParaRPr lang="ru-RU" sz="1400" b="1" dirty="0"/>
          </a:p>
          <a:p>
            <a:pPr marL="0" indent="0">
              <a:buNone/>
            </a:pPr>
            <a:r>
              <a:rPr lang="ru-RU" sz="1400" b="1" dirty="0"/>
              <a:t>Мета:</a:t>
            </a:r>
          </a:p>
          <a:p>
            <a:pPr marL="0" indent="0">
              <a:buNone/>
            </a:pPr>
            <a:r>
              <a:rPr lang="uk-UA" sz="1400" noProof="0" dirty="0"/>
              <a:t>Розробити</a:t>
            </a:r>
            <a:r>
              <a:rPr lang="ru-RU" sz="1400" dirty="0"/>
              <a:t> </a:t>
            </a:r>
            <a:r>
              <a:rPr lang="ru-RU" sz="1400" dirty="0" err="1"/>
              <a:t>бекенд-архітектуру</a:t>
            </a:r>
            <a:r>
              <a:rPr lang="ru-RU" sz="1400" dirty="0"/>
              <a:t> </a:t>
            </a:r>
            <a:r>
              <a:rPr lang="ru-RU" sz="1400" dirty="0" err="1"/>
              <a:t>системи</a:t>
            </a:r>
            <a:r>
              <a:rPr lang="ru-RU" sz="1400" dirty="0"/>
              <a:t> для </a:t>
            </a:r>
            <a:r>
              <a:rPr lang="ru-RU" sz="1400" dirty="0" err="1"/>
              <a:t>автоматизації</a:t>
            </a:r>
            <a:r>
              <a:rPr lang="ru-RU" sz="1400" dirty="0"/>
              <a:t> </a:t>
            </a:r>
            <a:r>
              <a:rPr lang="ru-RU" sz="1400" dirty="0" err="1"/>
              <a:t>процесів</a:t>
            </a:r>
            <a:r>
              <a:rPr lang="ru-RU" sz="1400" dirty="0"/>
              <a:t> у </a:t>
            </a:r>
            <a:r>
              <a:rPr lang="ru-RU" sz="1400" dirty="0" err="1"/>
              <a:t>сфері</a:t>
            </a:r>
            <a:r>
              <a:rPr lang="ru-RU" sz="1400" dirty="0"/>
              <a:t> садового </a:t>
            </a:r>
            <a:r>
              <a:rPr lang="ru-RU" sz="1400" dirty="0" err="1"/>
              <a:t>сервісу</a:t>
            </a:r>
            <a:r>
              <a:rPr lang="ru-RU" sz="1400" dirty="0"/>
              <a:t>.</a:t>
            </a:r>
          </a:p>
          <a:p>
            <a:pPr marL="0" indent="0">
              <a:buNone/>
            </a:pPr>
            <a:endParaRPr lang="ru-RU" sz="1400" b="1" dirty="0"/>
          </a:p>
          <a:p>
            <a:pPr marL="0" indent="0">
              <a:buNone/>
            </a:pPr>
            <a:r>
              <a:rPr lang="ru-RU" sz="1400" b="1" dirty="0" err="1"/>
              <a:t>Актуальність</a:t>
            </a:r>
            <a:r>
              <a:rPr lang="ru-RU" sz="1400" b="1" dirty="0"/>
              <a:t>:</a:t>
            </a:r>
            <a:br>
              <a:rPr lang="ru-RU" sz="1400" dirty="0"/>
            </a:br>
            <a:r>
              <a:rPr lang="ru-RU" sz="1400" dirty="0"/>
              <a:t>Попит на </a:t>
            </a:r>
            <a:r>
              <a:rPr lang="ru-RU" sz="1400" dirty="0" err="1"/>
              <a:t>цифрові</a:t>
            </a:r>
            <a:r>
              <a:rPr lang="ru-RU" sz="1400" dirty="0"/>
              <a:t> </a:t>
            </a:r>
            <a:r>
              <a:rPr lang="ru-RU" sz="1400" dirty="0" err="1"/>
              <a:t>рішення</a:t>
            </a:r>
            <a:r>
              <a:rPr lang="ru-RU" sz="1400" dirty="0"/>
              <a:t> для </a:t>
            </a:r>
            <a:r>
              <a:rPr lang="ru-RU" sz="1400" dirty="0" err="1"/>
              <a:t>побутових</a:t>
            </a:r>
            <a:r>
              <a:rPr lang="ru-RU" sz="1400" dirty="0"/>
              <a:t> </a:t>
            </a:r>
            <a:r>
              <a:rPr lang="ru-RU" sz="1400" dirty="0" err="1"/>
              <a:t>послуг</a:t>
            </a:r>
            <a:r>
              <a:rPr lang="ru-RU" sz="1400" dirty="0"/>
              <a:t> </a:t>
            </a:r>
            <a:r>
              <a:rPr lang="ru-RU" sz="1400" dirty="0" err="1"/>
              <a:t>стрімко</a:t>
            </a:r>
            <a:r>
              <a:rPr lang="ru-RU" sz="1400" dirty="0"/>
              <a:t> </a:t>
            </a:r>
            <a:r>
              <a:rPr lang="ru-RU" sz="1400" dirty="0" err="1"/>
              <a:t>зростає</a:t>
            </a:r>
            <a:r>
              <a:rPr lang="ru-RU" sz="1400" dirty="0"/>
              <a:t>.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ru-RU" sz="1400" dirty="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  <p:pic>
        <p:nvPicPr>
          <p:cNvPr id="1026" name="Picture 2" descr="Landscaping Service Market Size, By Type, 2020 - 2030 (USD Billion)">
            <a:extLst>
              <a:ext uri="{FF2B5EF4-FFF2-40B4-BE49-F238E27FC236}">
                <a16:creationId xmlns:a16="http://schemas.microsoft.com/office/drawing/2014/main" id="{34940651-C45A-B44E-1A58-86A482283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07627"/>
            <a:ext cx="5507777" cy="287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69A0B9-7E94-B9FF-DE34-3F4CE3076AA3}"/>
              </a:ext>
            </a:extLst>
          </p:cNvPr>
          <p:cNvSpPr txBox="1"/>
          <p:nvPr/>
        </p:nvSpPr>
        <p:spPr>
          <a:xfrm>
            <a:off x="2694799" y="4238129"/>
            <a:ext cx="64492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/>
              <a:t>Джерело: </a:t>
            </a:r>
            <a:r>
              <a:rPr lang="en-US" sz="1100" dirty="0"/>
              <a:t>https://www.grandviewresearch.com/industry-analysis/landscaping-services-market-report</a:t>
            </a:r>
            <a:endParaRPr lang="uk-UA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1131174" y="1102818"/>
            <a:ext cx="7789091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uk-UA" b="1" dirty="0"/>
              <a:t>Досліджені конкуренти:</a:t>
            </a:r>
            <a:endParaRPr lang="uk-UA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Jobber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LawnPro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Service Autopilot</a:t>
            </a:r>
          </a:p>
          <a:p>
            <a:pPr>
              <a:buNone/>
            </a:pPr>
            <a:r>
              <a:rPr lang="uk-UA" b="1" dirty="0"/>
              <a:t>Ключові проблеми:</a:t>
            </a:r>
            <a:endParaRPr lang="uk-UA" dirty="0"/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Відсутність централізованого обліку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Погана комунікація між учасниками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Висока ціна або складність наявних рішень</a:t>
            </a: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131174" y="1225225"/>
            <a:ext cx="7701125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2075" indent="0">
              <a:lnSpc>
                <a:spcPct val="150000"/>
              </a:lnSpc>
              <a:buNone/>
            </a:pPr>
            <a:r>
              <a:rPr lang="ru-RU" b="1" dirty="0"/>
              <a:t>Проблема:</a:t>
            </a:r>
            <a:br>
              <a:rPr lang="ru-RU" dirty="0"/>
            </a:br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зручного</a:t>
            </a:r>
            <a:r>
              <a:rPr lang="ru-RU" dirty="0"/>
              <a:t> цифрового </a:t>
            </a:r>
            <a:r>
              <a:rPr lang="ru-RU" dirty="0" err="1"/>
              <a:t>інструменту</a:t>
            </a:r>
            <a:r>
              <a:rPr lang="ru-RU" dirty="0"/>
              <a:t> для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процесами</a:t>
            </a:r>
            <a:r>
              <a:rPr lang="ru-RU" dirty="0"/>
              <a:t> догляду за </a:t>
            </a:r>
            <a:r>
              <a:rPr lang="ru-RU" dirty="0" err="1"/>
              <a:t>територіями</a:t>
            </a:r>
            <a:endParaRPr lang="ru-RU" dirty="0"/>
          </a:p>
          <a:p>
            <a:pPr marL="92075" indent="0">
              <a:lnSpc>
                <a:spcPct val="150000"/>
              </a:lnSpc>
              <a:buNone/>
            </a:pPr>
            <a:r>
              <a:rPr lang="ru-RU" b="1" dirty="0"/>
              <a:t>Мета </a:t>
            </a:r>
            <a:r>
              <a:rPr lang="ru-RU" b="1" dirty="0" err="1"/>
              <a:t>системи</a:t>
            </a:r>
            <a:r>
              <a:rPr lang="ru-RU" b="1" dirty="0"/>
              <a:t>:</a:t>
            </a:r>
          </a:p>
          <a:p>
            <a:pPr marL="92075" indent="0">
              <a:lnSpc>
                <a:spcPct val="150000"/>
              </a:lnSpc>
              <a:buNone/>
            </a:pPr>
            <a:r>
              <a:rPr lang="ru-RU" dirty="0" err="1"/>
              <a:t>Спрощення</a:t>
            </a:r>
            <a:r>
              <a:rPr lang="ru-RU" dirty="0"/>
              <a:t> </a:t>
            </a:r>
            <a:r>
              <a:rPr lang="ru-RU" dirty="0" err="1"/>
              <a:t>замовлення</a:t>
            </a:r>
            <a:r>
              <a:rPr lang="ru-RU" dirty="0"/>
              <a:t>, </a:t>
            </a:r>
            <a:r>
              <a:rPr lang="ru-RU" dirty="0" err="1"/>
              <a:t>виконання</a:t>
            </a:r>
            <a:r>
              <a:rPr lang="ru-RU" dirty="0"/>
              <a:t> й </a:t>
            </a:r>
            <a:r>
              <a:rPr lang="ru-RU" dirty="0" err="1"/>
              <a:t>обліку</a:t>
            </a:r>
            <a:r>
              <a:rPr lang="ru-RU" dirty="0"/>
              <a:t> </a:t>
            </a:r>
            <a:r>
              <a:rPr lang="ru-RU" dirty="0" err="1"/>
              <a:t>послуг</a:t>
            </a:r>
            <a:br>
              <a:rPr lang="ru-RU" dirty="0"/>
            </a:br>
            <a:r>
              <a:rPr lang="ru-RU" dirty="0" err="1"/>
              <a:t>Покращення</a:t>
            </a:r>
            <a:r>
              <a:rPr lang="ru-RU" dirty="0"/>
              <a:t> </a:t>
            </a:r>
            <a:r>
              <a:rPr lang="ru-RU" dirty="0" err="1"/>
              <a:t>взаємодії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клієнтами</a:t>
            </a:r>
            <a:r>
              <a:rPr lang="ru-RU" dirty="0"/>
              <a:t> та </a:t>
            </a:r>
            <a:r>
              <a:rPr lang="ru-RU" dirty="0" err="1"/>
              <a:t>виконавцями</a:t>
            </a:r>
            <a:br>
              <a:rPr lang="ru-RU" dirty="0"/>
            </a:b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прозорості</a:t>
            </a:r>
            <a:r>
              <a:rPr lang="ru-RU" dirty="0"/>
              <a:t> та </a:t>
            </a:r>
            <a:r>
              <a:rPr lang="ru-RU" dirty="0" err="1"/>
              <a:t>зручності</a:t>
            </a:r>
            <a:r>
              <a:rPr lang="ru-RU" dirty="0"/>
              <a:t> для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учасників</a:t>
            </a:r>
            <a:endParaRPr lang="ru-RU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83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699" y="1225225"/>
            <a:ext cx="3165041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/>
              <a:t>Для реалізації системи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обрано</a:t>
            </a:r>
            <a:r>
              <a:rPr lang="ru-RU" dirty="0"/>
              <a:t> </a:t>
            </a:r>
            <a:r>
              <a:rPr lang="ru-RU" dirty="0" err="1"/>
              <a:t>перевірені</a:t>
            </a:r>
            <a:r>
              <a:rPr lang="ru-RU" dirty="0"/>
              <a:t>, </a:t>
            </a:r>
            <a:r>
              <a:rPr lang="ru-RU" dirty="0" err="1"/>
              <a:t>надійні</a:t>
            </a:r>
            <a:r>
              <a:rPr lang="ru-RU" dirty="0"/>
              <a:t> </a:t>
            </a:r>
            <a:r>
              <a:rPr lang="ru-RU" dirty="0" err="1"/>
              <a:t>технології</a:t>
            </a:r>
            <a:r>
              <a:rPr lang="ru-RU" dirty="0"/>
              <a:t>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1026" name="Picture 2" descr="Spring Framework - что это за фреймворк для Java и зачем нужен">
            <a:extLst>
              <a:ext uri="{FF2B5EF4-FFF2-40B4-BE49-F238E27FC236}">
                <a16:creationId xmlns:a16="http://schemas.microsoft.com/office/drawing/2014/main" id="{0BEAFB03-4FA6-8496-DFD2-457F17173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0" y="1503129"/>
            <a:ext cx="1881189" cy="48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— Вікіпедія">
            <a:extLst>
              <a:ext uri="{FF2B5EF4-FFF2-40B4-BE49-F238E27FC236}">
                <a16:creationId xmlns:a16="http://schemas.microsoft.com/office/drawing/2014/main" id="{E6F86C5B-C04E-AF58-5EF8-F5FA4379F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139" y="969728"/>
            <a:ext cx="1066802" cy="106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tgreSQL — Вікіпедія">
            <a:extLst>
              <a:ext uri="{FF2B5EF4-FFF2-40B4-BE49-F238E27FC236}">
                <a16:creationId xmlns:a16="http://schemas.microsoft.com/office/drawing/2014/main" id="{59993CDD-86F0-BDCB-CE04-A7E972940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380" y="2092195"/>
            <a:ext cx="1099503" cy="113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Развертывание Redis в контейнере Docker | Блог NetPoint">
            <a:extLst>
              <a:ext uri="{FF2B5EF4-FFF2-40B4-BE49-F238E27FC236}">
                <a16:creationId xmlns:a16="http://schemas.microsoft.com/office/drawing/2014/main" id="{188A1641-777E-FFD5-F603-2687E996B1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2" t="21692" r="27481" b="22394"/>
          <a:stretch/>
        </p:blipFill>
        <p:spPr bwMode="auto">
          <a:xfrm>
            <a:off x="6222196" y="2571750"/>
            <a:ext cx="979021" cy="8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ow to get started with MongoDB in 10 minutes | by Navindu Jayatilake |  We've moved to freeCodeCamp.org/news | Medium">
            <a:extLst>
              <a:ext uri="{FF2B5EF4-FFF2-40B4-BE49-F238E27FC236}">
                <a16:creationId xmlns:a16="http://schemas.microsoft.com/office/drawing/2014/main" id="{13518CCC-F486-EDBD-44B0-FB5CB2D87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610" y="2368965"/>
            <a:ext cx="917350" cy="91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abbitMQ – брокер сообщений | Технологии">
            <a:extLst>
              <a:ext uri="{FF2B5EF4-FFF2-40B4-BE49-F238E27FC236}">
                <a16:creationId xmlns:a16="http://schemas.microsoft.com/office/drawing/2014/main" id="{0C8AC65D-9D51-A652-3AA2-B1810A15DD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68"/>
          <a:stretch/>
        </p:blipFill>
        <p:spPr bwMode="auto">
          <a:xfrm>
            <a:off x="7201217" y="3548678"/>
            <a:ext cx="979021" cy="86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cker for local web development, introduction: why should you care? —  osteel's blog">
            <a:extLst>
              <a:ext uri="{FF2B5EF4-FFF2-40B4-BE49-F238E27FC236}">
                <a16:creationId xmlns:a16="http://schemas.microsoft.com/office/drawing/2014/main" id="{9EDFB396-0DF0-8647-F60D-82BF63C9B4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6" t="19065" r="22797" b="7592"/>
          <a:stretch/>
        </p:blipFill>
        <p:spPr bwMode="auto">
          <a:xfrm>
            <a:off x="3887904" y="3584118"/>
            <a:ext cx="1066803" cy="83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Local k8s development in 2020">
            <a:extLst>
              <a:ext uri="{FF2B5EF4-FFF2-40B4-BE49-F238E27FC236}">
                <a16:creationId xmlns:a16="http://schemas.microsoft.com/office/drawing/2014/main" id="{3FDBBAE9-F001-F6C7-E91D-925498B30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644" y="3668053"/>
            <a:ext cx="944910" cy="91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8"/>
            <a:ext cx="8520600" cy="10219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8455110-CCC1-6D2D-6480-3B145502F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68925" y="1371599"/>
            <a:ext cx="446659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Мікросервісна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архітектура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Кожен сервіс має окрему базу даних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 API та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RabbitMQ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Gateway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 descr="Microservice architecture style - Azure Architecture Center | Microsoft  Learn">
            <a:extLst>
              <a:ext uri="{FF2B5EF4-FFF2-40B4-BE49-F238E27FC236}">
                <a16:creationId xmlns:a16="http://schemas.microsoft.com/office/drawing/2014/main" id="{9892A0C8-4357-811D-6681-CDDEAC5630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53"/>
          <a:stretch/>
        </p:blipFill>
        <p:spPr bwMode="auto">
          <a:xfrm>
            <a:off x="3710940" y="2378871"/>
            <a:ext cx="4884420" cy="237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Діаграма компонентів</a:t>
            </a:r>
            <a:endParaRPr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127BA0-CCAC-DD7C-1270-274577BA1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420" y="146271"/>
            <a:ext cx="4399585" cy="48509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59E32E6D-B247-0A12-732D-367367959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E59D772F-1A55-C0D0-BF40-C58AEAC352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Основна бізнес задача</a:t>
            </a:r>
            <a:endParaRPr sz="3200" dirty="0"/>
          </a:p>
        </p:txBody>
      </p:sp>
      <p:sp>
        <p:nvSpPr>
          <p:cNvPr id="114" name="Google Shape;114;p20">
            <a:extLst>
              <a:ext uri="{FF2B5EF4-FFF2-40B4-BE49-F238E27FC236}">
                <a16:creationId xmlns:a16="http://schemas.microsoft.com/office/drawing/2014/main" id="{E8544C6B-ED35-1B22-FF86-F10703F566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1175" y="1225225"/>
            <a:ext cx="767315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uk-UA" b="1" dirty="0"/>
              <a:t>🔹 Послідовність дій:</a:t>
            </a:r>
          </a:p>
          <a:p>
            <a:pPr>
              <a:buFont typeface="+mj-lt"/>
              <a:buAutoNum type="arabicPeriod"/>
            </a:pPr>
            <a:r>
              <a:rPr lang="uk-UA" dirty="0"/>
              <a:t>Створення замовлення</a:t>
            </a:r>
          </a:p>
          <a:p>
            <a:pPr>
              <a:buFont typeface="+mj-lt"/>
              <a:buAutoNum type="arabicPeriod"/>
            </a:pPr>
            <a:r>
              <a:rPr lang="uk-UA" dirty="0"/>
              <a:t>Перевірка дати відкриття</a:t>
            </a:r>
          </a:p>
          <a:p>
            <a:pPr>
              <a:buFont typeface="+mj-lt"/>
              <a:buAutoNum type="arabicPeriod"/>
            </a:pPr>
            <a:r>
              <a:rPr lang="uk-UA" dirty="0"/>
              <a:t>Відкриття замовлення</a:t>
            </a:r>
          </a:p>
          <a:p>
            <a:pPr>
              <a:buFont typeface="+mj-lt"/>
              <a:buAutoNum type="arabicPeriod"/>
            </a:pPr>
            <a:r>
              <a:rPr lang="uk-UA" dirty="0" err="1"/>
              <a:t>Геолокаційний</a:t>
            </a:r>
            <a:r>
              <a:rPr lang="uk-UA" dirty="0"/>
              <a:t> пошук</a:t>
            </a:r>
          </a:p>
          <a:p>
            <a:pPr>
              <a:buFont typeface="+mj-lt"/>
              <a:buAutoNum type="arabicPeriod"/>
            </a:pPr>
            <a:r>
              <a:rPr lang="uk-UA" dirty="0"/>
              <a:t>Виконання та закриття</a:t>
            </a:r>
          </a:p>
          <a:p>
            <a:pPr>
              <a:buFont typeface="+mj-lt"/>
              <a:buAutoNum type="arabicPeriod"/>
            </a:pPr>
            <a:r>
              <a:rPr lang="uk-UA" dirty="0"/>
              <a:t>Оновлення балансів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A6783936-25BA-46EE-3F39-617941A9D04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3348C8-1801-2D64-4CF2-D9A9744D6CC8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64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9CDE9D29-0DAB-C4C5-A839-43C034422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95EF9EA3-AFDC-EE0F-93E6-6132B0F212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Інтеграція онлайн оплати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6D7CCD93-186C-EC6C-8366-70663CE781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F61F3C-BEE1-38FD-F894-FA8C8F1B1D83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E083B86-C583-519E-334C-C61B6C7C9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940" y="2037946"/>
            <a:ext cx="4022590" cy="10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872752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5828ED3F5AAF4DBC3FD98BCB61E0A0" ma:contentTypeVersion="5" ma:contentTypeDescription="Створення нового документа." ma:contentTypeScope="" ma:versionID="095c710f0314e9b13c74c18f1bae96d8">
  <xsd:schema xmlns:xsd="http://www.w3.org/2001/XMLSchema" xmlns:xs="http://www.w3.org/2001/XMLSchema" xmlns:p="http://schemas.microsoft.com/office/2006/metadata/properties" xmlns:ns3="a01e90b9-79b1-411a-b7a2-b7199f6008a8" targetNamespace="http://schemas.microsoft.com/office/2006/metadata/properties" ma:root="true" ma:fieldsID="4a878d07ae268d4de08d54e4df5739f0" ns3:_="">
    <xsd:import namespace="a01e90b9-79b1-411a-b7a2-b7199f6008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1e90b9-79b1-411a-b7a2-b7199f6008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93A232-7EA5-44CB-B852-6A0486EC24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6BFB82-1F07-4093-9739-2F3ED726D1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1e90b9-79b1-411a-b7a2-b7199f6008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4988FB-1E41-4963-AE7F-31CC2DD73A15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a01e90b9-79b1-411a-b7a2-b7199f6008a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презентаця</Template>
  <TotalTime>274</TotalTime>
  <Words>2661</Words>
  <Application>Microsoft Office PowerPoint</Application>
  <PresentationFormat>Екран (16:9)</PresentationFormat>
  <Paragraphs>186</Paragraphs>
  <Slides>14</Slides>
  <Notes>14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20" baseType="lpstr">
      <vt:lpstr>Times New Roman</vt:lpstr>
      <vt:lpstr>Economica</vt:lpstr>
      <vt:lpstr>Open Sans</vt:lpstr>
      <vt:lpstr>Arial</vt:lpstr>
      <vt:lpstr>Adobe Garamond Pro</vt:lpstr>
      <vt:lpstr>Шаблон презентації кваліфікаційної роботи магістрів</vt:lpstr>
      <vt:lpstr>Веб застосунок для обліку та планування замовлень по догляду за садом та газоном. Бекенд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Дизайн системи</vt:lpstr>
      <vt:lpstr>Основна бізнес задача</vt:lpstr>
      <vt:lpstr>Інтеграція онлайн оплати</vt:lpstr>
      <vt:lpstr>Дані, сутності</vt:lpstr>
      <vt:lpstr>Безпека системи</vt:lpstr>
      <vt:lpstr>Розгортання та CI/CD</vt:lpstr>
      <vt:lpstr>Тестування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Пєхотін Антон</dc:creator>
  <cp:lastModifiedBy>Пєхотін Антон</cp:lastModifiedBy>
  <cp:revision>54</cp:revision>
  <dcterms:created xsi:type="dcterms:W3CDTF">2025-06-06T14:21:50Z</dcterms:created>
  <dcterms:modified xsi:type="dcterms:W3CDTF">2025-06-09T20:01:04Z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0x0101002A5828ED3F5AAF4DBC3FD98BCB61E0A0</vt:lpwstr>
  </property>
</Properties>
</file>