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5DC33-78C4-AA47-8169-7B288B07E490}" type="datetimeFigureOut">
              <a:rPr lang="" smtClean="0"/>
              <a:t>12/11/2023</a:t>
            </a:fld>
            <a:endParaRPr lang="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E69BC-CB98-5E45-8CC6-169D291CCCBC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56125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From complexity: Difficulty in team communication, resulting in product flaws, cost overruns, and schedule delays.
- From complexity: Challenges in enumerating and understanding all possible program states, leading to unreliability.
- From complexity of functions: Difficulty in invoking functions, making programs hard to use.
- From complexity of structure: Challenges in extending programs to new functions without creating side effects.
- From complexity of structure: </a:t>
            </a:r>
            <a:r>
              <a:rPr lang="en-US" dirty="0" err="1"/>
              <a:t>Unvisualized</a:t>
            </a:r>
            <a:r>
              <a:rPr lang="en-US" dirty="0"/>
              <a:t> states that constitute security trapdoors.</a:t>
            </a:r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E69BC-CB98-5E45-8CC6-169D291CCCBC}" type="slidenum">
              <a:rPr lang="" smtClean="0"/>
              <a:t>7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47932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91A4-AB0E-0928-4C8D-68323B3D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B02E-DC00-6CCA-0776-31A9D9F4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E18B-162C-3531-DAE4-ABDDB28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28CE-0B50-4E3C-1561-C597837B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C59F-1023-E400-128B-C8BA68F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831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1713-4656-943C-CCDC-70F7DD23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A929-956D-74A1-6FAC-E54A5478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CC15-75AE-681B-CE2C-5AA416EB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9CD7-E089-36A5-9F4C-BFC64325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156F-B300-30A9-D0D1-655EDAA5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54165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11A5-ABAB-4A53-3575-164457E3C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8F03-CE0F-A407-21F0-6A09B53C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95AA-7CEB-2ECB-50A2-1FF6A716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11F7-C732-0F8B-6137-A592685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A24D-7F0B-7932-3F7B-B5068563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3032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E6BF-807A-B787-97EB-28921A4E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6815-6CEE-EA15-9B74-B7F0A085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59A1-495E-2DB9-F5A1-0F47A58C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2722-BBDD-FA55-15F4-74C0BFA3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73A4-4306-5F75-A605-A1442D8C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466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79BD-1D8A-9AA5-2F86-C855114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74D4-05B2-C91D-1263-0D068863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C4DD-F1C2-D4C5-FBDE-8A9AA85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D589-E948-046A-29DC-A1A195DA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2DEA-9015-2112-2D85-BAD0F78C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0123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2E62-F394-F5A1-D06E-17C1742D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0B9C-2AEB-CCEB-BB24-955662DDC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99BB1-993C-7B66-3389-5E1C2653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DD04-C148-2AE3-A26C-49B3F4DC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2D59E-8A2A-CCA5-85A7-E618D8B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D87D-1C53-DFDA-9CCC-39D98FF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10590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1B5-CC6C-5A33-563A-1077A33B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3840-95CF-B368-4BCA-BC64D382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0F07-2C3B-996B-75A1-CE31E2C4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E8CF9-1D32-5673-CF1B-225F2D47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E9F13-78C7-BA13-459B-793D5CDC1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2C39E-5F2C-3B32-EADB-CFAFA7A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4432E-8547-1D87-62D7-58B4BF1A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4A7D5-B6B5-E2A7-255B-6F8F975C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6235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62A-ED4C-9FD8-AEAC-441C2708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35534-978E-8EC9-EC47-71FD441F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18B10-CAE6-0E7A-B61D-50FA089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0392-1431-1FBE-159E-FE33258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4380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3921C-AF4C-10E8-5ACC-3F5F0DF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0C6B3-0DC8-48FD-8409-5B597106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DD065-3327-990E-2FF8-D69BCE62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9627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3E59-3F71-4B1F-9DA5-2D996692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6D9D-8F47-5860-2237-EA975E3E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C77D-BD32-7860-594F-6C33113F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F6CA-22CF-7CC5-5DBB-18977743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D370-BF67-28ED-1E81-35D9442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B494-125A-53E4-CF88-3574245A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8817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847E-EE77-259F-0FF8-AF2C04AC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30DD-A3E1-1E86-3A47-C7E8E4F1B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C5E7C-9022-8B0F-354B-CE487CBE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8948-7704-5ACA-80D6-B4DB915C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2E85E-0EAE-48A7-3A29-3616216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64465-614D-BC7E-6171-BB12E70B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2809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B8C29-233F-6B29-6B35-9A9469A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DAD03-EDE2-AC7C-E3B9-B65503B4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6172-179D-7DF1-2C03-7CC8674E0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3B73-6948-A4F3-23EB-A8B4D32B9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4171-F7BC-ADA8-9709-22C1A877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8809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0DFD-2478-4877-DC25-F68AFC8CD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Silver Bullet</a:t>
            </a:r>
            <a:endParaRPr lang="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7D84-3F45-FA89-CB7D-B276C505A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Frederick Phillips Brooks Jr. (1986)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904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E4D-4A7F-E4CB-54A1-D301F99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Größerer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530A-550B-2517-A32F-7AC98DD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Influenz</a:t>
            </a:r>
            <a:r>
              <a:rPr lang="en-US" b="1" dirty="0"/>
              <a:t> Software Engineering:</a:t>
            </a:r>
          </a:p>
          <a:p>
            <a:r>
              <a:rPr lang="en-US" dirty="0" err="1"/>
              <a:t>Ideen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diesem</a:t>
            </a:r>
            <a:r>
              <a:rPr lang="en-US" dirty="0"/>
              <a:t> Paper </a:t>
            </a:r>
            <a:r>
              <a:rPr lang="en-US" dirty="0" err="1"/>
              <a:t>wurden</a:t>
            </a:r>
            <a:r>
              <a:rPr lang="en-US" dirty="0"/>
              <a:t> fundamental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r>
              <a:rPr lang="en-US" dirty="0"/>
              <a:t> der </a:t>
            </a:r>
            <a:r>
              <a:rPr lang="en-US" dirty="0" err="1"/>
              <a:t>Schwierigkeiten</a:t>
            </a:r>
            <a:r>
              <a:rPr lang="en-US" dirty="0"/>
              <a:t> der Software </a:t>
            </a:r>
            <a:r>
              <a:rPr lang="en-US" dirty="0" err="1"/>
              <a:t>Entwicklung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Projekt</a:t>
            </a:r>
            <a:r>
              <a:rPr lang="en-US" b="1" dirty="0"/>
              <a:t> Management:</a:t>
            </a:r>
          </a:p>
          <a:p>
            <a:r>
              <a:rPr lang="en-US" dirty="0" err="1"/>
              <a:t>Realistische</a:t>
            </a:r>
            <a:r>
              <a:rPr lang="en-US" dirty="0"/>
              <a:t> </a:t>
            </a:r>
            <a:r>
              <a:rPr lang="en-US" dirty="0" err="1"/>
              <a:t>Erwartungen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Planung</a:t>
            </a:r>
            <a:r>
              <a:rPr lang="en-US" dirty="0"/>
              <a:t> und </a:t>
            </a:r>
            <a:r>
              <a:rPr lang="en-US" dirty="0" err="1"/>
              <a:t>Durchführung</a:t>
            </a:r>
            <a:r>
              <a:rPr lang="en-US" dirty="0"/>
              <a:t> von </a:t>
            </a:r>
            <a:r>
              <a:rPr lang="en-US" dirty="0" err="1"/>
              <a:t>Projekten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Anhaltende</a:t>
            </a:r>
            <a:r>
              <a:rPr lang="en-US" b="1" dirty="0"/>
              <a:t> </a:t>
            </a:r>
            <a:r>
              <a:rPr lang="en-US" b="1" dirty="0" err="1"/>
              <a:t>Relevanz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Kernnachricht</a:t>
            </a:r>
            <a:r>
              <a:rPr lang="en-US" dirty="0"/>
              <a:t> </a:t>
            </a:r>
            <a:r>
              <a:rPr lang="en-US" dirty="0" err="1"/>
              <a:t>trotz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Fortschritte</a:t>
            </a:r>
            <a:r>
              <a:rPr lang="en-US" dirty="0"/>
              <a:t> </a:t>
            </a:r>
            <a:r>
              <a:rPr lang="en-US" dirty="0" err="1"/>
              <a:t>relvant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Paradigmen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Beeinflusst</a:t>
            </a:r>
            <a:r>
              <a:rPr lang="en-US" dirty="0"/>
              <a:t> </a:t>
            </a:r>
            <a:r>
              <a:rPr lang="en-US" dirty="0" err="1"/>
              <a:t>Diskussionen</a:t>
            </a:r>
            <a:r>
              <a:rPr lang="en-US" dirty="0"/>
              <a:t> um Software </a:t>
            </a:r>
            <a:r>
              <a:rPr lang="en-US" dirty="0" err="1"/>
              <a:t>Paradigmen</a:t>
            </a:r>
            <a:r>
              <a:rPr lang="en-US" dirty="0"/>
              <a:t>; </a:t>
            </a:r>
            <a:r>
              <a:rPr lang="en-US" dirty="0" err="1"/>
              <a:t>Jedes</a:t>
            </a:r>
            <a:r>
              <a:rPr lang="en-US" dirty="0"/>
              <a:t> hat seine </a:t>
            </a:r>
            <a:r>
              <a:rPr lang="en-US" dirty="0" err="1"/>
              <a:t>Stärken</a:t>
            </a:r>
            <a:r>
              <a:rPr lang="en-US" dirty="0"/>
              <a:t> und </a:t>
            </a:r>
            <a:r>
              <a:rPr lang="en-US" dirty="0" err="1"/>
              <a:t>Limitierungen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4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428-79BB-CD07-176E-913B43F5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Ansicht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DB99-2022-1D6C-A8A4-52E77768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> </a:t>
            </a:r>
            <a:r>
              <a:rPr lang="en-US" dirty="0" err="1"/>
              <a:t>veraltet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Time Sharing, </a:t>
            </a:r>
            <a:r>
              <a:rPr lang="en-US" dirty="0" err="1"/>
              <a:t>Beispiel</a:t>
            </a:r>
            <a:r>
              <a:rPr lang="en-US" dirty="0"/>
              <a:t> der Ada </a:t>
            </a:r>
            <a:r>
              <a:rPr lang="en-US" dirty="0" err="1"/>
              <a:t>Sprache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manchen</a:t>
            </a:r>
            <a:r>
              <a:rPr lang="en-US" dirty="0"/>
              <a:t> </a:t>
            </a:r>
            <a:r>
              <a:rPr lang="en-US" dirty="0" err="1"/>
              <a:t>Domänen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durch</a:t>
            </a:r>
            <a:r>
              <a:rPr lang="en-US" dirty="0"/>
              <a:t> Tools und agile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Produktivität</a:t>
            </a:r>
            <a:r>
              <a:rPr lang="en-US" dirty="0"/>
              <a:t> stark </a:t>
            </a:r>
            <a:r>
              <a:rPr lang="en-US" dirty="0" err="1"/>
              <a:t>steigern</a:t>
            </a:r>
            <a:endParaRPr lang="en-US" dirty="0"/>
          </a:p>
          <a:p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zutreffend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Software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Haus</a:t>
            </a:r>
            <a:r>
              <a:rPr lang="en-US" dirty="0"/>
              <a:t>/Auto/… </a:t>
            </a:r>
            <a:r>
              <a:rPr lang="en-US" dirty="0" err="1"/>
              <a:t>wovon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duplikate</a:t>
            </a:r>
            <a:r>
              <a:rPr lang="en-US" dirty="0"/>
              <a:t> </a:t>
            </a:r>
            <a:r>
              <a:rPr lang="en-US" dirty="0" err="1"/>
              <a:t>gibt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“rule-it-all” </a:t>
            </a:r>
            <a:r>
              <a:rPr lang="en-US" dirty="0" err="1"/>
              <a:t>Paradigma</a:t>
            </a:r>
            <a:r>
              <a:rPr lang="en-US" dirty="0"/>
              <a:t>: OOP, FP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Prozedurale</a:t>
            </a:r>
            <a:r>
              <a:rPr lang="en-US" dirty="0"/>
              <a:t> </a:t>
            </a: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Stärken</a:t>
            </a:r>
            <a:r>
              <a:rPr lang="en-US" dirty="0"/>
              <a:t> und </a:t>
            </a:r>
            <a:r>
              <a:rPr lang="en-US" dirty="0" err="1"/>
              <a:t>Limitierungen</a:t>
            </a:r>
            <a:endParaRPr lang="en-US" dirty="0"/>
          </a:p>
          <a:p>
            <a:pPr lvl="1"/>
            <a:r>
              <a:rPr lang="en-US" dirty="0"/>
              <a:t>Abstract Data Types und </a:t>
            </a:r>
            <a:r>
              <a:rPr lang="en-US" dirty="0" err="1"/>
              <a:t>hierarchische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orthogonal (</a:t>
            </a:r>
            <a:r>
              <a:rPr lang="en-US" dirty="0" err="1"/>
              <a:t>z.B</a:t>
            </a:r>
            <a:r>
              <a:rPr lang="en-US" dirty="0"/>
              <a:t>. Rust hat ADTs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hierarchische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92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EAD0-D816-1CE6-42EB-4717200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Silberkugel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2413-5C5B-5790-75A1-A5A60DDC5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Software – </a:t>
            </a:r>
            <a:r>
              <a:rPr lang="en-US" dirty="0" err="1"/>
              <a:t>Verwandeln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von </a:t>
            </a:r>
            <a:r>
              <a:rPr lang="en-US" dirty="0" err="1"/>
              <a:t>familiär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Monster</a:t>
            </a:r>
            <a:endParaRPr lang="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8431F-351A-153D-8EC3-502D2757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14" y="-13449"/>
            <a:ext cx="3973286" cy="3392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AC473-F4A8-679E-0273-338B6066C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48" y="-2485"/>
            <a:ext cx="2422772" cy="337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496FA-0071-9910-C810-5EB409191FCC}"/>
              </a:ext>
            </a:extLst>
          </p:cNvPr>
          <p:cNvSpPr txBox="1"/>
          <p:nvPr/>
        </p:nvSpPr>
        <p:spPr>
          <a:xfrm>
            <a:off x="5598886" y="153488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vs.</a:t>
            </a:r>
            <a:endParaRPr lang="" sz="4000" dirty="0"/>
          </a:p>
        </p:txBody>
      </p:sp>
    </p:spTree>
    <p:extLst>
      <p:ext uri="{BB962C8B-B14F-4D97-AF65-F5344CB8AC3E}">
        <p14:creationId xmlns:p14="http://schemas.microsoft.com/office/powerpoint/2010/main" val="38328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3179-25FD-F905-83C6-5F70DF8D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Zielsetzung</a:t>
            </a:r>
            <a:endParaRPr lang="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DB5C-83D8-9254-CE25-77B2DC96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und </a:t>
            </a:r>
            <a:r>
              <a:rPr lang="en-US" dirty="0" err="1"/>
              <a:t>Verständnis</a:t>
            </a:r>
            <a:r>
              <a:rPr lang="en-US" dirty="0"/>
              <a:t> von </a:t>
            </a:r>
            <a:r>
              <a:rPr lang="en-US" dirty="0" err="1"/>
              <a:t>Problemen</a:t>
            </a:r>
            <a:r>
              <a:rPr lang="en-US" dirty="0"/>
              <a:t> in der Software 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dirty="0" err="1"/>
              <a:t>Fokus</a:t>
            </a:r>
            <a:r>
              <a:rPr lang="en-US" dirty="0"/>
              <a:t> auf </a:t>
            </a:r>
            <a:r>
              <a:rPr lang="en-US" dirty="0" err="1"/>
              <a:t>essenzielle</a:t>
            </a:r>
            <a:r>
              <a:rPr lang="en-US" dirty="0"/>
              <a:t> </a:t>
            </a:r>
            <a:r>
              <a:rPr lang="en-US" dirty="0" err="1"/>
              <a:t>Schwierigkeiten</a:t>
            </a:r>
            <a:r>
              <a:rPr lang="en-US" dirty="0"/>
              <a:t>, die Software </a:t>
            </a:r>
            <a:r>
              <a:rPr lang="en-US" dirty="0" err="1"/>
              <a:t>inhärent</a:t>
            </a:r>
            <a:r>
              <a:rPr lang="en-US" dirty="0"/>
              <a:t> </a:t>
            </a:r>
            <a:r>
              <a:rPr lang="en-US" dirty="0" err="1"/>
              <a:t>komplex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0921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D05-BCA4-E9D6-9DCF-9990FC5D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7AB2-CD60-43CC-53AD-F520496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“Silver Bullet” –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singuläre</a:t>
            </a:r>
            <a:r>
              <a:rPr lang="en-US" dirty="0"/>
              <a:t> </a:t>
            </a:r>
            <a:r>
              <a:rPr lang="en-US" dirty="0" err="1"/>
              <a:t>revolutionäre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– </a:t>
            </a:r>
            <a:r>
              <a:rPr lang="en-US" dirty="0" err="1"/>
              <a:t>welche</a:t>
            </a:r>
            <a:r>
              <a:rPr lang="en-US" dirty="0"/>
              <a:t> die </a:t>
            </a:r>
            <a:r>
              <a:rPr lang="en-US" dirty="0" err="1"/>
              <a:t>essenziellen</a:t>
            </a:r>
            <a:r>
              <a:rPr lang="en-US" dirty="0"/>
              <a:t> </a:t>
            </a:r>
            <a:r>
              <a:rPr lang="en-US" dirty="0" err="1"/>
              <a:t>Schwierigkeiten</a:t>
            </a:r>
            <a:r>
              <a:rPr lang="en-US" dirty="0"/>
              <a:t> </a:t>
            </a:r>
            <a:r>
              <a:rPr lang="en-US" dirty="0" err="1"/>
              <a:t>entfernen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9727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1F4-BB1E-AF84-4874-682FED3C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8938-E60E-AC41-6E68-F5D281FA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reflektiert</a:t>
            </a:r>
            <a:r>
              <a:rPr lang="en-US" dirty="0"/>
              <a:t> </a:t>
            </a:r>
            <a:r>
              <a:rPr lang="en-US" dirty="0" err="1"/>
              <a:t>anekdotisch</a:t>
            </a:r>
            <a:r>
              <a:rPr lang="en-US" dirty="0"/>
              <a:t> seine </a:t>
            </a:r>
            <a:r>
              <a:rPr lang="en-US" dirty="0" err="1"/>
              <a:t>Arbeit</a:t>
            </a:r>
            <a:r>
              <a:rPr lang="en-US" dirty="0"/>
              <a:t> (</a:t>
            </a: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Projekte</a:t>
            </a:r>
            <a:r>
              <a:rPr lang="en-US" dirty="0"/>
              <a:t> von IBM)</a:t>
            </a:r>
          </a:p>
          <a:p>
            <a:r>
              <a:rPr lang="en-US" dirty="0" err="1"/>
              <a:t>Stützt</a:t>
            </a:r>
            <a:r>
              <a:rPr lang="en-US" dirty="0"/>
              <a:t> seine </a:t>
            </a:r>
            <a:r>
              <a:rPr lang="en-US" dirty="0" err="1"/>
              <a:t>Argumente</a:t>
            </a:r>
            <a:r>
              <a:rPr lang="en-US" dirty="0"/>
              <a:t> auf </a:t>
            </a:r>
            <a:r>
              <a:rPr lang="en-US" dirty="0" err="1"/>
              <a:t>Einblicke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</a:t>
            </a:r>
            <a:r>
              <a:rPr lang="en-US" dirty="0" err="1"/>
              <a:t>anstelle</a:t>
            </a:r>
            <a:r>
              <a:rPr lang="en-US" dirty="0"/>
              <a:t> von </a:t>
            </a:r>
            <a:r>
              <a:rPr lang="en-US" dirty="0" err="1"/>
              <a:t>formalen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0849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C28A-8D29-1B21-7079-2D858E60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Argumentation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8228-C5B1-2DF3-C4AC-0912F1E4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Strukturierte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Anführen</a:t>
            </a:r>
            <a:r>
              <a:rPr lang="en-US" dirty="0"/>
              <a:t> von (</a:t>
            </a:r>
            <a:r>
              <a:rPr lang="en-US" dirty="0" err="1"/>
              <a:t>damals</a:t>
            </a:r>
            <a:r>
              <a:rPr lang="en-US" dirty="0"/>
              <a:t>) </a:t>
            </a:r>
            <a:r>
              <a:rPr lang="en-US" dirty="0" err="1"/>
              <a:t>aktuellen</a:t>
            </a:r>
            <a:r>
              <a:rPr lang="en-US" dirty="0"/>
              <a:t> </a:t>
            </a:r>
            <a:r>
              <a:rPr lang="en-US" dirty="0" err="1"/>
              <a:t>Fortschritt</a:t>
            </a:r>
            <a:r>
              <a:rPr lang="en-US" dirty="0"/>
              <a:t> in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“Essential Difficulties”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“Accidental Difficulties”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Erörterung</a:t>
            </a:r>
            <a:r>
              <a:rPr lang="en-US" dirty="0"/>
              <a:t> von </a:t>
            </a:r>
            <a:r>
              <a:rPr lang="en-US" dirty="0" err="1"/>
              <a:t>historische</a:t>
            </a:r>
            <a:r>
              <a:rPr lang="en-US" dirty="0"/>
              <a:t> </a:t>
            </a:r>
            <a:r>
              <a:rPr lang="en-US" dirty="0" err="1"/>
              <a:t>Durchbrüchen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Untersuchung</a:t>
            </a:r>
            <a:r>
              <a:rPr lang="en-US" dirty="0"/>
              <a:t> von </a:t>
            </a:r>
            <a:r>
              <a:rPr lang="en-US" dirty="0" err="1"/>
              <a:t>Hoffnungen</a:t>
            </a:r>
            <a:r>
              <a:rPr lang="en-US" dirty="0"/>
              <a:t> auf </a:t>
            </a:r>
            <a:r>
              <a:rPr lang="en-US" dirty="0" err="1"/>
              <a:t>Silberkugel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Vielversprechende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versuchen</a:t>
            </a:r>
            <a:r>
              <a:rPr lang="en-US" dirty="0"/>
              <a:t> Essential Difficulties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behenn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8804-E07A-7FF2-6F9A-7EF4D26D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Difficulties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EDD5-98AC-D7BA-1C50-9327B4F4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Conformity</a:t>
            </a:r>
          </a:p>
          <a:p>
            <a:r>
              <a:rPr lang="en-US" dirty="0"/>
              <a:t>Changeability</a:t>
            </a:r>
          </a:p>
          <a:p>
            <a:r>
              <a:rPr lang="en-US" dirty="0"/>
              <a:t>Invisibility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05583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5912-7172-C751-44E5-880DB0CD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Fixes </a:t>
            </a:r>
            <a:r>
              <a:rPr lang="en-US" dirty="0" err="1"/>
              <a:t>zu</a:t>
            </a:r>
            <a:r>
              <a:rPr lang="en-US" dirty="0"/>
              <a:t> Accidental Difficulties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BA4F-1447-C040-37C6-A2FA4275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</a:t>
            </a:r>
            <a:r>
              <a:rPr lang="en-US" dirty="0" err="1"/>
              <a:t>Programmiersprachen</a:t>
            </a:r>
            <a:endParaRPr lang="en-US" dirty="0"/>
          </a:p>
          <a:p>
            <a:r>
              <a:rPr lang="en-US" dirty="0"/>
              <a:t>Time Sharing</a:t>
            </a:r>
          </a:p>
          <a:p>
            <a:r>
              <a:rPr lang="en-US" dirty="0"/>
              <a:t>Unified Programming Environment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97174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5B10-DFDB-92F8-82B1-7B86C00E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14DD-96E8-ADD9-93C1-480F9D3F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“Essential Difficulties”</a:t>
            </a:r>
          </a:p>
          <a:p>
            <a:r>
              <a:rPr lang="en-US" dirty="0" err="1"/>
              <a:t>Erwartung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vollständige</a:t>
            </a:r>
            <a:r>
              <a:rPr lang="en-US" dirty="0"/>
              <a:t> </a:t>
            </a:r>
            <a:r>
              <a:rPr lang="en-US" dirty="0" err="1"/>
              <a:t>Beseitigung</a:t>
            </a:r>
            <a:r>
              <a:rPr lang="en-US" dirty="0"/>
              <a:t> </a:t>
            </a:r>
            <a:r>
              <a:rPr lang="en-US" dirty="0" err="1"/>
              <a:t>inhärenter</a:t>
            </a:r>
            <a:r>
              <a:rPr lang="en-US" dirty="0"/>
              <a:t> </a:t>
            </a:r>
            <a:r>
              <a:rPr lang="en-US" dirty="0" err="1"/>
              <a:t>Komplexität</a:t>
            </a:r>
            <a:r>
              <a:rPr lang="en-US" dirty="0"/>
              <a:t> </a:t>
            </a:r>
            <a:r>
              <a:rPr lang="en-US" dirty="0" err="1"/>
              <a:t>unwahrscheinlich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r>
              <a:rPr lang="en-US" dirty="0" err="1"/>
              <a:t>Erkenntnis</a:t>
            </a:r>
            <a:r>
              <a:rPr lang="en-US" dirty="0"/>
              <a:t>: </a:t>
            </a:r>
            <a:r>
              <a:rPr lang="en-US" dirty="0" err="1"/>
              <a:t>Softwareentwicklung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von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, und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keineWunderlösung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6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 Silver Bullet</vt:lpstr>
      <vt:lpstr>Silberkugel</vt:lpstr>
      <vt:lpstr>Zielsetzung</vt:lpstr>
      <vt:lpstr>These</vt:lpstr>
      <vt:lpstr>Methode</vt:lpstr>
      <vt:lpstr>Argumentation</vt:lpstr>
      <vt:lpstr>Essential Difficulties</vt:lpstr>
      <vt:lpstr>Fixes zu Accidental Difficulties</vt:lpstr>
      <vt:lpstr>Ergebnis</vt:lpstr>
      <vt:lpstr>Größerer Kontext</vt:lpstr>
      <vt:lpstr>Ansicht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Silver Bullet</dc:title>
  <dc:creator>Anton Pieper</dc:creator>
  <cp:lastModifiedBy>Anton Pieper</cp:lastModifiedBy>
  <cp:revision>4</cp:revision>
  <dcterms:created xsi:type="dcterms:W3CDTF">2023-12-11T08:23:32Z</dcterms:created>
  <dcterms:modified xsi:type="dcterms:W3CDTF">2023-12-11T15:20:29Z</dcterms:modified>
</cp:coreProperties>
</file>