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71" r:id="rId3"/>
    <p:sldId id="257" r:id="rId4"/>
    <p:sldId id="258" r:id="rId5"/>
    <p:sldId id="272" r:id="rId6"/>
    <p:sldId id="259" r:id="rId7"/>
    <p:sldId id="263" r:id="rId8"/>
    <p:sldId id="262" r:id="rId9"/>
    <p:sldId id="260" r:id="rId10"/>
    <p:sldId id="265" r:id="rId11"/>
    <p:sldId id="268" r:id="rId12"/>
    <p:sldId id="269" r:id="rId13"/>
    <p:sldId id="264" r:id="rId14"/>
    <p:sldId id="267" r:id="rId15"/>
    <p:sldId id="266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37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Frequency</c:v>
                </c:pt>
              </c:strCache>
            </c:strRef>
          </c:tx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</c:v>
                </c:pt>
                <c:pt idx="1">
                  <c:v>4</c:v>
                </c:pt>
                <c:pt idx="2">
                  <c:v>12</c:v>
                </c:pt>
                <c:pt idx="3">
                  <c:v>37</c:v>
                </c:pt>
                <c:pt idx="4">
                  <c:v>78</c:v>
                </c:pt>
                <c:pt idx="5">
                  <c:v>111</c:v>
                </c:pt>
                <c:pt idx="6">
                  <c:v>192</c:v>
                </c:pt>
                <c:pt idx="7">
                  <c:v>166</c:v>
                </c:pt>
                <c:pt idx="8">
                  <c:v>96</c:v>
                </c:pt>
                <c:pt idx="9">
                  <c:v>24</c:v>
                </c:pt>
                <c:pt idx="1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936960"/>
        <c:axId val="60947456"/>
      </c:barChart>
      <c:catAx>
        <c:axId val="60936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0947456"/>
        <c:crosses val="autoZero"/>
        <c:auto val="1"/>
        <c:lblAlgn val="ctr"/>
        <c:lblOffset val="100"/>
        <c:noMultiLvlLbl val="0"/>
      </c:catAx>
      <c:valAx>
        <c:axId val="60947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09369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doughnutChart>
        <c:varyColors val="1"/>
        <c:ser>
          <c:idx val="0"/>
          <c:order val="0"/>
          <c:val>
            <c:numRef>
              <c:f>Sheet1!$B$2:$B$12</c:f>
              <c:numCache>
                <c:formatCode>General</c:formatCode>
                <c:ptCount val="11"/>
                <c:pt idx="0">
                  <c:v>2</c:v>
                </c:pt>
                <c:pt idx="1">
                  <c:v>4</c:v>
                </c:pt>
                <c:pt idx="2">
                  <c:v>12</c:v>
                </c:pt>
                <c:pt idx="3">
                  <c:v>37</c:v>
                </c:pt>
                <c:pt idx="4">
                  <c:v>78</c:v>
                </c:pt>
                <c:pt idx="5">
                  <c:v>111</c:v>
                </c:pt>
                <c:pt idx="6">
                  <c:v>192</c:v>
                </c:pt>
                <c:pt idx="7">
                  <c:v>166</c:v>
                </c:pt>
                <c:pt idx="8">
                  <c:v>96</c:v>
                </c:pt>
                <c:pt idx="9">
                  <c:v>24</c:v>
                </c:pt>
                <c:pt idx="1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line3DChart>
        <c:grouping val="standard"/>
        <c:varyColors val="0"/>
        <c:ser>
          <c:idx val="0"/>
          <c:order val="0"/>
          <c:val>
            <c:numRef>
              <c:f>Sheet1!$B$2:$B$12</c:f>
              <c:numCache>
                <c:formatCode>General</c:formatCode>
                <c:ptCount val="11"/>
                <c:pt idx="0">
                  <c:v>2</c:v>
                </c:pt>
                <c:pt idx="1">
                  <c:v>4</c:v>
                </c:pt>
                <c:pt idx="2">
                  <c:v>12</c:v>
                </c:pt>
                <c:pt idx="3">
                  <c:v>37</c:v>
                </c:pt>
                <c:pt idx="4">
                  <c:v>78</c:v>
                </c:pt>
                <c:pt idx="5">
                  <c:v>111</c:v>
                </c:pt>
                <c:pt idx="6">
                  <c:v>192</c:v>
                </c:pt>
                <c:pt idx="7">
                  <c:v>166</c:v>
                </c:pt>
                <c:pt idx="8">
                  <c:v>96</c:v>
                </c:pt>
                <c:pt idx="9">
                  <c:v>24</c:v>
                </c:pt>
                <c:pt idx="10">
                  <c:v>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630976"/>
        <c:axId val="65632512"/>
        <c:axId val="60932992"/>
      </c:line3DChart>
      <c:catAx>
        <c:axId val="65630976"/>
        <c:scaling>
          <c:orientation val="minMax"/>
        </c:scaling>
        <c:delete val="0"/>
        <c:axPos val="b"/>
        <c:majorTickMark val="out"/>
        <c:minorTickMark val="none"/>
        <c:tickLblPos val="nextTo"/>
        <c:crossAx val="65632512"/>
        <c:crosses val="autoZero"/>
        <c:auto val="1"/>
        <c:lblAlgn val="ctr"/>
        <c:lblOffset val="100"/>
        <c:noMultiLvlLbl val="0"/>
      </c:catAx>
      <c:valAx>
        <c:axId val="65632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5630976"/>
        <c:crosses val="autoZero"/>
        <c:crossBetween val="between"/>
      </c:valAx>
      <c:serAx>
        <c:axId val="60932992"/>
        <c:scaling>
          <c:orientation val="minMax"/>
        </c:scaling>
        <c:delete val="0"/>
        <c:axPos val="b"/>
        <c:majorTickMark val="out"/>
        <c:minorTickMark val="none"/>
        <c:tickLblPos val="nextTo"/>
        <c:crossAx val="65632512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14C36-ED65-4C01-9E43-2906C39771C4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C6F65-262D-40A4-AB46-D2A1D1A2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95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C6F65-262D-40A4-AB46-D2A1D1A23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8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0380-A3C9-4F22-98DC-B7DABD08ADC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FBBD-D0D7-40D6-84FD-01717953E48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0380-A3C9-4F22-98DC-B7DABD08ADC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FBBD-D0D7-40D6-84FD-01717953E4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0380-A3C9-4F22-98DC-B7DABD08ADC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FBBD-D0D7-40D6-84FD-01717953E4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0380-A3C9-4F22-98DC-B7DABD08ADC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FBBD-D0D7-40D6-84FD-01717953E4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0380-A3C9-4F22-98DC-B7DABD08ADC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FBBD-D0D7-40D6-84FD-01717953E4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0380-A3C9-4F22-98DC-B7DABD08ADC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FBBD-D0D7-40D6-84FD-01717953E4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0380-A3C9-4F22-98DC-B7DABD08ADC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FBBD-D0D7-40D6-84FD-01717953E4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0380-A3C9-4F22-98DC-B7DABD08ADC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FBBD-D0D7-40D6-84FD-01717953E4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0380-A3C9-4F22-98DC-B7DABD08ADC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FBBD-D0D7-40D6-84FD-01717953E4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0380-A3C9-4F22-98DC-B7DABD08ADC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FBBD-D0D7-40D6-84FD-01717953E48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36A0380-A3C9-4F22-98DC-B7DABD08ADC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180FBBD-D0D7-40D6-84FD-01717953E4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36A0380-A3C9-4F22-98DC-B7DABD08ADC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180FBBD-D0D7-40D6-84FD-01717953E4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Visualizing the Constraint Satisfaction Problem Space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Anton </a:t>
            </a:r>
            <a:r>
              <a:rPr lang="en-US" sz="2400" dirty="0" smtClean="0"/>
              <a:t>Ridgway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4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generate initial data, some processing is required</a:t>
            </a:r>
          </a:p>
          <a:p>
            <a:pPr lvl="1"/>
            <a:r>
              <a:rPr lang="en-US" dirty="0" smtClean="0"/>
              <a:t>Define a tree as expressed above, and store the discovered value of each configuration in the leaf nodes.</a:t>
            </a:r>
          </a:p>
          <a:p>
            <a:pPr lvl="1"/>
            <a:r>
              <a:rPr lang="en-US" dirty="0" smtClean="0"/>
              <a:t>Define parent nodes’ values as the average value of all children’s values</a:t>
            </a:r>
          </a:p>
          <a:p>
            <a:pPr lvl="1"/>
            <a:r>
              <a:rPr lang="en-US" dirty="0" smtClean="0"/>
              <a:t>Poll this tree to generate </a:t>
            </a:r>
            <a:r>
              <a:rPr lang="en-US" dirty="0"/>
              <a:t>a list of leaf </a:t>
            </a:r>
            <a:r>
              <a:rPr lang="en-US" dirty="0" smtClean="0"/>
              <a:t>nodes with values, as well as nodes and edges</a:t>
            </a:r>
          </a:p>
          <a:p>
            <a:pPr lvl="1"/>
            <a:r>
              <a:rPr lang="en-US" dirty="0" smtClean="0"/>
              <a:t>Process the tree to generate a 3D mesh based on a radial structure</a:t>
            </a:r>
          </a:p>
        </p:txBody>
      </p:sp>
    </p:spTree>
    <p:extLst>
      <p:ext uri="{BB962C8B-B14F-4D97-AF65-F5344CB8AC3E}">
        <p14:creationId xmlns:p14="http://schemas.microsoft.com/office/powerpoint/2010/main" val="428698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Mesh Generation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Vertex positions are given by transformation from polar coordinates.</a:t>
            </a:r>
          </a:p>
          <a:p>
            <a:pPr lvl="1"/>
            <a:r>
              <a:rPr lang="en-US" dirty="0" smtClean="0"/>
              <a:t>Radius is determined by depth in the tree.</a:t>
            </a:r>
          </a:p>
          <a:p>
            <a:pPr lvl="1"/>
            <a:r>
              <a:rPr lang="en-US" dirty="0" smtClean="0"/>
              <a:t>Angle is determined by the number of nodes on that level, which is calculated </a:t>
            </a:r>
            <a:r>
              <a:rPr lang="en-US" dirty="0" err="1" smtClean="0"/>
              <a:t>combinatorically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Vertex </a:t>
            </a:r>
            <a:r>
              <a:rPr lang="en-US" dirty="0" err="1" smtClean="0"/>
              <a:t>normals</a:t>
            </a:r>
            <a:r>
              <a:rPr lang="en-US" dirty="0" smtClean="0"/>
              <a:t> are produced at the end, by summing the face </a:t>
            </a:r>
            <a:r>
              <a:rPr lang="en-US" dirty="0" err="1" smtClean="0"/>
              <a:t>normals</a:t>
            </a:r>
            <a:r>
              <a:rPr lang="en-US" dirty="0" smtClean="0"/>
              <a:t> for all faces which include the vertex.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3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Mesh Generation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Face indices are given by processing vertex indices.</a:t>
            </a:r>
          </a:p>
          <a:p>
            <a:pPr lvl="1"/>
            <a:r>
              <a:rPr lang="en-US" dirty="0"/>
              <a:t>Some extra faces are added to connect branches.</a:t>
            </a:r>
          </a:p>
        </p:txBody>
      </p:sp>
      <p:pic>
        <p:nvPicPr>
          <p:cNvPr id="1026" name="Picture 2" descr="C:\Users\Anton\Dropbox\Data Visualization - Tree Diagram 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8"/>
          <a:stretch/>
        </p:blipFill>
        <p:spPr bwMode="auto">
          <a:xfrm>
            <a:off x="152400" y="3893126"/>
            <a:ext cx="4048125" cy="26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ton\Dropbox\Data Visualization - Tree Diagram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609" y="3685309"/>
            <a:ext cx="404812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303135" y="4800600"/>
            <a:ext cx="75247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4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VTK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visualization</a:t>
            </a:r>
          </a:p>
          <a:p>
            <a:pPr lvl="1"/>
            <a:r>
              <a:rPr lang="en-US" dirty="0" err="1" smtClean="0"/>
              <a:t>vtkGraphLayout</a:t>
            </a:r>
            <a:r>
              <a:rPr lang="en-US" dirty="0" smtClean="0"/>
              <a:t>, </a:t>
            </a:r>
            <a:r>
              <a:rPr lang="en-US" dirty="0" err="1" smtClean="0"/>
              <a:t>vtkTableToGraph</a:t>
            </a:r>
            <a:endParaRPr lang="en-US" dirty="0" smtClean="0"/>
          </a:p>
          <a:p>
            <a:r>
              <a:rPr lang="en-US" dirty="0" smtClean="0"/>
              <a:t>Mesh visualization</a:t>
            </a:r>
          </a:p>
          <a:p>
            <a:pPr lvl="1"/>
            <a:r>
              <a:rPr lang="en-US" dirty="0" smtClean="0"/>
              <a:t>OBJ format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vtkOBJReader</a:t>
            </a:r>
            <a:endParaRPr lang="en-US" dirty="0" smtClean="0"/>
          </a:p>
          <a:p>
            <a:r>
              <a:rPr lang="en-US" dirty="0" smtClean="0"/>
              <a:t>Animation framework</a:t>
            </a:r>
          </a:p>
          <a:p>
            <a:pPr lvl="1"/>
            <a:r>
              <a:rPr lang="en-US" dirty="0" err="1" smtClean="0"/>
              <a:t>vtkAnimationCue</a:t>
            </a:r>
            <a:r>
              <a:rPr lang="en-US" dirty="0" smtClean="0"/>
              <a:t>, </a:t>
            </a:r>
            <a:r>
              <a:rPr lang="en-US" dirty="0" err="1" smtClean="0"/>
              <a:t>vtkAnimationScene</a:t>
            </a:r>
            <a:endParaRPr lang="en-US" dirty="0" smtClean="0"/>
          </a:p>
          <a:p>
            <a:r>
              <a:rPr lang="en-US" dirty="0" smtClean="0"/>
              <a:t>VTK supports most needed functionality, but scalar histogram-style visualizations are not well-supported.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49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Leaf-node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5830" lvl="1" indent="-514350"/>
            <a:r>
              <a:rPr lang="en-US" dirty="0" smtClean="0"/>
              <a:t>Histograms</a:t>
            </a:r>
            <a:r>
              <a:rPr lang="en-US" dirty="0"/>
              <a:t>, </a:t>
            </a:r>
            <a:r>
              <a:rPr lang="en-US" dirty="0" smtClean="0"/>
              <a:t>area maps</a:t>
            </a:r>
          </a:p>
          <a:p>
            <a:pPr marL="925830" lvl="1" indent="-514350"/>
            <a:r>
              <a:rPr lang="en-US" dirty="0" smtClean="0"/>
              <a:t>Somewhat helpful, but limited by algorithms’ limited exploration of the problem space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596502"/>
              </p:ext>
            </p:extLst>
          </p:nvPr>
        </p:nvGraphicFramePr>
        <p:xfrm>
          <a:off x="8965" y="3429000"/>
          <a:ext cx="2971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6676092"/>
              </p:ext>
            </p:extLst>
          </p:nvPr>
        </p:nvGraphicFramePr>
        <p:xfrm>
          <a:off x="3048000" y="3429000"/>
          <a:ext cx="26670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247224"/>
              </p:ext>
            </p:extLst>
          </p:nvPr>
        </p:nvGraphicFramePr>
        <p:xfrm>
          <a:off x="5625353" y="3429000"/>
          <a:ext cx="3532094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37221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25" y="1828800"/>
            <a:ext cx="8452437" cy="4549409"/>
          </a:xfrm>
        </p:spPr>
        <p:txBody>
          <a:bodyPr>
            <a:normAutofit/>
          </a:bodyPr>
          <a:lstStyle/>
          <a:p>
            <a:pPr marL="411480" lvl="1" indent="0" algn="ctr">
              <a:buNone/>
            </a:pPr>
            <a:r>
              <a:rPr lang="en-US" sz="3200" dirty="0" smtClean="0"/>
              <a:t>Simple graphs, spanning trees, </a:t>
            </a:r>
            <a:r>
              <a:rPr lang="en-US" sz="3200" dirty="0"/>
              <a:t>3D cone </a:t>
            </a:r>
            <a:r>
              <a:rPr lang="en-US" sz="3200" dirty="0" smtClean="0"/>
              <a:t>trees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20" y="3048000"/>
            <a:ext cx="2395682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4" y="3048000"/>
            <a:ext cx="325303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714" y="3048000"/>
            <a:ext cx="2652746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387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" y="2743200"/>
            <a:ext cx="73914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9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1026" name="Picture 2" descr="http://web.engr.illinois.edu/~slazebni/fall13/assignment2/graph_colo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4495800" cy="313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tatic.udg.edu/0/media/noticies/676a02e8-1372-4a4b-83a0-7506bb580aae_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989074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53000" y="5502533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http://www.udg.edu/udgglobal/News/Morenews/tabid/20138/Default.aspx?p=32857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410200"/>
            <a:ext cx="3310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http://web.engr.illinois.edu/~slazebni/fall13/assignment2.html</a:t>
            </a:r>
          </a:p>
        </p:txBody>
      </p:sp>
    </p:spTree>
    <p:extLst>
      <p:ext uri="{BB962C8B-B14F-4D97-AF65-F5344CB8AC3E}">
        <p14:creationId xmlns:p14="http://schemas.microsoft.com/office/powerpoint/2010/main" val="342537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510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Constraint satisfaction problems:</a:t>
            </a:r>
          </a:p>
          <a:p>
            <a:pPr lvl="1"/>
            <a:r>
              <a:rPr lang="en-US" dirty="0" smtClean="0"/>
              <a:t>A set of variables, V, which can each take on a value from a domain D.</a:t>
            </a:r>
          </a:p>
          <a:p>
            <a:pPr lvl="1"/>
            <a:r>
              <a:rPr lang="en-US" dirty="0" smtClean="0"/>
              <a:t>A set of constraints, C, which constrain which domain values are acceptable for specific variables. </a:t>
            </a:r>
          </a:p>
          <a:p>
            <a:pPr lvl="2"/>
            <a:r>
              <a:rPr lang="en-US" dirty="0" smtClean="0"/>
              <a:t>Unary constraints disallow a variable’s value always.</a:t>
            </a:r>
          </a:p>
          <a:p>
            <a:pPr lvl="2"/>
            <a:r>
              <a:rPr lang="en-US" dirty="0" smtClean="0"/>
              <a:t>Binary constraints disallow values dependent on the values of other variables.</a:t>
            </a:r>
          </a:p>
          <a:p>
            <a:pPr lvl="1"/>
            <a:r>
              <a:rPr lang="en-US" dirty="0" smtClean="0"/>
              <a:t>We want to find a set of values for V which satisfies C.</a:t>
            </a:r>
          </a:p>
          <a:p>
            <a:pPr lvl="1"/>
            <a:r>
              <a:rPr lang="en-US" dirty="0" smtClean="0"/>
              <a:t>In distributed settings, an agent is assigned to each variable and interacts with others to solve the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3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to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4876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can we visualize a CSP problem space?</a:t>
            </a:r>
          </a:p>
          <a:p>
            <a:pPr lvl="1"/>
            <a:r>
              <a:rPr lang="en-US" dirty="0" smtClean="0"/>
              <a:t>Most interesting for researchers in the CSP </a:t>
            </a:r>
            <a:r>
              <a:rPr lang="en-US" dirty="0" smtClean="0"/>
              <a:t>space</a:t>
            </a:r>
            <a:endParaRPr lang="en-US" dirty="0" smtClean="0"/>
          </a:p>
          <a:p>
            <a:r>
              <a:rPr lang="en-US" dirty="0"/>
              <a:t>Useful for characterizing problem </a:t>
            </a:r>
            <a:r>
              <a:rPr lang="en-US" dirty="0" smtClean="0"/>
              <a:t>spaces for specific applications</a:t>
            </a:r>
            <a:endParaRPr lang="en-US" dirty="0"/>
          </a:p>
          <a:p>
            <a:pPr lvl="1"/>
            <a:r>
              <a:rPr lang="en-US" dirty="0"/>
              <a:t>Visual information </a:t>
            </a:r>
            <a:r>
              <a:rPr lang="en-US" dirty="0" smtClean="0"/>
              <a:t>conveyed better than numbers only</a:t>
            </a:r>
            <a:endParaRPr lang="en-US" dirty="0"/>
          </a:p>
          <a:p>
            <a:r>
              <a:rPr lang="en-US" dirty="0" smtClean="0"/>
              <a:t>Multiple snapshots over time can help to understand algorithm behaviors</a:t>
            </a:r>
          </a:p>
          <a:p>
            <a:pPr lvl="1"/>
            <a:r>
              <a:rPr lang="en-US" dirty="0" smtClean="0"/>
              <a:t>New perspectives can inspire new developments</a:t>
            </a:r>
          </a:p>
          <a:p>
            <a:pPr lvl="1"/>
            <a:r>
              <a:rPr lang="en-US" dirty="0" smtClean="0"/>
              <a:t>Useful </a:t>
            </a:r>
            <a:r>
              <a:rPr lang="en-US" dirty="0"/>
              <a:t>for simple </a:t>
            </a:r>
            <a:r>
              <a:rPr lang="en-US" dirty="0" smtClean="0"/>
              <a:t>debugging–it is easier to detect </a:t>
            </a:r>
            <a:r>
              <a:rPr lang="en-US" dirty="0"/>
              <a:t>logical errors </a:t>
            </a:r>
            <a:r>
              <a:rPr lang="en-US" dirty="0" smtClean="0"/>
              <a:t>by visual inspection than by poring </a:t>
            </a:r>
            <a:r>
              <a:rPr lang="en-US" dirty="0"/>
              <a:t>over log files and debug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9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Approaches</a:t>
            </a:r>
            <a:endParaRPr lang="en-US" dirty="0"/>
          </a:p>
        </p:txBody>
      </p:sp>
      <p:pic>
        <p:nvPicPr>
          <p:cNvPr id="2050" name="Picture 2" descr="http://upload.wikimedia.org/wikipedia/commons/1/1f/Tic-tac-toe-full-game-tree-x-ratio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15265"/>
            <a:ext cx="7924800" cy="530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515265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http://commons.wikimedia.org/wiki/File:Tic-tac-toe-full-game-tree-x-rational.jpg</a:t>
            </a:r>
          </a:p>
        </p:txBody>
      </p:sp>
    </p:spTree>
    <p:extLst>
      <p:ext uri="{BB962C8B-B14F-4D97-AF65-F5344CB8AC3E}">
        <p14:creationId xmlns:p14="http://schemas.microsoft.com/office/powerpoint/2010/main" val="207773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8767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Typically, problem spaces are represented </a:t>
            </a:r>
            <a:r>
              <a:rPr lang="en-US" dirty="0" smtClean="0"/>
              <a:t>as</a:t>
            </a:r>
            <a:br>
              <a:rPr lang="en-US" dirty="0" smtClean="0"/>
            </a:br>
            <a:r>
              <a:rPr lang="en-US" dirty="0" smtClean="0"/>
              <a:t>full, complete, n-</a:t>
            </a:r>
            <a:r>
              <a:rPr lang="en-US" dirty="0" err="1" smtClean="0"/>
              <a:t>ary</a:t>
            </a:r>
            <a:r>
              <a:rPr lang="en-US" dirty="0" smtClean="0"/>
              <a:t> trees</a:t>
            </a:r>
            <a:endParaRPr lang="en-US" dirty="0"/>
          </a:p>
          <a:p>
            <a:pPr lvl="1"/>
            <a:r>
              <a:rPr lang="en-US" dirty="0" smtClean="0"/>
              <a:t>Problems spaces tend to be both </a:t>
            </a:r>
            <a:r>
              <a:rPr lang="en-US" b="1" dirty="0" smtClean="0"/>
              <a:t>uniform</a:t>
            </a:r>
            <a:r>
              <a:rPr lang="en-US" dirty="0" smtClean="0"/>
              <a:t> (because they are combinatorial) and </a:t>
            </a:r>
            <a:r>
              <a:rPr lang="en-US" b="1" dirty="0" smtClean="0"/>
              <a:t>dense</a:t>
            </a:r>
            <a:r>
              <a:rPr lang="en-US" dirty="0" smtClean="0"/>
              <a:t> (because of the exponential state expansion).</a:t>
            </a:r>
          </a:p>
          <a:p>
            <a:pPr lvl="1"/>
            <a:r>
              <a:rPr lang="en-US" dirty="0" smtClean="0"/>
              <a:t>Radial </a:t>
            </a:r>
            <a:r>
              <a:rPr lang="en-US" dirty="0"/>
              <a:t>trees can aid in visibility, since it makes the most of lateral space as the number of options </a:t>
            </a:r>
            <a:r>
              <a:rPr lang="en-US" dirty="0" smtClean="0"/>
              <a:t>expands</a:t>
            </a:r>
          </a:p>
          <a:p>
            <a:r>
              <a:rPr lang="en-US" dirty="0" smtClean="0"/>
              <a:t>A mesh approach could also be useful</a:t>
            </a:r>
          </a:p>
          <a:p>
            <a:pPr lvl="1"/>
            <a:r>
              <a:rPr lang="en-US" dirty="0" smtClean="0"/>
              <a:t>One vertex per node, plus connecting nodes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don’t generally care about particular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Disc shape most natural</a:t>
            </a:r>
          </a:p>
          <a:p>
            <a:pPr lvl="2"/>
            <a:r>
              <a:rPr lang="en-US" dirty="0" smtClean="0"/>
              <a:t>Height more visually obvious than color</a:t>
            </a:r>
          </a:p>
          <a:p>
            <a:pPr lvl="2"/>
            <a:r>
              <a:rPr lang="en-US" dirty="0" smtClean="0"/>
              <a:t>Better fits “landscape” metaphor, with maxima and minima</a:t>
            </a:r>
            <a:endParaRPr lang="en-US" dirty="0"/>
          </a:p>
          <a:p>
            <a:pPr marL="118872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461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625609"/>
          </a:xfrm>
        </p:spPr>
        <p:txBody>
          <a:bodyPr/>
          <a:lstStyle/>
          <a:p>
            <a:r>
              <a:rPr lang="en-US" dirty="0"/>
              <a:t>Animation is </a:t>
            </a:r>
            <a:r>
              <a:rPr lang="en-US" dirty="0" smtClean="0"/>
              <a:t>important if </a:t>
            </a:r>
            <a:r>
              <a:rPr lang="en-US" dirty="0"/>
              <a:t>we want to see how the algorithm is behaving over </a:t>
            </a:r>
            <a:r>
              <a:rPr lang="en-US" dirty="0" smtClean="0"/>
              <a:t>time.</a:t>
            </a:r>
            <a:endParaRPr lang="en-US" dirty="0"/>
          </a:p>
          <a:p>
            <a:r>
              <a:rPr lang="en-US" dirty="0"/>
              <a:t>Constraints remove choices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Could be represented explicitly by removing branches, or implicitly since they will remain at a value of zero in any visualization.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7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dirty="0"/>
              <a:t>Leaf-node only visualization</a:t>
            </a:r>
          </a:p>
          <a:p>
            <a:pPr marL="925830" lvl="1" indent="-514350"/>
            <a:r>
              <a:rPr lang="en-US" dirty="0" smtClean="0"/>
              <a:t>Histograms, area maps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Graph-based tree visualization</a:t>
            </a:r>
          </a:p>
          <a:p>
            <a:pPr marL="925830" lvl="1" indent="-514350"/>
            <a:r>
              <a:rPr lang="en-US" dirty="0" smtClean="0"/>
              <a:t>Hierarchical trees, </a:t>
            </a:r>
            <a:r>
              <a:rPr lang="en-US" dirty="0" err="1" smtClean="0"/>
              <a:t>dendrograms</a:t>
            </a:r>
            <a:endParaRPr lang="en-US" dirty="0" smtClean="0"/>
          </a:p>
          <a:p>
            <a:pPr marL="925830" lvl="1" indent="-514350"/>
            <a:r>
              <a:rPr lang="en-US" dirty="0" smtClean="0"/>
              <a:t>Radial trees, 3D </a:t>
            </a:r>
            <a:r>
              <a:rPr lang="en-US" dirty="0"/>
              <a:t>cone </a:t>
            </a:r>
            <a:r>
              <a:rPr lang="en-US" dirty="0" smtClean="0"/>
              <a:t>trees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Mesh visualization</a:t>
            </a:r>
          </a:p>
          <a:p>
            <a:pPr marL="925830" lvl="1" indent="-514350"/>
            <a:r>
              <a:rPr lang="en-US" dirty="0" smtClean="0"/>
              <a:t>Circular meshes</a:t>
            </a:r>
          </a:p>
        </p:txBody>
      </p:sp>
    </p:spTree>
    <p:extLst>
      <p:ext uri="{BB962C8B-B14F-4D97-AF65-F5344CB8AC3E}">
        <p14:creationId xmlns:p14="http://schemas.microsoft.com/office/powerpoint/2010/main" val="281161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to Visualize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542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 derived from CSP tests with various algorithms in </a:t>
            </a:r>
            <a:r>
              <a:rPr lang="en-US" dirty="0" err="1" smtClean="0"/>
              <a:t>FarmX</a:t>
            </a:r>
            <a:r>
              <a:rPr lang="en-US" dirty="0" smtClean="0"/>
              <a:t> simulator</a:t>
            </a:r>
          </a:p>
          <a:p>
            <a:r>
              <a:rPr lang="en-US" dirty="0" smtClean="0"/>
              <a:t>Algorithms:</a:t>
            </a:r>
          </a:p>
          <a:p>
            <a:pPr lvl="1"/>
            <a:r>
              <a:rPr lang="en-US" dirty="0" smtClean="0"/>
              <a:t>Distributed Stochastic Algorithm (DSA)</a:t>
            </a:r>
          </a:p>
          <a:p>
            <a:pPr lvl="1"/>
            <a:r>
              <a:rPr lang="en-US" dirty="0" smtClean="0"/>
              <a:t>Distributed Breakout Algorithm (DBA)</a:t>
            </a:r>
          </a:p>
          <a:p>
            <a:pPr lvl="1"/>
            <a:r>
              <a:rPr lang="en-US" dirty="0" smtClean="0"/>
              <a:t>Asynchronous Partial Overlay (APO)</a:t>
            </a:r>
          </a:p>
          <a:p>
            <a:pPr lvl="1"/>
            <a:r>
              <a:rPr lang="en-US" sz="2200" dirty="0" smtClean="0"/>
              <a:t>Asynchronous Forward-checking Conflict-directed Back-jumping</a:t>
            </a:r>
            <a:br>
              <a:rPr lang="en-US" sz="2200" dirty="0" smtClean="0"/>
            </a:br>
            <a:r>
              <a:rPr lang="en-US" dirty="0" smtClean="0"/>
              <a:t>(AFC-CBJ)</a:t>
            </a:r>
          </a:p>
          <a:p>
            <a:r>
              <a:rPr lang="en-US" dirty="0" smtClean="0"/>
              <a:t>8 variables, and 3 domain values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ym typeface="Wingdings" panose="05000000000000000000" pitchFamily="2" charset="2"/>
              </a:rPr>
              <a:t> 6,561 total configurations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9,841 </a:t>
            </a:r>
            <a:r>
              <a:rPr lang="en-US" dirty="0">
                <a:sym typeface="Wingdings" panose="05000000000000000000" pitchFamily="2" charset="2"/>
              </a:rPr>
              <a:t>total </a:t>
            </a:r>
            <a:r>
              <a:rPr lang="en-US" dirty="0" smtClean="0">
                <a:sym typeface="Wingdings" panose="05000000000000000000" pitchFamily="2" charset="2"/>
              </a:rPr>
              <a:t>tree nodes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6 variables  729 configurations, 1,093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8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1238</TotalTime>
  <Words>538</Words>
  <Application>Microsoft Office PowerPoint</Application>
  <PresentationFormat>On-screen Show (4:3)</PresentationFormat>
  <Paragraphs>84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Module</vt:lpstr>
      <vt:lpstr>Visualizing the Constraint Satisfaction Problem Space</vt:lpstr>
      <vt:lpstr>Introduction</vt:lpstr>
      <vt:lpstr>Introduction</vt:lpstr>
      <vt:lpstr>Problem to Address</vt:lpstr>
      <vt:lpstr>Solution Approaches</vt:lpstr>
      <vt:lpstr>Solution Approaches</vt:lpstr>
      <vt:lpstr>Solution Approaches</vt:lpstr>
      <vt:lpstr>Solution Approaches</vt:lpstr>
      <vt:lpstr>Data to Visualize</vt:lpstr>
      <vt:lpstr>Data Processing Method</vt:lpstr>
      <vt:lpstr>3D Mesh Generation Strategy</vt:lpstr>
      <vt:lpstr>3D Mesh Generation Strategy</vt:lpstr>
      <vt:lpstr>VTK Functionality</vt:lpstr>
      <vt:lpstr>Leaf-node Only</vt:lpstr>
      <vt:lpstr>Graphing Approach</vt:lpstr>
      <vt:lpstr>Mesh Approach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the Constraint Satisfaction Problem Space</dc:title>
  <dc:creator>Anton</dc:creator>
  <cp:lastModifiedBy>Anton</cp:lastModifiedBy>
  <cp:revision>29</cp:revision>
  <dcterms:created xsi:type="dcterms:W3CDTF">2014-12-08T04:01:46Z</dcterms:created>
  <dcterms:modified xsi:type="dcterms:W3CDTF">2015-08-26T04:12:22Z</dcterms:modified>
</cp:coreProperties>
</file>