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2" r:id="rId12"/>
  </p:sldIdLst>
  <p:sldSz cx="9144000" cy="5143500" type="screen16x9"/>
  <p:notesSz cx="6858000" cy="9144000"/>
  <p:embeddedFontLst>
    <p:embeddedFont>
      <p:font typeface="Robo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C74BE7B-1A82-4926-8C45-CD6953B32E5C}">
  <a:tblStyle styleId="{6C74BE7B-1A82-4926-8C45-CD6953B32E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f29b9fb2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f29b9fb2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e04b8b6756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e04b8b6756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98075b2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98075b2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98075b25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98075b25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8075b25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8075b25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8075b25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8075b25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8075b25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8075b25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600"/>
              <a:buNone/>
              <a:defRPr sz="16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tonShuma/COD/blob/main/HOMEWORK/PROJECT/README.md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dirty="0"/>
              <a:t>Дизайн сетей ЦОД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/>
              <a:t>Спасибо за внимание!</a:t>
            </a:r>
            <a:r>
              <a:rPr lang="ru" sz="5000" b="0"/>
              <a:t/>
            </a:r>
            <a:br>
              <a:rPr lang="ru" sz="5000" b="0"/>
            </a:br>
            <a:endParaRPr sz="4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быстро заменить картинку</a:t>
            </a:r>
            <a:endParaRPr/>
          </a:p>
        </p:txBody>
      </p:sp>
      <p:sp>
        <p:nvSpPr>
          <p:cNvPr id="317" name="Google Shape;317;p32"/>
          <p:cNvSpPr txBox="1">
            <a:spLocks noGrp="1"/>
          </p:cNvSpPr>
          <p:nvPr>
            <p:ph type="subTitle" idx="4294967295"/>
          </p:nvPr>
        </p:nvSpPr>
        <p:spPr>
          <a:xfrm>
            <a:off x="5509200" y="1187525"/>
            <a:ext cx="3341700" cy="18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100"/>
              <a:t>Кликните правой кнопкой</a:t>
            </a:r>
            <a:endParaRPr sz="11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мыши на изображение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100"/>
              <a:t>Перейдите в пункт «заменить изображение», далее выберите</a:t>
            </a:r>
            <a:endParaRPr sz="11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нужный вариант загрузки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100"/>
              <a:t>Двойным щелчком по картинке вы сможете настроить нужный размер</a:t>
            </a:r>
            <a:endParaRPr sz="11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и положение изображения</a:t>
            </a:r>
            <a:endParaRPr sz="1100"/>
          </a:p>
        </p:txBody>
      </p:sp>
      <p:pic>
        <p:nvPicPr>
          <p:cNvPr id="318" name="Google Shape;318;p32"/>
          <p:cNvPicPr preferRelativeResize="0"/>
          <p:nvPr/>
        </p:nvPicPr>
        <p:blipFill rotWithShape="1">
          <a:blip r:embed="rId3">
            <a:alphaModFix/>
          </a:blip>
          <a:srcRect l="1603"/>
          <a:stretch/>
        </p:blipFill>
        <p:spPr>
          <a:xfrm>
            <a:off x="619700" y="1290525"/>
            <a:ext cx="4714251" cy="3432275"/>
          </a:xfrm>
          <a:prstGeom prst="rect">
            <a:avLst/>
          </a:prstGeom>
          <a:noFill/>
          <a:ln w="19050" cap="flat" cmpd="sng">
            <a:solidFill>
              <a:srgbClr val="BFC1F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19" name="Google Shape;319;p32"/>
          <p:cNvPicPr preferRelativeResize="0"/>
          <p:nvPr/>
        </p:nvPicPr>
        <p:blipFill rotWithShape="1">
          <a:blip r:embed="rId4">
            <a:alphaModFix/>
          </a:blip>
          <a:srcRect r="6872"/>
          <a:stretch/>
        </p:blipFill>
        <p:spPr>
          <a:xfrm>
            <a:off x="5765891" y="3258848"/>
            <a:ext cx="2143109" cy="1463951"/>
          </a:xfrm>
          <a:prstGeom prst="rect">
            <a:avLst/>
          </a:prstGeom>
          <a:noFill/>
          <a:ln w="19050" cap="flat" cmpd="sng">
            <a:solidFill>
              <a:srgbClr val="BFC1F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471125" y="503172"/>
            <a:ext cx="8520600" cy="18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Защита проекта</a:t>
            </a:r>
            <a:endParaRPr sz="3000" dirty="0"/>
          </a:p>
          <a:p>
            <a:pPr>
              <a:buSzPts val="1100"/>
            </a:pPr>
            <a:r>
              <a:rPr lang="ru" sz="3000" dirty="0"/>
              <a:t>Тема: </a:t>
            </a:r>
            <a:r>
              <a:rPr lang="ru-RU" dirty="0"/>
              <a:t>Отработка навыков </a:t>
            </a:r>
            <a:r>
              <a:rPr lang="ru-RU" dirty="0" smtClean="0"/>
              <a:t>построения </a:t>
            </a:r>
            <a:r>
              <a:rPr lang="ru-RU" dirty="0"/>
              <a:t>сетей ЦОД с использованием EVPN/VXLAN в схеме </a:t>
            </a:r>
            <a:r>
              <a:rPr lang="ru-RU" dirty="0" err="1" smtClean="0"/>
              <a:t>Multi-Pod</a:t>
            </a:r>
            <a:r>
              <a:rPr lang="ru-RU" dirty="0"/>
              <a:t/>
            </a:r>
            <a:br>
              <a:rPr lang="ru-RU" dirty="0"/>
            </a:b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solidFill>
                  <a:srgbClr val="02418B"/>
                </a:solidFill>
              </a:rPr>
              <a:t>Шума Антон Александрович</a:t>
            </a:r>
            <a:endParaRPr dirty="0">
              <a:solidFill>
                <a:srgbClr val="02418B"/>
              </a:solidFill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 dirty="0" smtClean="0"/>
              <a:t>Главный эксперт Сектора Сопровождения Корпоративной Вычислительной Сети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dirty="0" smtClean="0"/>
              <a:t>ООО Мультикарта</a:t>
            </a: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432" y="2833577"/>
            <a:ext cx="1380637" cy="17490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559075" y="342525"/>
            <a:ext cx="65181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План защиты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9"/>
          <p:cNvSpPr/>
          <p:nvPr/>
        </p:nvSpPr>
        <p:spPr>
          <a:xfrm>
            <a:off x="696923" y="1099674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Цели проекта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696923" y="1729587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696923" y="2369806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696923" y="3010040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696923" y="3608285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Схемы/архитектура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696923" y="4206531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>
            <a:off x="696923" y="1291524"/>
            <a:ext cx="600" cy="630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>
            <a:off x="696923" y="1921437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>
            <a:off x="696923" y="2561656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9"/>
          <p:cNvCxnSpPr/>
          <p:nvPr/>
        </p:nvCxnSpPr>
        <p:spPr>
          <a:xfrm>
            <a:off x="696923" y="3232828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9"/>
          <p:cNvCxnSpPr/>
          <p:nvPr/>
        </p:nvCxnSpPr>
        <p:spPr>
          <a:xfrm>
            <a:off x="696923" y="3903996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574288" y="521867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89763303"/>
              </p:ext>
            </p:extLst>
          </p:nvPr>
        </p:nvGraphicFramePr>
        <p:xfrm>
          <a:off x="952500" y="2058925"/>
          <a:ext cx="7239000" cy="2132720"/>
        </p:xfrm>
        <a:graphic>
          <a:graphicData uri="http://schemas.openxmlformats.org/drawingml/2006/table">
            <a:tbl>
              <a:tblPr>
                <a:noFill/>
                <a:tableStyleId>{6C74BE7B-1A82-4926-8C45-CD6953B32E5C}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r>
                        <a:rPr lang="ru" b="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Отработка навыков построения сети ЦОД с топологией CLOS, с использования VXLAN/EVPN, для дальнейшей модернизации сетевой инфраструктуры.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Научиться использовать ESI LAG вместо MLAG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Объединение двух ЦОД по L2/L3 с использованием схемы “</a:t>
                      </a:r>
                      <a:r>
                        <a:rPr lang="ru-RU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multi-pod</a:t>
                      </a:r>
                      <a:r>
                        <a:rPr lang="ru-RU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”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Фильтрация трафика между VRF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Что планировалось</a:t>
            </a:r>
            <a:endParaRPr sz="3000"/>
          </a:p>
        </p:txBody>
      </p:sp>
      <p:graphicFrame>
        <p:nvGraphicFramePr>
          <p:cNvPr id="115" name="Google Shape;115;p21"/>
          <p:cNvGraphicFramePr/>
          <p:nvPr>
            <p:extLst>
              <p:ext uri="{D42A27DB-BD31-4B8C-83A1-F6EECF244321}">
                <p14:modId xmlns:p14="http://schemas.microsoft.com/office/powerpoint/2010/main" val="2183887821"/>
              </p:ext>
            </p:extLst>
          </p:nvPr>
        </p:nvGraphicFramePr>
        <p:xfrm>
          <a:off x="952500" y="1544194"/>
          <a:ext cx="7239000" cy="1275750"/>
        </p:xfrm>
        <a:graphic>
          <a:graphicData uri="http://schemas.openxmlformats.org/drawingml/2006/table">
            <a:tbl>
              <a:tblPr>
                <a:noFill/>
                <a:tableStyleId>{6C74BE7B-1A82-4926-8C45-CD6953B32E5C}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Понять что такое </a:t>
                      </a: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EVPN/VXLAN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 с чем его едят.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Приобретение навыков для настройки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EVPN/VXLAN</a:t>
                      </a:r>
                      <a:endParaRPr lang="ru-RU" sz="1300" dirty="0" smtClean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Понять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как можно применить указанную технологию в дальнейшей модернизации корпоративной информационно-вычислительной инфраструктуры. 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Используемые технологии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graphicFrame>
        <p:nvGraphicFramePr>
          <p:cNvPr id="122" name="Google Shape;122;p22"/>
          <p:cNvGraphicFramePr/>
          <p:nvPr>
            <p:extLst>
              <p:ext uri="{D42A27DB-BD31-4B8C-83A1-F6EECF244321}">
                <p14:modId xmlns:p14="http://schemas.microsoft.com/office/powerpoint/2010/main" val="2302235969"/>
              </p:ext>
            </p:extLst>
          </p:nvPr>
        </p:nvGraphicFramePr>
        <p:xfrm>
          <a:off x="952500" y="1544194"/>
          <a:ext cx="7239000" cy="1047912"/>
        </p:xfrm>
        <a:graphic>
          <a:graphicData uri="http://schemas.openxmlformats.org/drawingml/2006/table">
            <a:tbl>
              <a:tblPr>
                <a:noFill/>
                <a:tableStyleId>{6C74BE7B-1A82-4926-8C45-CD6953B32E5C}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Для </a:t>
                      </a: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UNDERLAY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был выбран </a:t>
                      </a:r>
                      <a:r>
                        <a:rPr lang="en-US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eBGP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 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OVERLAY 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также был построен на </a:t>
                      </a:r>
                      <a:r>
                        <a:rPr lang="en-US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eBGP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 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Для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дизайна сети ЦОД использовалась топология 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CLOS 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 схеме 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Multi-Pod.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Первый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раз использовал 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ESI LAG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ранее только 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MLAG.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394533" y="92185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Что </a:t>
            </a:r>
            <a:r>
              <a:rPr lang="ru" sz="3000" dirty="0" smtClean="0"/>
              <a:t>получ</a:t>
            </a:r>
            <a:r>
              <a:rPr lang="ru-RU" sz="3000" dirty="0" smtClean="0"/>
              <a:t>и</a:t>
            </a:r>
            <a:r>
              <a:rPr lang="ru" sz="3000" dirty="0" smtClean="0"/>
              <a:t>лось?!</a:t>
            </a:r>
            <a:endParaRPr sz="3000" dirty="0"/>
          </a:p>
        </p:txBody>
      </p:sp>
      <p:sp>
        <p:nvSpPr>
          <p:cNvPr id="130" name="Google Shape;130;p23"/>
          <p:cNvSpPr txBox="1"/>
          <p:nvPr/>
        </p:nvSpPr>
        <p:spPr>
          <a:xfrm>
            <a:off x="2412768" y="4348324"/>
            <a:ext cx="3921600" cy="535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С проектом можно ознакомиться 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  <a:hlinkClick r:id="rId3"/>
              </a:rPr>
              <a:t>здесь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549" y="878674"/>
            <a:ext cx="841458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 начало проекта были заложены более глобальные планы, нежели чем удалось реализовать..(</a:t>
            </a:r>
            <a:br>
              <a:rPr lang="ru-RU" dirty="0" smtClean="0"/>
            </a:br>
            <a:r>
              <a:rPr lang="ru-RU" dirty="0" smtClean="0"/>
              <a:t>Задумка была в реализации схемы </a:t>
            </a:r>
            <a:r>
              <a:rPr lang="en-US" dirty="0" smtClean="0"/>
              <a:t>Multi-POD</a:t>
            </a:r>
            <a:r>
              <a:rPr lang="ru-RU" dirty="0" smtClean="0"/>
              <a:t> для объединения двух площадок (</a:t>
            </a:r>
            <a:r>
              <a:rPr lang="ru-RU" dirty="0" err="1" smtClean="0"/>
              <a:t>Мск</a:t>
            </a:r>
            <a:r>
              <a:rPr lang="ru-RU" dirty="0" smtClean="0"/>
              <a:t>-СПб).</a:t>
            </a:r>
            <a:br>
              <a:rPr lang="ru-RU" dirty="0" smtClean="0"/>
            </a:br>
            <a:r>
              <a:rPr lang="ru-RU" dirty="0" smtClean="0"/>
              <a:t> На данный момент рабочие площадки функционируют за счет широких </a:t>
            </a:r>
            <a:r>
              <a:rPr lang="en-US" dirty="0" smtClean="0"/>
              <a:t>L2 </a:t>
            </a:r>
            <a:r>
              <a:rPr lang="ru-RU" dirty="0" smtClean="0"/>
              <a:t>каналов, связывающих Ядра основных сегментов инфраструктуры организации. В плане модернизации хотел использовать данные каналы, как </a:t>
            </a:r>
            <a:r>
              <a:rPr lang="en-US" dirty="0" smtClean="0"/>
              <a:t>D</a:t>
            </a:r>
            <a:r>
              <a:rPr lang="ru-RU" dirty="0"/>
              <a:t>С</a:t>
            </a:r>
            <a:r>
              <a:rPr lang="en-US" dirty="0" err="1" smtClean="0"/>
              <a:t>i</a:t>
            </a:r>
            <a:r>
              <a:rPr lang="ru-RU" dirty="0" smtClean="0"/>
              <a:t> </a:t>
            </a:r>
            <a:r>
              <a:rPr lang="ru-RU" dirty="0" err="1" smtClean="0"/>
              <a:t>линки</a:t>
            </a:r>
            <a:r>
              <a:rPr lang="ru-RU" dirty="0" smtClean="0"/>
              <a:t>, что и планировалось отобразить на схеме проекта.. 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 самом проекте я сделал два </a:t>
            </a:r>
            <a:r>
              <a:rPr lang="en-US" dirty="0" smtClean="0"/>
              <a:t>POD</a:t>
            </a:r>
            <a:r>
              <a:rPr lang="ru-RU" dirty="0" smtClean="0"/>
              <a:t>а и организовал связность используя прямые </a:t>
            </a:r>
            <a:r>
              <a:rPr lang="ru-RU" dirty="0" err="1" smtClean="0"/>
              <a:t>линки</a:t>
            </a:r>
            <a:r>
              <a:rPr lang="ru-RU" dirty="0" smtClean="0"/>
              <a:t> между </a:t>
            </a:r>
            <a:r>
              <a:rPr lang="ru-RU" dirty="0" err="1" smtClean="0"/>
              <a:t>Спайнами</a:t>
            </a:r>
            <a:r>
              <a:rPr lang="ru-RU" dirty="0" smtClean="0"/>
              <a:t> каждого </a:t>
            </a:r>
            <a:r>
              <a:rPr lang="en-US" dirty="0" smtClean="0"/>
              <a:t>POD</a:t>
            </a:r>
            <a:r>
              <a:rPr lang="ru-RU" dirty="0" smtClean="0"/>
              <a:t>а. Это решение для проекта было связано с ограниченными возможностями лабораторного стенда. В настоящей сети обязательно вынес бы это на плечи </a:t>
            </a:r>
            <a:r>
              <a:rPr lang="en-US" dirty="0" smtClean="0"/>
              <a:t>Border-Leaf’</a:t>
            </a:r>
            <a:r>
              <a:rPr lang="ru-RU" dirty="0" smtClean="0"/>
              <a:t>ы.</a:t>
            </a:r>
            <a:br>
              <a:rPr lang="ru-RU" dirty="0" smtClean="0"/>
            </a:br>
            <a:r>
              <a:rPr lang="ru-RU" dirty="0" smtClean="0"/>
              <a:t>Главным требованием от </a:t>
            </a:r>
            <a:r>
              <a:rPr lang="en-US" dirty="0" smtClean="0"/>
              <a:t>Multi-</a:t>
            </a:r>
            <a:r>
              <a:rPr lang="en-US" dirty="0" err="1" smtClean="0"/>
              <a:t>PODa</a:t>
            </a:r>
            <a:r>
              <a:rPr lang="en-US" dirty="0" smtClean="0"/>
              <a:t> </a:t>
            </a:r>
            <a:r>
              <a:rPr lang="ru-RU" dirty="0" smtClean="0"/>
              <a:t>было – возможность растянуть </a:t>
            </a:r>
            <a:r>
              <a:rPr lang="en-US" dirty="0" smtClean="0"/>
              <a:t>L2 </a:t>
            </a:r>
            <a:r>
              <a:rPr lang="ru-RU" dirty="0" smtClean="0"/>
              <a:t>сети по разным площадкам.</a:t>
            </a:r>
            <a:br>
              <a:rPr lang="ru-RU" dirty="0" smtClean="0"/>
            </a:br>
            <a:r>
              <a:rPr lang="ru-RU" dirty="0" smtClean="0"/>
              <a:t>Так же не удалось полноценно реализовать сегмент </a:t>
            </a:r>
            <a:r>
              <a:rPr lang="en-US" dirty="0" smtClean="0"/>
              <a:t>EXTERNAL </a:t>
            </a:r>
            <a:r>
              <a:rPr lang="ru-RU" dirty="0" smtClean="0"/>
              <a:t>на стенде с использование кластера ФВ. Его главное предназначение, по задумке, фильтрация трафика между сегментами. В проекте это сделано на простом роутере. 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 smtClean="0"/>
              <a:t>Схема – модель </a:t>
            </a:r>
            <a:r>
              <a:rPr lang="en-US" sz="3000" dirty="0" err="1" smtClean="0"/>
              <a:t>Multu</a:t>
            </a:r>
            <a:r>
              <a:rPr lang="en-US" sz="3000" dirty="0" smtClean="0"/>
              <a:t> POD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pic>
        <p:nvPicPr>
          <p:cNvPr id="4" name="Google Shape;129;p23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5" y="980662"/>
            <a:ext cx="8819321" cy="3592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/>
              <a:t>Выводы и планы по развитию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graphicFrame>
        <p:nvGraphicFramePr>
          <p:cNvPr id="142" name="Google Shape;142;p25"/>
          <p:cNvGraphicFramePr/>
          <p:nvPr>
            <p:extLst>
              <p:ext uri="{D42A27DB-BD31-4B8C-83A1-F6EECF244321}">
                <p14:modId xmlns:p14="http://schemas.microsoft.com/office/powerpoint/2010/main" val="869732319"/>
              </p:ext>
            </p:extLst>
          </p:nvPr>
        </p:nvGraphicFramePr>
        <p:xfrm>
          <a:off x="952500" y="1544194"/>
          <a:ext cx="7239000" cy="1275750"/>
        </p:xfrm>
        <a:graphic>
          <a:graphicData uri="http://schemas.openxmlformats.org/drawingml/2006/table">
            <a:tbl>
              <a:tblPr>
                <a:noFill/>
                <a:tableStyleId>{6C74BE7B-1A82-4926-8C45-CD6953B32E5C}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VXLAN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очень зашел)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Хотелось бы в дальнейшем приобрести возможность постоянной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практики с данной технологией.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 планах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корпоративное </a:t>
                      </a:r>
                      <a:r>
                        <a:rPr lang="ru-RU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импортозамещение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на 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B4COM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…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272</Words>
  <Application>Microsoft Office PowerPoint</Application>
  <PresentationFormat>Экран (16:9)</PresentationFormat>
  <Paragraphs>57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Courier New</vt:lpstr>
      <vt:lpstr>Roboto</vt:lpstr>
      <vt:lpstr>Светлая тема</vt:lpstr>
      <vt:lpstr>Дизайн сетей ЦОД</vt:lpstr>
      <vt:lpstr>Защита проекта Тема: Отработка навыков построения сетей ЦОД с использованием EVPN/VXLAN в схеме Multi-Pod    </vt:lpstr>
      <vt:lpstr>Презентация PowerPoint</vt:lpstr>
      <vt:lpstr>Презентация PowerPoint</vt:lpstr>
      <vt:lpstr>Что планировалось</vt:lpstr>
      <vt:lpstr>Используемые технологии </vt:lpstr>
      <vt:lpstr>Что получилось?!</vt:lpstr>
      <vt:lpstr>Схема – модель Multu POD </vt:lpstr>
      <vt:lpstr>Выводы и планы по развитию </vt:lpstr>
      <vt:lpstr>Спасибо за внимание! </vt:lpstr>
      <vt:lpstr>Как быстро заменить картинку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</dc:title>
  <dc:creator>User</dc:creator>
  <cp:lastModifiedBy>User</cp:lastModifiedBy>
  <cp:revision>8</cp:revision>
  <dcterms:modified xsi:type="dcterms:W3CDTF">2024-08-13T14:33:41Z</dcterms:modified>
</cp:coreProperties>
</file>