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notesMasterIdLst>
    <p:notesMasterId r:id="rId19"/>
  </p:notesMasterIdLst>
  <p:sldIdLst>
    <p:sldId id="302" r:id="rId2"/>
    <p:sldId id="289" r:id="rId3"/>
    <p:sldId id="304" r:id="rId4"/>
    <p:sldId id="290" r:id="rId5"/>
    <p:sldId id="294" r:id="rId6"/>
    <p:sldId id="306" r:id="rId7"/>
    <p:sldId id="291" r:id="rId8"/>
    <p:sldId id="292" r:id="rId9"/>
    <p:sldId id="307" r:id="rId10"/>
    <p:sldId id="308" r:id="rId11"/>
    <p:sldId id="309" r:id="rId12"/>
    <p:sldId id="310" r:id="rId13"/>
    <p:sldId id="311" r:id="rId14"/>
    <p:sldId id="293" r:id="rId15"/>
    <p:sldId id="296" r:id="rId16"/>
    <p:sldId id="297" r:id="rId17"/>
    <p:sldId id="30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402"/>
    <a:srgbClr val="DE5F00"/>
    <a:srgbClr val="F66900"/>
    <a:srgbClr val="17375E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33" autoAdjust="0"/>
    <p:restoredTop sz="73950" autoAdjust="0"/>
  </p:normalViewPr>
  <p:slideViewPr>
    <p:cSldViewPr snapToGrid="0">
      <p:cViewPr varScale="1">
        <p:scale>
          <a:sx n="70" d="100"/>
          <a:sy n="70" d="100"/>
        </p:scale>
        <p:origin x="196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3BFA58-2B88-4B35-9D1B-9B9AE0BC957F}" type="datetimeFigureOut">
              <a:rPr lang="ru-RU"/>
              <a:pPr>
                <a:defRPr/>
              </a:pPr>
              <a:t>14.06.2023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3712345D-D7DE-4E0B-8C67-FE6E86D5DE5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70242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2345D-D7DE-4E0B-8C67-FE6E86D5DE56}" type="slidenum">
              <a:rPr lang="ru-RU" altLang="ru-RU" smtClean="0"/>
              <a:pPr/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05577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E02E-E4E1-4195-8E3B-57DFF273681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81640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575D-8022-4389-8E74-76BD91679870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70006182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25AB-115E-409E-B299-5166DDD5526C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1604615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0146" y="3486150"/>
            <a:ext cx="3429030" cy="1609725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1381126" y="590550"/>
            <a:ext cx="6772274" cy="2828925"/>
          </a:xfrm>
        </p:spPr>
        <p:txBody>
          <a:bodyPr anchor="ctr">
            <a:normAutofit/>
          </a:bodyPr>
          <a:lstStyle>
            <a:lvl1pPr marL="0" indent="0">
              <a:buNone/>
              <a:tabLst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9729167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6CD5-848C-4CD7-ADB7-17554B54769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092543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1F4B-2E2F-420B-84FE-C95BEB8779F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8102166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D313-7A9E-4217-A410-076DCDF01E3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75153895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BCC6-89EA-4145-A7DB-FBC6F8C0BB9F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75617903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4EE0-0E45-4F13-ACCA-55885F056095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1134470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07CC-13A7-4972-9555-4C2F9A43C504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54446719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8096-F5B7-4B93-AF0F-1C0174FEDCBF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5062175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A1DD-F7AB-42D6-AE63-D04C1B36F737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98080778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E02E-E4E1-4195-8E3B-57DFF273681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0579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</p:sldLayoutIdLst>
  <p:transition>
    <p:dissolv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slide" Target="slide14.xm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Relationship Id="rId1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7.xml"/><Relationship Id="rId9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914400" y="184133"/>
            <a:ext cx="7315199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САНКТ-ПЕТЕРБУРГСКОЕ ГОСУДАРСТВЕННОЕ БЮДЖЕТНОЕ </a:t>
            </a:r>
            <a:br>
              <a:rPr lang="ru-RU" alt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ПРОФЕССИОНАЛЬНОЕ ОБРАЗОВАТЕЛЬНОЕ УЧРЕЖДЕНИЕ </a:t>
            </a:r>
            <a:br>
              <a:rPr lang="ru-RU" alt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«КОЛЛЕДЖ ИНФОРМАЦИОННЫХ ТЕХНОЛОГИЙ» </a:t>
            </a:r>
          </a:p>
        </p:txBody>
      </p:sp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827881" y="1050334"/>
            <a:ext cx="74882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Специальность 09.02.07 «Программирование в компьютерных системах»</a:t>
            </a:r>
            <a:endParaRPr lang="ru-RU" alt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0" y="2396530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ДИПЛОМНЫЙ ПРОЕКТ</a:t>
            </a:r>
          </a:p>
          <a:p>
            <a:pPr algn="ctr"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на тему: </a:t>
            </a:r>
            <a:br>
              <a:rPr lang="ru-RU" alt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Разработка информационной системы «Музыкальный магазин»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8" name="Rectangle 3"/>
          <p:cNvSpPr txBox="1">
            <a:spLocks noRot="1" noChangeArrowheads="1"/>
          </p:cNvSpPr>
          <p:nvPr/>
        </p:nvSpPr>
        <p:spPr bwMode="auto">
          <a:xfrm>
            <a:off x="0" y="6273006"/>
            <a:ext cx="91440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u-RU" altLang="ru-RU" sz="1600" b="1" dirty="0">
                <a:latin typeface="Times New Roman" pitchFamily="18" charset="0"/>
                <a:cs typeface="Times New Roman" pitchFamily="18" charset="0"/>
              </a:rPr>
              <a:t>Санкт-Петербург 2023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8600" y="4992906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Выполнил студент 493  группы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Сидоров Антон Дмитриевич</a:t>
            </a:r>
          </a:p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Руководитель дипломного проекта: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Матысик Ирина Алексеевна</a:t>
            </a:r>
          </a:p>
        </p:txBody>
      </p:sp>
    </p:spTree>
    <p:extLst>
      <p:ext uri="{BB962C8B-B14F-4D97-AF65-F5344CB8AC3E}">
        <p14:creationId xmlns:p14="http://schemas.microsoft.com/office/powerpoint/2010/main" val="222315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739DE089-339F-93B1-4C68-9EFF752E5718}"/>
              </a:ext>
            </a:extLst>
          </p:cNvPr>
          <p:cNvSpPr txBox="1"/>
          <p:nvPr/>
        </p:nvSpPr>
        <p:spPr>
          <a:xfrm>
            <a:off x="8152745" y="298888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Дальше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A46810-55D9-F59D-E6A7-23C27E97A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8843" y="1331092"/>
            <a:ext cx="7632790" cy="5289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Содержимое 2"/>
          <p:cNvSpPr txBox="1">
            <a:spLocks/>
          </p:cNvSpPr>
          <p:nvPr/>
        </p:nvSpPr>
        <p:spPr>
          <a:xfrm>
            <a:off x="527153" y="733397"/>
            <a:ext cx="7625592" cy="48355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Модуль «Товары»</a:t>
            </a:r>
          </a:p>
        </p:txBody>
      </p:sp>
    </p:spTree>
    <p:extLst>
      <p:ext uri="{BB962C8B-B14F-4D97-AF65-F5344CB8AC3E}">
        <p14:creationId xmlns:p14="http://schemas.microsoft.com/office/powerpoint/2010/main" val="135865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739DE089-339F-93B1-4C68-9EFF752E5718}"/>
              </a:ext>
            </a:extLst>
          </p:cNvPr>
          <p:cNvSpPr txBox="1"/>
          <p:nvPr/>
        </p:nvSpPr>
        <p:spPr>
          <a:xfrm>
            <a:off x="8152745" y="298888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Дальше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700AA9-990B-7870-2127-FF3297EDF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079" y="1312619"/>
            <a:ext cx="7386430" cy="53210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Содержимое 2"/>
          <p:cNvSpPr txBox="1">
            <a:spLocks/>
          </p:cNvSpPr>
          <p:nvPr/>
        </p:nvSpPr>
        <p:spPr>
          <a:xfrm>
            <a:off x="759204" y="791064"/>
            <a:ext cx="7625592" cy="48355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Модуль «Пункты получения заказов»</a:t>
            </a:r>
          </a:p>
        </p:txBody>
      </p:sp>
    </p:spTree>
    <p:extLst>
      <p:ext uri="{BB962C8B-B14F-4D97-AF65-F5344CB8AC3E}">
        <p14:creationId xmlns:p14="http://schemas.microsoft.com/office/powerpoint/2010/main" val="252409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739DE089-339F-93B1-4C68-9EFF752E5718}"/>
              </a:ext>
            </a:extLst>
          </p:cNvPr>
          <p:cNvSpPr txBox="1"/>
          <p:nvPr/>
        </p:nvSpPr>
        <p:spPr>
          <a:xfrm>
            <a:off x="8152745" y="298888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Дальше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B870C9-5A61-1B6B-78A1-EEC90C1FE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8321" y="1274617"/>
            <a:ext cx="6774424" cy="51907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Содержимое 2"/>
          <p:cNvSpPr txBox="1">
            <a:spLocks/>
          </p:cNvSpPr>
          <p:nvPr/>
        </p:nvSpPr>
        <p:spPr>
          <a:xfrm>
            <a:off x="759204" y="791064"/>
            <a:ext cx="7625592" cy="48355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Модуль «Позиция товаров»</a:t>
            </a:r>
          </a:p>
        </p:txBody>
      </p:sp>
    </p:spTree>
    <p:extLst>
      <p:ext uri="{BB962C8B-B14F-4D97-AF65-F5344CB8AC3E}">
        <p14:creationId xmlns:p14="http://schemas.microsoft.com/office/powerpoint/2010/main" val="403417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739DE089-339F-93B1-4C68-9EFF752E5718}"/>
              </a:ext>
            </a:extLst>
          </p:cNvPr>
          <p:cNvSpPr txBox="1"/>
          <p:nvPr/>
        </p:nvSpPr>
        <p:spPr>
          <a:xfrm>
            <a:off x="8152745" y="298888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95236E-0D87-734B-60B7-0B2A6E0EB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0" y="1274617"/>
            <a:ext cx="6726382" cy="52414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Содержимое 2"/>
          <p:cNvSpPr txBox="1">
            <a:spLocks/>
          </p:cNvSpPr>
          <p:nvPr/>
        </p:nvSpPr>
        <p:spPr>
          <a:xfrm>
            <a:off x="759204" y="791064"/>
            <a:ext cx="7625592" cy="48355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Модуль «Заказы»</a:t>
            </a:r>
          </a:p>
        </p:txBody>
      </p:sp>
    </p:spTree>
    <p:extLst>
      <p:ext uri="{BB962C8B-B14F-4D97-AF65-F5344CB8AC3E}">
        <p14:creationId xmlns:p14="http://schemas.microsoft.com/office/powerpoint/2010/main" val="79812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55008" y="1003300"/>
            <a:ext cx="7650761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221977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Используемый стек технологий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E2AA29E-A901-1E34-A4C3-F9F80108B5E4}"/>
              </a:ext>
            </a:extLst>
          </p:cNvPr>
          <p:cNvGrpSpPr/>
          <p:nvPr/>
        </p:nvGrpSpPr>
        <p:grpSpPr>
          <a:xfrm>
            <a:off x="8123571" y="2698988"/>
            <a:ext cx="862190" cy="1326583"/>
            <a:chOff x="3175035" y="1839092"/>
            <a:chExt cx="2793924" cy="4792618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71C633A1-3CF7-A96C-C15F-97D684950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75035" y="1839092"/>
              <a:ext cx="2793924" cy="361576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1F7F5A0-3A98-FF50-FBC5-D9DC5AD6366F}"/>
                </a:ext>
              </a:extLst>
            </p:cNvPr>
            <p:cNvSpPr txBox="1"/>
            <p:nvPr/>
          </p:nvSpPr>
          <p:spPr>
            <a:xfrm>
              <a:off x="3381960" y="5630981"/>
              <a:ext cx="2380132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 SQL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249CF34A-755F-7FE0-E9E7-D9BC2FCB7666}"/>
              </a:ext>
            </a:extLst>
          </p:cNvPr>
          <p:cNvGrpSpPr/>
          <p:nvPr/>
        </p:nvGrpSpPr>
        <p:grpSpPr>
          <a:xfrm>
            <a:off x="538661" y="3018744"/>
            <a:ext cx="842193" cy="1326583"/>
            <a:chOff x="3207435" y="1839092"/>
            <a:chExt cx="2729124" cy="4792618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7140D544-53C4-5B99-CDF8-28A749A4F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07435" y="1839092"/>
              <a:ext cx="2729124" cy="361576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73E410-56AE-1998-19C4-C78541934590}"/>
                </a:ext>
              </a:extLst>
            </p:cNvPr>
            <p:cNvSpPr txBox="1"/>
            <p:nvPr/>
          </p:nvSpPr>
          <p:spPr>
            <a:xfrm>
              <a:off x="3441694" y="5630981"/>
              <a:ext cx="2260658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Android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B39C819-8DB8-759B-D3F2-3524A0F09307}"/>
              </a:ext>
            </a:extLst>
          </p:cNvPr>
          <p:cNvGrpSpPr/>
          <p:nvPr/>
        </p:nvGrpSpPr>
        <p:grpSpPr>
          <a:xfrm>
            <a:off x="2317514" y="1584089"/>
            <a:ext cx="1018612" cy="1242830"/>
            <a:chOff x="2921625" y="2141671"/>
            <a:chExt cx="3300809" cy="4490039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F0C53E7C-F3A4-A578-A847-AC383D61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07434" y="2141671"/>
              <a:ext cx="2729123" cy="301060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5B0DDF-09D5-6498-D341-73847519AA3E}"/>
                </a:ext>
              </a:extLst>
            </p:cNvPr>
            <p:cNvSpPr txBox="1"/>
            <p:nvPr/>
          </p:nvSpPr>
          <p:spPr>
            <a:xfrm>
              <a:off x="2921625" y="5630981"/>
              <a:ext cx="3300809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 Studio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8E77B20B-9D82-87A5-3FC9-91C47EBCEBB8}"/>
              </a:ext>
            </a:extLst>
          </p:cNvPr>
          <p:cNvGrpSpPr/>
          <p:nvPr/>
        </p:nvGrpSpPr>
        <p:grpSpPr>
          <a:xfrm>
            <a:off x="2257594" y="4640928"/>
            <a:ext cx="1138452" cy="1326583"/>
            <a:chOff x="2727453" y="1839092"/>
            <a:chExt cx="3689149" cy="4792618"/>
          </a:xfrm>
        </p:grpSpPr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75ADBEFC-E9CD-D710-C87E-CDFC8BCB3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28546" y="1839092"/>
              <a:ext cx="2886903" cy="361576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E8BC85-EF81-0044-8082-DBD30809C899}"/>
                </a:ext>
              </a:extLst>
            </p:cNvPr>
            <p:cNvSpPr txBox="1"/>
            <p:nvPr/>
          </p:nvSpPr>
          <p:spPr>
            <a:xfrm>
              <a:off x="2727453" y="5630981"/>
              <a:ext cx="3689149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Android Studio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4F701B2-1156-48A1-F910-B3C69952E481}"/>
              </a:ext>
            </a:extLst>
          </p:cNvPr>
          <p:cNvGrpSpPr/>
          <p:nvPr/>
        </p:nvGrpSpPr>
        <p:grpSpPr>
          <a:xfrm>
            <a:off x="439507" y="1606879"/>
            <a:ext cx="1040502" cy="1116077"/>
            <a:chOff x="2738886" y="1839092"/>
            <a:chExt cx="3666223" cy="4792618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59CBC2F5-0D6B-C87D-4832-37BD5556F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38886" y="1839092"/>
              <a:ext cx="3666223" cy="361576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41438D-35B1-B582-69B9-5185D148D623}"/>
                </a:ext>
              </a:extLst>
            </p:cNvPr>
            <p:cNvSpPr txBox="1"/>
            <p:nvPr/>
          </p:nvSpPr>
          <p:spPr>
            <a:xfrm>
              <a:off x="3326997" y="5630981"/>
              <a:ext cx="2490046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AC06DFF-B423-2AAF-FFA1-ACB0B787501A}"/>
              </a:ext>
            </a:extLst>
          </p:cNvPr>
          <p:cNvGrpSpPr/>
          <p:nvPr/>
        </p:nvGrpSpPr>
        <p:grpSpPr>
          <a:xfrm>
            <a:off x="4189819" y="2902920"/>
            <a:ext cx="781138" cy="1326583"/>
            <a:chOff x="3306359" y="1839092"/>
            <a:chExt cx="2531275" cy="4792618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F28D0224-8F56-3BC7-A16B-3D44FDB2E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06359" y="1839092"/>
              <a:ext cx="2531275" cy="361576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61E8A0-AE44-DDEA-0AA4-0374B6A6E834}"/>
                </a:ext>
              </a:extLst>
            </p:cNvPr>
            <p:cNvSpPr txBox="1"/>
            <p:nvPr/>
          </p:nvSpPr>
          <p:spPr>
            <a:xfrm>
              <a:off x="3828689" y="5630981"/>
              <a:ext cx="1486671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Java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6A204A79-6BE6-14C3-E2EB-B99C05AC08AB}"/>
              </a:ext>
            </a:extLst>
          </p:cNvPr>
          <p:cNvGrpSpPr/>
          <p:nvPr/>
        </p:nvGrpSpPr>
        <p:grpSpPr>
          <a:xfrm>
            <a:off x="4189819" y="1544929"/>
            <a:ext cx="781138" cy="1219885"/>
            <a:chOff x="3306360" y="2224566"/>
            <a:chExt cx="2531274" cy="4407144"/>
          </a:xfrm>
        </p:grpSpPr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30A07176-C5E4-6A21-0BFA-09E772A02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06360" y="2224566"/>
              <a:ext cx="2531274" cy="284481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BC9A09-658A-EB3A-E6DF-9FD639D2A779}"/>
                </a:ext>
              </a:extLst>
            </p:cNvPr>
            <p:cNvSpPr txBox="1"/>
            <p:nvPr/>
          </p:nvSpPr>
          <p:spPr>
            <a:xfrm>
              <a:off x="3981932" y="5630981"/>
              <a:ext cx="1180195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C#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E76D7354-0DAD-6F3D-3BFD-07A489A962CE}"/>
              </a:ext>
            </a:extLst>
          </p:cNvPr>
          <p:cNvGrpSpPr/>
          <p:nvPr/>
        </p:nvGrpSpPr>
        <p:grpSpPr>
          <a:xfrm>
            <a:off x="6409348" y="2878283"/>
            <a:ext cx="862190" cy="1281755"/>
            <a:chOff x="3175036" y="2001045"/>
            <a:chExt cx="2793924" cy="4630665"/>
          </a:xfrm>
        </p:grpSpPr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9486E243-C6FA-DC04-1E5A-388E0E453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75036" y="2001045"/>
              <a:ext cx="2793924" cy="329186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C87495-2FB5-432E-2405-567E1AD65676}"/>
                </a:ext>
              </a:extLst>
            </p:cNvPr>
            <p:cNvSpPr txBox="1"/>
            <p:nvPr/>
          </p:nvSpPr>
          <p:spPr>
            <a:xfrm>
              <a:off x="3400141" y="5630981"/>
              <a:ext cx="2343770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Swagger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69351E55-CA74-FF09-C15B-C7A44B945A62}"/>
              </a:ext>
            </a:extLst>
          </p:cNvPr>
          <p:cNvGrpSpPr/>
          <p:nvPr/>
        </p:nvGrpSpPr>
        <p:grpSpPr>
          <a:xfrm>
            <a:off x="6371469" y="1513519"/>
            <a:ext cx="862190" cy="1142657"/>
            <a:chOff x="3175036" y="2154428"/>
            <a:chExt cx="2793924" cy="4477282"/>
          </a:xfrm>
        </p:grpSpPr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C546CCC4-C080-CFE8-BBBB-0F715994B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75036" y="2154428"/>
              <a:ext cx="2793924" cy="298509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D6FDD07-7601-9D6D-C183-AF1CE8E2F531}"/>
                </a:ext>
              </a:extLst>
            </p:cNvPr>
            <p:cNvSpPr txBox="1"/>
            <p:nvPr/>
          </p:nvSpPr>
          <p:spPr>
            <a:xfrm>
              <a:off x="3413129" y="5630981"/>
              <a:ext cx="2317798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Postman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D575BA4-9828-68BE-BA71-8791B9AA3467}"/>
              </a:ext>
            </a:extLst>
          </p:cNvPr>
          <p:cNvGrpSpPr/>
          <p:nvPr/>
        </p:nvGrpSpPr>
        <p:grpSpPr>
          <a:xfrm>
            <a:off x="8062952" y="1354583"/>
            <a:ext cx="862191" cy="1213570"/>
            <a:chOff x="3175037" y="2247381"/>
            <a:chExt cx="2793926" cy="4384329"/>
          </a:xfrm>
        </p:grpSpPr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067CC9D9-EE5E-C18A-D94E-EC2D7BF4D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75037" y="2247381"/>
              <a:ext cx="2793926" cy="279918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01258A-4470-0EC4-B065-3B15C2444A41}"/>
                </a:ext>
              </a:extLst>
            </p:cNvPr>
            <p:cNvSpPr txBox="1"/>
            <p:nvPr/>
          </p:nvSpPr>
          <p:spPr>
            <a:xfrm>
              <a:off x="3371472" y="5630981"/>
              <a:ext cx="2401116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 API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31A9B502-E7B7-B952-B990-E875C1896D73}"/>
              </a:ext>
            </a:extLst>
          </p:cNvPr>
          <p:cNvGrpSpPr/>
          <p:nvPr/>
        </p:nvGrpSpPr>
        <p:grpSpPr>
          <a:xfrm>
            <a:off x="2011467" y="2934501"/>
            <a:ext cx="1630684" cy="1530641"/>
            <a:chOff x="2189840" y="2247381"/>
            <a:chExt cx="4764415" cy="5051482"/>
          </a:xfrm>
        </p:grpSpPr>
        <p:pic>
          <p:nvPicPr>
            <p:cNvPr id="36" name="Рисунок 35">
              <a:extLst>
                <a:ext uri="{FF2B5EF4-FFF2-40B4-BE49-F238E27FC236}">
                  <a16:creationId xmlns:a16="http://schemas.microsoft.com/office/drawing/2014/main" id="{1517456B-BA2C-FFDD-FF3B-5D492F2BD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61634" y="2247381"/>
              <a:ext cx="2420728" cy="279918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6F42154-CCBA-30CC-2414-694FA63EBD14}"/>
                </a:ext>
              </a:extLst>
            </p:cNvPr>
            <p:cNvSpPr txBox="1"/>
            <p:nvPr/>
          </p:nvSpPr>
          <p:spPr>
            <a:xfrm>
              <a:off x="2189840" y="5630981"/>
              <a:ext cx="4764415" cy="1667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 SQL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Management Studio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TextBox 37">
            <a:hlinkClick r:id="rId13" action="ppaction://hlinksldjump"/>
            <a:extLst>
              <a:ext uri="{FF2B5EF4-FFF2-40B4-BE49-F238E27FC236}">
                <a16:creationId xmlns:a16="http://schemas.microsoft.com/office/drawing/2014/main" id="{757B0880-C6A1-6AFA-F5A5-7A136CDF5689}"/>
              </a:ext>
            </a:extLst>
          </p:cNvPr>
          <p:cNvSpPr txBox="1"/>
          <p:nvPr/>
        </p:nvSpPr>
        <p:spPr>
          <a:xfrm>
            <a:off x="8152745" y="298888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DF9F94-6DA8-FAF5-E6A9-E678589E22C8}"/>
              </a:ext>
            </a:extLst>
          </p:cNvPr>
          <p:cNvSpPr txBox="1"/>
          <p:nvPr/>
        </p:nvSpPr>
        <p:spPr>
          <a:xfrm>
            <a:off x="230990" y="849411"/>
            <a:ext cx="1773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Операционные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06EF49-2676-9AEA-DFC6-3916D6FBCCCD}"/>
              </a:ext>
            </a:extLst>
          </p:cNvPr>
          <p:cNvSpPr txBox="1"/>
          <p:nvPr/>
        </p:nvSpPr>
        <p:spPr>
          <a:xfrm>
            <a:off x="2111757" y="850410"/>
            <a:ext cx="1369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Среды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A37712-B451-61A0-4C1E-9F7A03232854}"/>
              </a:ext>
            </a:extLst>
          </p:cNvPr>
          <p:cNvSpPr txBox="1"/>
          <p:nvPr/>
        </p:nvSpPr>
        <p:spPr>
          <a:xfrm>
            <a:off x="3532878" y="792217"/>
            <a:ext cx="2225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E415A7-A4EC-97F1-BAE4-C29DEFDD1591}"/>
              </a:ext>
            </a:extLst>
          </p:cNvPr>
          <p:cNvSpPr txBox="1"/>
          <p:nvPr/>
        </p:nvSpPr>
        <p:spPr>
          <a:xfrm>
            <a:off x="5950335" y="769078"/>
            <a:ext cx="1680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Среды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879D38-1D6F-A98B-8EE4-E9BEDA780AA9}"/>
              </a:ext>
            </a:extLst>
          </p:cNvPr>
          <p:cNvSpPr txBox="1"/>
          <p:nvPr/>
        </p:nvSpPr>
        <p:spPr>
          <a:xfrm>
            <a:off x="7937307" y="790074"/>
            <a:ext cx="93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Прочее</a:t>
            </a:r>
          </a:p>
        </p:txBody>
      </p:sp>
    </p:spTree>
    <p:extLst>
      <p:ext uri="{BB962C8B-B14F-4D97-AF65-F5344CB8AC3E}">
        <p14:creationId xmlns:p14="http://schemas.microsoft.com/office/powerpoint/2010/main" val="39556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42425" y="678407"/>
            <a:ext cx="7659150" cy="5711824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lvl="0" indent="4445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ГОСТ Р 2.105-2019 – национальный стандарт Российской Федерации. Единая система конструкторской документации. Общие требования к текстовым документам.</a:t>
            </a:r>
          </a:p>
          <a:p>
            <a:pPr lvl="0" indent="4445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ГОСТ Р 7.0.100-2018 – Библиографическая запись. Библиографическое описание. Общие требования и правила составления.</a:t>
            </a:r>
          </a:p>
          <a:p>
            <a:pPr lvl="0" indent="4445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ГОСТ 7.32-2017 – система стандартов по информации, библиотечному и издательскому делу. Отчет о научно-исследовательской работе. Структура и правила оформления.</a:t>
            </a:r>
          </a:p>
          <a:p>
            <a:pPr lvl="0" indent="4445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Бен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Ган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Ицик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Microsoft SQL Server 2012.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запросов. Учебный курс Microsoft (+ CD-ROM) / Ицик Бен-Ган , Деян Сарка , Рон Талмейдж. - Москва: Машиностроение, 2022. - 720 c.</a:t>
            </a:r>
          </a:p>
          <a:p>
            <a:pPr lvl="0" indent="4445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Гончарова А.Г., Леонтьева Т.В. Основные проблемы при разработке графической составляющей мобильного приложения</a:t>
            </a:r>
          </a:p>
          <a:p>
            <a:pPr lvl="0" indent="444500" algn="just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Никифоров, И. В. Курсовое проектирование по учебной дисциплине "Наука о данных и аналитика больших объемов информации": Учебное пособие / И. В. Никифоров. – Санкт-Петербург: Федеральное государственное автономное образовательное учреждение высшего образования "Санкт-Петербургский политехнический университет Петра Великого", 2017. – 62 с. – ISBN 978-5-7422-5638-0</a:t>
            </a:r>
          </a:p>
          <a:p>
            <a:pPr lvl="0" indent="444500" algn="just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Ицик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Бен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Ган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Microsoft SQL Server 2012.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Высокопроизводительный код T-SQL. Оконные функции / Бен-Ган Ицик. - М.: Русская Редакция, 2022. - 788 c.</a:t>
            </a:r>
          </a:p>
          <a:p>
            <a:pPr lvl="0" indent="444500" algn="just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Скрипчук А.В., Воинов Н.В., Каплан Е.В. Клиент-серверное приложение для управления паролями</a:t>
            </a:r>
          </a:p>
          <a:p>
            <a:pPr lvl="0" indent="4445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developer.android.com –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руководство по 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 Studio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44500" algn="just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habr.com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хабр</a:t>
            </a:r>
          </a:p>
          <a:p>
            <a:pPr lvl="0" indent="444500" algn="just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learn.microsoft.com – сайт описания продуктов 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44500" algn="just">
              <a:lnSpc>
                <a:spcPct val="150000"/>
              </a:lnSpc>
              <a:spcAft>
                <a:spcPts val="70"/>
              </a:spcAft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metanit.com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метанит</a:t>
            </a:r>
          </a:p>
          <a:p>
            <a:pPr lvl="0" indent="444500" algn="just">
              <a:lnSpc>
                <a:spcPct val="150000"/>
              </a:lnSpc>
              <a:spcAft>
                <a:spcPts val="70"/>
              </a:spcAft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ru.wikipedia.org – википедия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3400" y="142876"/>
            <a:ext cx="807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Список использованной литературы</a:t>
            </a:r>
          </a:p>
        </p:txBody>
      </p:sp>
      <p:sp>
        <p:nvSpPr>
          <p:cNvPr id="2" name="TextBox 1">
            <a:hlinkClick r:id="rId2" action="ppaction://hlinksldjump"/>
            <a:extLst>
              <a:ext uri="{FF2B5EF4-FFF2-40B4-BE49-F238E27FC236}">
                <a16:creationId xmlns:a16="http://schemas.microsoft.com/office/drawing/2014/main" id="{0B3321C2-5A78-8E91-42E5-640D94E6D828}"/>
              </a:ext>
            </a:extLst>
          </p:cNvPr>
          <p:cNvSpPr txBox="1"/>
          <p:nvPr/>
        </p:nvSpPr>
        <p:spPr>
          <a:xfrm>
            <a:off x="8166059" y="524518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91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63398" y="1003300"/>
            <a:ext cx="7625593" cy="5711824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49263" algn="just"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ПМ. 01 «Разработка программных модулей программного обеспечения для компьютерных сетей»: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ПК. 1.1 Формировать алгоритмы разработки программных модулей в соответствии с техническим заданием;</a:t>
            </a: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1.2 Осуществлять разработку кода программного продукта на основе готовых спецификаций на уровне модуля;</a:t>
            </a: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1.4 Выполнять тестирование программных модулей;</a:t>
            </a: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1.6 Разрабатывать модули программного обеспечения для мобильных платформ.</a:t>
            </a:r>
          </a:p>
          <a:p>
            <a:pPr indent="449263" algn="just"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ПМ. 02 «Осуществление интеграции программных модулей»: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2.1 Разрабатывать требования к программным модулям на основе анализа проектной и технической документации на предмет взаимодействия компонент;</a:t>
            </a: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2.2 Выполнять интеграцию модулей в программное обеспечение.</a:t>
            </a:r>
          </a:p>
          <a:p>
            <a:pPr indent="449263" algn="just"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ПМ. 04 «Сопровождение и обслуживание программного обеспечения компьютерных систем»: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4.1 Осуществлять инсталляцию, настройку и обслуживание программного обеспечения компьютерных систем.</a:t>
            </a:r>
          </a:p>
          <a:p>
            <a:pPr indent="449263" algn="just"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ПМ. 11 «Разработка, администрирование и защита баз данных»: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11.2 Проектировать базу данных на основе анализа предметной области;</a:t>
            </a: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11.3 Разрабатывать объекты базы данных в соответствии с результатами анализа предметной области;</a:t>
            </a:r>
          </a:p>
          <a:p>
            <a:pPr indent="449263" algn="just">
              <a:lnSpc>
                <a:spcPct val="150000"/>
              </a:lnSpc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11.4 Реализовывать базу данных в конкретной системе управления базами данных.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3400" y="269451"/>
            <a:ext cx="807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Список ПК</a:t>
            </a:r>
          </a:p>
        </p:txBody>
      </p:sp>
      <p:sp>
        <p:nvSpPr>
          <p:cNvPr id="2" name="TextBox 1">
            <a:hlinkClick r:id="rId2" action="ppaction://hlinksldjump"/>
            <a:extLst>
              <a:ext uri="{FF2B5EF4-FFF2-40B4-BE49-F238E27FC236}">
                <a16:creationId xmlns:a16="http://schemas.microsoft.com/office/drawing/2014/main" id="{41CA9C1E-2CE5-7444-C8BF-E5499B31B2FF}"/>
              </a:ext>
            </a:extLst>
          </p:cNvPr>
          <p:cNvSpPr txBox="1"/>
          <p:nvPr/>
        </p:nvSpPr>
        <p:spPr>
          <a:xfrm>
            <a:off x="8152745" y="298888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79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914400" y="184133"/>
            <a:ext cx="7315199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САНКТ-ПЕТЕРБУРГСКОЕ ГОСУДАРСТВЕННОЕ БЮДЖЕТНОЕ </a:t>
            </a:r>
            <a:br>
              <a:rPr lang="ru-RU" alt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ПРОФЕССИОНАЛЬНОЕ ОБРАЗОВАТЕЛЬНОЕ УЧРЕЖДЕНИЕ </a:t>
            </a:r>
            <a:br>
              <a:rPr lang="ru-RU" alt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«КОЛЛЕДЖ ИНФОРМАЦИОННЫХ ТЕХНОЛОГИЙ» </a:t>
            </a:r>
          </a:p>
        </p:txBody>
      </p:sp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827881" y="1050334"/>
            <a:ext cx="74882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Специальность 09.02.07 «Программирование в компьютерных системах»</a:t>
            </a:r>
            <a:endParaRPr lang="ru-RU" alt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0" y="2396530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ДИПЛОМНЫЙ ПРОЕКТ</a:t>
            </a:r>
          </a:p>
          <a:p>
            <a:pPr algn="ctr"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на тему: </a:t>
            </a:r>
            <a:br>
              <a:rPr lang="ru-RU" alt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Разработка информационной системы «Музыкальный магазин»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8" name="Rectangle 3"/>
          <p:cNvSpPr txBox="1">
            <a:spLocks noRot="1" noChangeArrowheads="1"/>
          </p:cNvSpPr>
          <p:nvPr/>
        </p:nvSpPr>
        <p:spPr bwMode="auto">
          <a:xfrm>
            <a:off x="0" y="6416675"/>
            <a:ext cx="91440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u-RU" altLang="ru-RU" sz="1600" b="1" dirty="0">
                <a:latin typeface="Times New Roman" pitchFamily="18" charset="0"/>
                <a:cs typeface="Times New Roman" pitchFamily="18" charset="0"/>
              </a:rPr>
              <a:t>Санкт-Петербург 2023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8600" y="4992906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Выполнил студент 493  группы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Сидоров Антон Дмитриевич</a:t>
            </a:r>
          </a:p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Руководитель дипломного проекта: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Матысик Ирина Алексеевна</a:t>
            </a:r>
          </a:p>
        </p:txBody>
      </p:sp>
    </p:spTree>
    <p:extLst>
      <p:ext uri="{BB962C8B-B14F-4D97-AF65-F5344CB8AC3E}">
        <p14:creationId xmlns:p14="http://schemas.microsoft.com/office/powerpoint/2010/main" val="2125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71786" y="732341"/>
            <a:ext cx="7617205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Цели и задачи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Практическая значимость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Техническое задание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Функционально-логическая схема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Логическая модель данных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Стек используемых технологий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Список источников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9" action="ppaction://hlinksldjump"/>
              </a:rPr>
              <a:t>Список ПК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79906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55009" y="732341"/>
            <a:ext cx="8130373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3603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Цель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60363" algn="just" fontAlgn="auto">
              <a:lnSpc>
                <a:spcPct val="150000"/>
              </a:lnSpc>
              <a:buClr>
                <a:schemeClr val="accent1"/>
              </a:buClr>
              <a:buSzPct val="85000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разработка комплекса программных решений для автоматизации бизнес-процессов, протекающих в торговых точках, относящихся к сетям по продажам музыкальных товаров.</a:t>
            </a:r>
          </a:p>
          <a:p>
            <a:pPr marL="360363" indent="4492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indent="4492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60363" indent="4492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изучить предметную область;</a:t>
            </a:r>
          </a:p>
          <a:p>
            <a:pPr marL="360363" indent="4492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спроектировать базу данных;</a:t>
            </a:r>
          </a:p>
          <a:p>
            <a:pPr marL="360363" indent="4492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разработать комплекс из десктопного и мобильного приложения.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9309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Цель и задачи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8F26F-C73F-88F4-740B-F663067BEA04}"/>
              </a:ext>
            </a:extLst>
          </p:cNvPr>
          <p:cNvSpPr txBox="1"/>
          <p:nvPr/>
        </p:nvSpPr>
        <p:spPr>
          <a:xfrm>
            <a:off x="661558" y="31068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9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63398" y="732341"/>
            <a:ext cx="7625593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Пользователями разработанного ПО будут:</a:t>
            </a:r>
          </a:p>
          <a:p>
            <a:pPr marL="360363" lvl="1" indent="449263" algn="just">
              <a:lnSpc>
                <a:spcPct val="150000"/>
              </a:lnSpc>
              <a:buClr>
                <a:schemeClr val="tx1"/>
              </a:buClr>
              <a:buSzPct val="85000"/>
              <a:buFont typeface="Symbol" panose="05050102010706020507" pitchFamily="18" charset="2"/>
              <a:buChar char="-"/>
              <a:tabLst>
                <a:tab pos="576000" algn="l"/>
              </a:tabLst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сотрудники торговых точек: директора, администраторы, операторы, продавцы (формируют заказы в магазине), менеджеры по заказам (формируют заказы на пункт выдачи) и менеджеры по складам;</a:t>
            </a:r>
          </a:p>
          <a:p>
            <a:pPr marL="360363" indent="449263" algn="just" fontAlgn="auto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клиенты этих торговых точек (покупатели).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Практическая значимость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705596-B198-5BD4-4A61-7B475B4F12B7}"/>
              </a:ext>
            </a:extLst>
          </p:cNvPr>
          <p:cNvSpPr txBox="1"/>
          <p:nvPr/>
        </p:nvSpPr>
        <p:spPr>
          <a:xfrm>
            <a:off x="661558" y="31068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75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46619" y="690395"/>
            <a:ext cx="7650761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22" y="154865"/>
            <a:ext cx="785815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Функционально-логическая схема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A56F4-200A-F5ED-F108-ADEC28F73D12}"/>
              </a:ext>
            </a:extLst>
          </p:cNvPr>
          <p:cNvSpPr txBox="1"/>
          <p:nvPr/>
        </p:nvSpPr>
        <p:spPr>
          <a:xfrm>
            <a:off x="8177912" y="536507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Дальше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диаграмма, текст, снимок экрана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03257B84-40AD-F0D0-33FC-18584F513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508" y="1064421"/>
            <a:ext cx="5486399" cy="49637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909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63398" y="874836"/>
            <a:ext cx="7625593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22" y="154865"/>
            <a:ext cx="785815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en-US" sz="3600" b="1" dirty="0">
                <a:latin typeface="Times New Roman" pitchFamily="18" charset="0"/>
                <a:cs typeface="Times New Roman" pitchFamily="18" charset="0"/>
              </a:rPr>
              <a:t>Use-Case </a:t>
            </a: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диаграмма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A56F4-200A-F5ED-F108-ADEC28F73D12}"/>
              </a:ext>
            </a:extLst>
          </p:cNvPr>
          <p:cNvSpPr txBox="1"/>
          <p:nvPr/>
        </p:nvSpPr>
        <p:spPr>
          <a:xfrm>
            <a:off x="8177912" y="536507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текст, диаграмма, карта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2130212F-9867-4160-98BB-75783D4543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" t="6376" r="9429" b="3172"/>
          <a:stretch/>
        </p:blipFill>
        <p:spPr>
          <a:xfrm>
            <a:off x="877455" y="997193"/>
            <a:ext cx="7300457" cy="54671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768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80176" y="905163"/>
            <a:ext cx="7608815" cy="5280383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360363" lvl="0" algn="just">
              <a:lnSpc>
                <a:spcPct val="150000"/>
              </a:lnSpc>
              <a:spcAft>
                <a:spcPts val="0"/>
              </a:spcAft>
              <a:tabLst>
                <a:tab pos="540385" algn="l"/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Разработаны следующие программные модули: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авторизация (проверка аутотификационных данных из БД);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регистрация (ввод логина и пароля нового клиента в БД);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списка товаров;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информации о конкретном товаре;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формирование корзины;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пункта получения заказа;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формирование заказа (внесение данных о заказе в БД);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истории заказов.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216087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Функционал приложения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25F430-8E1C-D735-102E-7B783B2181F8}"/>
              </a:ext>
            </a:extLst>
          </p:cNvPr>
          <p:cNvSpPr txBox="1"/>
          <p:nvPr/>
        </p:nvSpPr>
        <p:spPr>
          <a:xfrm>
            <a:off x="661558" y="31068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FCD25-6DAC-0D9E-E4F0-FD3B4C385F70}"/>
              </a:ext>
            </a:extLst>
          </p:cNvPr>
          <p:cNvSpPr txBox="1"/>
          <p:nvPr/>
        </p:nvSpPr>
        <p:spPr>
          <a:xfrm>
            <a:off x="755009" y="3825380"/>
            <a:ext cx="7541703" cy="1992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мобильном приложении есть весь перечисленный функционал (последние 2 – только для клиента). В десктопном приложении также, но последние 2 доступны, также, для менеджера по заказам, оператора, продавца и администратора. А последняя функция – также, для директора. Также, директор и администратор могут в десктопном приложении управлять пользователями. Менеджер по складу и администратор, также – работать с товарами: добавлять, редактировать и удалять.</a:t>
            </a:r>
          </a:p>
        </p:txBody>
      </p:sp>
    </p:spTree>
    <p:extLst>
      <p:ext uri="{BB962C8B-B14F-4D97-AF65-F5344CB8AC3E}">
        <p14:creationId xmlns:p14="http://schemas.microsoft.com/office/powerpoint/2010/main" val="164582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646545" y="732340"/>
            <a:ext cx="7895088" cy="5770547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Диаграмма базы данных была разбита на несколько модулей. </a:t>
            </a: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Первый модуль «Пользователи»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739DE089-339F-93B1-4C68-9EFF752E5718}"/>
              </a:ext>
            </a:extLst>
          </p:cNvPr>
          <p:cNvSpPr txBox="1"/>
          <p:nvPr/>
        </p:nvSpPr>
        <p:spPr>
          <a:xfrm>
            <a:off x="8152745" y="298888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Дальше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текст, снимок экрана, диаграмм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C87A5D47-1E04-FF08-8DD7-6138E2292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03876"/>
            <a:ext cx="7211849" cy="47990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710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59204" y="791064"/>
            <a:ext cx="7625592" cy="48355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Модуль «История входов»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739DE089-339F-93B1-4C68-9EFF752E5718}"/>
              </a:ext>
            </a:extLst>
          </p:cNvPr>
          <p:cNvSpPr txBox="1"/>
          <p:nvPr/>
        </p:nvSpPr>
        <p:spPr>
          <a:xfrm>
            <a:off x="8152745" y="298888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Дальше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BB35A1-3E86-97F3-5867-602E3E80E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8144" y="1274618"/>
            <a:ext cx="7180692" cy="53485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731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1211</TotalTime>
  <Words>913</Words>
  <Application>Microsoft Office PowerPoint</Application>
  <PresentationFormat>Экран (4:3)</PresentationFormat>
  <Paragraphs>132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Times New Roman</vt:lpstr>
      <vt:lpstr>Wingdings</vt:lpstr>
      <vt:lpstr>Wingdings 2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Кривоносова</dc:creator>
  <cp:lastModifiedBy>Антон Сидоров</cp:lastModifiedBy>
  <cp:revision>207</cp:revision>
  <dcterms:created xsi:type="dcterms:W3CDTF">2010-06-18T09:27:04Z</dcterms:created>
  <dcterms:modified xsi:type="dcterms:W3CDTF">2023-06-14T13:44:26Z</dcterms:modified>
</cp:coreProperties>
</file>