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2"/>
  </p:notesMasterIdLst>
  <p:sldIdLst>
    <p:sldId id="302" r:id="rId2"/>
    <p:sldId id="289" r:id="rId3"/>
    <p:sldId id="304" r:id="rId4"/>
    <p:sldId id="281" r:id="rId5"/>
    <p:sldId id="290" r:id="rId6"/>
    <p:sldId id="291" r:id="rId7"/>
    <p:sldId id="299" r:id="rId8"/>
    <p:sldId id="294" r:id="rId9"/>
    <p:sldId id="306" r:id="rId10"/>
    <p:sldId id="292" r:id="rId11"/>
    <p:sldId id="307" r:id="rId12"/>
    <p:sldId id="308" r:id="rId13"/>
    <p:sldId id="309" r:id="rId14"/>
    <p:sldId id="310" r:id="rId15"/>
    <p:sldId id="311" r:id="rId16"/>
    <p:sldId id="293" r:id="rId17"/>
    <p:sldId id="295" r:id="rId18"/>
    <p:sldId id="296" r:id="rId19"/>
    <p:sldId id="297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2"/>
    <a:srgbClr val="DE5F00"/>
    <a:srgbClr val="F66900"/>
    <a:srgbClr val="1737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3BFA58-2B88-4B35-9D1B-9B9AE0BC957F}" type="datetimeFigureOut">
              <a:rPr lang="ru-RU"/>
              <a:pPr>
                <a:defRPr/>
              </a:pPr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3712345D-D7DE-4E0B-8C67-FE6E86D5DE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0242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8164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575D-8022-4389-8E74-76BD9167987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00618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5AB-115E-409E-B299-5166DDD552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1604615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46" y="3486150"/>
            <a:ext cx="342903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381126" y="590550"/>
            <a:ext cx="6772274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972916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6CD5-848C-4CD7-ADB7-17554B54769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09254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1F4B-2E2F-420B-84FE-C95BEB8779F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10216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D313-7A9E-4217-A410-076DCDF01E3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515389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CC6-89EA-4145-A7DB-FBC6F8C0BB9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561790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4EE0-0E45-4F13-ACCA-55885F05609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13447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7CC-13A7-4972-9555-4C2F9A43C5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444671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8096-F5B7-4B93-AF0F-1C0174FEDCB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506217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A1DD-F7AB-42D6-AE63-D04C1B36F73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08077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57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p:transition>
    <p:dissolv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slide" Target="slide16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Relationship Id="rId1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8.xml"/><Relationship Id="rId5" Type="http://schemas.openxmlformats.org/officeDocument/2006/relationships/slide" Target="slide6.xml"/><Relationship Id="rId10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И.А..</a:t>
            </a:r>
          </a:p>
        </p:txBody>
      </p:sp>
    </p:spTree>
    <p:extLst>
      <p:ext uri="{BB962C8B-B14F-4D97-AF65-F5344CB8AC3E}">
        <p14:creationId xmlns:p14="http://schemas.microsoft.com/office/powerpoint/2010/main" val="22231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Диаграмма базы данных была разбита на несколько модулей. Первый модуль – работа с пользователей, как показано на рисунке 5.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D2F50E3-0FAE-507B-0AA4-6AAA2CC65E1C}"/>
              </a:ext>
            </a:extLst>
          </p:cNvPr>
          <p:cNvGrpSpPr/>
          <p:nvPr/>
        </p:nvGrpSpPr>
        <p:grpSpPr>
          <a:xfrm>
            <a:off x="1651952" y="1703876"/>
            <a:ext cx="5840095" cy="4204106"/>
            <a:chOff x="1651952" y="1703876"/>
            <a:chExt cx="5840095" cy="4204106"/>
          </a:xfrm>
        </p:grpSpPr>
        <p:pic>
          <p:nvPicPr>
            <p:cNvPr id="5" name="Рисунок 4" descr="Изображение выглядит как текст, снимок экрана, диаграмма, число&#10;&#10;Автоматически созданное описание">
              <a:extLst>
                <a:ext uri="{FF2B5EF4-FFF2-40B4-BE49-F238E27FC236}">
                  <a16:creationId xmlns:a16="http://schemas.microsoft.com/office/drawing/2014/main" id="{C87A5D47-1E04-FF08-8DD7-6138E229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1952" y="1703876"/>
              <a:ext cx="5840095" cy="38862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62B64C-FB80-B0D3-6EC4-96FF83944D57}"/>
                </a:ext>
              </a:extLst>
            </p:cNvPr>
            <p:cNvSpPr txBox="1"/>
            <p:nvPr/>
          </p:nvSpPr>
          <p:spPr>
            <a:xfrm>
              <a:off x="2036505" y="5630983"/>
              <a:ext cx="5071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5 – Диаграмма модуля базы данных для работы с пользователями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Далее – история входов, как показано на рисунке 6.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29DD25-57DE-F3F7-4FD8-B339AB7E4670}"/>
              </a:ext>
            </a:extLst>
          </p:cNvPr>
          <p:cNvGrpSpPr/>
          <p:nvPr/>
        </p:nvGrpSpPr>
        <p:grpSpPr>
          <a:xfrm>
            <a:off x="1963307" y="1703876"/>
            <a:ext cx="5217384" cy="4204106"/>
            <a:chOff x="1963307" y="1703876"/>
            <a:chExt cx="5217384" cy="420410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5BB35A1-3E86-97F3-5867-602E3E80E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63307" y="1703876"/>
              <a:ext cx="5217384" cy="38862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EE8A2F-405D-EA3B-85B3-4DC4DEA400DD}"/>
                </a:ext>
              </a:extLst>
            </p:cNvPr>
            <p:cNvSpPr txBox="1"/>
            <p:nvPr/>
          </p:nvSpPr>
          <p:spPr>
            <a:xfrm>
              <a:off x="2356948" y="5630983"/>
              <a:ext cx="4430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6 – Диаграмма модуля базы данных для истории входов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31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Далее – работа с товарами, как показано на рисунке 7.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ABDA0-1D62-86E8-739A-C6ED00BE667E}"/>
              </a:ext>
            </a:extLst>
          </p:cNvPr>
          <p:cNvGrpSpPr/>
          <p:nvPr/>
        </p:nvGrpSpPr>
        <p:grpSpPr>
          <a:xfrm>
            <a:off x="1963307" y="1839092"/>
            <a:ext cx="5217384" cy="4068890"/>
            <a:chOff x="1963307" y="1839092"/>
            <a:chExt cx="5217384" cy="406889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CA46810-55D9-F59D-E6A7-23C27E97A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63307" y="1839092"/>
              <a:ext cx="5217384" cy="361576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FF3C2F-48F2-B15D-B701-C198B1089E56}"/>
                </a:ext>
              </a:extLst>
            </p:cNvPr>
            <p:cNvSpPr txBox="1"/>
            <p:nvPr/>
          </p:nvSpPr>
          <p:spPr>
            <a:xfrm>
              <a:off x="2252886" y="5630983"/>
              <a:ext cx="4638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7 – Диаграмма модуля базы данных для работы с товарами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5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Далее – работа с пунктами получения заказов, как показано на рисунке 8.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4C757F-85F8-F9F1-E718-91ECC61781F8}"/>
              </a:ext>
            </a:extLst>
          </p:cNvPr>
          <p:cNvGrpSpPr/>
          <p:nvPr/>
        </p:nvGrpSpPr>
        <p:grpSpPr>
          <a:xfrm>
            <a:off x="1616368" y="1839092"/>
            <a:ext cx="5911298" cy="4068890"/>
            <a:chOff x="1616368" y="1839092"/>
            <a:chExt cx="5911298" cy="406889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79700AA9-990B-7870-2127-FF3297EDF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62370" y="1839092"/>
              <a:ext cx="5019257" cy="361576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B9864C-6330-3553-0533-8D26C5BFA27D}"/>
                </a:ext>
              </a:extLst>
            </p:cNvPr>
            <p:cNvSpPr txBox="1"/>
            <p:nvPr/>
          </p:nvSpPr>
          <p:spPr>
            <a:xfrm>
              <a:off x="1616368" y="5630983"/>
              <a:ext cx="5911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8 – Диаграмма модуля базы данных для работы с пунктами получения заказов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09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Далее – работа с позициями товаров, как показано на рисунке 9.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1C4000D-A7CF-6711-2EAE-75CE157D2F6E}"/>
              </a:ext>
            </a:extLst>
          </p:cNvPr>
          <p:cNvGrpSpPr/>
          <p:nvPr/>
        </p:nvGrpSpPr>
        <p:grpSpPr>
          <a:xfrm>
            <a:off x="1925877" y="1839092"/>
            <a:ext cx="5292283" cy="4068890"/>
            <a:chOff x="1925877" y="1839092"/>
            <a:chExt cx="5292283" cy="406889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7B870C9-5A61-1B6B-78A1-EEC90C1F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12557" y="1839092"/>
              <a:ext cx="4718883" cy="361576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8D7999-BD4E-2532-FF5F-90E7959DF837}"/>
                </a:ext>
              </a:extLst>
            </p:cNvPr>
            <p:cNvSpPr txBox="1"/>
            <p:nvPr/>
          </p:nvSpPr>
          <p:spPr>
            <a:xfrm>
              <a:off x="1925877" y="5630983"/>
              <a:ext cx="5292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9 – Диаграмма модуля базы данных для работы с позициями товаров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17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 наконец – работа с заказами, как показано на рисунке 10.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4981289-5472-7564-0DEA-5CA7B9999BA9}"/>
              </a:ext>
            </a:extLst>
          </p:cNvPr>
          <p:cNvGrpSpPr/>
          <p:nvPr/>
        </p:nvGrpSpPr>
        <p:grpSpPr>
          <a:xfrm>
            <a:off x="2227147" y="1839092"/>
            <a:ext cx="4689745" cy="4068890"/>
            <a:chOff x="2227147" y="1839092"/>
            <a:chExt cx="4689745" cy="406889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5695236E-0D87-734B-60B7-0B2A6E0EB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51920" y="1839092"/>
              <a:ext cx="4640157" cy="361576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C85095-8A0F-8B77-B9A5-BAB4A566A243}"/>
                </a:ext>
              </a:extLst>
            </p:cNvPr>
            <p:cNvSpPr txBox="1"/>
            <p:nvPr/>
          </p:nvSpPr>
          <p:spPr>
            <a:xfrm>
              <a:off x="2227147" y="5630983"/>
              <a:ext cx="4689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10 – Диаграмма модуля базы данных для работы с заказами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12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8" y="1003300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2197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Используемый стек технологий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E2AA29E-A901-1E34-A4C3-F9F80108B5E4}"/>
              </a:ext>
            </a:extLst>
          </p:cNvPr>
          <p:cNvGrpSpPr/>
          <p:nvPr/>
        </p:nvGrpSpPr>
        <p:grpSpPr>
          <a:xfrm>
            <a:off x="738231" y="2900522"/>
            <a:ext cx="1625318" cy="1326583"/>
            <a:chOff x="1938607" y="1839092"/>
            <a:chExt cx="5266837" cy="4792618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71C633A1-3CF7-A96C-C15F-97D68495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5" y="1839092"/>
              <a:ext cx="27939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F7F5A0-3A98-FF50-FBC5-D9DC5AD6366F}"/>
                </a:ext>
              </a:extLst>
            </p:cNvPr>
            <p:cNvSpPr txBox="1"/>
            <p:nvPr/>
          </p:nvSpPr>
          <p:spPr>
            <a:xfrm>
              <a:off x="1938607" y="5630981"/>
              <a:ext cx="5266837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SQL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49CF34A-755F-7FE0-E9E7-D9BC2FCB7666}"/>
              </a:ext>
            </a:extLst>
          </p:cNvPr>
          <p:cNvGrpSpPr/>
          <p:nvPr/>
        </p:nvGrpSpPr>
        <p:grpSpPr>
          <a:xfrm>
            <a:off x="2722833" y="1258348"/>
            <a:ext cx="1579984" cy="1326583"/>
            <a:chOff x="2012058" y="1839092"/>
            <a:chExt cx="5119934" cy="479261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140D544-53C4-5B99-CDF8-28A749A4F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5" y="1839092"/>
              <a:ext cx="27291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3E410-56AE-1998-19C4-C78541934590}"/>
                </a:ext>
              </a:extLst>
            </p:cNvPr>
            <p:cNvSpPr txBox="1"/>
            <p:nvPr/>
          </p:nvSpPr>
          <p:spPr>
            <a:xfrm>
              <a:off x="2012058" y="5630981"/>
              <a:ext cx="5119934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B39C819-8DB8-759B-D3F2-3524A0F09307}"/>
              </a:ext>
            </a:extLst>
          </p:cNvPr>
          <p:cNvGrpSpPr/>
          <p:nvPr/>
        </p:nvGrpSpPr>
        <p:grpSpPr>
          <a:xfrm>
            <a:off x="4690291" y="1342101"/>
            <a:ext cx="1906677" cy="1242830"/>
            <a:chOff x="1482741" y="2141671"/>
            <a:chExt cx="6178580" cy="4490039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0C53E7C-F3A4-A578-A847-AC383D6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4" y="2141671"/>
              <a:ext cx="2729123" cy="301060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5B0DDF-09D5-6498-D341-73847519AA3E}"/>
                </a:ext>
              </a:extLst>
            </p:cNvPr>
            <p:cNvSpPr txBox="1"/>
            <p:nvPr/>
          </p:nvSpPr>
          <p:spPr>
            <a:xfrm>
              <a:off x="1482741" y="5630981"/>
              <a:ext cx="6178580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E77B20B-9D82-87A5-3FC9-91C47EBCEBB8}"/>
              </a:ext>
            </a:extLst>
          </p:cNvPr>
          <p:cNvGrpSpPr/>
          <p:nvPr/>
        </p:nvGrpSpPr>
        <p:grpSpPr>
          <a:xfrm>
            <a:off x="6569979" y="1258348"/>
            <a:ext cx="2020811" cy="1326583"/>
            <a:chOff x="1297814" y="1839092"/>
            <a:chExt cx="6548430" cy="4792618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5ADBEFC-E9CD-D710-C87E-CDFC8BCB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28546" y="1839092"/>
              <a:ext cx="288690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E8BC85-EF81-0044-8082-DBD30809C899}"/>
                </a:ext>
              </a:extLst>
            </p:cNvPr>
            <p:cNvSpPr txBox="1"/>
            <p:nvPr/>
          </p:nvSpPr>
          <p:spPr>
            <a:xfrm>
              <a:off x="1297814" y="5630981"/>
              <a:ext cx="6548430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4F701B2-1156-48A1-F910-B3C69952E481}"/>
              </a:ext>
            </a:extLst>
          </p:cNvPr>
          <p:cNvGrpSpPr/>
          <p:nvPr/>
        </p:nvGrpSpPr>
        <p:grpSpPr>
          <a:xfrm>
            <a:off x="738231" y="1258348"/>
            <a:ext cx="1650773" cy="1326583"/>
            <a:chOff x="1897358" y="1839092"/>
            <a:chExt cx="5349323" cy="479261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59CBC2F5-0D6B-C87D-4832-37BD5556F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38886" y="1839092"/>
              <a:ext cx="366622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41438D-35B1-B582-69B9-5185D148D623}"/>
                </a:ext>
              </a:extLst>
            </p:cNvPr>
            <p:cNvSpPr txBox="1"/>
            <p:nvPr/>
          </p:nvSpPr>
          <p:spPr>
            <a:xfrm>
              <a:off x="1897358" y="5630981"/>
              <a:ext cx="5349323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AC06DFF-B423-2AAF-FFA1-ACB0B787501A}"/>
              </a:ext>
            </a:extLst>
          </p:cNvPr>
          <p:cNvGrpSpPr/>
          <p:nvPr/>
        </p:nvGrpSpPr>
        <p:grpSpPr>
          <a:xfrm>
            <a:off x="2825287" y="2920224"/>
            <a:ext cx="1349600" cy="1326583"/>
            <a:chOff x="2385340" y="1839092"/>
            <a:chExt cx="4373373" cy="4792618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28D0224-8F56-3BC7-A16B-3D44FDB2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59" y="1839092"/>
              <a:ext cx="2531275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61E8A0-AE44-DDEA-0AA4-0374B6A6E834}"/>
                </a:ext>
              </a:extLst>
            </p:cNvPr>
            <p:cNvSpPr txBox="1"/>
            <p:nvPr/>
          </p:nvSpPr>
          <p:spPr>
            <a:xfrm>
              <a:off x="2385340" y="5630981"/>
              <a:ext cx="4373373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Java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A204A79-6BE6-14C3-E2EB-B99C05AC08AB}"/>
              </a:ext>
            </a:extLst>
          </p:cNvPr>
          <p:cNvGrpSpPr/>
          <p:nvPr/>
        </p:nvGrpSpPr>
        <p:grpSpPr>
          <a:xfrm>
            <a:off x="4989733" y="3026922"/>
            <a:ext cx="1255024" cy="1219885"/>
            <a:chOff x="2538580" y="2224566"/>
            <a:chExt cx="4066900" cy="4407144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0A07176-C5E4-6A21-0BFA-09E772A02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60" y="2224566"/>
              <a:ext cx="2531274" cy="284481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BC9A09-658A-EB3A-E6DF-9FD639D2A779}"/>
                </a:ext>
              </a:extLst>
            </p:cNvPr>
            <p:cNvSpPr txBox="1"/>
            <p:nvPr/>
          </p:nvSpPr>
          <p:spPr>
            <a:xfrm>
              <a:off x="2538580" y="5630981"/>
              <a:ext cx="4066900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C#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76D7354-0DAD-6F3D-3BFD-07A489A962CE}"/>
              </a:ext>
            </a:extLst>
          </p:cNvPr>
          <p:cNvGrpSpPr/>
          <p:nvPr/>
        </p:nvGrpSpPr>
        <p:grpSpPr>
          <a:xfrm>
            <a:off x="6756556" y="2965052"/>
            <a:ext cx="1614096" cy="1281755"/>
            <a:chOff x="1956791" y="2001045"/>
            <a:chExt cx="5230473" cy="4630665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9486E243-C6FA-DC04-1E5A-388E0E45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001045"/>
              <a:ext cx="2793924" cy="32918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C87495-2FB5-432E-2405-567E1AD65676}"/>
                </a:ext>
              </a:extLst>
            </p:cNvPr>
            <p:cNvSpPr txBox="1"/>
            <p:nvPr/>
          </p:nvSpPr>
          <p:spPr>
            <a:xfrm>
              <a:off x="1956791" y="5630981"/>
              <a:ext cx="5230473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Swagger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9351E55-CA74-FF09-C15B-C7A44B945A62}"/>
              </a:ext>
            </a:extLst>
          </p:cNvPr>
          <p:cNvGrpSpPr/>
          <p:nvPr/>
        </p:nvGrpSpPr>
        <p:grpSpPr>
          <a:xfrm>
            <a:off x="747850" y="4455880"/>
            <a:ext cx="1606081" cy="1239299"/>
            <a:chOff x="1969779" y="2154428"/>
            <a:chExt cx="5204500" cy="4477282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C546CCC4-C080-CFE8-BBBB-0F715994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154428"/>
              <a:ext cx="2793924" cy="29850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6FDD07-7601-9D6D-C183-AF1CE8E2F531}"/>
                </a:ext>
              </a:extLst>
            </p:cNvPr>
            <p:cNvSpPr txBox="1"/>
            <p:nvPr/>
          </p:nvSpPr>
          <p:spPr>
            <a:xfrm>
              <a:off x="1969779" y="5630981"/>
              <a:ext cx="5204500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Postman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D575BA4-9828-68BE-BA71-8791B9AA3467}"/>
              </a:ext>
            </a:extLst>
          </p:cNvPr>
          <p:cNvGrpSpPr/>
          <p:nvPr/>
        </p:nvGrpSpPr>
        <p:grpSpPr>
          <a:xfrm>
            <a:off x="2673781" y="4455880"/>
            <a:ext cx="1629036" cy="1213570"/>
            <a:chOff x="1932589" y="2247381"/>
            <a:chExt cx="5278883" cy="4384329"/>
          </a:xfrm>
        </p:grpSpPr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067CC9D9-EE5E-C18A-D94E-EC2D7BF4D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7" y="2247381"/>
              <a:ext cx="2793926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01258A-4470-0EC4-B065-3B15C2444A41}"/>
                </a:ext>
              </a:extLst>
            </p:cNvPr>
            <p:cNvSpPr txBox="1"/>
            <p:nvPr/>
          </p:nvSpPr>
          <p:spPr>
            <a:xfrm>
              <a:off x="1932589" y="5630981"/>
              <a:ext cx="5278883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API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1A9B502-E7B7-B952-B990-E875C1896D73}"/>
              </a:ext>
            </a:extLst>
          </p:cNvPr>
          <p:cNvGrpSpPr/>
          <p:nvPr/>
        </p:nvGrpSpPr>
        <p:grpSpPr>
          <a:xfrm>
            <a:off x="5104040" y="4455880"/>
            <a:ext cx="2879571" cy="1213570"/>
            <a:chOff x="-93568" y="2247381"/>
            <a:chExt cx="9331235" cy="4384329"/>
          </a:xfrm>
        </p:grpSpPr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1517456B-BA2C-FFDD-FF3B-5D492F2B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1634" y="2247381"/>
              <a:ext cx="2420728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F42154-CCBA-30CC-2414-694FA63EBD14}"/>
                </a:ext>
              </a:extLst>
            </p:cNvPr>
            <p:cNvSpPr txBox="1"/>
            <p:nvPr/>
          </p:nvSpPr>
          <p:spPr>
            <a:xfrm>
              <a:off x="-93568" y="5630981"/>
              <a:ext cx="9331235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SQL Management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>
            <a:hlinkClick r:id="rId13" action="ppaction://hlinksldjump"/>
            <a:extLst>
              <a:ext uri="{FF2B5EF4-FFF2-40B4-BE49-F238E27FC236}">
                <a16:creationId xmlns:a16="http://schemas.microsoft.com/office/drawing/2014/main" id="{757B0880-C6A1-6AFA-F5A5-7A136CDF5689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9" y="1003300"/>
            <a:ext cx="7659150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>
                <a:latin typeface="Times New Roman" pitchFamily="18" charset="0"/>
                <a:cs typeface="Times New Roman" pitchFamily="18" charset="0"/>
              </a:rPr>
              <a:t>Расчёты представлены в таблице 1.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 – Смета всех затрат</a:t>
            </a:r>
            <a:endParaRPr lang="ru-RU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55533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>
                <a:latin typeface="Times New Roman" pitchFamily="18" charset="0"/>
                <a:cs typeface="Times New Roman" pitchFamily="18" charset="0"/>
              </a:rPr>
              <a:t>Экономическое обоснование</a:t>
            </a:r>
            <a:endParaRPr kumimoji="1"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BF488D3-8098-0F3B-9157-EB18259D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00950"/>
              </p:ext>
            </p:extLst>
          </p:nvPr>
        </p:nvGraphicFramePr>
        <p:xfrm>
          <a:off x="889233" y="2336829"/>
          <a:ext cx="7365534" cy="2562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1630">
                  <a:extLst>
                    <a:ext uri="{9D8B030D-6E8A-4147-A177-3AD203B41FA5}">
                      <a16:colId xmlns:a16="http://schemas.microsoft.com/office/drawing/2014/main" val="2823463062"/>
                    </a:ext>
                  </a:extLst>
                </a:gridCol>
                <a:gridCol w="3713904">
                  <a:extLst>
                    <a:ext uri="{9D8B030D-6E8A-4147-A177-3AD203B41FA5}">
                      <a16:colId xmlns:a16="http://schemas.microsoft.com/office/drawing/2014/main" val="1729906653"/>
                    </a:ext>
                  </a:extLst>
                </a:gridCol>
              </a:tblGrid>
              <a:tr h="36604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Наименование статей затрат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Сумма, руб.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14083"/>
                  </a:ext>
                </a:extLst>
              </a:tr>
              <a:tr h="36604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Расходные материалы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10270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3584"/>
                  </a:ext>
                </a:extLst>
              </a:tr>
              <a:tr h="36604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Основная заработная плата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2797,44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99990"/>
                  </a:ext>
                </a:extLst>
              </a:tr>
              <a:tr h="36604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Расходы на электроэнергию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28,08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30882"/>
                  </a:ext>
                </a:extLst>
              </a:tr>
              <a:tr h="36604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Амортизационные отчисления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967263"/>
                  </a:ext>
                </a:extLst>
              </a:tr>
              <a:tr h="36604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Отчисления на ЗП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844,82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964638"/>
                  </a:ext>
                </a:extLst>
              </a:tr>
              <a:tr h="36604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Итого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13340,34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71214"/>
                  </a:ext>
                </a:extLst>
              </a:tr>
            </a:tbl>
          </a:graphicData>
        </a:graphic>
      </p:graphicFrame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4FC93EB7-0FE1-A4F1-4434-0569E3C2596C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2425" y="678407"/>
            <a:ext cx="7659150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2.105-2019 – национальный стандарт Российской Федерации. Единая система конструкторской документации. Общие требования к текстовым документам.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7.0.100-2018 – Библиографическая запись. Библиографическое описание. Общие требования и правила составления.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7.32-2017 – система стандартов по информации, библиотечному и издательскому делу. Отчет о научно-исследовательской работе. Структура и правила оформления.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запросов. Учебный курс Microsoft (+ CD-ROM) / Ицик Бен-Ган , Деян Сарка , Рон Талмейдж. - Москва: Машиностроение, 2022. - 720 c.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Гончарова А.Г., Леонтьева Т.В. Основные проблемы при разработке графической составляющей мобильного приложения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Никифоров, И. В. Курсовое проектирование по учебной дисциплине "Наука о данных и аналитика больших объемов информации": Учебное пособие / И. В. Никифоров. – Санкт-Петербург: Федеральное государственное автономное образовательное учреждение высшего образования "Санкт-Петербургский политехнический университет Петра Великого", 2017. – 62 с. – ISBN 978-5-7422-5638-0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Высокопроизводительный код T-SQL. Оконные функции / Бен-Ган Ицик. - М.: Русская Редакция, 2022. - 788 c.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Скрипчук А.В., Воинов Н.В., Каплан Е.В. Клиент-серверное приложение для управления паролями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developer.android.com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по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 Studio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habr.com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хабр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learn.microsoft.com – сайт описания продуктов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metanit.com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метанит</a:t>
            </a: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ru.wikipedia.org – википедия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42876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0B3321C2-5A78-8E91-42E5-640D94E6D828}"/>
              </a:ext>
            </a:extLst>
          </p:cNvPr>
          <p:cNvSpPr txBox="1"/>
          <p:nvPr/>
        </p:nvSpPr>
        <p:spPr>
          <a:xfrm>
            <a:off x="8166059" y="52451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1003300"/>
            <a:ext cx="7625593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01 «Разработка программных модулей программного обеспечения для компьютерных сетей»: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ПК. 1.1 Формировать алгоритмы разработки программных модулей в соответствии с техническим заданием;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1.2 Осуществлять разработку кода программного продукта на основе готовых спецификаций на уровне модуля;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1.4 Выполнять тестирование программных модулей;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1.6 Разрабатывать модули программного обеспечения для мобильных платформ.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02 «Осуществление интеграции программных модулей»: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2.1 Разрабатывать требования к программным модулям на основе анализа проектной и технической документации на предмет взаимодействия компонент;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2.2 Выполнять интеграцию модулей в программное обеспечение.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04 «Сопровождение и обслуживание программного обеспечения компьютерных систем»: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4.1 Осуществлять инсталляцию, настройку и обслуживание программного обеспечения компьютерных систем.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11 «Разработка, администрирование и защита баз данных»: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11.2 Проектировать базу данных на основе анализа предметной области;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11.3 Разрабатывать объекты базы данных в соответствии с результатами анализа предметной области;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11.4 Реализовывать базу данных в конкретной системе управления базами данных.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69451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41CA9C1E-2CE5-7444-C8BF-E5499B31B2FF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71786" y="732341"/>
            <a:ext cx="761720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Цели и 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Актуализация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Практическая значимость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Техническое задание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Особенности проекта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Функционально-логическая схема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Логическая модель данных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Стек используемых технологий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Экономическое обоснование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Список источников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Список ПК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990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И.А..</a:t>
            </a:r>
          </a:p>
        </p:txBody>
      </p:sp>
    </p:spTree>
    <p:extLst>
      <p:ext uri="{BB962C8B-B14F-4D97-AF65-F5344CB8AC3E}">
        <p14:creationId xmlns:p14="http://schemas.microsoft.com/office/powerpoint/2010/main" val="212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9" y="732341"/>
            <a:ext cx="763398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Целью разработки проекта является: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разработка комплекса программных решений для автоматизации большинство операций и процессов, протекающих в торговых точках, относящихся к сетям по продажам музыкальных товаров.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Задачами разработки проекта являются: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изучить предметную область;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спроектировать базу данных;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разработать комплекс из десктопного и мобильного приложения.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9309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Цель и задачи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F26F-C73F-88F4-740B-F663067BEA04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20" y="732341"/>
            <a:ext cx="7659149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Тема была определена в задании на дипломное проектирование и преддипломную практику, а источником являются увлечения:</a:t>
            </a:r>
          </a:p>
          <a:p>
            <a:pPr marL="360363"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музыка (инструменты </a:t>
            </a:r>
            <a:r>
              <a:rPr lang="ru-RU" sz="16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гитара, синтезатор, укулеле и электрогитара);</a:t>
            </a:r>
          </a:p>
          <a:p>
            <a:pPr marL="360363"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сочинение мелодий.</a:t>
            </a:r>
          </a:p>
          <a:p>
            <a:pPr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Помимо, перечисленного, ещё имеет место быть  выступления на концертах. В первую очередь семейные. Также, занятия в ансамбле гитаристов в ДДЮТе Московского района, и выступление этим ансамблем в социальные дома, а также на концертах в БКЗ и в Аничковом дворце.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Актуализация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935BC-CFE3-43B2-18CB-9AC94E469070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732341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Пользователями разработанного ПО будут:</a:t>
            </a:r>
          </a:p>
          <a:p>
            <a:pPr marL="360363" lvl="1" indent="449263" algn="just">
              <a:lnSpc>
                <a:spcPct val="150000"/>
              </a:lnSpc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tabLst>
                <a:tab pos="576000" algn="l"/>
              </a:tabLst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сотрудники торговых точек, занимающихся продажей музыкальных товаров, среди которых: директора, администраторы, операторы, продавцы (формируют заказы в магазине), менеджеры по заказам (формируют заказы на пункт выдачи) и менеджеры по складам;</a:t>
            </a:r>
          </a:p>
          <a:p>
            <a:pPr marL="360363" indent="449263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Клиенты этих торговых точек (покупатели).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Практическая значимость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05596-B198-5BD4-4A61-7B475B4F12B7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80176" y="732341"/>
            <a:ext cx="760881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Требования к функциональным характеристикам – ПО должно содержать следующий функционал: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 (проверка аутотификационных данных, исходя из информации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(ввод логина и пароля нового клиента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списка товаров (получения списка товаров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информации о конкретном товаре (получение списка товаров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корзины (выбор товаров для заказа и определение их количества);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пункта получения заказа (выбор торгового пункта из списка, выведенного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заказа (внесение данных о заказе в БД).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1608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Техническое задание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5F430-8E1C-D735-102E-7B783B2181F8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2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847658"/>
            <a:ext cx="763398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Формирование корзины, с расчётом стоимости со скидкой и без скидки, а также с выбором пункта получения заказа:</a:t>
            </a:r>
          </a:p>
          <a:p>
            <a:pPr marL="360363"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Музторг 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https://www.muztorg.ru/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), логотип которого показан на рисунке 1;</a:t>
            </a:r>
          </a:p>
          <a:p>
            <a:pPr marL="360363"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Мир музыки, логотип которого показан на рисунке 2;</a:t>
            </a:r>
          </a:p>
          <a:p>
            <a:pPr indent="450000" algn="just">
              <a:lnSpc>
                <a:spcPct val="150000"/>
              </a:lnSpc>
              <a:buClr>
                <a:schemeClr val="tx1"/>
              </a:buClr>
              <a:buSzPct val="85000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Иерархическая структура списка категорий – Музторг (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https://www.muztorg.ru/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), логотип которого показан на рисунке 1</a:t>
            </a:r>
          </a:p>
          <a:p>
            <a:pPr marL="360363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72154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Особенности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E5AD4-9BF8-8DCC-3D79-4AEB536A8F23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логотип, Шрифт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0B4FF1F6-0728-5BD3-5E93-FFE8B926A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9" y="3472795"/>
            <a:ext cx="2138218" cy="942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5AF1A-AA56-7A7B-B11D-8FF543A3D12C}"/>
              </a:ext>
            </a:extLst>
          </p:cNvPr>
          <p:cNvSpPr txBox="1"/>
          <p:nvPr/>
        </p:nvSpPr>
        <p:spPr>
          <a:xfrm>
            <a:off x="5095208" y="4138632"/>
            <a:ext cx="3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Логотип интернет-магазина Мир музыки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451BF4-F501-5EDD-BC80-8192CEECE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337" y="3426679"/>
            <a:ext cx="2200012" cy="5580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488EC2-7170-D19B-5EAA-40CB02F03B3C}"/>
              </a:ext>
            </a:extLst>
          </p:cNvPr>
          <p:cNvSpPr txBox="1"/>
          <p:nvPr/>
        </p:nvSpPr>
        <p:spPr>
          <a:xfrm>
            <a:off x="315104" y="4644825"/>
            <a:ext cx="344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Логотип интернет-магазина Музторг</a:t>
            </a:r>
          </a:p>
        </p:txBody>
      </p:sp>
    </p:spTree>
    <p:extLst>
      <p:ext uri="{BB962C8B-B14F-4D97-AF65-F5344CB8AC3E}">
        <p14:creationId xmlns:p14="http://schemas.microsoft.com/office/powerpoint/2010/main" val="22287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19" y="690395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Схема взаимодействия компонентов системы представлена на рисунке 3.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диаграмма, текст, снимок экран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03257B84-40AD-F0D0-33FC-18584F513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185862"/>
            <a:ext cx="4486275" cy="4486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710AA-99D5-6BCD-509E-7A750F61C114}"/>
              </a:ext>
            </a:extLst>
          </p:cNvPr>
          <p:cNvSpPr txBox="1"/>
          <p:nvPr/>
        </p:nvSpPr>
        <p:spPr>
          <a:xfrm>
            <a:off x="2433766" y="5672137"/>
            <a:ext cx="428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Диаграмма взаимодействия компонентов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3090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874836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Диаграмма деятельности пользователей системы представлена на рисунке 4.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диаграмма, карт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2130212F-9867-4160-98BB-75783D4543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7" y="1468725"/>
            <a:ext cx="5683625" cy="4514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B1EC6-C327-5CD1-43C2-E543BC96E3CC}"/>
              </a:ext>
            </a:extLst>
          </p:cNvPr>
          <p:cNvSpPr txBox="1"/>
          <p:nvPr/>
        </p:nvSpPr>
        <p:spPr>
          <a:xfrm>
            <a:off x="3407993" y="6029104"/>
            <a:ext cx="2328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8776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1146</TotalTime>
  <Words>1290</Words>
  <Application>Microsoft Office PowerPoint</Application>
  <PresentationFormat>Экран (4:3)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Кривоносова</dc:creator>
  <cp:lastModifiedBy>Антон Сидоров</cp:lastModifiedBy>
  <cp:revision>192</cp:revision>
  <dcterms:created xsi:type="dcterms:W3CDTF">2010-06-18T09:27:04Z</dcterms:created>
  <dcterms:modified xsi:type="dcterms:W3CDTF">2023-06-07T11:50:40Z</dcterms:modified>
</cp:coreProperties>
</file>