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0"/>
  </p:notesMasterIdLst>
  <p:sldIdLst>
    <p:sldId id="302" r:id="rId2"/>
    <p:sldId id="289" r:id="rId3"/>
    <p:sldId id="304" r:id="rId4"/>
    <p:sldId id="281" r:id="rId5"/>
    <p:sldId id="290" r:id="rId6"/>
    <p:sldId id="294" r:id="rId7"/>
    <p:sldId id="306" r:id="rId8"/>
    <p:sldId id="291" r:id="rId9"/>
    <p:sldId id="292" r:id="rId10"/>
    <p:sldId id="307" r:id="rId11"/>
    <p:sldId id="308" r:id="rId12"/>
    <p:sldId id="309" r:id="rId13"/>
    <p:sldId id="310" r:id="rId14"/>
    <p:sldId id="311" r:id="rId15"/>
    <p:sldId id="293" r:id="rId16"/>
    <p:sldId id="296" r:id="rId17"/>
    <p:sldId id="297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2"/>
    <a:srgbClr val="DE5F00"/>
    <a:srgbClr val="F66900"/>
    <a:srgbClr val="1737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3" autoAdjust="0"/>
    <p:restoredTop sz="73950" autoAdjust="0"/>
  </p:normalViewPr>
  <p:slideViewPr>
    <p:cSldViewPr snapToGrid="0">
      <p:cViewPr varScale="1">
        <p:scale>
          <a:sx n="77" d="100"/>
          <a:sy n="77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3BFA58-2B88-4B35-9D1B-9B9AE0BC957F}" type="datetimeFigureOut">
              <a:rPr lang="ru-RU"/>
              <a:pPr>
                <a:defRPr/>
              </a:pPr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3712345D-D7DE-4E0B-8C67-FE6E86D5DE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0242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Помимо, перечисленного, ещё имеет место быть  выступления на концертах. В первую очередь семейные. Также, занятия в ансамбле гитаристов в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ДДЮТе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Московского района, и выступление этим ансамблем в социальные дома, а также на концертах в БКЗ и в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Аничковом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дворце.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345D-D7DE-4E0B-8C67-FE6E86D5DE56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941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345D-D7DE-4E0B-8C67-FE6E86D5DE56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557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8164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575D-8022-4389-8E74-76BD9167987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00618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5AB-115E-409E-B299-5166DDD552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1604615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46" y="3486150"/>
            <a:ext cx="342903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381126" y="590550"/>
            <a:ext cx="6772274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972916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6CD5-848C-4CD7-ADB7-17554B54769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09254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1F4B-2E2F-420B-84FE-C95BEB8779F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10216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D313-7A9E-4217-A410-076DCDF01E3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515389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CC6-89EA-4145-A7DB-FBC6F8C0BB9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561790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4EE0-0E45-4F13-ACCA-55885F05609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13447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7CC-13A7-4972-9555-4C2F9A43C5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444671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8096-F5B7-4B93-AF0F-1C0174FEDCB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506217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A1DD-F7AB-42D6-AE63-D04C1B36F73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08077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57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p:transition>
    <p:dissolv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15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273006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Ирина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22231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«История входов»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5BB35A1-3E86-97F3-5867-602E3E80E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144" y="1274618"/>
            <a:ext cx="7180692" cy="5348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3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CA46810-55D9-F59D-E6A7-23C27E97A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843" y="1331092"/>
            <a:ext cx="7632790" cy="528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527153" y="733397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«Товары»</a:t>
            </a:r>
          </a:p>
        </p:txBody>
      </p:sp>
    </p:spTree>
    <p:extLst>
      <p:ext uri="{BB962C8B-B14F-4D97-AF65-F5344CB8AC3E}">
        <p14:creationId xmlns:p14="http://schemas.microsoft.com/office/powerpoint/2010/main" val="13586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79700AA9-990B-7870-2127-FF3297EDF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79" y="1312619"/>
            <a:ext cx="7386430" cy="5321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«Пункты получения заказов»</a:t>
            </a:r>
          </a:p>
        </p:txBody>
      </p:sp>
    </p:spTree>
    <p:extLst>
      <p:ext uri="{BB962C8B-B14F-4D97-AF65-F5344CB8AC3E}">
        <p14:creationId xmlns:p14="http://schemas.microsoft.com/office/powerpoint/2010/main" val="25240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7B870C9-5A61-1B6B-78A1-EEC90C1FE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321" y="1274617"/>
            <a:ext cx="6774424" cy="51907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«Позиция товаров»</a:t>
            </a:r>
          </a:p>
        </p:txBody>
      </p:sp>
    </p:spTree>
    <p:extLst>
      <p:ext uri="{BB962C8B-B14F-4D97-AF65-F5344CB8AC3E}">
        <p14:creationId xmlns:p14="http://schemas.microsoft.com/office/powerpoint/2010/main" val="40341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5695236E-0D87-734B-60B7-0B2A6E0E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274617"/>
            <a:ext cx="6726382" cy="5241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«Заказы»</a:t>
            </a:r>
          </a:p>
        </p:txBody>
      </p:sp>
    </p:spTree>
    <p:extLst>
      <p:ext uri="{BB962C8B-B14F-4D97-AF65-F5344CB8AC3E}">
        <p14:creationId xmlns:p14="http://schemas.microsoft.com/office/powerpoint/2010/main" val="7981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8" y="1003300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2197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Используемый стек технологий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AE2AA29E-A901-1E34-A4C3-F9F80108B5E4}"/>
              </a:ext>
            </a:extLst>
          </p:cNvPr>
          <p:cNvGrpSpPr/>
          <p:nvPr/>
        </p:nvGrpSpPr>
        <p:grpSpPr>
          <a:xfrm>
            <a:off x="8123571" y="2698988"/>
            <a:ext cx="862190" cy="1326583"/>
            <a:chOff x="3175035" y="1839092"/>
            <a:chExt cx="2793924" cy="4792618"/>
          </a:xfrm>
        </p:grpSpPr>
        <p:pic>
          <p:nvPicPr>
            <p:cNvPr id="3" name="Рисунок 2">
              <a:extLst>
                <a:ext uri="{FF2B5EF4-FFF2-40B4-BE49-F238E27FC236}">
                  <a16:creationId xmlns="" xmlns:a16="http://schemas.microsoft.com/office/drawing/2014/main" id="{71C633A1-3CF7-A96C-C15F-97D68495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5" y="1839092"/>
              <a:ext cx="27939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1F7F5A0-3A98-FF50-FBC5-D9DC5AD6366F}"/>
                </a:ext>
              </a:extLst>
            </p:cNvPr>
            <p:cNvSpPr txBox="1"/>
            <p:nvPr/>
          </p:nvSpPr>
          <p:spPr>
            <a:xfrm>
              <a:off x="3381960" y="5630981"/>
              <a:ext cx="2380132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SQL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249CF34A-755F-7FE0-E9E7-D9BC2FCB7666}"/>
              </a:ext>
            </a:extLst>
          </p:cNvPr>
          <p:cNvGrpSpPr/>
          <p:nvPr/>
        </p:nvGrpSpPr>
        <p:grpSpPr>
          <a:xfrm>
            <a:off x="538661" y="3018744"/>
            <a:ext cx="842193" cy="1326583"/>
            <a:chOff x="3207435" y="1839092"/>
            <a:chExt cx="2729124" cy="4792618"/>
          </a:xfrm>
        </p:grpSpPr>
        <p:pic>
          <p:nvPicPr>
            <p:cNvPr id="7" name="Рисунок 6">
              <a:extLst>
                <a:ext uri="{FF2B5EF4-FFF2-40B4-BE49-F238E27FC236}">
                  <a16:creationId xmlns="" xmlns:a16="http://schemas.microsoft.com/office/drawing/2014/main" id="{7140D544-53C4-5B99-CDF8-28A749A4F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5" y="1839092"/>
              <a:ext cx="27291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373E410-56AE-1998-19C4-C78541934590}"/>
                </a:ext>
              </a:extLst>
            </p:cNvPr>
            <p:cNvSpPr txBox="1"/>
            <p:nvPr/>
          </p:nvSpPr>
          <p:spPr>
            <a:xfrm>
              <a:off x="3441694" y="5630981"/>
              <a:ext cx="226065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CB39C819-8DB8-759B-D3F2-3524A0F09307}"/>
              </a:ext>
            </a:extLst>
          </p:cNvPr>
          <p:cNvGrpSpPr/>
          <p:nvPr/>
        </p:nvGrpSpPr>
        <p:grpSpPr>
          <a:xfrm>
            <a:off x="2317514" y="1584089"/>
            <a:ext cx="1018612" cy="1242830"/>
            <a:chOff x="2921625" y="2141671"/>
            <a:chExt cx="3300809" cy="4490039"/>
          </a:xfrm>
        </p:grpSpPr>
        <p:pic>
          <p:nvPicPr>
            <p:cNvPr id="10" name="Рисунок 9">
              <a:extLst>
                <a:ext uri="{FF2B5EF4-FFF2-40B4-BE49-F238E27FC236}">
                  <a16:creationId xmlns="" xmlns:a16="http://schemas.microsoft.com/office/drawing/2014/main" id="{F0C53E7C-F3A4-A578-A847-AC383D6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4" y="2141671"/>
              <a:ext cx="2729123" cy="301060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75B0DDF-09D5-6498-D341-73847519AA3E}"/>
                </a:ext>
              </a:extLst>
            </p:cNvPr>
            <p:cNvSpPr txBox="1"/>
            <p:nvPr/>
          </p:nvSpPr>
          <p:spPr>
            <a:xfrm>
              <a:off x="2921625" y="5630981"/>
              <a:ext cx="3300809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8E77B20B-9D82-87A5-3FC9-91C47EBCEBB8}"/>
              </a:ext>
            </a:extLst>
          </p:cNvPr>
          <p:cNvGrpSpPr/>
          <p:nvPr/>
        </p:nvGrpSpPr>
        <p:grpSpPr>
          <a:xfrm>
            <a:off x="2257594" y="4640928"/>
            <a:ext cx="1138452" cy="1326583"/>
            <a:chOff x="2727453" y="1839092"/>
            <a:chExt cx="3689149" cy="4792618"/>
          </a:xfrm>
        </p:grpSpPr>
        <p:pic>
          <p:nvPicPr>
            <p:cNvPr id="14" name="Рисунок 13">
              <a:extLst>
                <a:ext uri="{FF2B5EF4-FFF2-40B4-BE49-F238E27FC236}">
                  <a16:creationId xmlns="" xmlns:a16="http://schemas.microsoft.com/office/drawing/2014/main" id="{75ADBEFC-E9CD-D710-C87E-CDFC8BCB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28546" y="1839092"/>
              <a:ext cx="288690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7E8BC85-EF81-0044-8082-DBD30809C899}"/>
                </a:ext>
              </a:extLst>
            </p:cNvPr>
            <p:cNvSpPr txBox="1"/>
            <p:nvPr/>
          </p:nvSpPr>
          <p:spPr>
            <a:xfrm>
              <a:off x="2727453" y="5630981"/>
              <a:ext cx="3689149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94F701B2-1156-48A1-F910-B3C69952E481}"/>
              </a:ext>
            </a:extLst>
          </p:cNvPr>
          <p:cNvGrpSpPr/>
          <p:nvPr/>
        </p:nvGrpSpPr>
        <p:grpSpPr>
          <a:xfrm>
            <a:off x="439507" y="1606879"/>
            <a:ext cx="1040502" cy="1116077"/>
            <a:chOff x="2738886" y="1839092"/>
            <a:chExt cx="3666223" cy="4792618"/>
          </a:xfrm>
        </p:grpSpPr>
        <p:pic>
          <p:nvPicPr>
            <p:cNvPr id="17" name="Рисунок 16">
              <a:extLst>
                <a:ext uri="{FF2B5EF4-FFF2-40B4-BE49-F238E27FC236}">
                  <a16:creationId xmlns="" xmlns:a16="http://schemas.microsoft.com/office/drawing/2014/main" id="{59CBC2F5-0D6B-C87D-4832-37BD5556F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38886" y="1839092"/>
              <a:ext cx="366622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D41438D-35B1-B582-69B9-5185D148D623}"/>
                </a:ext>
              </a:extLst>
            </p:cNvPr>
            <p:cNvSpPr txBox="1"/>
            <p:nvPr/>
          </p:nvSpPr>
          <p:spPr>
            <a:xfrm>
              <a:off x="3326997" y="5630981"/>
              <a:ext cx="2490046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6AC06DFF-B423-2AAF-FFA1-ACB0B787501A}"/>
              </a:ext>
            </a:extLst>
          </p:cNvPr>
          <p:cNvGrpSpPr/>
          <p:nvPr/>
        </p:nvGrpSpPr>
        <p:grpSpPr>
          <a:xfrm>
            <a:off x="4189819" y="2902920"/>
            <a:ext cx="781138" cy="1326583"/>
            <a:chOff x="3306359" y="1839092"/>
            <a:chExt cx="2531275" cy="4792618"/>
          </a:xfrm>
        </p:grpSpPr>
        <p:pic>
          <p:nvPicPr>
            <p:cNvPr id="20" name="Рисунок 19">
              <a:extLst>
                <a:ext uri="{FF2B5EF4-FFF2-40B4-BE49-F238E27FC236}">
                  <a16:creationId xmlns="" xmlns:a16="http://schemas.microsoft.com/office/drawing/2014/main" id="{F28D0224-8F56-3BC7-A16B-3D44FDB2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59" y="1839092"/>
              <a:ext cx="2531275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061E8A0-AE44-DDEA-0AA4-0374B6A6E834}"/>
                </a:ext>
              </a:extLst>
            </p:cNvPr>
            <p:cNvSpPr txBox="1"/>
            <p:nvPr/>
          </p:nvSpPr>
          <p:spPr>
            <a:xfrm>
              <a:off x="3828689" y="5630981"/>
              <a:ext cx="1486671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="" xmlns:a16="http://schemas.microsoft.com/office/drawing/2014/main" id="{6A204A79-6BE6-14C3-E2EB-B99C05AC08AB}"/>
              </a:ext>
            </a:extLst>
          </p:cNvPr>
          <p:cNvGrpSpPr/>
          <p:nvPr/>
        </p:nvGrpSpPr>
        <p:grpSpPr>
          <a:xfrm>
            <a:off x="4189819" y="1544929"/>
            <a:ext cx="781138" cy="1219885"/>
            <a:chOff x="3306360" y="2224566"/>
            <a:chExt cx="2531274" cy="4407144"/>
          </a:xfrm>
        </p:grpSpPr>
        <p:pic>
          <p:nvPicPr>
            <p:cNvPr id="23" name="Рисунок 22">
              <a:extLst>
                <a:ext uri="{FF2B5EF4-FFF2-40B4-BE49-F238E27FC236}">
                  <a16:creationId xmlns="" xmlns:a16="http://schemas.microsoft.com/office/drawing/2014/main" id="{30A07176-C5E4-6A21-0BFA-09E772A02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60" y="2224566"/>
              <a:ext cx="2531274" cy="284481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ABC9A09-658A-EB3A-E6DF-9FD639D2A779}"/>
                </a:ext>
              </a:extLst>
            </p:cNvPr>
            <p:cNvSpPr txBox="1"/>
            <p:nvPr/>
          </p:nvSpPr>
          <p:spPr>
            <a:xfrm>
              <a:off x="3981932" y="5630981"/>
              <a:ext cx="1180195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C#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="" xmlns:a16="http://schemas.microsoft.com/office/drawing/2014/main" id="{E76D7354-0DAD-6F3D-3BFD-07A489A962CE}"/>
              </a:ext>
            </a:extLst>
          </p:cNvPr>
          <p:cNvGrpSpPr/>
          <p:nvPr/>
        </p:nvGrpSpPr>
        <p:grpSpPr>
          <a:xfrm>
            <a:off x="6409348" y="2878283"/>
            <a:ext cx="862190" cy="1281755"/>
            <a:chOff x="3175036" y="2001045"/>
            <a:chExt cx="2793924" cy="4630665"/>
          </a:xfrm>
        </p:grpSpPr>
        <p:pic>
          <p:nvPicPr>
            <p:cNvPr id="27" name="Рисунок 26">
              <a:extLst>
                <a:ext uri="{FF2B5EF4-FFF2-40B4-BE49-F238E27FC236}">
                  <a16:creationId xmlns="" xmlns:a16="http://schemas.microsoft.com/office/drawing/2014/main" id="{9486E243-C6FA-DC04-1E5A-388E0E45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001045"/>
              <a:ext cx="2793924" cy="32918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8C87495-2FB5-432E-2405-567E1AD65676}"/>
                </a:ext>
              </a:extLst>
            </p:cNvPr>
            <p:cNvSpPr txBox="1"/>
            <p:nvPr/>
          </p:nvSpPr>
          <p:spPr>
            <a:xfrm>
              <a:off x="3400141" y="5630981"/>
              <a:ext cx="2343770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Swagger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="" xmlns:a16="http://schemas.microsoft.com/office/drawing/2014/main" id="{69351E55-CA74-FF09-C15B-C7A44B945A62}"/>
              </a:ext>
            </a:extLst>
          </p:cNvPr>
          <p:cNvGrpSpPr/>
          <p:nvPr/>
        </p:nvGrpSpPr>
        <p:grpSpPr>
          <a:xfrm>
            <a:off x="6371469" y="1513519"/>
            <a:ext cx="862190" cy="1142657"/>
            <a:chOff x="3175036" y="2154428"/>
            <a:chExt cx="2793924" cy="4477282"/>
          </a:xfrm>
        </p:grpSpPr>
        <p:pic>
          <p:nvPicPr>
            <p:cNvPr id="30" name="Рисунок 29">
              <a:extLst>
                <a:ext uri="{FF2B5EF4-FFF2-40B4-BE49-F238E27FC236}">
                  <a16:creationId xmlns="" xmlns:a16="http://schemas.microsoft.com/office/drawing/2014/main" id="{C546CCC4-C080-CFE8-BBBB-0F715994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154428"/>
              <a:ext cx="2793924" cy="29850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D6FDD07-7601-9D6D-C183-AF1CE8E2F531}"/>
                </a:ext>
              </a:extLst>
            </p:cNvPr>
            <p:cNvSpPr txBox="1"/>
            <p:nvPr/>
          </p:nvSpPr>
          <p:spPr>
            <a:xfrm>
              <a:off x="3413129" y="5630981"/>
              <a:ext cx="231779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Postman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="" xmlns:a16="http://schemas.microsoft.com/office/drawing/2014/main" id="{BD575BA4-9828-68BE-BA71-8791B9AA3467}"/>
              </a:ext>
            </a:extLst>
          </p:cNvPr>
          <p:cNvGrpSpPr/>
          <p:nvPr/>
        </p:nvGrpSpPr>
        <p:grpSpPr>
          <a:xfrm>
            <a:off x="8062952" y="1354583"/>
            <a:ext cx="862191" cy="1213570"/>
            <a:chOff x="3175037" y="2247381"/>
            <a:chExt cx="2793926" cy="4384329"/>
          </a:xfrm>
        </p:grpSpPr>
        <p:pic>
          <p:nvPicPr>
            <p:cNvPr id="33" name="Рисунок 32">
              <a:extLst>
                <a:ext uri="{FF2B5EF4-FFF2-40B4-BE49-F238E27FC236}">
                  <a16:creationId xmlns="" xmlns:a16="http://schemas.microsoft.com/office/drawing/2014/main" id="{067CC9D9-EE5E-C18A-D94E-EC2D7BF4D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7" y="2247381"/>
              <a:ext cx="2793926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301258A-4470-0EC4-B065-3B15C2444A41}"/>
                </a:ext>
              </a:extLst>
            </p:cNvPr>
            <p:cNvSpPr txBox="1"/>
            <p:nvPr/>
          </p:nvSpPr>
          <p:spPr>
            <a:xfrm>
              <a:off x="3371472" y="5630981"/>
              <a:ext cx="2401116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API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="" xmlns:a16="http://schemas.microsoft.com/office/drawing/2014/main" id="{31A9B502-E7B7-B952-B990-E875C1896D73}"/>
              </a:ext>
            </a:extLst>
          </p:cNvPr>
          <p:cNvGrpSpPr/>
          <p:nvPr/>
        </p:nvGrpSpPr>
        <p:grpSpPr>
          <a:xfrm>
            <a:off x="2011467" y="2934501"/>
            <a:ext cx="1630684" cy="1530641"/>
            <a:chOff x="2189840" y="2247381"/>
            <a:chExt cx="4764415" cy="5051482"/>
          </a:xfrm>
        </p:grpSpPr>
        <p:pic>
          <p:nvPicPr>
            <p:cNvPr id="36" name="Рисунок 35">
              <a:extLst>
                <a:ext uri="{FF2B5EF4-FFF2-40B4-BE49-F238E27FC236}">
                  <a16:creationId xmlns="" xmlns:a16="http://schemas.microsoft.com/office/drawing/2014/main" id="{1517456B-BA2C-FFDD-FF3B-5D492F2B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1634" y="2247381"/>
              <a:ext cx="2420728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E6F42154-CCBA-30CC-2414-694FA63EBD14}"/>
                </a:ext>
              </a:extLst>
            </p:cNvPr>
            <p:cNvSpPr txBox="1"/>
            <p:nvPr/>
          </p:nvSpPr>
          <p:spPr>
            <a:xfrm>
              <a:off x="2189840" y="5630981"/>
              <a:ext cx="4764415" cy="16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>
            <a:hlinkClick r:id="rId13" action="ppaction://hlinksldjump"/>
            <a:extLst>
              <a:ext uri="{FF2B5EF4-FFF2-40B4-BE49-F238E27FC236}">
                <a16:creationId xmlns="" xmlns:a16="http://schemas.microsoft.com/office/drawing/2014/main" id="{757B0880-C6A1-6AFA-F5A5-7A136CDF5689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6DF9F94-6DA8-FAF5-E6A9-E678589E22C8}"/>
              </a:ext>
            </a:extLst>
          </p:cNvPr>
          <p:cNvSpPr txBox="1"/>
          <p:nvPr/>
        </p:nvSpPr>
        <p:spPr>
          <a:xfrm>
            <a:off x="230990" y="849411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906EF49-2676-9AEA-DFC6-3916D6FBCCCD}"/>
              </a:ext>
            </a:extLst>
          </p:cNvPr>
          <p:cNvSpPr txBox="1"/>
          <p:nvPr/>
        </p:nvSpPr>
        <p:spPr>
          <a:xfrm>
            <a:off x="2111757" y="850410"/>
            <a:ext cx="13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CA37712-B451-61A0-4C1E-9F7A03232854}"/>
              </a:ext>
            </a:extLst>
          </p:cNvPr>
          <p:cNvSpPr txBox="1"/>
          <p:nvPr/>
        </p:nvSpPr>
        <p:spPr>
          <a:xfrm>
            <a:off x="3532878" y="792217"/>
            <a:ext cx="2225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CE415A7-A4EC-97F1-BAE4-C29DEFDD1591}"/>
              </a:ext>
            </a:extLst>
          </p:cNvPr>
          <p:cNvSpPr txBox="1"/>
          <p:nvPr/>
        </p:nvSpPr>
        <p:spPr>
          <a:xfrm>
            <a:off x="5950335" y="769078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1879D38-1D6F-A98B-8EE4-E9BEDA780AA9}"/>
              </a:ext>
            </a:extLst>
          </p:cNvPr>
          <p:cNvSpPr txBox="1"/>
          <p:nvPr/>
        </p:nvSpPr>
        <p:spPr>
          <a:xfrm>
            <a:off x="7937307" y="790074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Прочее</a:t>
            </a:r>
          </a:p>
        </p:txBody>
      </p:sp>
    </p:spTree>
    <p:extLst>
      <p:ext uri="{BB962C8B-B14F-4D97-AF65-F5344CB8AC3E}">
        <p14:creationId xmlns:p14="http://schemas.microsoft.com/office/powerpoint/2010/main" val="3955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2425" y="678407"/>
            <a:ext cx="7659150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2.105-2019 – национальный стандарт Российской Федерации. Единая система конструкторской документации. Общие требования к текстовым документам.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7.0.100-2018 – Библиографическая запись. Библиографическое описание. Общие требования и правила составления.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7.32-2017 – система стандартов по информации, библиотечному и издательскому делу. Отчет о научно-исследовательской работе. Структура и правила оформления.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запросов. Учебный курс Microsoft (+ CD-ROM) / Ицик Бен-Ган , Деян Сарка , Рон Талмейдж. - Москва: Машиностроение, 2022. - 720 c.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Гончарова А.Г., Леонтьева Т.В. Основные проблемы при разработке графической составляющей мобильного приложения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Никифоров, И. В. Курсовое проектирование по учебной дисциплине "Наука о данных и аналитика больших объемов информации": Учебное пособие / И. В. Никифоров. – Санкт-Петербург: Федеральное государственное автономное образовательное учреждение высшего образования "Санкт-Петербургский политехнический университет Петра Великого", 2017. – 62 с. – ISBN 978-5-7422-5638-0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Высокопроизводительный код T-SQL. Оконные функции / Бен-Ган Ицик. - М.: Русская Редакция, 2022. - 788 c.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Скрипчук А.В., Воинов Н.В., Каплан Е.В. Клиент-серверное приложение для управления паролями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developer.android.com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по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 Studio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habr.com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хабр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learn.microsoft.com – сайт описания продуктов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metanit.com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метанит</a:t>
            </a: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ru.wikipedia.org – википедия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42876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="" xmlns:a16="http://schemas.microsoft.com/office/drawing/2014/main" id="{0B3321C2-5A78-8E91-42E5-640D94E6D828}"/>
              </a:ext>
            </a:extLst>
          </p:cNvPr>
          <p:cNvSpPr txBox="1"/>
          <p:nvPr/>
        </p:nvSpPr>
        <p:spPr>
          <a:xfrm>
            <a:off x="8166059" y="52451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1003300"/>
            <a:ext cx="7625593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01 «Разработка программных модулей программного обеспечения для компьютерных сетей»: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ПК. 1.1 Формировать алгоритмы разработки программных модулей в соответствии с техническим заданием;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1.2 Осуществлять разработку кода программного продукта на основе готовых спецификаций на уровне модуля;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1.4 Выполнять тестирование программных модулей;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1.6 Разрабатывать модули программного обеспечения для мобильных платформ.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02 «Осуществление интеграции программных модулей»: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2.1 Разрабатывать требования к программным модулям на основе анализа проектной и технической документации на предмет взаимодействия компонент;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2.2 Выполнять интеграцию модулей в программное обеспечение.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04 «Сопровождение и обслуживание программного обеспечения компьютерных систем»: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4.1 Осуществлять инсталляцию, настройку и обслуживание программного обеспечения компьютерных систем.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11 «Разработка, администрирование и защита баз данных»: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11.2 Проектировать базу данных на основе анализа предметной области;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11.3 Разрабатывать объекты базы данных в соответствии с результатами анализа предметной области;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11.4 Реализовывать базу данных в конкретной системе управления базами данных.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69451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="" xmlns:a16="http://schemas.microsoft.com/office/drawing/2014/main" id="{41CA9C1E-2CE5-7444-C8BF-E5499B31B2FF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Ирина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212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71786" y="732341"/>
            <a:ext cx="761720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Цели и 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Актуализация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Практическая значимость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Техническое задание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Функционально-логическая схема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Логическая модель данных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Стек используемых технологий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Список источников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Список ПК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990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9" y="732341"/>
            <a:ext cx="813037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603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0363" algn="just" fontAlgn="auto">
              <a:lnSpc>
                <a:spcPct val="150000"/>
              </a:lnSpc>
              <a:buClr>
                <a:schemeClr val="accent1"/>
              </a:buClr>
              <a:buSzPct val="85000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разработка комплекса программных решений для автоматизации бизнес-процессов, протекающих в торговых точках, относящихся к сетям по продажам музыкальных товаров.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изучить предметную область;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спроектировать базу данных;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разработать комплекс из десктопного и мобильного приложения.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9309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Цель и задачи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38F26F-C73F-88F4-740B-F663067BEA04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20" y="732341"/>
            <a:ext cx="7659149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Тема была определена в задании на дипломное проектирование и преддипломную практику, а источником являются увлечения:</a:t>
            </a:r>
          </a:p>
          <a:p>
            <a:pPr marL="360363"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личное увлечение музыкой (инструменты </a:t>
            </a:r>
            <a:r>
              <a:rPr lang="ru-RU" sz="16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гитара, синтезатор, укулеле и электрогитара);</a:t>
            </a:r>
          </a:p>
          <a:p>
            <a:pPr marL="360363"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сочинение мелодий.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Актуализация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D6935BC-CFE3-43B2-18CB-9AC94E469070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732341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Пользователями разработанного ПО будут:</a:t>
            </a:r>
          </a:p>
          <a:p>
            <a:pPr marL="360363" lvl="1" indent="449263" algn="just">
              <a:lnSpc>
                <a:spcPct val="150000"/>
              </a:lnSpc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tabLst>
                <a:tab pos="576000" algn="l"/>
              </a:tabLst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сотрудники торговых точек: директора, администраторы, операторы, продавцы (формируют заказы в магазине), менеджеры по заказам (формируют заказы на пункт выдачи) и менеджеры по складам;</a:t>
            </a:r>
          </a:p>
          <a:p>
            <a:pPr marL="360363" indent="449263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клиенты этих торговых точек (покупатели).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Практическая значимость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0705596-B198-5BD4-4A61-7B475B4F12B7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19" y="690395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диаграмма, текст, снимок экрана, зарисовка&#10;&#10;Автоматически созданное описание">
            <a:extLst>
              <a:ext uri="{FF2B5EF4-FFF2-40B4-BE49-F238E27FC236}">
                <a16:creationId xmlns="" xmlns:a16="http://schemas.microsoft.com/office/drawing/2014/main" id="{03257B84-40AD-F0D0-33FC-18584F513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8" y="1064421"/>
            <a:ext cx="5486399" cy="49637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90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874836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en-US" sz="3600" b="1" dirty="0">
                <a:latin typeface="Times New Roman" pitchFamily="18" charset="0"/>
                <a:cs typeface="Times New Roman" pitchFamily="18" charset="0"/>
              </a:rPr>
              <a:t>Use-Case </a:t>
            </a: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диаграмма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диаграмма, карта, зарисовка&#10;&#10;Автоматически созданное описание">
            <a:extLst>
              <a:ext uri="{FF2B5EF4-FFF2-40B4-BE49-F238E27FC236}">
                <a16:creationId xmlns="" xmlns:a16="http://schemas.microsoft.com/office/drawing/2014/main" id="{2130212F-9867-4160-98BB-75783D4543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t="6376" r="9429" b="3172"/>
          <a:stretch/>
        </p:blipFill>
        <p:spPr>
          <a:xfrm>
            <a:off x="877455" y="997193"/>
            <a:ext cx="7300457" cy="54671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76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80176" y="905163"/>
            <a:ext cx="7608815" cy="5280383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60363" lvl="0"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Разработаны следующие программные модули: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 (проверка аутотификационных данных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(ввод логина и пароля нового клиента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списка товаров;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информации о конкретном товаре;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корзины;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пункта получения заказа;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заказа (внесение данных о заказе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истории заказов.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1608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 приложения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F25F430-8E1C-D735-102E-7B783B2181F8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CFCD25-6DAC-0D9E-E4F0-FD3B4C385F70}"/>
              </a:ext>
            </a:extLst>
          </p:cNvPr>
          <p:cNvSpPr txBox="1"/>
          <p:nvPr/>
        </p:nvSpPr>
        <p:spPr>
          <a:xfrm>
            <a:off x="755009" y="3825380"/>
            <a:ext cx="7541703" cy="199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мобильном приложении есть весь перечисленный функционал (последние 2 – только для клиента). В десктопном приложении также, но последние 2 доступны, также, для менеджера по заказам, оператора, продавца и администратора. А последняя функция – также, для директора. Также, директор и администратор могут в десктопном приложении управлять пользователями. Менеджер по складу и администратор, также – работать с товарами: добавлять, редактировать и удалять.</a:t>
            </a:r>
          </a:p>
        </p:txBody>
      </p:sp>
    </p:spTree>
    <p:extLst>
      <p:ext uri="{BB962C8B-B14F-4D97-AF65-F5344CB8AC3E}">
        <p14:creationId xmlns:p14="http://schemas.microsoft.com/office/powerpoint/2010/main" val="164582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646545" y="732340"/>
            <a:ext cx="7895088" cy="5770547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Диаграмма базы данных была разбита на несколько модулей. 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Первый модуль «Пользователи»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="" xmlns:a16="http://schemas.microsoft.com/office/drawing/2014/main" id="{C87A5D47-1E04-FF08-8DD7-6138E229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03876"/>
            <a:ext cx="7211849" cy="47990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1210</TotalTime>
  <Words>897</Words>
  <Application>Microsoft Office PowerPoint</Application>
  <PresentationFormat>Экран (4:3)</PresentationFormat>
  <Paragraphs>140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Кривоносова</dc:creator>
  <cp:lastModifiedBy>mama</cp:lastModifiedBy>
  <cp:revision>206</cp:revision>
  <dcterms:created xsi:type="dcterms:W3CDTF">2010-06-18T09:27:04Z</dcterms:created>
  <dcterms:modified xsi:type="dcterms:W3CDTF">2023-06-08T10:34:31Z</dcterms:modified>
</cp:coreProperties>
</file>