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53" r:id="rId3"/>
    <p:sldId id="356" r:id="rId4"/>
    <p:sldId id="362" r:id="rId5"/>
    <p:sldId id="357" r:id="rId6"/>
    <p:sldId id="359" r:id="rId7"/>
    <p:sldId id="358" r:id="rId8"/>
    <p:sldId id="345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64"/>
    <p:restoredTop sz="94577"/>
  </p:normalViewPr>
  <p:slideViewPr>
    <p:cSldViewPr snapToGrid="0" snapToObjects="1">
      <p:cViewPr>
        <p:scale>
          <a:sx n="75" d="100"/>
          <a:sy n="75" d="100"/>
        </p:scale>
        <p:origin x="1680" y="10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2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116F2-007C-2A46-9E16-1764082C0FD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1A2AB-4FE8-7D43-8BB3-2D52582CF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9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7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3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8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1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2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1A2AB-4FE8-7D43-8BB3-2D52582CF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4A46-0F9A-6743-AFA4-5C30FD045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BB22A-28E3-CF4A-B251-297EAB75B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5D68-F38D-A34B-8CCE-D96D6597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EA10-B25B-2342-A14C-3FB0B662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7C97-CCF0-3C45-819E-2F85DBE6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C115-0D6D-3245-90EC-6FC2080E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49A7E-F271-024E-9557-79A9FB41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2D9F-1164-2449-94CB-EE1B2373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F0FE-FDA6-7A40-847B-B819A7E4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7574D-18C9-AA44-B836-9040BEFA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BB87B-5842-A04A-9732-72FDD7612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E779-1446-C545-BE0B-91F7C8C7E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258F2-32BD-4F4C-98DA-D5AF7E62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76A1C-0155-A248-8BEF-FEA5D08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7BC1-9C16-C14E-B9CA-B5883623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DA1E-9D1D-3041-A740-F6116B9D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C108-9EC0-4D42-B74E-94F37F971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q"/>
              <a:defRPr>
                <a:latin typeface=""/>
              </a:defRPr>
            </a:lvl1pPr>
            <a:lvl2pPr marL="685800" indent="-228600">
              <a:buFont typeface="Wingdings" pitchFamily="2" charset="2"/>
              <a:buChar char="q"/>
              <a:defRPr>
                <a:latin typeface=""/>
              </a:defRPr>
            </a:lvl2pPr>
            <a:lvl3pPr marL="1143000" indent="-228600">
              <a:buFont typeface="Wingdings" pitchFamily="2" charset="2"/>
              <a:buChar char="q"/>
              <a:defRPr>
                <a:latin typeface=""/>
              </a:defRPr>
            </a:lvl3pPr>
            <a:lvl4pPr marL="1600200" indent="-228600">
              <a:buFont typeface="Wingdings" pitchFamily="2" charset="2"/>
              <a:buChar char="q"/>
              <a:defRPr>
                <a:latin typeface=""/>
              </a:defRPr>
            </a:lvl4pPr>
            <a:lvl5pPr marL="2057400" indent="-228600">
              <a:buFont typeface="Wingdings" pitchFamily="2" charset="2"/>
              <a:buChar char="q"/>
              <a:defRPr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D8796-1473-DA4A-8390-CAF48E60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4ECD-CABC-5749-A1BC-C593CCDC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EB39-8188-6D42-B12F-78B1C938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6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38FB-5F1C-0C44-BA75-8409B3BD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D4A9E-5E89-284B-BC76-4697255D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BBDB-75FD-2141-A49E-25EABC8B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2F1D0-12EF-F24C-BA01-7CCDF7A6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2E25-CDE1-564A-B8DE-F27BB6D4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8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6B58-2292-724A-A5C4-76EC3266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4777-C524-2544-9116-4393AB43E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F70E-6243-9441-B9A1-445F62804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0DD18-3450-FB4D-8692-2D4E3C9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9A95-D52B-1348-B0AB-96AF785E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F7250-2A97-8140-AE7F-D1C6A723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A7B6-14A3-1549-A536-4EEB481B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3E833-774A-B149-8945-440C3D3E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0BFD-31E2-7D4C-B04E-70CC5F9CE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A36C-70D1-9E41-9727-37642598C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F7FCB-60D4-CF45-9AC5-A591B619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70E8A-B875-E347-941A-1A8A556F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48532-E56A-4D47-AE58-4C5C9553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2F91D-D723-434C-BF0A-57257B32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8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F565-27AE-CE40-A68F-2525DDAC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6DA76-9917-2D4C-BA4C-34793DA8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A3D81-8B22-5C4C-B1ED-AA9EE33B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5A0F-3E5A-4341-9F60-3DB5CACE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3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A259A-E7CA-874A-A881-F45FCE43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7AA44-2E93-ED43-A3EB-5DF59F9B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441A7-1C6C-EC43-A6DE-73E026A8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4A41-991B-5A4B-AFE2-8BDD7E91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EEE0-EC71-0345-B64A-8B623AA64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D560B-3B3D-E94E-9D80-99AC4C68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4BD6-4AB7-884F-AC1E-F5DE9FB7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D0F5-6A00-AA46-A0FC-34FF5A7B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AE4B1-7FDC-3342-A6F6-7AC2B473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FFE6-FBF8-3A4E-91A7-061FA0FB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64743-06D5-4A4F-B996-936C06A0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9E57-FD76-A246-9EE2-087C3487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0FFC-3F92-5640-8381-FD1D7562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A757-379C-8944-B2BF-E2427FB8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DE62-34A0-8541-A057-889A3DED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86DAD-2ECB-A345-90AF-EAAEF313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5BB7-F522-9842-BD88-9F346DF4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44C93-F346-3341-A57C-1307FD304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5331B-0576-B74B-AECD-2E7C12E3AD7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8B8E-B32C-BA47-A6BA-31AC84EB8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70AAE-C7F3-D244-A969-7FE610FAB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FFC6-E334-4D46-B827-25069556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2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5F55-DE24-EF40-84B9-04A84302C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"/>
              </a:rPr>
              <a:t>Conflict in Cyberspace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817B2-6F5E-1841-B76A-65B2707C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934284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Graduate Seminar, Fall 2023</a:t>
            </a:r>
          </a:p>
          <a:p>
            <a:pPr algn="l"/>
            <a:r>
              <a:rPr lang="en-US" dirty="0"/>
              <a:t>Anton Sobolev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D9F87-9EAB-225F-C1E5-0FC26A439678}"/>
              </a:ext>
            </a:extLst>
          </p:cNvPr>
          <p:cNvSpPr txBox="1"/>
          <p:nvPr/>
        </p:nvSpPr>
        <p:spPr>
          <a:xfrm>
            <a:off x="7433953" y="5599257"/>
            <a:ext cx="4591091" cy="1077218"/>
          </a:xfrm>
          <a:custGeom>
            <a:avLst/>
            <a:gdLst>
              <a:gd name="connsiteX0" fmla="*/ 0 w 4591091"/>
              <a:gd name="connsiteY0" fmla="*/ 0 h 1077218"/>
              <a:gd name="connsiteX1" fmla="*/ 527975 w 4591091"/>
              <a:gd name="connsiteY1" fmla="*/ 0 h 1077218"/>
              <a:gd name="connsiteX2" fmla="*/ 964129 w 4591091"/>
              <a:gd name="connsiteY2" fmla="*/ 0 h 1077218"/>
              <a:gd name="connsiteX3" fmla="*/ 1629837 w 4591091"/>
              <a:gd name="connsiteY3" fmla="*/ 0 h 1077218"/>
              <a:gd name="connsiteX4" fmla="*/ 2157813 w 4591091"/>
              <a:gd name="connsiteY4" fmla="*/ 0 h 1077218"/>
              <a:gd name="connsiteX5" fmla="*/ 2685788 w 4591091"/>
              <a:gd name="connsiteY5" fmla="*/ 0 h 1077218"/>
              <a:gd name="connsiteX6" fmla="*/ 3351496 w 4591091"/>
              <a:gd name="connsiteY6" fmla="*/ 0 h 1077218"/>
              <a:gd name="connsiteX7" fmla="*/ 3833561 w 4591091"/>
              <a:gd name="connsiteY7" fmla="*/ 0 h 1077218"/>
              <a:gd name="connsiteX8" fmla="*/ 4591091 w 4591091"/>
              <a:gd name="connsiteY8" fmla="*/ 0 h 1077218"/>
              <a:gd name="connsiteX9" fmla="*/ 4591091 w 4591091"/>
              <a:gd name="connsiteY9" fmla="*/ 560153 h 1077218"/>
              <a:gd name="connsiteX10" fmla="*/ 4591091 w 4591091"/>
              <a:gd name="connsiteY10" fmla="*/ 1077218 h 1077218"/>
              <a:gd name="connsiteX11" fmla="*/ 4017205 w 4591091"/>
              <a:gd name="connsiteY11" fmla="*/ 1077218 h 1077218"/>
              <a:gd name="connsiteX12" fmla="*/ 3489229 w 4591091"/>
              <a:gd name="connsiteY12" fmla="*/ 1077218 h 1077218"/>
              <a:gd name="connsiteX13" fmla="*/ 2823521 w 4591091"/>
              <a:gd name="connsiteY13" fmla="*/ 1077218 h 1077218"/>
              <a:gd name="connsiteX14" fmla="*/ 2157813 w 4591091"/>
              <a:gd name="connsiteY14" fmla="*/ 1077218 h 1077218"/>
              <a:gd name="connsiteX15" fmla="*/ 1675748 w 4591091"/>
              <a:gd name="connsiteY15" fmla="*/ 1077218 h 1077218"/>
              <a:gd name="connsiteX16" fmla="*/ 1101862 w 4591091"/>
              <a:gd name="connsiteY16" fmla="*/ 1077218 h 1077218"/>
              <a:gd name="connsiteX17" fmla="*/ 0 w 4591091"/>
              <a:gd name="connsiteY17" fmla="*/ 1077218 h 1077218"/>
              <a:gd name="connsiteX18" fmla="*/ 0 w 4591091"/>
              <a:gd name="connsiteY18" fmla="*/ 538609 h 1077218"/>
              <a:gd name="connsiteX19" fmla="*/ 0 w 4591091"/>
              <a:gd name="connsiteY19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91091" h="1077218" extrusionOk="0">
                <a:moveTo>
                  <a:pt x="0" y="0"/>
                </a:moveTo>
                <a:cubicBezTo>
                  <a:pt x="188641" y="-9907"/>
                  <a:pt x="303610" y="50663"/>
                  <a:pt x="527975" y="0"/>
                </a:cubicBezTo>
                <a:cubicBezTo>
                  <a:pt x="752340" y="-50663"/>
                  <a:pt x="825389" y="23285"/>
                  <a:pt x="964129" y="0"/>
                </a:cubicBezTo>
                <a:cubicBezTo>
                  <a:pt x="1102869" y="-23285"/>
                  <a:pt x="1408885" y="9391"/>
                  <a:pt x="1629837" y="0"/>
                </a:cubicBezTo>
                <a:cubicBezTo>
                  <a:pt x="1850789" y="-9391"/>
                  <a:pt x="1895423" y="45817"/>
                  <a:pt x="2157813" y="0"/>
                </a:cubicBezTo>
                <a:cubicBezTo>
                  <a:pt x="2420203" y="-45817"/>
                  <a:pt x="2478033" y="57040"/>
                  <a:pt x="2685788" y="0"/>
                </a:cubicBezTo>
                <a:cubicBezTo>
                  <a:pt x="2893544" y="-57040"/>
                  <a:pt x="3209698" y="11062"/>
                  <a:pt x="3351496" y="0"/>
                </a:cubicBezTo>
                <a:cubicBezTo>
                  <a:pt x="3493294" y="-11062"/>
                  <a:pt x="3600215" y="56363"/>
                  <a:pt x="3833561" y="0"/>
                </a:cubicBezTo>
                <a:cubicBezTo>
                  <a:pt x="4066907" y="-56363"/>
                  <a:pt x="4428435" y="7755"/>
                  <a:pt x="4591091" y="0"/>
                </a:cubicBezTo>
                <a:cubicBezTo>
                  <a:pt x="4630570" y="186442"/>
                  <a:pt x="4562654" y="366170"/>
                  <a:pt x="4591091" y="560153"/>
                </a:cubicBezTo>
                <a:cubicBezTo>
                  <a:pt x="4619528" y="754136"/>
                  <a:pt x="4567873" y="826748"/>
                  <a:pt x="4591091" y="1077218"/>
                </a:cubicBezTo>
                <a:cubicBezTo>
                  <a:pt x="4389267" y="1136001"/>
                  <a:pt x="4297297" y="1040842"/>
                  <a:pt x="4017205" y="1077218"/>
                </a:cubicBezTo>
                <a:cubicBezTo>
                  <a:pt x="3737113" y="1113594"/>
                  <a:pt x="3613300" y="1055430"/>
                  <a:pt x="3489229" y="1077218"/>
                </a:cubicBezTo>
                <a:cubicBezTo>
                  <a:pt x="3365158" y="1099006"/>
                  <a:pt x="3135063" y="1034864"/>
                  <a:pt x="2823521" y="1077218"/>
                </a:cubicBezTo>
                <a:cubicBezTo>
                  <a:pt x="2511979" y="1119572"/>
                  <a:pt x="2486295" y="1018252"/>
                  <a:pt x="2157813" y="1077218"/>
                </a:cubicBezTo>
                <a:cubicBezTo>
                  <a:pt x="1829331" y="1136184"/>
                  <a:pt x="1889988" y="1039793"/>
                  <a:pt x="1675748" y="1077218"/>
                </a:cubicBezTo>
                <a:cubicBezTo>
                  <a:pt x="1461508" y="1114643"/>
                  <a:pt x="1246014" y="1032608"/>
                  <a:pt x="1101862" y="1077218"/>
                </a:cubicBezTo>
                <a:cubicBezTo>
                  <a:pt x="957710" y="1121828"/>
                  <a:pt x="237246" y="1074082"/>
                  <a:pt x="0" y="1077218"/>
                </a:cubicBezTo>
                <a:cubicBezTo>
                  <a:pt x="-1784" y="912905"/>
                  <a:pt x="3269" y="700791"/>
                  <a:pt x="0" y="538609"/>
                </a:cubicBezTo>
                <a:cubicBezTo>
                  <a:pt x="-3269" y="376427"/>
                  <a:pt x="21198" y="160173"/>
                  <a:pt x="0" y="0"/>
                </a:cubicBezTo>
                <a:close/>
              </a:path>
            </a:pathLst>
          </a:custGeom>
          <a:noFill/>
          <a:ln w="349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b="1" i="1" dirty="0">
                <a:latin typeface=""/>
              </a:rPr>
              <a:t>Week 05 </a:t>
            </a:r>
          </a:p>
          <a:p>
            <a:pPr algn="r"/>
            <a:r>
              <a:rPr lang="en-US" sz="2000" b="1" i="1" dirty="0">
                <a:latin typeface=""/>
              </a:rPr>
              <a:t>Seminar: </a:t>
            </a:r>
            <a:r>
              <a:rPr lang="en-US" sz="2000" i="1" dirty="0">
                <a:latin typeface=""/>
              </a:rPr>
              <a:t>Technology Steps in</a:t>
            </a:r>
          </a:p>
          <a:p>
            <a:pPr algn="r"/>
            <a:r>
              <a:rPr lang="en-US" sz="2000" b="1" i="1" dirty="0">
                <a:latin typeface=""/>
              </a:rPr>
              <a:t>Lecture: </a:t>
            </a:r>
            <a:r>
              <a:rPr lang="en-US" sz="2000" i="1" dirty="0">
                <a:latin typeface=""/>
              </a:rPr>
              <a:t>Understanding Cyberspace</a:t>
            </a:r>
          </a:p>
        </p:txBody>
      </p:sp>
    </p:spTree>
    <p:extLst>
      <p:ext uri="{BB962C8B-B14F-4D97-AF65-F5344CB8AC3E}">
        <p14:creationId xmlns:p14="http://schemas.microsoft.com/office/powerpoint/2010/main" val="264629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5C74-E062-443E-F7F9-7010F675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-35811"/>
            <a:ext cx="12422037" cy="1325563"/>
          </a:xfrm>
        </p:spPr>
        <p:txBody>
          <a:bodyPr/>
          <a:lstStyle/>
          <a:p>
            <a:r>
              <a:rPr lang="en-US" sz="4000" b="1" dirty="0"/>
              <a:t>New TA: </a:t>
            </a:r>
            <a:r>
              <a:rPr lang="en-US" sz="4000" dirty="0"/>
              <a:t>Min Shi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6BB1E-31E4-5DC0-A152-D0E9EE5FB588}"/>
              </a:ext>
            </a:extLst>
          </p:cNvPr>
          <p:cNvSpPr txBox="1"/>
          <p:nvPr/>
        </p:nvSpPr>
        <p:spPr>
          <a:xfrm>
            <a:off x="537358" y="1289752"/>
            <a:ext cx="80841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"/>
              </a:rPr>
              <a:t>Min Shi </a:t>
            </a:r>
            <a:r>
              <a:rPr lang="en-US" sz="2400" dirty="0">
                <a:latin typeface=""/>
              </a:rPr>
              <a:t>(class materials, focus on coding)</a:t>
            </a:r>
          </a:p>
          <a:p>
            <a:pPr lvl="1"/>
            <a:r>
              <a:rPr lang="en-US" sz="2400" dirty="0">
                <a:latin typeface=""/>
              </a:rPr>
              <a:t>Office Hours: Tuesday, 5-7 pm, G.R.3.314: https://</a:t>
            </a:r>
            <a:r>
              <a:rPr lang="en-US" sz="2400" dirty="0" err="1">
                <a:latin typeface=""/>
              </a:rPr>
              <a:t>minshi.youcanbook.me</a:t>
            </a:r>
            <a:endParaRPr lang="en-US" sz="2400" dirty="0">
              <a:latin typeface=""/>
            </a:endParaRPr>
          </a:p>
          <a:p>
            <a:pPr lvl="1"/>
            <a:r>
              <a:rPr lang="en-US" sz="2400" dirty="0">
                <a:latin typeface=""/>
              </a:rPr>
              <a:t>Forum / Emails: 9-10 AM</a:t>
            </a:r>
          </a:p>
          <a:p>
            <a:endParaRPr lang="en-US" sz="2400" dirty="0">
              <a:latin typeface=""/>
            </a:endParaRPr>
          </a:p>
          <a:p>
            <a:r>
              <a:rPr lang="en-US" sz="2400" b="1" dirty="0">
                <a:latin typeface=""/>
              </a:rPr>
              <a:t>Kashmiri </a:t>
            </a:r>
            <a:r>
              <a:rPr lang="en-US" sz="2400" b="1" dirty="0" err="1">
                <a:latin typeface=""/>
              </a:rPr>
              <a:t>Medhi</a:t>
            </a:r>
            <a:r>
              <a:rPr lang="en-US" sz="2400" b="1" dirty="0">
                <a:latin typeface=""/>
              </a:rPr>
              <a:t> </a:t>
            </a:r>
            <a:r>
              <a:rPr lang="en-US" sz="2400" dirty="0">
                <a:latin typeface=""/>
              </a:rPr>
              <a:t>(class materials, focus on readings)</a:t>
            </a:r>
          </a:p>
          <a:p>
            <a:pPr lvl="1"/>
            <a:r>
              <a:rPr lang="en-US" sz="2400" dirty="0">
                <a:latin typeface=""/>
              </a:rPr>
              <a:t>Office Hours: Thursday, 5-7 pm:</a:t>
            </a:r>
          </a:p>
          <a:p>
            <a:pPr lvl="1"/>
            <a:r>
              <a:rPr lang="en-US" sz="2400" dirty="0">
                <a:latin typeface=""/>
              </a:rPr>
              <a:t>Forum / Emails: 6-7 PM</a:t>
            </a:r>
          </a:p>
        </p:txBody>
      </p:sp>
    </p:spTree>
    <p:extLst>
      <p:ext uri="{BB962C8B-B14F-4D97-AF65-F5344CB8AC3E}">
        <p14:creationId xmlns:p14="http://schemas.microsoft.com/office/powerpoint/2010/main" val="369002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5C74-E062-443E-F7F9-7010F675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-35811"/>
            <a:ext cx="12422037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</a:rPr>
              <a:t> Group Activities Schedule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D6960-D0AC-5B20-C27C-50DF08A57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17" y="885991"/>
            <a:ext cx="11435366" cy="16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2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5C74-E062-443E-F7F9-7010F675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-35811"/>
            <a:ext cx="12422037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</a:rPr>
              <a:t> Group Activities Schedule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D6960-D0AC-5B20-C27C-50DF08A57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17" y="885991"/>
            <a:ext cx="11435366" cy="165584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1C5C5E-EC14-4D47-307C-B8FCD3D565AC}"/>
              </a:ext>
            </a:extLst>
          </p:cNvPr>
          <p:cNvGraphicFramePr>
            <a:graphicFrameLocks noGrp="1"/>
          </p:cNvGraphicFramePr>
          <p:nvPr/>
        </p:nvGraphicFramePr>
        <p:xfrm>
          <a:off x="463961" y="2437185"/>
          <a:ext cx="7563759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3379">
                  <a:extLst>
                    <a:ext uri="{9D8B030D-6E8A-4147-A177-3AD203B41FA5}">
                      <a16:colId xmlns:a16="http://schemas.microsoft.com/office/drawing/2014/main" val="3459243518"/>
                    </a:ext>
                  </a:extLst>
                </a:gridCol>
                <a:gridCol w="1467595">
                  <a:extLst>
                    <a:ext uri="{9D8B030D-6E8A-4147-A177-3AD203B41FA5}">
                      <a16:colId xmlns:a16="http://schemas.microsoft.com/office/drawing/2014/main" val="3416350503"/>
                    </a:ext>
                  </a:extLst>
                </a:gridCol>
                <a:gridCol w="1467595">
                  <a:extLst>
                    <a:ext uri="{9D8B030D-6E8A-4147-A177-3AD203B41FA5}">
                      <a16:colId xmlns:a16="http://schemas.microsoft.com/office/drawing/2014/main" val="3407312488"/>
                    </a:ext>
                  </a:extLst>
                </a:gridCol>
                <a:gridCol w="1467595">
                  <a:extLst>
                    <a:ext uri="{9D8B030D-6E8A-4147-A177-3AD203B41FA5}">
                      <a16:colId xmlns:a16="http://schemas.microsoft.com/office/drawing/2014/main" val="3941290970"/>
                    </a:ext>
                  </a:extLst>
                </a:gridCol>
                <a:gridCol w="1467595">
                  <a:extLst>
                    <a:ext uri="{9D8B030D-6E8A-4147-A177-3AD203B41FA5}">
                      <a16:colId xmlns:a16="http://schemas.microsoft.com/office/drawing/2014/main" val="41362482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Group 1 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Group 3 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Group 5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37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Ajay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Bhuvan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Will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1516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Shubham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Adela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Raul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0718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dirty="0" err="1">
                          <a:solidFill>
                            <a:schemeClr val="tx1"/>
                          </a:solidFill>
                          <a:effectLst/>
                        </a:rPr>
                        <a:t>Suraesh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000" b="0" kern="0" dirty="0" err="1">
                          <a:solidFill>
                            <a:schemeClr val="tx1"/>
                          </a:solidFill>
                          <a:effectLst/>
                        </a:rPr>
                        <a:t>Krishnaa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chemeClr val="tx1"/>
                          </a:solidFill>
                          <a:effectLst/>
                        </a:rPr>
                        <a:t>Hoorain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Keerthana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447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Chirag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Vasantha Rani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95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Group 6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528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Group 2 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Group 4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Esther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050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dirty="0" err="1">
                          <a:solidFill>
                            <a:schemeClr val="tx1"/>
                          </a:solidFill>
                          <a:effectLst/>
                        </a:rPr>
                        <a:t>Boenna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Aminul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Glenn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4591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Ashby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James Alexander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Swayam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5266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Aayush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Sahil Sanjay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069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</a:rPr>
                        <a:t>Aaron</a:t>
                      </a:r>
                      <a:endParaRPr lang="en-US" sz="20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chemeClr val="tx1"/>
                          </a:solidFill>
                          <a:effectLst/>
                        </a:rPr>
                        <a:t>Ishani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</a:rPr>
                        <a:t>Group 7</a:t>
                      </a:r>
                      <a:endParaRPr lang="en-US" sz="20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1797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Folasade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4235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Nutchasorn</a:t>
                      </a:r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339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 err="1">
                          <a:solidFill>
                            <a:schemeClr val="tx1"/>
                          </a:solidFill>
                          <a:effectLst/>
                        </a:rPr>
                        <a:t>Arth</a:t>
                      </a:r>
                      <a:endParaRPr lang="en-US" sz="2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67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1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5C74-E062-443E-F7F9-7010F675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-35811"/>
            <a:ext cx="12422037" cy="1325563"/>
          </a:xfrm>
        </p:spPr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</a:rPr>
              <a:t> Groups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9F571A-90C5-0E19-340B-34651F1FD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14929"/>
              </p:ext>
            </p:extLst>
          </p:nvPr>
        </p:nvGraphicFramePr>
        <p:xfrm>
          <a:off x="940115" y="933490"/>
          <a:ext cx="10685828" cy="5170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660">
                  <a:extLst>
                    <a:ext uri="{9D8B030D-6E8A-4147-A177-3AD203B41FA5}">
                      <a16:colId xmlns:a16="http://schemas.microsoft.com/office/drawing/2014/main" val="2553923860"/>
                    </a:ext>
                  </a:extLst>
                </a:gridCol>
                <a:gridCol w="2260502">
                  <a:extLst>
                    <a:ext uri="{9D8B030D-6E8A-4147-A177-3AD203B41FA5}">
                      <a16:colId xmlns:a16="http://schemas.microsoft.com/office/drawing/2014/main" val="3921916302"/>
                    </a:ext>
                  </a:extLst>
                </a:gridCol>
                <a:gridCol w="1462081">
                  <a:extLst>
                    <a:ext uri="{9D8B030D-6E8A-4147-A177-3AD203B41FA5}">
                      <a16:colId xmlns:a16="http://schemas.microsoft.com/office/drawing/2014/main" val="1719488195"/>
                    </a:ext>
                  </a:extLst>
                </a:gridCol>
                <a:gridCol w="1462081">
                  <a:extLst>
                    <a:ext uri="{9D8B030D-6E8A-4147-A177-3AD203B41FA5}">
                      <a16:colId xmlns:a16="http://schemas.microsoft.com/office/drawing/2014/main" val="3613422164"/>
                    </a:ext>
                  </a:extLst>
                </a:gridCol>
                <a:gridCol w="1462081">
                  <a:extLst>
                    <a:ext uri="{9D8B030D-6E8A-4147-A177-3AD203B41FA5}">
                      <a16:colId xmlns:a16="http://schemas.microsoft.com/office/drawing/2014/main" val="3685076404"/>
                    </a:ext>
                  </a:extLst>
                </a:gridCol>
                <a:gridCol w="1462081">
                  <a:extLst>
                    <a:ext uri="{9D8B030D-6E8A-4147-A177-3AD203B41FA5}">
                      <a16:colId xmlns:a16="http://schemas.microsoft.com/office/drawing/2014/main" val="2335710324"/>
                    </a:ext>
                  </a:extLst>
                </a:gridCol>
                <a:gridCol w="1913342">
                  <a:extLst>
                    <a:ext uri="{9D8B030D-6E8A-4147-A177-3AD203B41FA5}">
                      <a16:colId xmlns:a16="http://schemas.microsoft.com/office/drawing/2014/main" val="3107638669"/>
                    </a:ext>
                  </a:extLst>
                </a:gridCol>
              </a:tblGrid>
              <a:tr h="2164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Module 2. Cyberspace: The Current Scene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841255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W05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Governing Cyberspace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78172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479967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257146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W06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Cyber Strategy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35197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Activity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Discussion lead (G1) | Presentation (G4)</a:t>
                      </a:r>
                    </a:p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How to work with conflict-related data: Workshop</a:t>
                      </a: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963041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Midterm Conference Guidelines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783628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New Topic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Cyber Strategy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337931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W07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De-Coding Cyber Strategy: Midterm Conference Preparation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378762"/>
                  </a:ext>
                </a:extLst>
              </a:tr>
              <a:tr h="31109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430137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311073"/>
                  </a:ext>
                </a:extLst>
              </a:tr>
              <a:tr h="216424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8499" marR="8499" marT="8499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Discussion lead (G1) | Presentation (G4)</a:t>
                      </a:r>
                      <a:endParaRPr lang="en-US" sz="20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CyberSpace</a:t>
                      </a:r>
                      <a:r>
                        <a:rPr lang="en-US" sz="2000" u="none" strike="noStrike" dirty="0">
                          <a:effectLst/>
                        </a:rPr>
                        <a:t> &amp; Military Operations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160492"/>
                  </a:ext>
                </a:extLst>
              </a:tr>
              <a:tr h="192675">
                <a:tc>
                  <a:txBody>
                    <a:bodyPr/>
                    <a:lstStyle/>
                    <a:p>
                      <a:pPr algn="l" fontAlgn="b"/>
                      <a:endParaRPr lang="en-US" sz="2000" b="1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W08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Political map of cyberspace: Mini-conference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9" marR="8499" marT="8499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0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3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CF1492-FE0B-E80D-EA75-4FED992D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0" y="36167"/>
            <a:ext cx="12422037" cy="1325563"/>
          </a:xfrm>
        </p:spPr>
        <p:txBody>
          <a:bodyPr/>
          <a:lstStyle/>
          <a:p>
            <a:r>
              <a:rPr lang="en-US" sz="4400" b="1" dirty="0">
                <a:latin typeface=""/>
              </a:rPr>
              <a:t>ICT: Similarities in Spatial Diffusion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0729FE-A990-2CDA-D581-D818AC3818CD}"/>
              </a:ext>
            </a:extLst>
          </p:cNvPr>
          <p:cNvSpPr txBox="1">
            <a:spLocks/>
          </p:cNvSpPr>
          <p:nvPr/>
        </p:nvSpPr>
        <p:spPr>
          <a:xfrm>
            <a:off x="138022" y="1484322"/>
            <a:ext cx="1242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0ACED-97CD-49AA-4DCA-591D2D0F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957" y="1000924"/>
            <a:ext cx="3707338" cy="36179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D816B9-54D4-C661-720E-B05EDE64DDD5}"/>
              </a:ext>
            </a:extLst>
          </p:cNvPr>
          <p:cNvSpPr txBox="1"/>
          <p:nvPr/>
        </p:nvSpPr>
        <p:spPr>
          <a:xfrm>
            <a:off x="6096000" y="4741438"/>
            <a:ext cx="41285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"/>
              </a:rPr>
              <a:t>Overlap In:</a:t>
            </a:r>
            <a:endParaRPr lang="en-US" b="1" dirty="0">
              <a:latin typeface=""/>
            </a:endParaRPr>
          </a:p>
          <a:p>
            <a:r>
              <a:rPr lang="en-US" sz="1800" dirty="0">
                <a:latin typeface=""/>
              </a:rPr>
              <a:t>☐ Roads ☐ Telegraph</a:t>
            </a:r>
          </a:p>
          <a:p>
            <a:r>
              <a:rPr lang="en-US" sz="1800" dirty="0">
                <a:latin typeface=""/>
              </a:rPr>
              <a:t>☐ </a:t>
            </a:r>
            <a:r>
              <a:rPr lang="en-US" dirty="0">
                <a:latin typeface=""/>
              </a:rPr>
              <a:t>Fiber </a:t>
            </a:r>
            <a:endParaRPr lang="en-US" sz="1800" dirty="0">
              <a:latin typeface=""/>
            </a:endParaRPr>
          </a:p>
          <a:p>
            <a:r>
              <a:rPr lang="en-US" sz="1800" b="1" dirty="0">
                <a:latin typeface=""/>
              </a:rPr>
              <a:t>Wireless Signal Diffusion: </a:t>
            </a:r>
            <a:r>
              <a:rPr lang="en-US" sz="1800" dirty="0">
                <a:latin typeface=""/>
              </a:rPr>
              <a:t>Change in patterns?</a:t>
            </a:r>
          </a:p>
          <a:p>
            <a:r>
              <a:rPr lang="en-US" sz="1800" dirty="0">
                <a:latin typeface=""/>
              </a:rPr>
              <a:t>☐ Radio | TV stations locations</a:t>
            </a:r>
          </a:p>
        </p:txBody>
      </p:sp>
      <p:pic>
        <p:nvPicPr>
          <p:cNvPr id="3074" name="Picture 2" descr="Pin on | france |">
            <a:extLst>
              <a:ext uri="{FF2B5EF4-FFF2-40B4-BE49-F238E27FC236}">
                <a16:creationId xmlns:a16="http://schemas.microsoft.com/office/drawing/2014/main" id="{E093D896-BC8E-1902-A0CA-96D56F39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" y="954078"/>
            <a:ext cx="4123937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98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CF1492-FE0B-E80D-EA75-4FED992D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1" y="-204121"/>
            <a:ext cx="12422037" cy="1325563"/>
          </a:xfrm>
        </p:spPr>
        <p:txBody>
          <a:bodyPr/>
          <a:lstStyle/>
          <a:p>
            <a:r>
              <a:rPr lang="en-US" b="1" dirty="0"/>
              <a:t>Cont’d: Coincidence?</a:t>
            </a:r>
            <a:endParaRPr lang="en-US" sz="4400" b="1" dirty="0">
              <a:latin typeface="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0729FE-A990-2CDA-D581-D818AC3818CD}"/>
              </a:ext>
            </a:extLst>
          </p:cNvPr>
          <p:cNvSpPr txBox="1">
            <a:spLocks/>
          </p:cNvSpPr>
          <p:nvPr/>
        </p:nvSpPr>
        <p:spPr>
          <a:xfrm>
            <a:off x="138022" y="1484322"/>
            <a:ext cx="1242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2C48C980-1443-F460-7D15-E73321C8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22" y="830997"/>
            <a:ext cx="6499722" cy="426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11A45-C038-C4C1-E11E-DD44D7C4BFB2}"/>
              </a:ext>
            </a:extLst>
          </p:cNvPr>
          <p:cNvSpPr txBox="1"/>
          <p:nvPr/>
        </p:nvSpPr>
        <p:spPr>
          <a:xfrm>
            <a:off x="316976" y="5093932"/>
            <a:ext cx="719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ource Serif Pro" panose="020F0502020204030204" pitchFamily="34" charset="0"/>
              </a:rPr>
              <a:t>Figure 2</a:t>
            </a:r>
            <a:r>
              <a:rPr lang="en-US" b="0" i="0" dirty="0">
                <a:solidFill>
                  <a:srgbClr val="000000"/>
                </a:solidFill>
                <a:effectLst/>
                <a:latin typeface="Source Serif Pro" panose="020F0502020204030204" pitchFamily="34" charset="0"/>
              </a:rPr>
              <a:t> Post towns, sub-post towns, and post roads in the UK around 1838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6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CF1492-FE0B-E80D-EA75-4FED992D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76" y="-159453"/>
            <a:ext cx="12422037" cy="1325563"/>
          </a:xfrm>
        </p:spPr>
        <p:txBody>
          <a:bodyPr/>
          <a:lstStyle/>
          <a:p>
            <a:r>
              <a:rPr lang="en-US" sz="4400" b="1" dirty="0">
                <a:latin typeface=""/>
              </a:rPr>
              <a:t>Cyber Space &amp; Nature of Coercion: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0729FE-A990-2CDA-D581-D818AC3818CD}"/>
              </a:ext>
            </a:extLst>
          </p:cNvPr>
          <p:cNvSpPr txBox="1">
            <a:spLocks/>
          </p:cNvSpPr>
          <p:nvPr/>
        </p:nvSpPr>
        <p:spPr>
          <a:xfrm>
            <a:off x="138022" y="1484322"/>
            <a:ext cx="124220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D8CD7-1870-EB42-2B1F-90D93F45F7DC}"/>
              </a:ext>
            </a:extLst>
          </p:cNvPr>
          <p:cNvSpPr txBox="1"/>
          <p:nvPr/>
        </p:nvSpPr>
        <p:spPr>
          <a:xfrm>
            <a:off x="121664" y="5218278"/>
            <a:ext cx="6406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"/>
              </a:rPr>
              <a:t>☐ Role of </a:t>
            </a:r>
            <a:r>
              <a:rPr lang="en-US" dirty="0">
                <a:latin typeface=""/>
              </a:rPr>
              <a:t>Borders &amp; Walls</a:t>
            </a:r>
          </a:p>
          <a:p>
            <a:endParaRPr lang="en-US" dirty="0">
              <a:latin typeface=""/>
            </a:endParaRPr>
          </a:p>
          <a:p>
            <a:r>
              <a:rPr lang="en-US" sz="1800" dirty="0">
                <a:latin typeface=""/>
              </a:rPr>
              <a:t>☐ Technology restricts</a:t>
            </a:r>
          </a:p>
          <a:p>
            <a:r>
              <a:rPr lang="en-US" sz="1800" dirty="0">
                <a:latin typeface=""/>
              </a:rPr>
              <a:t>     ☐ Costs of Territorial Control</a:t>
            </a:r>
          </a:p>
          <a:p>
            <a:r>
              <a:rPr lang="en-US" sz="1800" dirty="0">
                <a:latin typeface=""/>
              </a:rPr>
              <a:t>     ☐ Equilibrium level </a:t>
            </a:r>
            <a:r>
              <a:rPr lang="en-US" dirty="0">
                <a:latin typeface=""/>
              </a:rPr>
              <a:t>of Violence</a:t>
            </a:r>
            <a:endParaRPr lang="en-US" sz="1800" dirty="0">
              <a:latin typeface=""/>
            </a:endParaRPr>
          </a:p>
        </p:txBody>
      </p:sp>
      <p:pic>
        <p:nvPicPr>
          <p:cNvPr id="3074" name="Picture 2" descr="Paper and ink map showing the Acropolis of Athens over time.">
            <a:extLst>
              <a:ext uri="{FF2B5EF4-FFF2-40B4-BE49-F238E27FC236}">
                <a16:creationId xmlns:a16="http://schemas.microsoft.com/office/drawing/2014/main" id="{43BB2B96-587B-6EF8-B2F4-F4D6DCF4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55" y="901058"/>
            <a:ext cx="5014941" cy="268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3232E48-62A7-7F2E-FDB9-32C97386D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94" y="2809885"/>
            <a:ext cx="5517921" cy="39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7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A0C9D89-B8EB-375E-36FE-C08374D5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998" y="2256768"/>
            <a:ext cx="7772400" cy="43844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B24548A-1947-9CF6-5C4B-79D95948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Same Process? </a:t>
            </a:r>
            <a:r>
              <a:rPr lang="en-US" dirty="0"/>
              <a:t>Monopolization in Cyberspace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1B29E2-1FC5-3246-BF62-55F2BDFCEF20}"/>
              </a:ext>
            </a:extLst>
          </p:cNvPr>
          <p:cNvSpPr txBox="1">
            <a:spLocks/>
          </p:cNvSpPr>
          <p:nvPr/>
        </p:nvSpPr>
        <p:spPr>
          <a:xfrm>
            <a:off x="394252" y="1968638"/>
            <a:ext cx="3084443" cy="2205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Although this perspective was looked different 15 years ago: Viruses and Antivirus Companies as Protection-Racket Business</a:t>
            </a:r>
          </a:p>
        </p:txBody>
      </p:sp>
    </p:spTree>
    <p:extLst>
      <p:ext uri="{BB962C8B-B14F-4D97-AF65-F5344CB8AC3E}">
        <p14:creationId xmlns:p14="http://schemas.microsoft.com/office/powerpoint/2010/main" val="298794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12268</TotalTime>
  <Words>320</Words>
  <Application>Microsoft Macintosh PowerPoint</Application>
  <PresentationFormat>Widescreen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Serif Pro</vt:lpstr>
      <vt:lpstr>Wingdings</vt:lpstr>
      <vt:lpstr>Office Theme</vt:lpstr>
      <vt:lpstr>Conflict in Cyberspace</vt:lpstr>
      <vt:lpstr>New TA: Min Shi</vt:lpstr>
      <vt:lpstr> Group Activities Schedule</vt:lpstr>
      <vt:lpstr> Group Activities Schedule</vt:lpstr>
      <vt:lpstr> Groups</vt:lpstr>
      <vt:lpstr>ICT: Similarities in Spatial Diffusion</vt:lpstr>
      <vt:lpstr>Cont’d: Coincidence?</vt:lpstr>
      <vt:lpstr>Cyber Space &amp; Nature of Coercion:</vt:lpstr>
      <vt:lpstr>Same Process? Monopolization in Cyberspace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Policy</dc:title>
  <dc:creator>Sobolev, Anton</dc:creator>
  <cp:lastModifiedBy>Sobolev, Anton</cp:lastModifiedBy>
  <cp:revision>565</cp:revision>
  <dcterms:created xsi:type="dcterms:W3CDTF">2021-08-24T21:04:57Z</dcterms:created>
  <dcterms:modified xsi:type="dcterms:W3CDTF">2023-09-21T23:56:44Z</dcterms:modified>
</cp:coreProperties>
</file>