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6533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197" y="537971"/>
            <a:ext cx="8049005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00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239" y="1255750"/>
            <a:ext cx="7818120" cy="4617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6533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8610" y="623315"/>
            <a:ext cx="5991860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6533"/>
                </a:solidFill>
                <a:latin typeface="Garamond"/>
                <a:cs typeface="Garamond"/>
              </a:rPr>
              <a:t>Информатика и</a:t>
            </a:r>
            <a:r>
              <a:rPr sz="4800" spc="-65" dirty="0">
                <a:solidFill>
                  <a:srgbClr val="006533"/>
                </a:solidFill>
                <a:latin typeface="Garamond"/>
                <a:cs typeface="Garamond"/>
              </a:rPr>
              <a:t> </a:t>
            </a:r>
            <a:r>
              <a:rPr sz="4800" spc="-5" dirty="0">
                <a:solidFill>
                  <a:srgbClr val="006533"/>
                </a:solidFill>
                <a:latin typeface="Garamond"/>
                <a:cs typeface="Garamond"/>
              </a:rPr>
              <a:t>ИКТ</a:t>
            </a:r>
            <a:endParaRPr sz="480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3590" y="4743074"/>
            <a:ext cx="2184400" cy="2026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9409" y="1675390"/>
            <a:ext cx="6448044" cy="4639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5109" y="6831422"/>
            <a:ext cx="97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200" dirty="0">
                <a:latin typeface="Garamond"/>
                <a:cs typeface="Garamond"/>
              </a:rPr>
              <a:t>1</a:t>
            </a:r>
            <a:endParaRPr sz="1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531" y="1011174"/>
            <a:ext cx="8713469" cy="528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197" y="1727200"/>
            <a:ext cx="640842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4" dirty="0">
                <a:solidFill>
                  <a:srgbClr val="006533"/>
                </a:solidFill>
                <a:latin typeface="Microsoft Sans Serif"/>
                <a:cs typeface="Microsoft Sans Serif"/>
              </a:rPr>
              <a:t>V </a:t>
            </a:r>
            <a:r>
              <a:rPr sz="3200" b="1" spc="-5" dirty="0">
                <a:latin typeface="Times New Roman"/>
                <a:cs typeface="Times New Roman"/>
              </a:rPr>
              <a:t>ОБЛАСТИ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ИСПОЛЬЗОВАНИЯ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222" y="3024111"/>
            <a:ext cx="361822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1495" algn="l"/>
              </a:tabLst>
            </a:pPr>
            <a:r>
              <a:rPr sz="3200" spc="340" dirty="0">
                <a:solidFill>
                  <a:srgbClr val="006533"/>
                </a:solidFill>
                <a:latin typeface="Microsoft Sans Serif"/>
                <a:cs typeface="Microsoft Sans Serif"/>
              </a:rPr>
              <a:t>V	</a:t>
            </a:r>
            <a:r>
              <a:rPr sz="3200" b="1" spc="-5" dirty="0">
                <a:latin typeface="Times New Roman"/>
                <a:cs typeface="Times New Roman"/>
              </a:rPr>
              <a:t>ВРЕМЕННОМУ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154" y="3024111"/>
            <a:ext cx="209613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ФАКТОРУ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222" y="4369790"/>
            <a:ext cx="6386830" cy="184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40" dirty="0">
                <a:solidFill>
                  <a:srgbClr val="006533"/>
                </a:solidFill>
                <a:latin typeface="Microsoft Sans Serif"/>
                <a:cs typeface="Microsoft Sans Serif"/>
              </a:rPr>
              <a:t>V </a:t>
            </a:r>
            <a:r>
              <a:rPr sz="3200" b="1" spc="-5" dirty="0">
                <a:latin typeface="Times New Roman"/>
                <a:cs typeface="Times New Roman"/>
              </a:rPr>
              <a:t>СПОСОБУ</a:t>
            </a:r>
            <a:r>
              <a:rPr sz="3200" b="1" spc="-4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ПРЕДСТАВЛЕНИЯ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00275" algn="l"/>
              </a:tabLst>
            </a:pPr>
            <a:r>
              <a:rPr sz="3200" spc="340" dirty="0">
                <a:solidFill>
                  <a:srgbClr val="006533"/>
                </a:solidFill>
                <a:latin typeface="Microsoft Sans Serif"/>
                <a:cs typeface="Microsoft Sans Serif"/>
              </a:rPr>
              <a:t>V</a:t>
            </a:r>
            <a:r>
              <a:rPr sz="3200" spc="-45" dirty="0">
                <a:solidFill>
                  <a:srgbClr val="006533"/>
                </a:solidFill>
                <a:latin typeface="Microsoft Sans Serif"/>
                <a:cs typeface="Microsoft Sans Serif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ФОРМЕ	ПРЕДСТАВЛЕНИЯ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1599" y="640079"/>
            <a:ext cx="856424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Классификация моделей</a:t>
            </a:r>
            <a:r>
              <a:rPr sz="4800" spc="-40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по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239" y="2939795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2286000" y="599694"/>
                </a:moveTo>
                <a:lnTo>
                  <a:pt x="2286000" y="85343"/>
                </a:lnTo>
                <a:lnTo>
                  <a:pt x="2279296" y="52077"/>
                </a:lnTo>
                <a:lnTo>
                  <a:pt x="2260949" y="24955"/>
                </a:lnTo>
                <a:lnTo>
                  <a:pt x="2233600" y="6691"/>
                </a:lnTo>
                <a:lnTo>
                  <a:pt x="2199893" y="0"/>
                </a:lnTo>
                <a:lnTo>
                  <a:pt x="85343" y="0"/>
                </a:ln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4"/>
                </a:lnTo>
                <a:lnTo>
                  <a:pt x="0" y="599694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3" y="685800"/>
                </a:lnTo>
                <a:lnTo>
                  <a:pt x="2199893" y="685800"/>
                </a:lnTo>
                <a:lnTo>
                  <a:pt x="2233600" y="679096"/>
                </a:lnTo>
                <a:lnTo>
                  <a:pt x="2260949" y="660749"/>
                </a:lnTo>
                <a:lnTo>
                  <a:pt x="2279296" y="633400"/>
                </a:lnTo>
                <a:lnTo>
                  <a:pt x="2286000" y="59969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239" y="2939795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85343" y="0"/>
                </a:move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4"/>
                </a:lnTo>
                <a:lnTo>
                  <a:pt x="0" y="599694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3" y="685800"/>
                </a:lnTo>
                <a:lnTo>
                  <a:pt x="2199893" y="685800"/>
                </a:lnTo>
                <a:lnTo>
                  <a:pt x="2233600" y="679096"/>
                </a:lnTo>
                <a:lnTo>
                  <a:pt x="2260949" y="660749"/>
                </a:lnTo>
                <a:lnTo>
                  <a:pt x="2279296" y="633400"/>
                </a:lnTo>
                <a:lnTo>
                  <a:pt x="2286000" y="599694"/>
                </a:lnTo>
                <a:lnTo>
                  <a:pt x="2286000" y="85343"/>
                </a:lnTo>
                <a:lnTo>
                  <a:pt x="2279296" y="52077"/>
                </a:lnTo>
                <a:lnTo>
                  <a:pt x="2260949" y="24955"/>
                </a:lnTo>
                <a:lnTo>
                  <a:pt x="2233600" y="6691"/>
                </a:lnTo>
                <a:lnTo>
                  <a:pt x="2199893" y="0"/>
                </a:lnTo>
                <a:lnTo>
                  <a:pt x="8534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7835" y="3025647"/>
            <a:ext cx="214566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УЧЕБНЫЕ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039" y="2939795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2590787" y="599693"/>
                </a:moveTo>
                <a:lnTo>
                  <a:pt x="2590787" y="85343"/>
                </a:lnTo>
                <a:lnTo>
                  <a:pt x="2584084" y="52077"/>
                </a:lnTo>
                <a:lnTo>
                  <a:pt x="2565736" y="24955"/>
                </a:lnTo>
                <a:lnTo>
                  <a:pt x="2538387" y="6691"/>
                </a:lnTo>
                <a:lnTo>
                  <a:pt x="2504681" y="0"/>
                </a:lnTo>
                <a:lnTo>
                  <a:pt x="85343" y="0"/>
                </a:ln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3"/>
                </a:lnTo>
                <a:lnTo>
                  <a:pt x="0" y="599694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3" y="685800"/>
                </a:lnTo>
                <a:lnTo>
                  <a:pt x="2504681" y="685800"/>
                </a:lnTo>
                <a:lnTo>
                  <a:pt x="2538387" y="679096"/>
                </a:lnTo>
                <a:lnTo>
                  <a:pt x="2565736" y="660749"/>
                </a:lnTo>
                <a:lnTo>
                  <a:pt x="2584084" y="633400"/>
                </a:lnTo>
                <a:lnTo>
                  <a:pt x="2590787" y="599693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9039" y="2939795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85343" y="0"/>
                </a:move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3"/>
                </a:lnTo>
                <a:lnTo>
                  <a:pt x="0" y="599694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3" y="685800"/>
                </a:lnTo>
                <a:lnTo>
                  <a:pt x="2504681" y="685800"/>
                </a:lnTo>
                <a:lnTo>
                  <a:pt x="2538387" y="679096"/>
                </a:lnTo>
                <a:lnTo>
                  <a:pt x="2565736" y="660749"/>
                </a:lnTo>
                <a:lnTo>
                  <a:pt x="2584084" y="633400"/>
                </a:lnTo>
                <a:lnTo>
                  <a:pt x="2590787" y="599693"/>
                </a:lnTo>
                <a:lnTo>
                  <a:pt x="2590787" y="85343"/>
                </a:lnTo>
                <a:lnTo>
                  <a:pt x="2584084" y="52077"/>
                </a:lnTo>
                <a:lnTo>
                  <a:pt x="2565736" y="24955"/>
                </a:lnTo>
                <a:lnTo>
                  <a:pt x="2538387" y="6691"/>
                </a:lnTo>
                <a:lnTo>
                  <a:pt x="2504681" y="0"/>
                </a:lnTo>
                <a:lnTo>
                  <a:pt x="85343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8727" y="3025647"/>
            <a:ext cx="23101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ОПЫТНЫЕ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427" y="2939795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2286000" y="599694"/>
                </a:moveTo>
                <a:lnTo>
                  <a:pt x="2286000" y="85344"/>
                </a:lnTo>
                <a:lnTo>
                  <a:pt x="2279296" y="52077"/>
                </a:lnTo>
                <a:lnTo>
                  <a:pt x="2260949" y="24955"/>
                </a:lnTo>
                <a:lnTo>
                  <a:pt x="2233600" y="6691"/>
                </a:lnTo>
                <a:lnTo>
                  <a:pt x="2199894" y="0"/>
                </a:lnTo>
                <a:lnTo>
                  <a:pt x="85344" y="0"/>
                </a:ln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4"/>
                </a:lnTo>
                <a:lnTo>
                  <a:pt x="0" y="599694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4" y="685800"/>
                </a:lnTo>
                <a:lnTo>
                  <a:pt x="2199894" y="685800"/>
                </a:lnTo>
                <a:lnTo>
                  <a:pt x="2233600" y="679096"/>
                </a:lnTo>
                <a:lnTo>
                  <a:pt x="2260949" y="660749"/>
                </a:lnTo>
                <a:lnTo>
                  <a:pt x="2279296" y="633400"/>
                </a:lnTo>
                <a:lnTo>
                  <a:pt x="2286000" y="59969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8427" y="2939795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85344" y="0"/>
                </a:move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4"/>
                </a:lnTo>
                <a:lnTo>
                  <a:pt x="0" y="599694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4" y="685800"/>
                </a:lnTo>
                <a:lnTo>
                  <a:pt x="2199894" y="685800"/>
                </a:lnTo>
                <a:lnTo>
                  <a:pt x="2233600" y="679096"/>
                </a:lnTo>
                <a:lnTo>
                  <a:pt x="2260949" y="660749"/>
                </a:lnTo>
                <a:lnTo>
                  <a:pt x="2279296" y="633400"/>
                </a:lnTo>
                <a:lnTo>
                  <a:pt x="2286000" y="599694"/>
                </a:lnTo>
                <a:lnTo>
                  <a:pt x="2286000" y="85344"/>
                </a:lnTo>
                <a:lnTo>
                  <a:pt x="2279296" y="52077"/>
                </a:lnTo>
                <a:lnTo>
                  <a:pt x="2260949" y="24955"/>
                </a:lnTo>
                <a:lnTo>
                  <a:pt x="2233600" y="6691"/>
                </a:lnTo>
                <a:lnTo>
                  <a:pt x="2199894" y="0"/>
                </a:lnTo>
                <a:lnTo>
                  <a:pt x="8534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10895" y="3025647"/>
            <a:ext cx="210248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ИГРОВЫЕ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0639" y="4311396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3352800" y="1066800"/>
                </a:moveTo>
                <a:lnTo>
                  <a:pt x="3352800" y="152400"/>
                </a:lnTo>
                <a:lnTo>
                  <a:pt x="3344997" y="104363"/>
                </a:lnTo>
                <a:lnTo>
                  <a:pt x="3323295" y="62544"/>
                </a:lnTo>
                <a:lnTo>
                  <a:pt x="3290255" y="29504"/>
                </a:lnTo>
                <a:lnTo>
                  <a:pt x="3248436" y="7802"/>
                </a:lnTo>
                <a:lnTo>
                  <a:pt x="3200400" y="0"/>
                </a:ln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6800"/>
                </a:lnTo>
                <a:lnTo>
                  <a:pt x="7802" y="1114836"/>
                </a:lnTo>
                <a:lnTo>
                  <a:pt x="29504" y="1156655"/>
                </a:lnTo>
                <a:lnTo>
                  <a:pt x="62544" y="1189695"/>
                </a:lnTo>
                <a:lnTo>
                  <a:pt x="104363" y="1211397"/>
                </a:lnTo>
                <a:lnTo>
                  <a:pt x="152400" y="1219200"/>
                </a:lnTo>
                <a:lnTo>
                  <a:pt x="3200400" y="1219200"/>
                </a:lnTo>
                <a:lnTo>
                  <a:pt x="3248436" y="1211397"/>
                </a:lnTo>
                <a:lnTo>
                  <a:pt x="3290255" y="1189695"/>
                </a:lnTo>
                <a:lnTo>
                  <a:pt x="3323295" y="1156655"/>
                </a:lnTo>
                <a:lnTo>
                  <a:pt x="3344997" y="1114836"/>
                </a:lnTo>
                <a:lnTo>
                  <a:pt x="3352800" y="106680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0639" y="4311396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152399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6800"/>
                </a:lnTo>
                <a:lnTo>
                  <a:pt x="7802" y="1114836"/>
                </a:lnTo>
                <a:lnTo>
                  <a:pt x="29504" y="1156655"/>
                </a:lnTo>
                <a:lnTo>
                  <a:pt x="62544" y="1189695"/>
                </a:lnTo>
                <a:lnTo>
                  <a:pt x="104363" y="1211397"/>
                </a:lnTo>
                <a:lnTo>
                  <a:pt x="152400" y="1219200"/>
                </a:lnTo>
                <a:lnTo>
                  <a:pt x="3200400" y="1219200"/>
                </a:lnTo>
                <a:lnTo>
                  <a:pt x="3248436" y="1211397"/>
                </a:lnTo>
                <a:lnTo>
                  <a:pt x="3290255" y="1189695"/>
                </a:lnTo>
                <a:lnTo>
                  <a:pt x="3323295" y="1156655"/>
                </a:lnTo>
                <a:lnTo>
                  <a:pt x="3344997" y="1114836"/>
                </a:lnTo>
                <a:lnTo>
                  <a:pt x="3352800" y="1066800"/>
                </a:lnTo>
                <a:lnTo>
                  <a:pt x="3352800" y="152400"/>
                </a:lnTo>
                <a:lnTo>
                  <a:pt x="3344997" y="104363"/>
                </a:lnTo>
                <a:lnTo>
                  <a:pt x="3323295" y="62544"/>
                </a:lnTo>
                <a:lnTo>
                  <a:pt x="3290255" y="29504"/>
                </a:lnTo>
                <a:lnTo>
                  <a:pt x="3248436" y="7802"/>
                </a:lnTo>
                <a:lnTo>
                  <a:pt x="3200400" y="0"/>
                </a:lnTo>
                <a:lnTo>
                  <a:pt x="15239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8030" y="4419345"/>
            <a:ext cx="3237230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805" algn="ctr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НАУЧНО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ТЕХНИЧЕСКИЕ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839" y="4311396"/>
            <a:ext cx="3962400" cy="1221105"/>
          </a:xfrm>
          <a:custGeom>
            <a:avLst/>
            <a:gdLst/>
            <a:ahLst/>
            <a:cxnLst/>
            <a:rect l="l" t="t" r="r" b="b"/>
            <a:pathLst>
              <a:path w="3962400" h="1221104">
                <a:moveTo>
                  <a:pt x="3962387" y="1068324"/>
                </a:moveTo>
                <a:lnTo>
                  <a:pt x="3962387" y="152400"/>
                </a:lnTo>
                <a:lnTo>
                  <a:pt x="3954584" y="104363"/>
                </a:lnTo>
                <a:lnTo>
                  <a:pt x="3932882" y="62544"/>
                </a:lnTo>
                <a:lnTo>
                  <a:pt x="3899842" y="29504"/>
                </a:lnTo>
                <a:lnTo>
                  <a:pt x="3858023" y="7802"/>
                </a:lnTo>
                <a:lnTo>
                  <a:pt x="3809987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8324"/>
                </a:lnTo>
                <a:lnTo>
                  <a:pt x="7802" y="1116360"/>
                </a:lnTo>
                <a:lnTo>
                  <a:pt x="29504" y="1158179"/>
                </a:lnTo>
                <a:lnTo>
                  <a:pt x="62544" y="1191219"/>
                </a:lnTo>
                <a:lnTo>
                  <a:pt x="104363" y="1212921"/>
                </a:lnTo>
                <a:lnTo>
                  <a:pt x="152400" y="1220724"/>
                </a:lnTo>
                <a:lnTo>
                  <a:pt x="3809987" y="1220724"/>
                </a:lnTo>
                <a:lnTo>
                  <a:pt x="3858023" y="1212921"/>
                </a:lnTo>
                <a:lnTo>
                  <a:pt x="3899842" y="1191219"/>
                </a:lnTo>
                <a:lnTo>
                  <a:pt x="3932882" y="1158179"/>
                </a:lnTo>
                <a:lnTo>
                  <a:pt x="3954584" y="1116360"/>
                </a:lnTo>
                <a:lnTo>
                  <a:pt x="3962387" y="106832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6839" y="4311396"/>
            <a:ext cx="3962400" cy="1221105"/>
          </a:xfrm>
          <a:custGeom>
            <a:avLst/>
            <a:gdLst/>
            <a:ahLst/>
            <a:cxnLst/>
            <a:rect l="l" t="t" r="r" b="b"/>
            <a:pathLst>
              <a:path w="3962400" h="1221104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8324"/>
                </a:lnTo>
                <a:lnTo>
                  <a:pt x="7802" y="1116360"/>
                </a:lnTo>
                <a:lnTo>
                  <a:pt x="29504" y="1158179"/>
                </a:lnTo>
                <a:lnTo>
                  <a:pt x="62544" y="1191219"/>
                </a:lnTo>
                <a:lnTo>
                  <a:pt x="104363" y="1212921"/>
                </a:lnTo>
                <a:lnTo>
                  <a:pt x="152400" y="1220724"/>
                </a:lnTo>
                <a:lnTo>
                  <a:pt x="3809987" y="1220724"/>
                </a:lnTo>
                <a:lnTo>
                  <a:pt x="3858023" y="1212921"/>
                </a:lnTo>
                <a:lnTo>
                  <a:pt x="3899842" y="1191219"/>
                </a:lnTo>
                <a:lnTo>
                  <a:pt x="3932882" y="1158179"/>
                </a:lnTo>
                <a:lnTo>
                  <a:pt x="3954584" y="1116360"/>
                </a:lnTo>
                <a:lnTo>
                  <a:pt x="3962387" y="1068324"/>
                </a:lnTo>
                <a:lnTo>
                  <a:pt x="3962387" y="152400"/>
                </a:lnTo>
                <a:lnTo>
                  <a:pt x="3954584" y="104363"/>
                </a:lnTo>
                <a:lnTo>
                  <a:pt x="3932882" y="62544"/>
                </a:lnTo>
                <a:lnTo>
                  <a:pt x="3899842" y="29504"/>
                </a:lnTo>
                <a:lnTo>
                  <a:pt x="3858023" y="7802"/>
                </a:lnTo>
                <a:lnTo>
                  <a:pt x="3809987" y="0"/>
                </a:lnTo>
                <a:lnTo>
                  <a:pt x="152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1183" y="4663947"/>
            <a:ext cx="385191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ИМИТАЦИОННЫЕ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13139" y="1930145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76200" y="933449"/>
                </a:moveTo>
                <a:lnTo>
                  <a:pt x="0" y="933449"/>
                </a:lnTo>
                <a:lnTo>
                  <a:pt x="19050" y="971549"/>
                </a:lnTo>
                <a:lnTo>
                  <a:pt x="19050" y="952499"/>
                </a:lnTo>
                <a:lnTo>
                  <a:pt x="57150" y="952499"/>
                </a:lnTo>
                <a:lnTo>
                  <a:pt x="57150" y="971549"/>
                </a:lnTo>
                <a:lnTo>
                  <a:pt x="76200" y="933449"/>
                </a:lnTo>
                <a:close/>
              </a:path>
              <a:path w="76200" h="1009650">
                <a:moveTo>
                  <a:pt x="57150" y="933449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933449"/>
                </a:lnTo>
                <a:lnTo>
                  <a:pt x="57150" y="933449"/>
                </a:lnTo>
                <a:close/>
              </a:path>
              <a:path w="76200" h="1009650">
                <a:moveTo>
                  <a:pt x="57150" y="971549"/>
                </a:moveTo>
                <a:lnTo>
                  <a:pt x="57150" y="952499"/>
                </a:lnTo>
                <a:lnTo>
                  <a:pt x="19050" y="952499"/>
                </a:lnTo>
                <a:lnTo>
                  <a:pt x="19050" y="971549"/>
                </a:lnTo>
                <a:lnTo>
                  <a:pt x="38100" y="1009649"/>
                </a:lnTo>
                <a:lnTo>
                  <a:pt x="57150" y="971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0139" y="1930145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76200" y="933450"/>
                </a:moveTo>
                <a:lnTo>
                  <a:pt x="0" y="933450"/>
                </a:lnTo>
                <a:lnTo>
                  <a:pt x="19050" y="971550"/>
                </a:lnTo>
                <a:lnTo>
                  <a:pt x="19050" y="952500"/>
                </a:lnTo>
                <a:lnTo>
                  <a:pt x="57150" y="952500"/>
                </a:lnTo>
                <a:lnTo>
                  <a:pt x="57150" y="971550"/>
                </a:lnTo>
                <a:lnTo>
                  <a:pt x="76200" y="933450"/>
                </a:lnTo>
                <a:close/>
              </a:path>
              <a:path w="76200" h="1009650">
                <a:moveTo>
                  <a:pt x="57150" y="9334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933450"/>
                </a:lnTo>
                <a:lnTo>
                  <a:pt x="57150" y="933450"/>
                </a:lnTo>
                <a:close/>
              </a:path>
              <a:path w="76200" h="1009650">
                <a:moveTo>
                  <a:pt x="57150" y="971550"/>
                </a:moveTo>
                <a:lnTo>
                  <a:pt x="57150" y="952500"/>
                </a:lnTo>
                <a:lnTo>
                  <a:pt x="19050" y="952500"/>
                </a:lnTo>
                <a:lnTo>
                  <a:pt x="19050" y="971550"/>
                </a:lnTo>
                <a:lnTo>
                  <a:pt x="38100" y="1009650"/>
                </a:lnTo>
                <a:lnTo>
                  <a:pt x="57150" y="971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23327" y="1930145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76200" y="933450"/>
                </a:moveTo>
                <a:lnTo>
                  <a:pt x="0" y="933450"/>
                </a:lnTo>
                <a:lnTo>
                  <a:pt x="19050" y="971550"/>
                </a:lnTo>
                <a:lnTo>
                  <a:pt x="19050" y="952500"/>
                </a:lnTo>
                <a:lnTo>
                  <a:pt x="57150" y="952500"/>
                </a:lnTo>
                <a:lnTo>
                  <a:pt x="57150" y="971550"/>
                </a:lnTo>
                <a:lnTo>
                  <a:pt x="76200" y="933450"/>
                </a:lnTo>
                <a:close/>
              </a:path>
              <a:path w="76200" h="1009650">
                <a:moveTo>
                  <a:pt x="57150" y="9334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933450"/>
                </a:lnTo>
                <a:lnTo>
                  <a:pt x="57150" y="933450"/>
                </a:lnTo>
                <a:close/>
              </a:path>
              <a:path w="76200" h="1009650">
                <a:moveTo>
                  <a:pt x="57150" y="971550"/>
                </a:moveTo>
                <a:lnTo>
                  <a:pt x="57150" y="952500"/>
                </a:lnTo>
                <a:lnTo>
                  <a:pt x="19050" y="952500"/>
                </a:lnTo>
                <a:lnTo>
                  <a:pt x="19050" y="971550"/>
                </a:lnTo>
                <a:lnTo>
                  <a:pt x="38100" y="1009650"/>
                </a:lnTo>
                <a:lnTo>
                  <a:pt x="57150" y="971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8539" y="1930145"/>
            <a:ext cx="76200" cy="2381250"/>
          </a:xfrm>
          <a:custGeom>
            <a:avLst/>
            <a:gdLst/>
            <a:ahLst/>
            <a:cxnLst/>
            <a:rect l="l" t="t" r="r" b="b"/>
            <a:pathLst>
              <a:path w="76200" h="2381250">
                <a:moveTo>
                  <a:pt x="76200" y="2305050"/>
                </a:moveTo>
                <a:lnTo>
                  <a:pt x="0" y="2305050"/>
                </a:lnTo>
                <a:lnTo>
                  <a:pt x="19050" y="2343150"/>
                </a:lnTo>
                <a:lnTo>
                  <a:pt x="19050" y="2324100"/>
                </a:lnTo>
                <a:lnTo>
                  <a:pt x="57150" y="2324100"/>
                </a:lnTo>
                <a:lnTo>
                  <a:pt x="57150" y="2343150"/>
                </a:lnTo>
                <a:lnTo>
                  <a:pt x="76200" y="2305050"/>
                </a:lnTo>
                <a:close/>
              </a:path>
              <a:path w="76200" h="2381250">
                <a:moveTo>
                  <a:pt x="57150" y="23050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2305050"/>
                </a:lnTo>
                <a:lnTo>
                  <a:pt x="57150" y="2305050"/>
                </a:lnTo>
                <a:close/>
              </a:path>
              <a:path w="76200" h="2381250">
                <a:moveTo>
                  <a:pt x="57150" y="2343150"/>
                </a:moveTo>
                <a:lnTo>
                  <a:pt x="57150" y="2324100"/>
                </a:lnTo>
                <a:lnTo>
                  <a:pt x="19050" y="2324100"/>
                </a:lnTo>
                <a:lnTo>
                  <a:pt x="19050" y="2343150"/>
                </a:lnTo>
                <a:lnTo>
                  <a:pt x="38100" y="2381250"/>
                </a:lnTo>
                <a:lnTo>
                  <a:pt x="57150" y="2343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7927" y="1930145"/>
            <a:ext cx="76200" cy="2381250"/>
          </a:xfrm>
          <a:custGeom>
            <a:avLst/>
            <a:gdLst/>
            <a:ahLst/>
            <a:cxnLst/>
            <a:rect l="l" t="t" r="r" b="b"/>
            <a:pathLst>
              <a:path w="76200" h="2381250">
                <a:moveTo>
                  <a:pt x="76200" y="2305050"/>
                </a:moveTo>
                <a:lnTo>
                  <a:pt x="0" y="2305050"/>
                </a:lnTo>
                <a:lnTo>
                  <a:pt x="19050" y="2343150"/>
                </a:lnTo>
                <a:lnTo>
                  <a:pt x="19050" y="2324100"/>
                </a:lnTo>
                <a:lnTo>
                  <a:pt x="57150" y="2324100"/>
                </a:lnTo>
                <a:lnTo>
                  <a:pt x="57150" y="2343150"/>
                </a:lnTo>
                <a:lnTo>
                  <a:pt x="76200" y="2305050"/>
                </a:lnTo>
                <a:close/>
              </a:path>
              <a:path w="76200" h="2381250">
                <a:moveTo>
                  <a:pt x="57150" y="23050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2305050"/>
                </a:lnTo>
                <a:lnTo>
                  <a:pt x="57150" y="2305050"/>
                </a:lnTo>
                <a:close/>
              </a:path>
              <a:path w="76200" h="2381250">
                <a:moveTo>
                  <a:pt x="57150" y="2343150"/>
                </a:moveTo>
                <a:lnTo>
                  <a:pt x="57150" y="2324100"/>
                </a:lnTo>
                <a:lnTo>
                  <a:pt x="19050" y="2324100"/>
                </a:lnTo>
                <a:lnTo>
                  <a:pt x="19050" y="2343150"/>
                </a:lnTo>
                <a:lnTo>
                  <a:pt x="38100" y="2381250"/>
                </a:lnTo>
                <a:lnTo>
                  <a:pt x="57150" y="2343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Классификация</a:t>
            </a:r>
            <a:r>
              <a:rPr sz="4800" spc="-55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24" name="object 24"/>
          <p:cNvSpPr txBox="1"/>
          <p:nvPr/>
        </p:nvSpPr>
        <p:spPr>
          <a:xfrm>
            <a:off x="4651375" y="6653876"/>
            <a:ext cx="1391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60"/>
              </a:lnSpc>
            </a:pPr>
            <a:r>
              <a:rPr sz="1200" spc="-5" dirty="0">
                <a:latin typeface="Garamond"/>
                <a:cs typeface="Garamond"/>
              </a:rPr>
              <a:t>ФГОУ СПО</a:t>
            </a:r>
            <a:r>
              <a:rPr sz="1200" spc="-60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"УМТК"</a:t>
            </a:r>
            <a:endParaRPr sz="12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Garamond"/>
                <a:cs typeface="Garamond"/>
              </a:rPr>
              <a:t>Кондаратцева</a:t>
            </a:r>
            <a:r>
              <a:rPr sz="1200" spc="-45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Т.П.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2235" y="1255750"/>
            <a:ext cx="829818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00339A"/>
                </a:solidFill>
                <a:latin typeface="Arial"/>
                <a:cs typeface="Arial"/>
              </a:rPr>
              <a:t>по области</a:t>
            </a:r>
            <a:r>
              <a:rPr sz="4800" b="1" spc="-3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0339A"/>
                </a:solidFill>
                <a:latin typeface="Arial"/>
                <a:cs typeface="Arial"/>
              </a:rPr>
              <a:t>использования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639" y="3396996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3352800" y="1066800"/>
                </a:moveTo>
                <a:lnTo>
                  <a:pt x="3352800" y="152400"/>
                </a:lnTo>
                <a:lnTo>
                  <a:pt x="3344997" y="104363"/>
                </a:lnTo>
                <a:lnTo>
                  <a:pt x="3323295" y="62544"/>
                </a:lnTo>
                <a:lnTo>
                  <a:pt x="3290255" y="29504"/>
                </a:lnTo>
                <a:lnTo>
                  <a:pt x="3248436" y="7802"/>
                </a:lnTo>
                <a:lnTo>
                  <a:pt x="320040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6800"/>
                </a:lnTo>
                <a:lnTo>
                  <a:pt x="7802" y="1114836"/>
                </a:lnTo>
                <a:lnTo>
                  <a:pt x="29504" y="1156655"/>
                </a:lnTo>
                <a:lnTo>
                  <a:pt x="62544" y="1189695"/>
                </a:lnTo>
                <a:lnTo>
                  <a:pt x="104363" y="1211397"/>
                </a:lnTo>
                <a:lnTo>
                  <a:pt x="152400" y="1219200"/>
                </a:lnTo>
                <a:lnTo>
                  <a:pt x="3200400" y="1219200"/>
                </a:lnTo>
                <a:lnTo>
                  <a:pt x="3248436" y="1211397"/>
                </a:lnTo>
                <a:lnTo>
                  <a:pt x="3290255" y="1189695"/>
                </a:lnTo>
                <a:lnTo>
                  <a:pt x="3323295" y="1156655"/>
                </a:lnTo>
                <a:lnTo>
                  <a:pt x="3344997" y="1114836"/>
                </a:lnTo>
                <a:lnTo>
                  <a:pt x="3352800" y="106680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0639" y="3396996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6800"/>
                </a:lnTo>
                <a:lnTo>
                  <a:pt x="7802" y="1114836"/>
                </a:lnTo>
                <a:lnTo>
                  <a:pt x="29504" y="1156655"/>
                </a:lnTo>
                <a:lnTo>
                  <a:pt x="62544" y="1189695"/>
                </a:lnTo>
                <a:lnTo>
                  <a:pt x="104363" y="1211397"/>
                </a:lnTo>
                <a:lnTo>
                  <a:pt x="152400" y="1219200"/>
                </a:lnTo>
                <a:lnTo>
                  <a:pt x="3200400" y="1219200"/>
                </a:lnTo>
                <a:lnTo>
                  <a:pt x="3248436" y="1211397"/>
                </a:lnTo>
                <a:lnTo>
                  <a:pt x="3290255" y="1189695"/>
                </a:lnTo>
                <a:lnTo>
                  <a:pt x="3323295" y="1156655"/>
                </a:lnTo>
                <a:lnTo>
                  <a:pt x="3344997" y="1114836"/>
                </a:lnTo>
                <a:lnTo>
                  <a:pt x="3352800" y="1066800"/>
                </a:lnTo>
                <a:lnTo>
                  <a:pt x="3352800" y="152400"/>
                </a:lnTo>
                <a:lnTo>
                  <a:pt x="3344997" y="104363"/>
                </a:lnTo>
                <a:lnTo>
                  <a:pt x="3323295" y="62544"/>
                </a:lnTo>
                <a:lnTo>
                  <a:pt x="3290255" y="29504"/>
                </a:lnTo>
                <a:lnTo>
                  <a:pt x="3248436" y="7802"/>
                </a:lnTo>
                <a:lnTo>
                  <a:pt x="3200400" y="0"/>
                </a:lnTo>
                <a:lnTo>
                  <a:pt x="152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711" y="3749547"/>
            <a:ext cx="321564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СТАТИЧЕСКИЕ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6839" y="3396996"/>
            <a:ext cx="3962400" cy="1221105"/>
          </a:xfrm>
          <a:custGeom>
            <a:avLst/>
            <a:gdLst/>
            <a:ahLst/>
            <a:cxnLst/>
            <a:rect l="l" t="t" r="r" b="b"/>
            <a:pathLst>
              <a:path w="3962400" h="1221104">
                <a:moveTo>
                  <a:pt x="3962387" y="1068324"/>
                </a:moveTo>
                <a:lnTo>
                  <a:pt x="3962387" y="152400"/>
                </a:lnTo>
                <a:lnTo>
                  <a:pt x="3954584" y="104363"/>
                </a:lnTo>
                <a:lnTo>
                  <a:pt x="3932882" y="62544"/>
                </a:lnTo>
                <a:lnTo>
                  <a:pt x="3899842" y="29504"/>
                </a:lnTo>
                <a:lnTo>
                  <a:pt x="3858023" y="7802"/>
                </a:lnTo>
                <a:lnTo>
                  <a:pt x="3809987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8324"/>
                </a:lnTo>
                <a:lnTo>
                  <a:pt x="7802" y="1116360"/>
                </a:lnTo>
                <a:lnTo>
                  <a:pt x="29504" y="1158179"/>
                </a:lnTo>
                <a:lnTo>
                  <a:pt x="62544" y="1191219"/>
                </a:lnTo>
                <a:lnTo>
                  <a:pt x="104363" y="1212921"/>
                </a:lnTo>
                <a:lnTo>
                  <a:pt x="152400" y="1220724"/>
                </a:lnTo>
                <a:lnTo>
                  <a:pt x="3809987" y="1220724"/>
                </a:lnTo>
                <a:lnTo>
                  <a:pt x="3858023" y="1212921"/>
                </a:lnTo>
                <a:lnTo>
                  <a:pt x="3899842" y="1191219"/>
                </a:lnTo>
                <a:lnTo>
                  <a:pt x="3932882" y="1158179"/>
                </a:lnTo>
                <a:lnTo>
                  <a:pt x="3954584" y="1116360"/>
                </a:lnTo>
                <a:lnTo>
                  <a:pt x="3962387" y="106832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6839" y="3396996"/>
            <a:ext cx="3962400" cy="1221105"/>
          </a:xfrm>
          <a:custGeom>
            <a:avLst/>
            <a:gdLst/>
            <a:ahLst/>
            <a:cxnLst/>
            <a:rect l="l" t="t" r="r" b="b"/>
            <a:pathLst>
              <a:path w="3962400" h="1221104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068324"/>
                </a:lnTo>
                <a:lnTo>
                  <a:pt x="7802" y="1116360"/>
                </a:lnTo>
                <a:lnTo>
                  <a:pt x="29504" y="1158179"/>
                </a:lnTo>
                <a:lnTo>
                  <a:pt x="62544" y="1191219"/>
                </a:lnTo>
                <a:lnTo>
                  <a:pt x="104363" y="1212921"/>
                </a:lnTo>
                <a:lnTo>
                  <a:pt x="152400" y="1220724"/>
                </a:lnTo>
                <a:lnTo>
                  <a:pt x="3809987" y="1220724"/>
                </a:lnTo>
                <a:lnTo>
                  <a:pt x="3858023" y="1212921"/>
                </a:lnTo>
                <a:lnTo>
                  <a:pt x="3899842" y="1191219"/>
                </a:lnTo>
                <a:lnTo>
                  <a:pt x="3932882" y="1158179"/>
                </a:lnTo>
                <a:lnTo>
                  <a:pt x="3954584" y="1116360"/>
                </a:lnTo>
                <a:lnTo>
                  <a:pt x="3962387" y="1068324"/>
                </a:lnTo>
                <a:lnTo>
                  <a:pt x="3962387" y="152400"/>
                </a:lnTo>
                <a:lnTo>
                  <a:pt x="3954584" y="104363"/>
                </a:lnTo>
                <a:lnTo>
                  <a:pt x="3932882" y="62544"/>
                </a:lnTo>
                <a:lnTo>
                  <a:pt x="3899842" y="29504"/>
                </a:lnTo>
                <a:lnTo>
                  <a:pt x="3858023" y="7802"/>
                </a:lnTo>
                <a:lnTo>
                  <a:pt x="3809987" y="0"/>
                </a:lnTo>
                <a:lnTo>
                  <a:pt x="152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9587" y="3749547"/>
            <a:ext cx="367411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ДИНАМИЧЕСКИЕ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5139" y="1930145"/>
            <a:ext cx="76200" cy="1466850"/>
          </a:xfrm>
          <a:custGeom>
            <a:avLst/>
            <a:gdLst/>
            <a:ahLst/>
            <a:cxnLst/>
            <a:rect l="l" t="t" r="r" b="b"/>
            <a:pathLst>
              <a:path w="76200" h="1466850">
                <a:moveTo>
                  <a:pt x="76187" y="1390650"/>
                </a:moveTo>
                <a:lnTo>
                  <a:pt x="0" y="1390650"/>
                </a:lnTo>
                <a:lnTo>
                  <a:pt x="19050" y="1428750"/>
                </a:lnTo>
                <a:lnTo>
                  <a:pt x="19050" y="1409700"/>
                </a:lnTo>
                <a:lnTo>
                  <a:pt x="57150" y="1409700"/>
                </a:lnTo>
                <a:lnTo>
                  <a:pt x="57150" y="1428737"/>
                </a:lnTo>
                <a:lnTo>
                  <a:pt x="76187" y="1390650"/>
                </a:lnTo>
                <a:close/>
              </a:path>
              <a:path w="76200" h="1466850">
                <a:moveTo>
                  <a:pt x="57150" y="1390650"/>
                </a:moveTo>
                <a:lnTo>
                  <a:pt x="57149" y="0"/>
                </a:lnTo>
                <a:lnTo>
                  <a:pt x="19049" y="0"/>
                </a:lnTo>
                <a:lnTo>
                  <a:pt x="19050" y="1390650"/>
                </a:lnTo>
                <a:lnTo>
                  <a:pt x="57150" y="1390650"/>
                </a:lnTo>
                <a:close/>
              </a:path>
              <a:path w="76200" h="1466850">
                <a:moveTo>
                  <a:pt x="57150" y="1428737"/>
                </a:moveTo>
                <a:lnTo>
                  <a:pt x="57150" y="1409700"/>
                </a:lnTo>
                <a:lnTo>
                  <a:pt x="19050" y="1409700"/>
                </a:lnTo>
                <a:lnTo>
                  <a:pt x="19050" y="1428750"/>
                </a:lnTo>
                <a:lnTo>
                  <a:pt x="38100" y="1466850"/>
                </a:lnTo>
                <a:lnTo>
                  <a:pt x="57150" y="142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6127" y="1930145"/>
            <a:ext cx="76200" cy="1466850"/>
          </a:xfrm>
          <a:custGeom>
            <a:avLst/>
            <a:gdLst/>
            <a:ahLst/>
            <a:cxnLst/>
            <a:rect l="l" t="t" r="r" b="b"/>
            <a:pathLst>
              <a:path w="76200" h="1466850">
                <a:moveTo>
                  <a:pt x="76200" y="1390650"/>
                </a:moveTo>
                <a:lnTo>
                  <a:pt x="0" y="1390650"/>
                </a:lnTo>
                <a:lnTo>
                  <a:pt x="19050" y="1428750"/>
                </a:lnTo>
                <a:lnTo>
                  <a:pt x="19050" y="1409700"/>
                </a:lnTo>
                <a:lnTo>
                  <a:pt x="57150" y="1409700"/>
                </a:lnTo>
                <a:lnTo>
                  <a:pt x="57150" y="1428750"/>
                </a:lnTo>
                <a:lnTo>
                  <a:pt x="76200" y="1390650"/>
                </a:lnTo>
                <a:close/>
              </a:path>
              <a:path w="76200" h="1466850">
                <a:moveTo>
                  <a:pt x="57150" y="13906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1390650"/>
                </a:lnTo>
                <a:lnTo>
                  <a:pt x="57150" y="1390650"/>
                </a:lnTo>
                <a:close/>
              </a:path>
              <a:path w="76200" h="1466850">
                <a:moveTo>
                  <a:pt x="57150" y="1428750"/>
                </a:moveTo>
                <a:lnTo>
                  <a:pt x="57150" y="1409700"/>
                </a:lnTo>
                <a:lnTo>
                  <a:pt x="19050" y="1409700"/>
                </a:lnTo>
                <a:lnTo>
                  <a:pt x="19050" y="1428750"/>
                </a:lnTo>
                <a:lnTo>
                  <a:pt x="38100" y="1466850"/>
                </a:lnTo>
                <a:lnTo>
                  <a:pt x="57150" y="142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Классификация</a:t>
            </a:r>
            <a:r>
              <a:rPr sz="4800" spc="-55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4651375" y="6653876"/>
            <a:ext cx="1391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60"/>
              </a:lnSpc>
            </a:pPr>
            <a:r>
              <a:rPr sz="1200" spc="-5" dirty="0">
                <a:latin typeface="Garamond"/>
                <a:cs typeface="Garamond"/>
              </a:rPr>
              <a:t>ФГОУ СПО</a:t>
            </a:r>
            <a:r>
              <a:rPr sz="1200" spc="-60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"УМТК"</a:t>
            </a:r>
            <a:endParaRPr sz="12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Garamond"/>
                <a:cs typeface="Garamond"/>
              </a:rPr>
              <a:t>Кондаратцева</a:t>
            </a:r>
            <a:r>
              <a:rPr sz="1200" spc="-45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Т.П.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8798" y="1255750"/>
            <a:ext cx="628523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00339A"/>
                </a:solidFill>
                <a:latin typeface="Arial"/>
                <a:cs typeface="Arial"/>
              </a:rPr>
              <a:t>по фактору</a:t>
            </a:r>
            <a:r>
              <a:rPr sz="4800" b="1" spc="-5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0339A"/>
                </a:solidFill>
                <a:latin typeface="Arial"/>
                <a:cs typeface="Arial"/>
              </a:rPr>
              <a:t>времени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2634995"/>
            <a:ext cx="3733800" cy="762000"/>
          </a:xfrm>
          <a:custGeom>
            <a:avLst/>
            <a:gdLst/>
            <a:ahLst/>
            <a:cxnLst/>
            <a:rect l="l" t="t" r="r" b="b"/>
            <a:pathLst>
              <a:path w="3733800" h="762000">
                <a:moveTo>
                  <a:pt x="3733800" y="666750"/>
                </a:moveTo>
                <a:lnTo>
                  <a:pt x="3733800" y="95250"/>
                </a:lnTo>
                <a:lnTo>
                  <a:pt x="3726310" y="58185"/>
                </a:lnTo>
                <a:lnTo>
                  <a:pt x="3705891" y="27908"/>
                </a:lnTo>
                <a:lnTo>
                  <a:pt x="3675614" y="7489"/>
                </a:lnTo>
                <a:lnTo>
                  <a:pt x="3638550" y="0"/>
                </a:ln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666750"/>
                </a:lnTo>
                <a:lnTo>
                  <a:pt x="7489" y="703814"/>
                </a:lnTo>
                <a:lnTo>
                  <a:pt x="27908" y="734091"/>
                </a:lnTo>
                <a:lnTo>
                  <a:pt x="58185" y="754510"/>
                </a:lnTo>
                <a:lnTo>
                  <a:pt x="95250" y="762000"/>
                </a:lnTo>
                <a:lnTo>
                  <a:pt x="3638550" y="762000"/>
                </a:lnTo>
                <a:lnTo>
                  <a:pt x="3675614" y="754510"/>
                </a:lnTo>
                <a:lnTo>
                  <a:pt x="3705891" y="734091"/>
                </a:lnTo>
                <a:lnTo>
                  <a:pt x="3726310" y="703814"/>
                </a:lnTo>
                <a:lnTo>
                  <a:pt x="3733800" y="6667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2634995"/>
            <a:ext cx="3733800" cy="762000"/>
          </a:xfrm>
          <a:custGeom>
            <a:avLst/>
            <a:gdLst/>
            <a:ahLst/>
            <a:cxnLst/>
            <a:rect l="l" t="t" r="r" b="b"/>
            <a:pathLst>
              <a:path w="3733800" h="7620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666750"/>
                </a:lnTo>
                <a:lnTo>
                  <a:pt x="7489" y="703814"/>
                </a:lnTo>
                <a:lnTo>
                  <a:pt x="27908" y="734091"/>
                </a:lnTo>
                <a:lnTo>
                  <a:pt x="58185" y="754510"/>
                </a:lnTo>
                <a:lnTo>
                  <a:pt x="95250" y="762000"/>
                </a:lnTo>
                <a:lnTo>
                  <a:pt x="3638550" y="762000"/>
                </a:lnTo>
                <a:lnTo>
                  <a:pt x="3675614" y="754510"/>
                </a:lnTo>
                <a:lnTo>
                  <a:pt x="3705891" y="734091"/>
                </a:lnTo>
                <a:lnTo>
                  <a:pt x="3726310" y="703814"/>
                </a:lnTo>
                <a:lnTo>
                  <a:pt x="3733800" y="666750"/>
                </a:lnTo>
                <a:lnTo>
                  <a:pt x="3733800" y="95250"/>
                </a:lnTo>
                <a:lnTo>
                  <a:pt x="3726310" y="58185"/>
                </a:lnTo>
                <a:lnTo>
                  <a:pt x="3705891" y="27908"/>
                </a:lnTo>
                <a:lnTo>
                  <a:pt x="3675614" y="7489"/>
                </a:lnTo>
                <a:lnTo>
                  <a:pt x="3638550" y="0"/>
                </a:lnTo>
                <a:lnTo>
                  <a:pt x="952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0264" y="2757423"/>
            <a:ext cx="365823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МАТЕРИАЛЬНЫЕ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8239" y="2634995"/>
            <a:ext cx="4572000" cy="762000"/>
          </a:xfrm>
          <a:custGeom>
            <a:avLst/>
            <a:gdLst/>
            <a:ahLst/>
            <a:cxnLst/>
            <a:rect l="l" t="t" r="r" b="b"/>
            <a:pathLst>
              <a:path w="4572000" h="762000">
                <a:moveTo>
                  <a:pt x="4571987" y="666750"/>
                </a:moveTo>
                <a:lnTo>
                  <a:pt x="4571987" y="95250"/>
                </a:lnTo>
                <a:lnTo>
                  <a:pt x="4564500" y="58185"/>
                </a:lnTo>
                <a:lnTo>
                  <a:pt x="4544083" y="27908"/>
                </a:lnTo>
                <a:lnTo>
                  <a:pt x="4513806" y="7489"/>
                </a:lnTo>
                <a:lnTo>
                  <a:pt x="4476737" y="0"/>
                </a:ln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666750"/>
                </a:lnTo>
                <a:lnTo>
                  <a:pt x="7489" y="703814"/>
                </a:lnTo>
                <a:lnTo>
                  <a:pt x="27908" y="734091"/>
                </a:lnTo>
                <a:lnTo>
                  <a:pt x="58185" y="754510"/>
                </a:lnTo>
                <a:lnTo>
                  <a:pt x="95250" y="762000"/>
                </a:lnTo>
                <a:lnTo>
                  <a:pt x="4476737" y="762000"/>
                </a:lnTo>
                <a:lnTo>
                  <a:pt x="4513806" y="754510"/>
                </a:lnTo>
                <a:lnTo>
                  <a:pt x="4544083" y="734091"/>
                </a:lnTo>
                <a:lnTo>
                  <a:pt x="4564500" y="703814"/>
                </a:lnTo>
                <a:lnTo>
                  <a:pt x="4571987" y="6667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8239" y="2634995"/>
            <a:ext cx="4572000" cy="762000"/>
          </a:xfrm>
          <a:custGeom>
            <a:avLst/>
            <a:gdLst/>
            <a:ahLst/>
            <a:cxnLst/>
            <a:rect l="l" t="t" r="r" b="b"/>
            <a:pathLst>
              <a:path w="4572000" h="7620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666750"/>
                </a:lnTo>
                <a:lnTo>
                  <a:pt x="7489" y="703814"/>
                </a:lnTo>
                <a:lnTo>
                  <a:pt x="27908" y="734091"/>
                </a:lnTo>
                <a:lnTo>
                  <a:pt x="58185" y="754510"/>
                </a:lnTo>
                <a:lnTo>
                  <a:pt x="95250" y="762000"/>
                </a:lnTo>
                <a:lnTo>
                  <a:pt x="4476737" y="762000"/>
                </a:lnTo>
                <a:lnTo>
                  <a:pt x="4513806" y="754510"/>
                </a:lnTo>
                <a:lnTo>
                  <a:pt x="4544083" y="734091"/>
                </a:lnTo>
                <a:lnTo>
                  <a:pt x="4564500" y="703814"/>
                </a:lnTo>
                <a:lnTo>
                  <a:pt x="4571987" y="666750"/>
                </a:lnTo>
                <a:lnTo>
                  <a:pt x="4571987" y="95250"/>
                </a:lnTo>
                <a:lnTo>
                  <a:pt x="4564500" y="58185"/>
                </a:lnTo>
                <a:lnTo>
                  <a:pt x="4544083" y="27908"/>
                </a:lnTo>
                <a:lnTo>
                  <a:pt x="4513806" y="7489"/>
                </a:lnTo>
                <a:lnTo>
                  <a:pt x="4476737" y="0"/>
                </a:lnTo>
                <a:lnTo>
                  <a:pt x="952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56580" y="2757423"/>
            <a:ext cx="449199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ИНФОРМАЦИОННЫЕ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9339" y="1930145"/>
            <a:ext cx="76200" cy="628650"/>
          </a:xfrm>
          <a:custGeom>
            <a:avLst/>
            <a:gdLst/>
            <a:ahLst/>
            <a:cxnLst/>
            <a:rect l="l" t="t" r="r" b="b"/>
            <a:pathLst>
              <a:path w="76200" h="628650">
                <a:moveTo>
                  <a:pt x="76200" y="552449"/>
                </a:moveTo>
                <a:lnTo>
                  <a:pt x="0" y="552449"/>
                </a:lnTo>
                <a:lnTo>
                  <a:pt x="19050" y="590549"/>
                </a:lnTo>
                <a:lnTo>
                  <a:pt x="19050" y="571499"/>
                </a:lnTo>
                <a:lnTo>
                  <a:pt x="57150" y="571499"/>
                </a:lnTo>
                <a:lnTo>
                  <a:pt x="57150" y="590549"/>
                </a:lnTo>
                <a:lnTo>
                  <a:pt x="76200" y="552449"/>
                </a:lnTo>
                <a:close/>
              </a:path>
              <a:path w="76200" h="628650">
                <a:moveTo>
                  <a:pt x="57150" y="552449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552449"/>
                </a:lnTo>
                <a:lnTo>
                  <a:pt x="57150" y="552449"/>
                </a:lnTo>
                <a:close/>
              </a:path>
              <a:path w="76200" h="628650">
                <a:moveTo>
                  <a:pt x="57150" y="590549"/>
                </a:moveTo>
                <a:lnTo>
                  <a:pt x="57150" y="571499"/>
                </a:lnTo>
                <a:lnTo>
                  <a:pt x="19050" y="571499"/>
                </a:lnTo>
                <a:lnTo>
                  <a:pt x="19050" y="590549"/>
                </a:lnTo>
                <a:lnTo>
                  <a:pt x="38100" y="628649"/>
                </a:lnTo>
                <a:lnTo>
                  <a:pt x="57150" y="59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6127" y="1930145"/>
            <a:ext cx="76200" cy="628650"/>
          </a:xfrm>
          <a:custGeom>
            <a:avLst/>
            <a:gdLst/>
            <a:ahLst/>
            <a:cxnLst/>
            <a:rect l="l" t="t" r="r" b="b"/>
            <a:pathLst>
              <a:path w="76200" h="628650">
                <a:moveTo>
                  <a:pt x="76200" y="552450"/>
                </a:moveTo>
                <a:lnTo>
                  <a:pt x="0" y="552450"/>
                </a:lnTo>
                <a:lnTo>
                  <a:pt x="19050" y="59055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90550"/>
                </a:lnTo>
                <a:lnTo>
                  <a:pt x="76200" y="552450"/>
                </a:lnTo>
                <a:close/>
              </a:path>
              <a:path w="76200" h="628650">
                <a:moveTo>
                  <a:pt x="57150" y="5524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552450"/>
                </a:lnTo>
                <a:lnTo>
                  <a:pt x="57150" y="552450"/>
                </a:lnTo>
                <a:close/>
              </a:path>
              <a:path w="76200" h="628650">
                <a:moveTo>
                  <a:pt x="57150" y="590550"/>
                </a:moveTo>
                <a:lnTo>
                  <a:pt x="57150" y="571500"/>
                </a:lnTo>
                <a:lnTo>
                  <a:pt x="19050" y="571500"/>
                </a:lnTo>
                <a:lnTo>
                  <a:pt x="19050" y="590550"/>
                </a:lnTo>
                <a:lnTo>
                  <a:pt x="38100" y="628650"/>
                </a:lnTo>
                <a:lnTo>
                  <a:pt x="57150" y="59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4227" y="33969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60839" y="3701796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739" y="3682746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76200" y="247650"/>
                </a:moveTo>
                <a:lnTo>
                  <a:pt x="0" y="247650"/>
                </a:lnTo>
                <a:lnTo>
                  <a:pt x="19050" y="285750"/>
                </a:lnTo>
                <a:lnTo>
                  <a:pt x="19050" y="266700"/>
                </a:lnTo>
                <a:lnTo>
                  <a:pt x="57150" y="266700"/>
                </a:lnTo>
                <a:lnTo>
                  <a:pt x="57150" y="285750"/>
                </a:lnTo>
                <a:lnTo>
                  <a:pt x="76200" y="247650"/>
                </a:lnTo>
                <a:close/>
              </a:path>
              <a:path w="76200" h="323850">
                <a:moveTo>
                  <a:pt x="57150" y="2476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247650"/>
                </a:lnTo>
                <a:lnTo>
                  <a:pt x="57150" y="247650"/>
                </a:lnTo>
                <a:close/>
              </a:path>
              <a:path w="76200" h="323850">
                <a:moveTo>
                  <a:pt x="57150" y="285750"/>
                </a:moveTo>
                <a:lnTo>
                  <a:pt x="57150" y="266700"/>
                </a:lnTo>
                <a:lnTo>
                  <a:pt x="19050" y="266700"/>
                </a:lnTo>
                <a:lnTo>
                  <a:pt x="19050" y="285750"/>
                </a:lnTo>
                <a:lnTo>
                  <a:pt x="38100" y="323850"/>
                </a:lnTo>
                <a:lnTo>
                  <a:pt x="57150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6727" y="3682746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76200" y="247650"/>
                </a:moveTo>
                <a:lnTo>
                  <a:pt x="0" y="247650"/>
                </a:lnTo>
                <a:lnTo>
                  <a:pt x="19050" y="285750"/>
                </a:lnTo>
                <a:lnTo>
                  <a:pt x="19050" y="266700"/>
                </a:lnTo>
                <a:lnTo>
                  <a:pt x="57150" y="266700"/>
                </a:lnTo>
                <a:lnTo>
                  <a:pt x="57150" y="285750"/>
                </a:lnTo>
                <a:lnTo>
                  <a:pt x="76200" y="247650"/>
                </a:lnTo>
                <a:close/>
              </a:path>
              <a:path w="76200" h="323850">
                <a:moveTo>
                  <a:pt x="57150" y="247650"/>
                </a:moveTo>
                <a:lnTo>
                  <a:pt x="57150" y="0"/>
                </a:lnTo>
                <a:lnTo>
                  <a:pt x="19050" y="0"/>
                </a:lnTo>
                <a:lnTo>
                  <a:pt x="19050" y="247650"/>
                </a:lnTo>
                <a:lnTo>
                  <a:pt x="57150" y="247650"/>
                </a:lnTo>
                <a:close/>
              </a:path>
              <a:path w="76200" h="323850">
                <a:moveTo>
                  <a:pt x="57150" y="285750"/>
                </a:moveTo>
                <a:lnTo>
                  <a:pt x="57150" y="266700"/>
                </a:lnTo>
                <a:lnTo>
                  <a:pt x="19050" y="266700"/>
                </a:lnTo>
                <a:lnTo>
                  <a:pt x="19050" y="285750"/>
                </a:lnTo>
                <a:lnTo>
                  <a:pt x="38100" y="323850"/>
                </a:lnTo>
                <a:lnTo>
                  <a:pt x="57150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8239" y="4082796"/>
            <a:ext cx="3733800" cy="762000"/>
          </a:xfrm>
          <a:custGeom>
            <a:avLst/>
            <a:gdLst/>
            <a:ahLst/>
            <a:cxnLst/>
            <a:rect l="l" t="t" r="r" b="b"/>
            <a:pathLst>
              <a:path w="3733800" h="762000">
                <a:moveTo>
                  <a:pt x="3733800" y="666750"/>
                </a:moveTo>
                <a:lnTo>
                  <a:pt x="3733800" y="95250"/>
                </a:lnTo>
                <a:lnTo>
                  <a:pt x="3726310" y="58185"/>
                </a:lnTo>
                <a:lnTo>
                  <a:pt x="3705891" y="27908"/>
                </a:lnTo>
                <a:lnTo>
                  <a:pt x="3675614" y="7489"/>
                </a:lnTo>
                <a:lnTo>
                  <a:pt x="3638550" y="0"/>
                </a:lnTo>
                <a:lnTo>
                  <a:pt x="95250" y="0"/>
                </a:ln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666750"/>
                </a:lnTo>
                <a:lnTo>
                  <a:pt x="7489" y="703814"/>
                </a:lnTo>
                <a:lnTo>
                  <a:pt x="27908" y="734091"/>
                </a:lnTo>
                <a:lnTo>
                  <a:pt x="58185" y="754510"/>
                </a:lnTo>
                <a:lnTo>
                  <a:pt x="95250" y="762000"/>
                </a:lnTo>
                <a:lnTo>
                  <a:pt x="3638550" y="762000"/>
                </a:lnTo>
                <a:lnTo>
                  <a:pt x="3675614" y="754510"/>
                </a:lnTo>
                <a:lnTo>
                  <a:pt x="3705891" y="734091"/>
                </a:lnTo>
                <a:lnTo>
                  <a:pt x="3726310" y="703814"/>
                </a:lnTo>
                <a:lnTo>
                  <a:pt x="3733800" y="6667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8239" y="4082796"/>
            <a:ext cx="3733800" cy="762000"/>
          </a:xfrm>
          <a:custGeom>
            <a:avLst/>
            <a:gdLst/>
            <a:ahLst/>
            <a:cxnLst/>
            <a:rect l="l" t="t" r="r" b="b"/>
            <a:pathLst>
              <a:path w="3733800" h="762000">
                <a:moveTo>
                  <a:pt x="95250" y="0"/>
                </a:moveTo>
                <a:lnTo>
                  <a:pt x="58185" y="7489"/>
                </a:lnTo>
                <a:lnTo>
                  <a:pt x="27908" y="27908"/>
                </a:lnTo>
                <a:lnTo>
                  <a:pt x="7489" y="58185"/>
                </a:lnTo>
                <a:lnTo>
                  <a:pt x="0" y="95250"/>
                </a:lnTo>
                <a:lnTo>
                  <a:pt x="0" y="666750"/>
                </a:lnTo>
                <a:lnTo>
                  <a:pt x="7489" y="703814"/>
                </a:lnTo>
                <a:lnTo>
                  <a:pt x="27908" y="734091"/>
                </a:lnTo>
                <a:lnTo>
                  <a:pt x="58185" y="754510"/>
                </a:lnTo>
                <a:lnTo>
                  <a:pt x="95250" y="762000"/>
                </a:lnTo>
                <a:lnTo>
                  <a:pt x="3638550" y="762000"/>
                </a:lnTo>
                <a:lnTo>
                  <a:pt x="3675614" y="754510"/>
                </a:lnTo>
                <a:lnTo>
                  <a:pt x="3705891" y="734091"/>
                </a:lnTo>
                <a:lnTo>
                  <a:pt x="3726310" y="703814"/>
                </a:lnTo>
                <a:lnTo>
                  <a:pt x="3733800" y="666750"/>
                </a:lnTo>
                <a:lnTo>
                  <a:pt x="3733800" y="95250"/>
                </a:lnTo>
                <a:lnTo>
                  <a:pt x="3726310" y="58185"/>
                </a:lnTo>
                <a:lnTo>
                  <a:pt x="3705891" y="27908"/>
                </a:lnTo>
                <a:lnTo>
                  <a:pt x="3675614" y="7489"/>
                </a:lnTo>
                <a:lnTo>
                  <a:pt x="3638550" y="0"/>
                </a:lnTo>
                <a:lnTo>
                  <a:pt x="952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73707" y="4205223"/>
            <a:ext cx="23990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ЗНАКОВЫЕ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18427" y="4082796"/>
            <a:ext cx="2971800" cy="685800"/>
          </a:xfrm>
          <a:custGeom>
            <a:avLst/>
            <a:gdLst/>
            <a:ahLst/>
            <a:cxnLst/>
            <a:rect l="l" t="t" r="r" b="b"/>
            <a:pathLst>
              <a:path w="2971800" h="685800">
                <a:moveTo>
                  <a:pt x="2971800" y="599693"/>
                </a:moveTo>
                <a:lnTo>
                  <a:pt x="2971800" y="85343"/>
                </a:lnTo>
                <a:lnTo>
                  <a:pt x="2965096" y="52077"/>
                </a:lnTo>
                <a:lnTo>
                  <a:pt x="2946749" y="24955"/>
                </a:lnTo>
                <a:lnTo>
                  <a:pt x="2919400" y="6691"/>
                </a:lnTo>
                <a:lnTo>
                  <a:pt x="2885694" y="0"/>
                </a:lnTo>
                <a:lnTo>
                  <a:pt x="85344" y="0"/>
                </a:ln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3"/>
                </a:lnTo>
                <a:lnTo>
                  <a:pt x="0" y="599693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4" y="685800"/>
                </a:lnTo>
                <a:lnTo>
                  <a:pt x="2885694" y="685800"/>
                </a:lnTo>
                <a:lnTo>
                  <a:pt x="2919400" y="679096"/>
                </a:lnTo>
                <a:lnTo>
                  <a:pt x="2946749" y="660749"/>
                </a:lnTo>
                <a:lnTo>
                  <a:pt x="2965096" y="633400"/>
                </a:lnTo>
                <a:lnTo>
                  <a:pt x="2971800" y="599693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8427" y="4082796"/>
            <a:ext cx="2971800" cy="685800"/>
          </a:xfrm>
          <a:custGeom>
            <a:avLst/>
            <a:gdLst/>
            <a:ahLst/>
            <a:cxnLst/>
            <a:rect l="l" t="t" r="r" b="b"/>
            <a:pathLst>
              <a:path w="2971800" h="685800">
                <a:moveTo>
                  <a:pt x="85344" y="0"/>
                </a:moveTo>
                <a:lnTo>
                  <a:pt x="52077" y="6691"/>
                </a:lnTo>
                <a:lnTo>
                  <a:pt x="24955" y="24955"/>
                </a:lnTo>
                <a:lnTo>
                  <a:pt x="6691" y="52077"/>
                </a:lnTo>
                <a:lnTo>
                  <a:pt x="0" y="85343"/>
                </a:lnTo>
                <a:lnTo>
                  <a:pt x="0" y="599693"/>
                </a:lnTo>
                <a:lnTo>
                  <a:pt x="6691" y="633400"/>
                </a:lnTo>
                <a:lnTo>
                  <a:pt x="24955" y="660749"/>
                </a:lnTo>
                <a:lnTo>
                  <a:pt x="52077" y="679096"/>
                </a:lnTo>
                <a:lnTo>
                  <a:pt x="85344" y="685800"/>
                </a:lnTo>
                <a:lnTo>
                  <a:pt x="2885694" y="685800"/>
                </a:lnTo>
                <a:lnTo>
                  <a:pt x="2919400" y="679096"/>
                </a:lnTo>
                <a:lnTo>
                  <a:pt x="2946749" y="660749"/>
                </a:lnTo>
                <a:lnTo>
                  <a:pt x="2965096" y="633400"/>
                </a:lnTo>
                <a:lnTo>
                  <a:pt x="2971800" y="599693"/>
                </a:lnTo>
                <a:lnTo>
                  <a:pt x="2971800" y="85343"/>
                </a:lnTo>
                <a:lnTo>
                  <a:pt x="2965096" y="52077"/>
                </a:lnTo>
                <a:lnTo>
                  <a:pt x="2946749" y="24955"/>
                </a:lnTo>
                <a:lnTo>
                  <a:pt x="2919400" y="6691"/>
                </a:lnTo>
                <a:lnTo>
                  <a:pt x="2885694" y="0"/>
                </a:lnTo>
                <a:lnTo>
                  <a:pt x="8534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29577" y="4168647"/>
            <a:ext cx="23495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ОБРАЗНЫЕ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1375" y="6653876"/>
            <a:ext cx="1391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60"/>
              </a:lnSpc>
            </a:pPr>
            <a:r>
              <a:rPr sz="1200" spc="-5" dirty="0">
                <a:latin typeface="Garamond"/>
                <a:cs typeface="Garamond"/>
              </a:rPr>
              <a:t>ФГОУ СПО</a:t>
            </a:r>
            <a:r>
              <a:rPr sz="1200" spc="-60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"УМТК"</a:t>
            </a:r>
            <a:endParaRPr sz="12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Garamond"/>
                <a:cs typeface="Garamond"/>
              </a:rPr>
              <a:t>Кондаратцева</a:t>
            </a:r>
            <a:r>
              <a:rPr sz="1200" spc="-45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Т.П.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Классификация</a:t>
            </a:r>
            <a:r>
              <a:rPr sz="4800" spc="-55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21" name="object 21"/>
          <p:cNvSpPr txBox="1"/>
          <p:nvPr/>
        </p:nvSpPr>
        <p:spPr>
          <a:xfrm>
            <a:off x="1343571" y="1255750"/>
            <a:ext cx="825754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00339A"/>
                </a:solidFill>
                <a:latin typeface="Arial"/>
                <a:cs typeface="Arial"/>
              </a:rPr>
              <a:t>по способу</a:t>
            </a:r>
            <a:r>
              <a:rPr sz="4800" b="1" spc="-2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0339A"/>
                </a:solidFill>
                <a:latin typeface="Arial"/>
                <a:cs typeface="Arial"/>
              </a:rPr>
              <a:t>представления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4089" y="2193798"/>
            <a:ext cx="6019800" cy="4018279"/>
          </a:xfrm>
          <a:custGeom>
            <a:avLst/>
            <a:gdLst/>
            <a:ahLst/>
            <a:cxnLst/>
            <a:rect l="l" t="t" r="r" b="b"/>
            <a:pathLst>
              <a:path w="6019800" h="4018279">
                <a:moveTo>
                  <a:pt x="6019787" y="3515867"/>
                </a:moveTo>
                <a:lnTo>
                  <a:pt x="6019787" y="502157"/>
                </a:lnTo>
                <a:lnTo>
                  <a:pt x="6017488" y="453791"/>
                </a:lnTo>
                <a:lnTo>
                  <a:pt x="6010733" y="406726"/>
                </a:lnTo>
                <a:lnTo>
                  <a:pt x="5999732" y="361174"/>
                </a:lnTo>
                <a:lnTo>
                  <a:pt x="5984695" y="317344"/>
                </a:lnTo>
                <a:lnTo>
                  <a:pt x="5965832" y="275447"/>
                </a:lnTo>
                <a:lnTo>
                  <a:pt x="5943354" y="235694"/>
                </a:lnTo>
                <a:lnTo>
                  <a:pt x="5917471" y="198293"/>
                </a:lnTo>
                <a:lnTo>
                  <a:pt x="5888393" y="163457"/>
                </a:lnTo>
                <a:lnTo>
                  <a:pt x="5856332" y="131394"/>
                </a:lnTo>
                <a:lnTo>
                  <a:pt x="5821496" y="102316"/>
                </a:lnTo>
                <a:lnTo>
                  <a:pt x="5784096" y="76433"/>
                </a:lnTo>
                <a:lnTo>
                  <a:pt x="5744343" y="53954"/>
                </a:lnTo>
                <a:lnTo>
                  <a:pt x="5702448" y="35092"/>
                </a:lnTo>
                <a:lnTo>
                  <a:pt x="5658619" y="20054"/>
                </a:lnTo>
                <a:lnTo>
                  <a:pt x="5613069" y="9053"/>
                </a:lnTo>
                <a:lnTo>
                  <a:pt x="5566006" y="2298"/>
                </a:lnTo>
                <a:lnTo>
                  <a:pt x="5517642" y="0"/>
                </a:lnTo>
                <a:lnTo>
                  <a:pt x="502157" y="0"/>
                </a:lnTo>
                <a:lnTo>
                  <a:pt x="453791" y="2298"/>
                </a:lnTo>
                <a:lnTo>
                  <a:pt x="406726" y="9053"/>
                </a:lnTo>
                <a:lnTo>
                  <a:pt x="361174" y="20054"/>
                </a:lnTo>
                <a:lnTo>
                  <a:pt x="317344" y="35092"/>
                </a:lnTo>
                <a:lnTo>
                  <a:pt x="275447" y="53954"/>
                </a:lnTo>
                <a:lnTo>
                  <a:pt x="235694" y="76433"/>
                </a:lnTo>
                <a:lnTo>
                  <a:pt x="198293" y="102316"/>
                </a:lnTo>
                <a:lnTo>
                  <a:pt x="163457" y="131394"/>
                </a:lnTo>
                <a:lnTo>
                  <a:pt x="131394" y="163457"/>
                </a:lnTo>
                <a:lnTo>
                  <a:pt x="102316" y="198293"/>
                </a:lnTo>
                <a:lnTo>
                  <a:pt x="76433" y="235694"/>
                </a:lnTo>
                <a:lnTo>
                  <a:pt x="53954" y="275447"/>
                </a:lnTo>
                <a:lnTo>
                  <a:pt x="35092" y="317344"/>
                </a:lnTo>
                <a:lnTo>
                  <a:pt x="20054" y="361174"/>
                </a:lnTo>
                <a:lnTo>
                  <a:pt x="9053" y="406726"/>
                </a:lnTo>
                <a:lnTo>
                  <a:pt x="2298" y="453791"/>
                </a:lnTo>
                <a:lnTo>
                  <a:pt x="0" y="502157"/>
                </a:lnTo>
                <a:lnTo>
                  <a:pt x="0" y="3515867"/>
                </a:lnTo>
                <a:lnTo>
                  <a:pt x="2298" y="3564234"/>
                </a:lnTo>
                <a:lnTo>
                  <a:pt x="9053" y="3611299"/>
                </a:lnTo>
                <a:lnTo>
                  <a:pt x="20054" y="3656851"/>
                </a:lnTo>
                <a:lnTo>
                  <a:pt x="35092" y="3700681"/>
                </a:lnTo>
                <a:lnTo>
                  <a:pt x="53954" y="3742578"/>
                </a:lnTo>
                <a:lnTo>
                  <a:pt x="76433" y="3782331"/>
                </a:lnTo>
                <a:lnTo>
                  <a:pt x="102316" y="3819732"/>
                </a:lnTo>
                <a:lnTo>
                  <a:pt x="131394" y="3854568"/>
                </a:lnTo>
                <a:lnTo>
                  <a:pt x="163457" y="3886631"/>
                </a:lnTo>
                <a:lnTo>
                  <a:pt x="198293" y="3915709"/>
                </a:lnTo>
                <a:lnTo>
                  <a:pt x="235694" y="3941592"/>
                </a:lnTo>
                <a:lnTo>
                  <a:pt x="275447" y="3964071"/>
                </a:lnTo>
                <a:lnTo>
                  <a:pt x="317344" y="3982933"/>
                </a:lnTo>
                <a:lnTo>
                  <a:pt x="361174" y="3997971"/>
                </a:lnTo>
                <a:lnTo>
                  <a:pt x="406726" y="4008972"/>
                </a:lnTo>
                <a:lnTo>
                  <a:pt x="453791" y="4015727"/>
                </a:lnTo>
                <a:lnTo>
                  <a:pt x="502158" y="4018026"/>
                </a:lnTo>
                <a:lnTo>
                  <a:pt x="5517642" y="4018025"/>
                </a:lnTo>
                <a:lnTo>
                  <a:pt x="5566006" y="4015727"/>
                </a:lnTo>
                <a:lnTo>
                  <a:pt x="5613069" y="4008972"/>
                </a:lnTo>
                <a:lnTo>
                  <a:pt x="5658619" y="3997971"/>
                </a:lnTo>
                <a:lnTo>
                  <a:pt x="5702448" y="3982933"/>
                </a:lnTo>
                <a:lnTo>
                  <a:pt x="5744343" y="3964071"/>
                </a:lnTo>
                <a:lnTo>
                  <a:pt x="5784096" y="3941592"/>
                </a:lnTo>
                <a:lnTo>
                  <a:pt x="5821496" y="3915709"/>
                </a:lnTo>
                <a:lnTo>
                  <a:pt x="5856332" y="3886631"/>
                </a:lnTo>
                <a:lnTo>
                  <a:pt x="5888393" y="3854568"/>
                </a:lnTo>
                <a:lnTo>
                  <a:pt x="5917471" y="3819732"/>
                </a:lnTo>
                <a:lnTo>
                  <a:pt x="5943354" y="3782331"/>
                </a:lnTo>
                <a:lnTo>
                  <a:pt x="5965832" y="3742578"/>
                </a:lnTo>
                <a:lnTo>
                  <a:pt x="5984695" y="3700681"/>
                </a:lnTo>
                <a:lnTo>
                  <a:pt x="5999732" y="3656851"/>
                </a:lnTo>
                <a:lnTo>
                  <a:pt x="6010733" y="3611299"/>
                </a:lnTo>
                <a:lnTo>
                  <a:pt x="6017488" y="3564234"/>
                </a:lnTo>
                <a:lnTo>
                  <a:pt x="6019787" y="3515867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4089" y="2193798"/>
            <a:ext cx="6019800" cy="4018279"/>
          </a:xfrm>
          <a:custGeom>
            <a:avLst/>
            <a:gdLst/>
            <a:ahLst/>
            <a:cxnLst/>
            <a:rect l="l" t="t" r="r" b="b"/>
            <a:pathLst>
              <a:path w="6019800" h="4018279">
                <a:moveTo>
                  <a:pt x="502157" y="0"/>
                </a:moveTo>
                <a:lnTo>
                  <a:pt x="453791" y="2298"/>
                </a:lnTo>
                <a:lnTo>
                  <a:pt x="406726" y="9053"/>
                </a:lnTo>
                <a:lnTo>
                  <a:pt x="361174" y="20054"/>
                </a:lnTo>
                <a:lnTo>
                  <a:pt x="317344" y="35092"/>
                </a:lnTo>
                <a:lnTo>
                  <a:pt x="275447" y="53954"/>
                </a:lnTo>
                <a:lnTo>
                  <a:pt x="235694" y="76433"/>
                </a:lnTo>
                <a:lnTo>
                  <a:pt x="198293" y="102316"/>
                </a:lnTo>
                <a:lnTo>
                  <a:pt x="163457" y="131394"/>
                </a:lnTo>
                <a:lnTo>
                  <a:pt x="131394" y="163457"/>
                </a:lnTo>
                <a:lnTo>
                  <a:pt x="102316" y="198293"/>
                </a:lnTo>
                <a:lnTo>
                  <a:pt x="76433" y="235694"/>
                </a:lnTo>
                <a:lnTo>
                  <a:pt x="53954" y="275447"/>
                </a:lnTo>
                <a:lnTo>
                  <a:pt x="35092" y="317344"/>
                </a:lnTo>
                <a:lnTo>
                  <a:pt x="20054" y="361174"/>
                </a:lnTo>
                <a:lnTo>
                  <a:pt x="9053" y="406726"/>
                </a:lnTo>
                <a:lnTo>
                  <a:pt x="2298" y="453791"/>
                </a:lnTo>
                <a:lnTo>
                  <a:pt x="0" y="502157"/>
                </a:lnTo>
                <a:lnTo>
                  <a:pt x="0" y="3515867"/>
                </a:lnTo>
                <a:lnTo>
                  <a:pt x="2298" y="3564234"/>
                </a:lnTo>
                <a:lnTo>
                  <a:pt x="9053" y="3611299"/>
                </a:lnTo>
                <a:lnTo>
                  <a:pt x="20054" y="3656851"/>
                </a:lnTo>
                <a:lnTo>
                  <a:pt x="35092" y="3700681"/>
                </a:lnTo>
                <a:lnTo>
                  <a:pt x="53954" y="3742578"/>
                </a:lnTo>
                <a:lnTo>
                  <a:pt x="76433" y="3782331"/>
                </a:lnTo>
                <a:lnTo>
                  <a:pt x="102316" y="3819732"/>
                </a:lnTo>
                <a:lnTo>
                  <a:pt x="131394" y="3854568"/>
                </a:lnTo>
                <a:lnTo>
                  <a:pt x="163457" y="3886631"/>
                </a:lnTo>
                <a:lnTo>
                  <a:pt x="198293" y="3915709"/>
                </a:lnTo>
                <a:lnTo>
                  <a:pt x="235694" y="3941592"/>
                </a:lnTo>
                <a:lnTo>
                  <a:pt x="275447" y="3964071"/>
                </a:lnTo>
                <a:lnTo>
                  <a:pt x="317344" y="3982933"/>
                </a:lnTo>
                <a:lnTo>
                  <a:pt x="361174" y="3997971"/>
                </a:lnTo>
                <a:lnTo>
                  <a:pt x="406726" y="4008972"/>
                </a:lnTo>
                <a:lnTo>
                  <a:pt x="453791" y="4015727"/>
                </a:lnTo>
                <a:lnTo>
                  <a:pt x="502158" y="4018026"/>
                </a:lnTo>
                <a:lnTo>
                  <a:pt x="5517642" y="4018025"/>
                </a:lnTo>
                <a:lnTo>
                  <a:pt x="5566006" y="4015727"/>
                </a:lnTo>
                <a:lnTo>
                  <a:pt x="5613069" y="4008972"/>
                </a:lnTo>
                <a:lnTo>
                  <a:pt x="5658619" y="3997971"/>
                </a:lnTo>
                <a:lnTo>
                  <a:pt x="5702448" y="3982933"/>
                </a:lnTo>
                <a:lnTo>
                  <a:pt x="5744343" y="3964071"/>
                </a:lnTo>
                <a:lnTo>
                  <a:pt x="5784096" y="3941592"/>
                </a:lnTo>
                <a:lnTo>
                  <a:pt x="5821496" y="3915709"/>
                </a:lnTo>
                <a:lnTo>
                  <a:pt x="5856332" y="3886631"/>
                </a:lnTo>
                <a:lnTo>
                  <a:pt x="5888393" y="3854568"/>
                </a:lnTo>
                <a:lnTo>
                  <a:pt x="5917471" y="3819732"/>
                </a:lnTo>
                <a:lnTo>
                  <a:pt x="5943354" y="3782331"/>
                </a:lnTo>
                <a:lnTo>
                  <a:pt x="5965832" y="3742578"/>
                </a:lnTo>
                <a:lnTo>
                  <a:pt x="5984695" y="3700681"/>
                </a:lnTo>
                <a:lnTo>
                  <a:pt x="5999732" y="3656851"/>
                </a:lnTo>
                <a:lnTo>
                  <a:pt x="6010733" y="3611299"/>
                </a:lnTo>
                <a:lnTo>
                  <a:pt x="6017488" y="3564234"/>
                </a:lnTo>
                <a:lnTo>
                  <a:pt x="6019787" y="3515867"/>
                </a:lnTo>
                <a:lnTo>
                  <a:pt x="6019787" y="502157"/>
                </a:lnTo>
                <a:lnTo>
                  <a:pt x="6017488" y="453791"/>
                </a:lnTo>
                <a:lnTo>
                  <a:pt x="6010733" y="406726"/>
                </a:lnTo>
                <a:lnTo>
                  <a:pt x="5999732" y="361174"/>
                </a:lnTo>
                <a:lnTo>
                  <a:pt x="5984695" y="317344"/>
                </a:lnTo>
                <a:lnTo>
                  <a:pt x="5965832" y="275447"/>
                </a:lnTo>
                <a:lnTo>
                  <a:pt x="5943354" y="235694"/>
                </a:lnTo>
                <a:lnTo>
                  <a:pt x="5917471" y="198293"/>
                </a:lnTo>
                <a:lnTo>
                  <a:pt x="5888393" y="163457"/>
                </a:lnTo>
                <a:lnTo>
                  <a:pt x="5856332" y="131394"/>
                </a:lnTo>
                <a:lnTo>
                  <a:pt x="5821496" y="102316"/>
                </a:lnTo>
                <a:lnTo>
                  <a:pt x="5784096" y="76433"/>
                </a:lnTo>
                <a:lnTo>
                  <a:pt x="5744343" y="53954"/>
                </a:lnTo>
                <a:lnTo>
                  <a:pt x="5702448" y="35092"/>
                </a:lnTo>
                <a:lnTo>
                  <a:pt x="5658619" y="20054"/>
                </a:lnTo>
                <a:lnTo>
                  <a:pt x="5613069" y="9053"/>
                </a:lnTo>
                <a:lnTo>
                  <a:pt x="5566006" y="2298"/>
                </a:lnTo>
                <a:lnTo>
                  <a:pt x="5517642" y="0"/>
                </a:lnTo>
                <a:lnTo>
                  <a:pt x="502157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Классификация</a:t>
            </a:r>
            <a:r>
              <a:rPr sz="4800" spc="-55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4651375" y="6653876"/>
            <a:ext cx="1391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60"/>
              </a:lnSpc>
            </a:pPr>
            <a:r>
              <a:rPr sz="1200" spc="-5" dirty="0">
                <a:latin typeface="Garamond"/>
                <a:cs typeface="Garamond"/>
              </a:rPr>
              <a:t>ФГОУ СПО</a:t>
            </a:r>
            <a:r>
              <a:rPr sz="1200" spc="-60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"УМТК"</a:t>
            </a:r>
            <a:endParaRPr sz="12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Garamond"/>
                <a:cs typeface="Garamond"/>
              </a:rPr>
              <a:t>Кондаратцева</a:t>
            </a:r>
            <a:r>
              <a:rPr sz="1200" spc="-45" dirty="0">
                <a:latin typeface="Garamond"/>
                <a:cs typeface="Garamond"/>
              </a:rPr>
              <a:t> </a:t>
            </a:r>
            <a:r>
              <a:rPr sz="1200" spc="-5" dirty="0">
                <a:latin typeface="Garamond"/>
                <a:cs typeface="Garamond"/>
              </a:rPr>
              <a:t>Т.П.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  <a:latin typeface="Arial"/>
                <a:cs typeface="Arial"/>
              </a:rPr>
              <a:t>по форме</a:t>
            </a:r>
            <a:r>
              <a:rPr sz="4800" spc="-3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00339A"/>
                </a:solidFill>
                <a:latin typeface="Arial"/>
                <a:cs typeface="Arial"/>
              </a:rPr>
              <a:t>представления</a:t>
            </a:r>
            <a:endParaRPr sz="4800">
              <a:latin typeface="Arial"/>
              <a:cs typeface="Arial"/>
            </a:endParaRPr>
          </a:p>
          <a:p>
            <a:pPr marL="1074420">
              <a:lnSpc>
                <a:spcPct val="100000"/>
              </a:lnSpc>
              <a:spcBef>
                <a:spcPts val="3675"/>
              </a:spcBef>
              <a:tabLst>
                <a:tab pos="1529715" algn="l"/>
              </a:tabLst>
            </a:pPr>
            <a:r>
              <a:rPr sz="2800" b="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V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ГЕОМЕТРИЧЕСКИЕ</a:t>
            </a:r>
            <a:endParaRPr sz="3200">
              <a:latin typeface="Times New Roman"/>
              <a:cs typeface="Times New Roman"/>
            </a:endParaRPr>
          </a:p>
          <a:p>
            <a:pPr marL="1074420">
              <a:lnSpc>
                <a:spcPct val="100000"/>
              </a:lnSpc>
              <a:spcBef>
                <a:spcPts val="760"/>
              </a:spcBef>
              <a:tabLst>
                <a:tab pos="1593215" algn="l"/>
              </a:tabLst>
            </a:pPr>
            <a:r>
              <a:rPr sz="3200" b="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V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СЛОВЕСНЫЕ</a:t>
            </a:r>
            <a:endParaRPr sz="3200">
              <a:latin typeface="Times New Roman"/>
              <a:cs typeface="Times New Roman"/>
            </a:endParaRPr>
          </a:p>
          <a:p>
            <a:pPr marL="1074420">
              <a:lnSpc>
                <a:spcPct val="100000"/>
              </a:lnSpc>
              <a:spcBef>
                <a:spcPts val="755"/>
              </a:spcBef>
              <a:tabLst>
                <a:tab pos="1594485" algn="l"/>
              </a:tabLst>
            </a:pPr>
            <a:r>
              <a:rPr sz="3200" b="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V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МАТЕМАТИЧЕСКИЕ</a:t>
            </a:r>
            <a:endParaRPr sz="3200">
              <a:latin typeface="Times New Roman"/>
              <a:cs typeface="Times New Roman"/>
            </a:endParaRPr>
          </a:p>
          <a:p>
            <a:pPr marL="1074420">
              <a:lnSpc>
                <a:spcPct val="100000"/>
              </a:lnSpc>
              <a:spcBef>
                <a:spcPts val="760"/>
              </a:spcBef>
              <a:tabLst>
                <a:tab pos="1593215" algn="l"/>
              </a:tabLst>
            </a:pPr>
            <a:r>
              <a:rPr sz="3200" b="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V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СТРУКТУРНЫЕ</a:t>
            </a:r>
            <a:endParaRPr sz="3200">
              <a:latin typeface="Times New Roman"/>
              <a:cs typeface="Times New Roman"/>
            </a:endParaRPr>
          </a:p>
          <a:p>
            <a:pPr marL="1074420">
              <a:lnSpc>
                <a:spcPct val="100000"/>
              </a:lnSpc>
              <a:spcBef>
                <a:spcPts val="760"/>
              </a:spcBef>
              <a:tabLst>
                <a:tab pos="1594485" algn="l"/>
              </a:tabLst>
            </a:pPr>
            <a:r>
              <a:rPr sz="3200" b="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V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ЛОГИЧЕСКИЕ</a:t>
            </a:r>
            <a:endParaRPr sz="3200">
              <a:latin typeface="Times New Roman"/>
              <a:cs typeface="Times New Roman"/>
            </a:endParaRPr>
          </a:p>
          <a:p>
            <a:pPr marL="1074420">
              <a:lnSpc>
                <a:spcPct val="100000"/>
              </a:lnSpc>
              <a:spcBef>
                <a:spcPts val="755"/>
              </a:spcBef>
              <a:tabLst>
                <a:tab pos="1594485" algn="l"/>
              </a:tabLst>
            </a:pPr>
            <a:r>
              <a:rPr sz="3200" b="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V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КОМПЬЮТЕРНЫЕ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Компьютерная</a:t>
            </a:r>
            <a:r>
              <a:rPr sz="4800" spc="-50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модель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59547" y="1456435"/>
            <a:ext cx="7743190" cy="402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marR="5080" indent="-254635">
              <a:lnSpc>
                <a:spcPct val="80000"/>
              </a:lnSpc>
              <a:buClr>
                <a:srgbClr val="9BBB59"/>
              </a:buClr>
              <a:buFont typeface="Arial"/>
              <a:buChar char="-"/>
              <a:tabLst>
                <a:tab pos="267970" algn="l"/>
              </a:tabLst>
            </a:pPr>
            <a:r>
              <a:rPr sz="4000" b="1" spc="-5" dirty="0">
                <a:latin typeface="Arial"/>
                <a:cs typeface="Arial"/>
              </a:rPr>
              <a:t>это условный образ </a:t>
            </a:r>
            <a:r>
              <a:rPr sz="4000" b="1" spc="-10" dirty="0">
                <a:latin typeface="Arial"/>
                <a:cs typeface="Arial"/>
              </a:rPr>
              <a:t>объекта  </a:t>
            </a:r>
            <a:r>
              <a:rPr sz="4000" b="1" spc="-5" dirty="0">
                <a:latin typeface="Arial"/>
                <a:cs typeface="Arial"/>
              </a:rPr>
              <a:t>в виде компьютерных  диаграмм, таблиц, </a:t>
            </a:r>
            <a:r>
              <a:rPr sz="4000" b="1" dirty="0">
                <a:latin typeface="Arial"/>
                <a:cs typeface="Arial"/>
              </a:rPr>
              <a:t>схем,  </a:t>
            </a:r>
            <a:r>
              <a:rPr sz="4000" b="1" spc="-5" dirty="0">
                <a:latin typeface="Arial"/>
                <a:cs typeface="Arial"/>
              </a:rPr>
              <a:t>изображений, анимационных  </a:t>
            </a:r>
            <a:r>
              <a:rPr sz="4000" b="1" spc="-10" dirty="0">
                <a:latin typeface="Arial"/>
                <a:cs typeface="Arial"/>
              </a:rPr>
              <a:t>фрагментов</a:t>
            </a:r>
            <a:endParaRPr sz="4000">
              <a:latin typeface="Arial"/>
              <a:cs typeface="Arial"/>
            </a:endParaRPr>
          </a:p>
          <a:p>
            <a:pPr marL="267335" marR="110489" indent="-254635">
              <a:lnSpc>
                <a:spcPct val="79900"/>
              </a:lnSpc>
              <a:spcBef>
                <a:spcPts val="965"/>
              </a:spcBef>
              <a:buClr>
                <a:srgbClr val="9BBB59"/>
              </a:buClr>
              <a:buFont typeface="Arial"/>
              <a:buChar char="-"/>
              <a:tabLst>
                <a:tab pos="267970" algn="l"/>
              </a:tabLst>
            </a:pPr>
            <a:r>
              <a:rPr sz="4000" b="1" spc="-5" dirty="0">
                <a:solidFill>
                  <a:srgbClr val="008000"/>
                </a:solidFill>
                <a:latin typeface="Arial"/>
                <a:cs typeface="Arial"/>
              </a:rPr>
              <a:t>и </a:t>
            </a:r>
            <a:r>
              <a:rPr sz="4000" b="1" spc="-5" dirty="0">
                <a:latin typeface="Arial"/>
                <a:cs typeface="Arial"/>
              </a:rPr>
              <a:t>программа, </a:t>
            </a:r>
            <a:r>
              <a:rPr sz="4000" b="1" spc="-10" dirty="0">
                <a:latin typeface="Arial"/>
                <a:cs typeface="Arial"/>
              </a:rPr>
              <a:t>отображающая  структуру </a:t>
            </a:r>
            <a:r>
              <a:rPr sz="4000" b="1" spc="-5" dirty="0">
                <a:latin typeface="Arial"/>
                <a:cs typeface="Arial"/>
              </a:rPr>
              <a:t>и </a:t>
            </a:r>
            <a:r>
              <a:rPr sz="4000" b="1" spc="-10" dirty="0">
                <a:latin typeface="Arial"/>
                <a:cs typeface="Arial"/>
              </a:rPr>
              <a:t>взаимосвязи  </a:t>
            </a:r>
            <a:r>
              <a:rPr sz="4000" b="1" spc="-5" dirty="0">
                <a:latin typeface="Arial"/>
                <a:cs typeface="Arial"/>
              </a:rPr>
              <a:t>между элементами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объекта.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197" y="710691"/>
            <a:ext cx="679259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solidFill>
                  <a:srgbClr val="00339A"/>
                </a:solidFill>
              </a:rPr>
              <a:t>Компьютерные</a:t>
            </a:r>
            <a:r>
              <a:rPr sz="4400" spc="-65" dirty="0">
                <a:solidFill>
                  <a:srgbClr val="00339A"/>
                </a:solidFill>
              </a:rPr>
              <a:t> </a:t>
            </a:r>
            <a:r>
              <a:rPr sz="4400" dirty="0">
                <a:solidFill>
                  <a:srgbClr val="00339A"/>
                </a:solidFill>
              </a:rPr>
              <a:t>модели: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22197" y="1380502"/>
            <a:ext cx="258889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5" dirty="0">
                <a:solidFill>
                  <a:srgbClr val="00339A"/>
                </a:solidFill>
                <a:latin typeface="Arial"/>
                <a:cs typeface="Arial"/>
              </a:rPr>
              <a:t>примеры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485" y="1617725"/>
            <a:ext cx="3960876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0743" y="2337816"/>
            <a:ext cx="3081527" cy="338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5879" y="5257025"/>
            <a:ext cx="713549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436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Распад частицы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бозона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Магнитное поле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Земли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6059" y="5249133"/>
            <a:ext cx="4466590" cy="96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675">
              <a:lnSpc>
                <a:spcPct val="120200"/>
              </a:lnSpc>
            </a:pPr>
            <a:r>
              <a:rPr sz="2600" b="1" spc="-5" dirty="0">
                <a:latin typeface="Arial"/>
                <a:cs typeface="Arial"/>
              </a:rPr>
              <a:t>Компьютерная модель  локальной ядерной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войны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8443" y="609599"/>
            <a:ext cx="6624828" cy="4475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815" y="1040891"/>
            <a:ext cx="6408420" cy="4589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2507" y="5903721"/>
            <a:ext cx="663130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Компьютерная модель макета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крепости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6557" rIns="0" bIns="0" rtlCol="0">
            <a:spAutoFit/>
          </a:bodyPr>
          <a:lstStyle/>
          <a:p>
            <a:pPr marR="5080" indent="-1270" algn="ctr">
              <a:lnSpc>
                <a:spcPts val="7440"/>
              </a:lnSpc>
            </a:pPr>
            <a:r>
              <a:rPr sz="6550" i="1" spc="-210" dirty="0">
                <a:solidFill>
                  <a:srgbClr val="008000"/>
                </a:solidFill>
                <a:latin typeface="Garamond"/>
                <a:cs typeface="Garamond"/>
              </a:rPr>
              <a:t>Компьютерные  </a:t>
            </a:r>
            <a:r>
              <a:rPr sz="6550" i="1" spc="-190" dirty="0">
                <a:solidFill>
                  <a:srgbClr val="008000"/>
                </a:solidFill>
                <a:latin typeface="Garamond"/>
                <a:cs typeface="Garamond"/>
              </a:rPr>
              <a:t>модели </a:t>
            </a:r>
            <a:r>
              <a:rPr sz="6550" i="1" spc="-195" dirty="0">
                <a:solidFill>
                  <a:srgbClr val="008000"/>
                </a:solidFill>
                <a:latin typeface="Garamond"/>
                <a:cs typeface="Garamond"/>
              </a:rPr>
              <a:t>различных  </a:t>
            </a:r>
            <a:r>
              <a:rPr sz="6550" i="1" spc="-190" dirty="0">
                <a:solidFill>
                  <a:srgbClr val="008000"/>
                </a:solidFill>
                <a:latin typeface="Garamond"/>
                <a:cs typeface="Garamond"/>
              </a:rPr>
              <a:t>процессов</a:t>
            </a:r>
            <a:endParaRPr sz="65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5109" y="6831422"/>
            <a:ext cx="971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200" dirty="0">
                <a:latin typeface="Garamond"/>
                <a:cs typeface="Garamond"/>
              </a:rPr>
              <a:t>2</a:t>
            </a:r>
            <a:endParaRPr sz="1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7595">
              <a:lnSpc>
                <a:spcPct val="100000"/>
              </a:lnSpc>
            </a:pPr>
            <a:r>
              <a:rPr sz="4000" spc="-5" dirty="0">
                <a:solidFill>
                  <a:srgbClr val="008000"/>
                </a:solidFill>
              </a:rPr>
              <a:t>Модели в</a:t>
            </a:r>
            <a:r>
              <a:rPr sz="4000" spc="-55" dirty="0">
                <a:solidFill>
                  <a:srgbClr val="008000"/>
                </a:solidFill>
              </a:rPr>
              <a:t> </a:t>
            </a:r>
            <a:r>
              <a:rPr sz="4000" spc="-10" dirty="0">
                <a:solidFill>
                  <a:srgbClr val="008000"/>
                </a:solidFill>
              </a:rPr>
              <a:t>астрономии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54335" y="5673090"/>
            <a:ext cx="9067800" cy="147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172835" algn="l"/>
              </a:tabLst>
            </a:pPr>
            <a:r>
              <a:rPr sz="2400" b="1" spc="-10" dirty="0">
                <a:latin typeface="Arial"/>
                <a:cs typeface="Arial"/>
              </a:rPr>
              <a:t>Интерактивные модели помогут разобраться </a:t>
            </a:r>
            <a:r>
              <a:rPr sz="2400" b="1" spc="-5" dirty="0">
                <a:latin typeface="Arial"/>
                <a:cs typeface="Arial"/>
              </a:rPr>
              <a:t>в </a:t>
            </a:r>
            <a:r>
              <a:rPr sz="2400" b="1" spc="-10" dirty="0">
                <a:latin typeface="Arial"/>
                <a:cs typeface="Arial"/>
              </a:rPr>
              <a:t>сложных  вопросах практической астрономии </a:t>
            </a:r>
            <a:r>
              <a:rPr sz="2400" b="1" spc="-5" dirty="0">
                <a:latin typeface="Arial"/>
                <a:cs typeface="Arial"/>
              </a:rPr>
              <a:t>и </a:t>
            </a:r>
            <a:r>
              <a:rPr sz="2400" b="1" spc="-10" dirty="0">
                <a:latin typeface="Arial"/>
                <a:cs typeface="Arial"/>
              </a:rPr>
              <a:t>воссоздать реальны  астрофизические явления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и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процессы,	наблюдать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за  результатом виртуальных </a:t>
            </a:r>
            <a:r>
              <a:rPr sz="2400" b="1" dirty="0">
                <a:latin typeface="Arial"/>
                <a:cs typeface="Arial"/>
              </a:rPr>
              <a:t>экспериментов.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839" y="1363217"/>
            <a:ext cx="4495793" cy="337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1358646"/>
            <a:ext cx="4500880" cy="3381375"/>
          </a:xfrm>
          <a:custGeom>
            <a:avLst/>
            <a:gdLst/>
            <a:ahLst/>
            <a:cxnLst/>
            <a:rect l="l" t="t" r="r" b="b"/>
            <a:pathLst>
              <a:path w="4500880" h="3381375">
                <a:moveTo>
                  <a:pt x="0" y="0"/>
                </a:moveTo>
                <a:lnTo>
                  <a:pt x="4500372" y="0"/>
                </a:lnTo>
                <a:lnTo>
                  <a:pt x="4500372" y="3380994"/>
                </a:lnTo>
                <a:lnTo>
                  <a:pt x="0" y="33809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245" y="1349502"/>
            <a:ext cx="3962399" cy="295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2673" y="1344930"/>
            <a:ext cx="3971925" cy="2962275"/>
          </a:xfrm>
          <a:custGeom>
            <a:avLst/>
            <a:gdLst/>
            <a:ahLst/>
            <a:cxnLst/>
            <a:rect l="l" t="t" r="r" b="b"/>
            <a:pathLst>
              <a:path w="3971925" h="2962275">
                <a:moveTo>
                  <a:pt x="0" y="2961894"/>
                </a:moveTo>
                <a:lnTo>
                  <a:pt x="0" y="0"/>
                </a:lnTo>
                <a:lnTo>
                  <a:pt x="3971544" y="0"/>
                </a:lnTo>
                <a:lnTo>
                  <a:pt x="3971544" y="2961893"/>
                </a:lnTo>
                <a:lnTo>
                  <a:pt x="0" y="29618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489" y="2634995"/>
            <a:ext cx="3265170" cy="2871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4917" y="2630423"/>
            <a:ext cx="3274695" cy="2881630"/>
          </a:xfrm>
          <a:custGeom>
            <a:avLst/>
            <a:gdLst/>
            <a:ahLst/>
            <a:cxnLst/>
            <a:rect l="l" t="t" r="r" b="b"/>
            <a:pathLst>
              <a:path w="3274695" h="2881629">
                <a:moveTo>
                  <a:pt x="0" y="2881122"/>
                </a:moveTo>
                <a:lnTo>
                  <a:pt x="0" y="0"/>
                </a:lnTo>
                <a:lnTo>
                  <a:pt x="3274314" y="0"/>
                </a:lnTo>
                <a:lnTo>
                  <a:pt x="3274314" y="2881121"/>
                </a:lnTo>
                <a:lnTo>
                  <a:pt x="0" y="28811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951" y="831596"/>
            <a:ext cx="599630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008000"/>
                </a:solidFill>
              </a:rPr>
              <a:t>Анимационные</a:t>
            </a:r>
            <a:r>
              <a:rPr sz="4000" spc="-80" dirty="0">
                <a:solidFill>
                  <a:srgbClr val="008000"/>
                </a:solidFill>
              </a:rPr>
              <a:t> </a:t>
            </a:r>
            <a:r>
              <a:rPr sz="4000" spc="-10" dirty="0">
                <a:solidFill>
                  <a:srgbClr val="008000"/>
                </a:solidFill>
              </a:rPr>
              <a:t>модели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899295" y="1690877"/>
            <a:ext cx="5076444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4655" rIns="0" bIns="0" rtlCol="0">
            <a:spAutoFit/>
          </a:bodyPr>
          <a:lstStyle/>
          <a:p>
            <a:pPr marL="63500" marR="5080" algn="ctr">
              <a:lnSpc>
                <a:spcPct val="100000"/>
              </a:lnSpc>
            </a:pPr>
            <a:r>
              <a:rPr spc="-5" dirty="0"/>
              <a:t>Этапы</a:t>
            </a:r>
            <a:r>
              <a:rPr spc="-80" dirty="0"/>
              <a:t> </a:t>
            </a:r>
            <a:r>
              <a:rPr spc="-5" dirty="0"/>
              <a:t>компьютерного  математического  моделирования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7663" y="4717541"/>
            <a:ext cx="1167130" cy="483234"/>
          </a:xfrm>
          <a:custGeom>
            <a:avLst/>
            <a:gdLst/>
            <a:ahLst/>
            <a:cxnLst/>
            <a:rect l="l" t="t" r="r" b="b"/>
            <a:pathLst>
              <a:path w="1167129" h="483235">
                <a:moveTo>
                  <a:pt x="0" y="0"/>
                </a:moveTo>
                <a:lnTo>
                  <a:pt x="0" y="483108"/>
                </a:lnTo>
                <a:lnTo>
                  <a:pt x="1166622" y="483108"/>
                </a:lnTo>
                <a:lnTo>
                  <a:pt x="1166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7663" y="4717541"/>
            <a:ext cx="1167130" cy="483234"/>
          </a:xfrm>
          <a:custGeom>
            <a:avLst/>
            <a:gdLst/>
            <a:ahLst/>
            <a:cxnLst/>
            <a:rect l="l" t="t" r="r" b="b"/>
            <a:pathLst>
              <a:path w="1167129" h="483235">
                <a:moveTo>
                  <a:pt x="0" y="0"/>
                </a:moveTo>
                <a:lnTo>
                  <a:pt x="0" y="483108"/>
                </a:lnTo>
                <a:lnTo>
                  <a:pt x="1166622" y="483108"/>
                </a:lnTo>
                <a:lnTo>
                  <a:pt x="116662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72966" y="4763516"/>
            <a:ext cx="93599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Анализ  результатов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317" y="537972"/>
            <a:ext cx="1651000" cy="843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92405" marR="183515" indent="-1905"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Определение  целей  моделирования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3809" y="537972"/>
            <a:ext cx="1397635" cy="1323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22885" marR="215900" algn="ctr">
              <a:lnSpc>
                <a:spcPct val="99800"/>
              </a:lnSpc>
              <a:spcBef>
                <a:spcPts val="310"/>
              </a:spcBef>
            </a:pPr>
            <a:r>
              <a:rPr sz="1200" spc="-10" dirty="0">
                <a:latin typeface="Times New Roman"/>
                <a:cs typeface="Times New Roman"/>
              </a:rPr>
              <a:t>Ран</a:t>
            </a:r>
            <a:r>
              <a:rPr sz="1200" spc="-15" dirty="0">
                <a:latin typeface="Times New Roman"/>
                <a:cs typeface="Times New Roman"/>
              </a:rPr>
              <a:t>ж</a:t>
            </a:r>
            <a:r>
              <a:rPr sz="1200" spc="-10" dirty="0">
                <a:latin typeface="Times New Roman"/>
                <a:cs typeface="Times New Roman"/>
              </a:rPr>
              <a:t>ирование  </a:t>
            </a:r>
            <a:r>
              <a:rPr sz="1200" spc="-5" dirty="0">
                <a:latin typeface="Times New Roman"/>
                <a:cs typeface="Times New Roman"/>
              </a:rPr>
              <a:t>факторов,  определение  </a:t>
            </a:r>
            <a:r>
              <a:rPr sz="1400" b="1" spc="-5" dirty="0">
                <a:latin typeface="Times New Roman"/>
                <a:cs typeface="Times New Roman"/>
              </a:rPr>
              <a:t>входных и  выходных  </a:t>
            </a:r>
            <a:r>
              <a:rPr sz="1200" dirty="0">
                <a:latin typeface="Times New Roman"/>
                <a:cs typeface="Times New Roman"/>
              </a:rPr>
              <a:t>параметров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4059" y="537972"/>
            <a:ext cx="1651635" cy="843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0650" marR="111760" indent="-1270" algn="ctr">
              <a:lnSpc>
                <a:spcPct val="100000"/>
              </a:lnSpc>
              <a:spcBef>
                <a:spcPts val="305"/>
              </a:spcBef>
            </a:pPr>
            <a:r>
              <a:rPr sz="1600" b="1" dirty="0">
                <a:latin typeface="Times New Roman"/>
                <a:cs typeface="Times New Roman"/>
              </a:rPr>
              <a:t>Поиск </a:t>
            </a:r>
            <a:r>
              <a:rPr sz="1600" b="1" spc="-5" dirty="0">
                <a:latin typeface="Times New Roman"/>
                <a:cs typeface="Times New Roman"/>
              </a:rPr>
              <a:t>методов  </a:t>
            </a:r>
            <a:r>
              <a:rPr sz="1600" b="1" dirty="0">
                <a:latin typeface="Times New Roman"/>
                <a:cs typeface="Times New Roman"/>
              </a:rPr>
              <a:t>мате</a:t>
            </a:r>
            <a:r>
              <a:rPr sz="1600" b="1" spc="-10" dirty="0">
                <a:latin typeface="Times New Roman"/>
                <a:cs typeface="Times New Roman"/>
              </a:rPr>
              <a:t>м</a:t>
            </a:r>
            <a:r>
              <a:rPr sz="1600" b="1" dirty="0">
                <a:latin typeface="Times New Roman"/>
                <a:cs typeface="Times New Roman"/>
              </a:rPr>
              <a:t>а</a:t>
            </a:r>
            <a:r>
              <a:rPr sz="1600" b="1" spc="-10" dirty="0">
                <a:latin typeface="Times New Roman"/>
                <a:cs typeface="Times New Roman"/>
              </a:rPr>
              <a:t>т</a:t>
            </a:r>
            <a:r>
              <a:rPr sz="1600" b="1" dirty="0">
                <a:latin typeface="Times New Roman"/>
                <a:cs typeface="Times New Roman"/>
              </a:rPr>
              <a:t>ическо  го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описания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6809" y="1982723"/>
            <a:ext cx="2286000" cy="1169670"/>
          </a:xfrm>
          <a:custGeom>
            <a:avLst/>
            <a:gdLst/>
            <a:ahLst/>
            <a:cxnLst/>
            <a:rect l="l" t="t" r="r" b="b"/>
            <a:pathLst>
              <a:path w="2286000" h="1169670">
                <a:moveTo>
                  <a:pt x="2285999" y="584453"/>
                </a:moveTo>
                <a:lnTo>
                  <a:pt x="2279298" y="520718"/>
                </a:lnTo>
                <a:lnTo>
                  <a:pt x="2259657" y="458983"/>
                </a:lnTo>
                <a:lnTo>
                  <a:pt x="2227771" y="399604"/>
                </a:lnTo>
                <a:lnTo>
                  <a:pt x="2184334" y="342936"/>
                </a:lnTo>
                <a:lnTo>
                  <a:pt x="2130044" y="289334"/>
                </a:lnTo>
                <a:lnTo>
                  <a:pt x="2099045" y="263793"/>
                </a:lnTo>
                <a:lnTo>
                  <a:pt x="2065593" y="239152"/>
                </a:lnTo>
                <a:lnTo>
                  <a:pt x="2029774" y="215454"/>
                </a:lnTo>
                <a:lnTo>
                  <a:pt x="1991676" y="192745"/>
                </a:lnTo>
                <a:lnTo>
                  <a:pt x="1951386" y="171068"/>
                </a:lnTo>
                <a:lnTo>
                  <a:pt x="1908990" y="150469"/>
                </a:lnTo>
                <a:lnTo>
                  <a:pt x="1864576" y="130991"/>
                </a:lnTo>
                <a:lnTo>
                  <a:pt x="1818229" y="112678"/>
                </a:lnTo>
                <a:lnTo>
                  <a:pt x="1770037" y="95575"/>
                </a:lnTo>
                <a:lnTo>
                  <a:pt x="1720088" y="79727"/>
                </a:lnTo>
                <a:lnTo>
                  <a:pt x="1668466" y="65178"/>
                </a:lnTo>
                <a:lnTo>
                  <a:pt x="1615261" y="51972"/>
                </a:lnTo>
                <a:lnTo>
                  <a:pt x="1560557" y="40153"/>
                </a:lnTo>
                <a:lnTo>
                  <a:pt x="1504444" y="29766"/>
                </a:lnTo>
                <a:lnTo>
                  <a:pt x="1447006" y="20856"/>
                </a:lnTo>
                <a:lnTo>
                  <a:pt x="1388331" y="13466"/>
                </a:lnTo>
                <a:lnTo>
                  <a:pt x="1328506" y="7641"/>
                </a:lnTo>
                <a:lnTo>
                  <a:pt x="1267618" y="3425"/>
                </a:lnTo>
                <a:lnTo>
                  <a:pt x="1205754" y="863"/>
                </a:lnTo>
                <a:lnTo>
                  <a:pt x="1142999" y="0"/>
                </a:lnTo>
                <a:lnTo>
                  <a:pt x="1080317" y="863"/>
                </a:lnTo>
                <a:lnTo>
                  <a:pt x="1018514" y="3425"/>
                </a:lnTo>
                <a:lnTo>
                  <a:pt x="957678" y="7641"/>
                </a:lnTo>
                <a:lnTo>
                  <a:pt x="897897" y="13466"/>
                </a:lnTo>
                <a:lnTo>
                  <a:pt x="839258" y="20856"/>
                </a:lnTo>
                <a:lnTo>
                  <a:pt x="781848" y="29766"/>
                </a:lnTo>
                <a:lnTo>
                  <a:pt x="725755" y="40153"/>
                </a:lnTo>
                <a:lnTo>
                  <a:pt x="671066" y="51972"/>
                </a:lnTo>
                <a:lnTo>
                  <a:pt x="617869" y="65178"/>
                </a:lnTo>
                <a:lnTo>
                  <a:pt x="566250" y="79727"/>
                </a:lnTo>
                <a:lnTo>
                  <a:pt x="516298" y="95575"/>
                </a:lnTo>
                <a:lnTo>
                  <a:pt x="468099" y="112678"/>
                </a:lnTo>
                <a:lnTo>
                  <a:pt x="421741" y="130991"/>
                </a:lnTo>
                <a:lnTo>
                  <a:pt x="377312" y="150469"/>
                </a:lnTo>
                <a:lnTo>
                  <a:pt x="334898" y="171069"/>
                </a:lnTo>
                <a:lnTo>
                  <a:pt x="294588" y="192745"/>
                </a:lnTo>
                <a:lnTo>
                  <a:pt x="256468" y="215454"/>
                </a:lnTo>
                <a:lnTo>
                  <a:pt x="220626" y="239152"/>
                </a:lnTo>
                <a:lnTo>
                  <a:pt x="187149" y="263793"/>
                </a:lnTo>
                <a:lnTo>
                  <a:pt x="156125" y="289334"/>
                </a:lnTo>
                <a:lnTo>
                  <a:pt x="127641" y="315730"/>
                </a:lnTo>
                <a:lnTo>
                  <a:pt x="78642" y="370909"/>
                </a:lnTo>
                <a:lnTo>
                  <a:pt x="40851" y="428977"/>
                </a:lnTo>
                <a:lnTo>
                  <a:pt x="14968" y="489578"/>
                </a:lnTo>
                <a:lnTo>
                  <a:pt x="1692" y="552358"/>
                </a:lnTo>
                <a:lnTo>
                  <a:pt x="0" y="584453"/>
                </a:lnTo>
                <a:lnTo>
                  <a:pt x="1692" y="616552"/>
                </a:lnTo>
                <a:lnTo>
                  <a:pt x="14968" y="679350"/>
                </a:lnTo>
                <a:lnTo>
                  <a:pt x="40851" y="739986"/>
                </a:lnTo>
                <a:lnTo>
                  <a:pt x="78642" y="798103"/>
                </a:lnTo>
                <a:lnTo>
                  <a:pt x="127641" y="853342"/>
                </a:lnTo>
                <a:lnTo>
                  <a:pt x="156125" y="879771"/>
                </a:lnTo>
                <a:lnTo>
                  <a:pt x="187149" y="905346"/>
                </a:lnTo>
                <a:lnTo>
                  <a:pt x="220626" y="930024"/>
                </a:lnTo>
                <a:lnTo>
                  <a:pt x="256468" y="953758"/>
                </a:lnTo>
                <a:lnTo>
                  <a:pt x="294588" y="976505"/>
                </a:lnTo>
                <a:lnTo>
                  <a:pt x="334899" y="998219"/>
                </a:lnTo>
                <a:lnTo>
                  <a:pt x="377312" y="1018857"/>
                </a:lnTo>
                <a:lnTo>
                  <a:pt x="421741" y="1038373"/>
                </a:lnTo>
                <a:lnTo>
                  <a:pt x="468099" y="1056723"/>
                </a:lnTo>
                <a:lnTo>
                  <a:pt x="516298" y="1073861"/>
                </a:lnTo>
                <a:lnTo>
                  <a:pt x="566250" y="1089744"/>
                </a:lnTo>
                <a:lnTo>
                  <a:pt x="617869" y="1104326"/>
                </a:lnTo>
                <a:lnTo>
                  <a:pt x="671066" y="1117564"/>
                </a:lnTo>
                <a:lnTo>
                  <a:pt x="725755" y="1129411"/>
                </a:lnTo>
                <a:lnTo>
                  <a:pt x="781848" y="1139823"/>
                </a:lnTo>
                <a:lnTo>
                  <a:pt x="839258" y="1148757"/>
                </a:lnTo>
                <a:lnTo>
                  <a:pt x="897897" y="1156166"/>
                </a:lnTo>
                <a:lnTo>
                  <a:pt x="957678" y="1162007"/>
                </a:lnTo>
                <a:lnTo>
                  <a:pt x="1018514" y="1166234"/>
                </a:lnTo>
                <a:lnTo>
                  <a:pt x="1080317" y="1168803"/>
                </a:lnTo>
                <a:lnTo>
                  <a:pt x="1143000" y="1169670"/>
                </a:lnTo>
                <a:lnTo>
                  <a:pt x="1205754" y="1168803"/>
                </a:lnTo>
                <a:lnTo>
                  <a:pt x="1267618" y="1166234"/>
                </a:lnTo>
                <a:lnTo>
                  <a:pt x="1328506" y="1162007"/>
                </a:lnTo>
                <a:lnTo>
                  <a:pt x="1388331" y="1156166"/>
                </a:lnTo>
                <a:lnTo>
                  <a:pt x="1447006" y="1148757"/>
                </a:lnTo>
                <a:lnTo>
                  <a:pt x="1504444" y="1139823"/>
                </a:lnTo>
                <a:lnTo>
                  <a:pt x="1560557" y="1129411"/>
                </a:lnTo>
                <a:lnTo>
                  <a:pt x="1615261" y="1117564"/>
                </a:lnTo>
                <a:lnTo>
                  <a:pt x="1668466" y="1104326"/>
                </a:lnTo>
                <a:lnTo>
                  <a:pt x="1720088" y="1089744"/>
                </a:lnTo>
                <a:lnTo>
                  <a:pt x="1770037" y="1073861"/>
                </a:lnTo>
                <a:lnTo>
                  <a:pt x="1818229" y="1056723"/>
                </a:lnTo>
                <a:lnTo>
                  <a:pt x="1864576" y="1038373"/>
                </a:lnTo>
                <a:lnTo>
                  <a:pt x="1908990" y="1018857"/>
                </a:lnTo>
                <a:lnTo>
                  <a:pt x="1951386" y="998219"/>
                </a:lnTo>
                <a:lnTo>
                  <a:pt x="1991676" y="976505"/>
                </a:lnTo>
                <a:lnTo>
                  <a:pt x="2029774" y="953758"/>
                </a:lnTo>
                <a:lnTo>
                  <a:pt x="2065593" y="930024"/>
                </a:lnTo>
                <a:lnTo>
                  <a:pt x="2099045" y="905346"/>
                </a:lnTo>
                <a:lnTo>
                  <a:pt x="2130044" y="879771"/>
                </a:lnTo>
                <a:lnTo>
                  <a:pt x="2158502" y="853342"/>
                </a:lnTo>
                <a:lnTo>
                  <a:pt x="2207453" y="798103"/>
                </a:lnTo>
                <a:lnTo>
                  <a:pt x="2245201" y="739986"/>
                </a:lnTo>
                <a:lnTo>
                  <a:pt x="2271051" y="679350"/>
                </a:lnTo>
                <a:lnTo>
                  <a:pt x="2284310" y="616552"/>
                </a:lnTo>
                <a:lnTo>
                  <a:pt x="2285999" y="584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6809" y="1982723"/>
            <a:ext cx="2286000" cy="1169670"/>
          </a:xfrm>
          <a:custGeom>
            <a:avLst/>
            <a:gdLst/>
            <a:ahLst/>
            <a:cxnLst/>
            <a:rect l="l" t="t" r="r" b="b"/>
            <a:pathLst>
              <a:path w="2286000" h="1169670">
                <a:moveTo>
                  <a:pt x="1142999" y="0"/>
                </a:moveTo>
                <a:lnTo>
                  <a:pt x="1080317" y="863"/>
                </a:lnTo>
                <a:lnTo>
                  <a:pt x="1018514" y="3425"/>
                </a:lnTo>
                <a:lnTo>
                  <a:pt x="957678" y="7641"/>
                </a:lnTo>
                <a:lnTo>
                  <a:pt x="897897" y="13466"/>
                </a:lnTo>
                <a:lnTo>
                  <a:pt x="839258" y="20856"/>
                </a:lnTo>
                <a:lnTo>
                  <a:pt x="781848" y="29766"/>
                </a:lnTo>
                <a:lnTo>
                  <a:pt x="725755" y="40153"/>
                </a:lnTo>
                <a:lnTo>
                  <a:pt x="671066" y="51972"/>
                </a:lnTo>
                <a:lnTo>
                  <a:pt x="617869" y="65178"/>
                </a:lnTo>
                <a:lnTo>
                  <a:pt x="566250" y="79727"/>
                </a:lnTo>
                <a:lnTo>
                  <a:pt x="516298" y="95575"/>
                </a:lnTo>
                <a:lnTo>
                  <a:pt x="468099" y="112678"/>
                </a:lnTo>
                <a:lnTo>
                  <a:pt x="421741" y="130991"/>
                </a:lnTo>
                <a:lnTo>
                  <a:pt x="377312" y="150469"/>
                </a:lnTo>
                <a:lnTo>
                  <a:pt x="334898" y="171069"/>
                </a:lnTo>
                <a:lnTo>
                  <a:pt x="294588" y="192745"/>
                </a:lnTo>
                <a:lnTo>
                  <a:pt x="256468" y="215454"/>
                </a:lnTo>
                <a:lnTo>
                  <a:pt x="220626" y="239152"/>
                </a:lnTo>
                <a:lnTo>
                  <a:pt x="187149" y="263793"/>
                </a:lnTo>
                <a:lnTo>
                  <a:pt x="156125" y="289334"/>
                </a:lnTo>
                <a:lnTo>
                  <a:pt x="127641" y="315730"/>
                </a:lnTo>
                <a:lnTo>
                  <a:pt x="78642" y="370909"/>
                </a:lnTo>
                <a:lnTo>
                  <a:pt x="40851" y="428977"/>
                </a:lnTo>
                <a:lnTo>
                  <a:pt x="14968" y="489578"/>
                </a:lnTo>
                <a:lnTo>
                  <a:pt x="1692" y="552358"/>
                </a:lnTo>
                <a:lnTo>
                  <a:pt x="0" y="584453"/>
                </a:lnTo>
                <a:lnTo>
                  <a:pt x="1692" y="616552"/>
                </a:lnTo>
                <a:lnTo>
                  <a:pt x="14968" y="679350"/>
                </a:lnTo>
                <a:lnTo>
                  <a:pt x="40851" y="739986"/>
                </a:lnTo>
                <a:lnTo>
                  <a:pt x="78642" y="798103"/>
                </a:lnTo>
                <a:lnTo>
                  <a:pt x="127641" y="853342"/>
                </a:lnTo>
                <a:lnTo>
                  <a:pt x="156125" y="879771"/>
                </a:lnTo>
                <a:lnTo>
                  <a:pt x="187149" y="905346"/>
                </a:lnTo>
                <a:lnTo>
                  <a:pt x="220626" y="930024"/>
                </a:lnTo>
                <a:lnTo>
                  <a:pt x="256468" y="953758"/>
                </a:lnTo>
                <a:lnTo>
                  <a:pt x="294588" y="976505"/>
                </a:lnTo>
                <a:lnTo>
                  <a:pt x="334899" y="998219"/>
                </a:lnTo>
                <a:lnTo>
                  <a:pt x="377312" y="1018857"/>
                </a:lnTo>
                <a:lnTo>
                  <a:pt x="421741" y="1038373"/>
                </a:lnTo>
                <a:lnTo>
                  <a:pt x="468099" y="1056723"/>
                </a:lnTo>
                <a:lnTo>
                  <a:pt x="516298" y="1073861"/>
                </a:lnTo>
                <a:lnTo>
                  <a:pt x="566250" y="1089744"/>
                </a:lnTo>
                <a:lnTo>
                  <a:pt x="617869" y="1104326"/>
                </a:lnTo>
                <a:lnTo>
                  <a:pt x="671066" y="1117564"/>
                </a:lnTo>
                <a:lnTo>
                  <a:pt x="725755" y="1129411"/>
                </a:lnTo>
                <a:lnTo>
                  <a:pt x="781848" y="1139823"/>
                </a:lnTo>
                <a:lnTo>
                  <a:pt x="839258" y="1148757"/>
                </a:lnTo>
                <a:lnTo>
                  <a:pt x="897897" y="1156166"/>
                </a:lnTo>
                <a:lnTo>
                  <a:pt x="957678" y="1162007"/>
                </a:lnTo>
                <a:lnTo>
                  <a:pt x="1018514" y="1166234"/>
                </a:lnTo>
                <a:lnTo>
                  <a:pt x="1080317" y="1168803"/>
                </a:lnTo>
                <a:lnTo>
                  <a:pt x="1143000" y="1169670"/>
                </a:lnTo>
                <a:lnTo>
                  <a:pt x="1205754" y="1168803"/>
                </a:lnTo>
                <a:lnTo>
                  <a:pt x="1267618" y="1166234"/>
                </a:lnTo>
                <a:lnTo>
                  <a:pt x="1328506" y="1162007"/>
                </a:lnTo>
                <a:lnTo>
                  <a:pt x="1388331" y="1156166"/>
                </a:lnTo>
                <a:lnTo>
                  <a:pt x="1447006" y="1148757"/>
                </a:lnTo>
                <a:lnTo>
                  <a:pt x="1504444" y="1139823"/>
                </a:lnTo>
                <a:lnTo>
                  <a:pt x="1560557" y="1129411"/>
                </a:lnTo>
                <a:lnTo>
                  <a:pt x="1615261" y="1117564"/>
                </a:lnTo>
                <a:lnTo>
                  <a:pt x="1668466" y="1104326"/>
                </a:lnTo>
                <a:lnTo>
                  <a:pt x="1720088" y="1089744"/>
                </a:lnTo>
                <a:lnTo>
                  <a:pt x="1770037" y="1073861"/>
                </a:lnTo>
                <a:lnTo>
                  <a:pt x="1818229" y="1056723"/>
                </a:lnTo>
                <a:lnTo>
                  <a:pt x="1864576" y="1038373"/>
                </a:lnTo>
                <a:lnTo>
                  <a:pt x="1908990" y="1018857"/>
                </a:lnTo>
                <a:lnTo>
                  <a:pt x="1951386" y="998219"/>
                </a:lnTo>
                <a:lnTo>
                  <a:pt x="1991676" y="976505"/>
                </a:lnTo>
                <a:lnTo>
                  <a:pt x="2029774" y="953758"/>
                </a:lnTo>
                <a:lnTo>
                  <a:pt x="2065593" y="930024"/>
                </a:lnTo>
                <a:lnTo>
                  <a:pt x="2099045" y="905346"/>
                </a:lnTo>
                <a:lnTo>
                  <a:pt x="2130044" y="879771"/>
                </a:lnTo>
                <a:lnTo>
                  <a:pt x="2158502" y="853342"/>
                </a:lnTo>
                <a:lnTo>
                  <a:pt x="2207453" y="798103"/>
                </a:lnTo>
                <a:lnTo>
                  <a:pt x="2245201" y="739986"/>
                </a:lnTo>
                <a:lnTo>
                  <a:pt x="2271051" y="679350"/>
                </a:lnTo>
                <a:lnTo>
                  <a:pt x="2284310" y="616552"/>
                </a:lnTo>
                <a:lnTo>
                  <a:pt x="2285999" y="584453"/>
                </a:lnTo>
                <a:lnTo>
                  <a:pt x="2284310" y="552358"/>
                </a:lnTo>
                <a:lnTo>
                  <a:pt x="2271051" y="489578"/>
                </a:lnTo>
                <a:lnTo>
                  <a:pt x="2245201" y="428977"/>
                </a:lnTo>
                <a:lnTo>
                  <a:pt x="2207453" y="370909"/>
                </a:lnTo>
                <a:lnTo>
                  <a:pt x="2158502" y="315730"/>
                </a:lnTo>
                <a:lnTo>
                  <a:pt x="2130044" y="289334"/>
                </a:lnTo>
                <a:lnTo>
                  <a:pt x="2099045" y="263793"/>
                </a:lnTo>
                <a:lnTo>
                  <a:pt x="2065593" y="239152"/>
                </a:lnTo>
                <a:lnTo>
                  <a:pt x="2029774" y="215454"/>
                </a:lnTo>
                <a:lnTo>
                  <a:pt x="1991676" y="192745"/>
                </a:lnTo>
                <a:lnTo>
                  <a:pt x="1951386" y="171068"/>
                </a:lnTo>
                <a:lnTo>
                  <a:pt x="1908990" y="150469"/>
                </a:lnTo>
                <a:lnTo>
                  <a:pt x="1864576" y="130991"/>
                </a:lnTo>
                <a:lnTo>
                  <a:pt x="1818229" y="112678"/>
                </a:lnTo>
                <a:lnTo>
                  <a:pt x="1770037" y="95575"/>
                </a:lnTo>
                <a:lnTo>
                  <a:pt x="1720088" y="79727"/>
                </a:lnTo>
                <a:lnTo>
                  <a:pt x="1668466" y="65178"/>
                </a:lnTo>
                <a:lnTo>
                  <a:pt x="1615261" y="51972"/>
                </a:lnTo>
                <a:lnTo>
                  <a:pt x="1560557" y="40153"/>
                </a:lnTo>
                <a:lnTo>
                  <a:pt x="1504444" y="29766"/>
                </a:lnTo>
                <a:lnTo>
                  <a:pt x="1447006" y="20856"/>
                </a:lnTo>
                <a:lnTo>
                  <a:pt x="1388331" y="13466"/>
                </a:lnTo>
                <a:lnTo>
                  <a:pt x="1328506" y="7641"/>
                </a:lnTo>
                <a:lnTo>
                  <a:pt x="1267618" y="3425"/>
                </a:lnTo>
                <a:lnTo>
                  <a:pt x="1205754" y="863"/>
                </a:lnTo>
                <a:lnTo>
                  <a:pt x="114299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1317" y="2344673"/>
            <a:ext cx="1778000" cy="568960"/>
          </a:xfrm>
          <a:custGeom>
            <a:avLst/>
            <a:gdLst/>
            <a:ahLst/>
            <a:cxnLst/>
            <a:rect l="l" t="t" r="r" b="b"/>
            <a:pathLst>
              <a:path w="1778000" h="568960">
                <a:moveTo>
                  <a:pt x="0" y="0"/>
                </a:moveTo>
                <a:lnTo>
                  <a:pt x="0" y="568451"/>
                </a:lnTo>
                <a:lnTo>
                  <a:pt x="1777745" y="568451"/>
                </a:lnTo>
                <a:lnTo>
                  <a:pt x="1777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1317" y="2344673"/>
            <a:ext cx="1778000" cy="568960"/>
          </a:xfrm>
          <a:custGeom>
            <a:avLst/>
            <a:gdLst/>
            <a:ahLst/>
            <a:cxnLst/>
            <a:rect l="l" t="t" r="r" b="b"/>
            <a:pathLst>
              <a:path w="1778000" h="568960">
                <a:moveTo>
                  <a:pt x="0" y="0"/>
                </a:moveTo>
                <a:lnTo>
                  <a:pt x="0" y="568451"/>
                </a:lnTo>
                <a:lnTo>
                  <a:pt x="1777745" y="568451"/>
                </a:lnTo>
                <a:lnTo>
                  <a:pt x="177774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4626" y="2389378"/>
            <a:ext cx="145034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marR="5080" indent="-22225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Исходный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объект  или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процесс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78893" y="1982723"/>
            <a:ext cx="2159000" cy="1290320"/>
          </a:xfrm>
          <a:custGeom>
            <a:avLst/>
            <a:gdLst/>
            <a:ahLst/>
            <a:cxnLst/>
            <a:rect l="l" t="t" r="r" b="b"/>
            <a:pathLst>
              <a:path w="2159000" h="1290320">
                <a:moveTo>
                  <a:pt x="2158733" y="645413"/>
                </a:moveTo>
                <a:lnTo>
                  <a:pt x="2152401" y="575060"/>
                </a:lnTo>
                <a:lnTo>
                  <a:pt x="2133844" y="506908"/>
                </a:lnTo>
                <a:lnTo>
                  <a:pt x="2103718" y="441350"/>
                </a:lnTo>
                <a:lnTo>
                  <a:pt x="2062680" y="378779"/>
                </a:lnTo>
                <a:lnTo>
                  <a:pt x="2038274" y="348736"/>
                </a:lnTo>
                <a:lnTo>
                  <a:pt x="2011387" y="319588"/>
                </a:lnTo>
                <a:lnTo>
                  <a:pt x="1982101" y="291383"/>
                </a:lnTo>
                <a:lnTo>
                  <a:pt x="1950497" y="264170"/>
                </a:lnTo>
                <a:lnTo>
                  <a:pt x="1916658" y="237998"/>
                </a:lnTo>
                <a:lnTo>
                  <a:pt x="1880666" y="212917"/>
                </a:lnTo>
                <a:lnTo>
                  <a:pt x="1842603" y="188975"/>
                </a:lnTo>
                <a:lnTo>
                  <a:pt x="1802551" y="166223"/>
                </a:lnTo>
                <a:lnTo>
                  <a:pt x="1760592" y="144708"/>
                </a:lnTo>
                <a:lnTo>
                  <a:pt x="1716809" y="124480"/>
                </a:lnTo>
                <a:lnTo>
                  <a:pt x="1671283" y="105588"/>
                </a:lnTo>
                <a:lnTo>
                  <a:pt x="1624097" y="88081"/>
                </a:lnTo>
                <a:lnTo>
                  <a:pt x="1575332" y="72008"/>
                </a:lnTo>
                <a:lnTo>
                  <a:pt x="1525071" y="57419"/>
                </a:lnTo>
                <a:lnTo>
                  <a:pt x="1473397" y="44363"/>
                </a:lnTo>
                <a:lnTo>
                  <a:pt x="1420390" y="32887"/>
                </a:lnTo>
                <a:lnTo>
                  <a:pt x="1366134" y="23043"/>
                </a:lnTo>
                <a:lnTo>
                  <a:pt x="1310710" y="14878"/>
                </a:lnTo>
                <a:lnTo>
                  <a:pt x="1254200" y="8442"/>
                </a:lnTo>
                <a:lnTo>
                  <a:pt x="1196687" y="3785"/>
                </a:lnTo>
                <a:lnTo>
                  <a:pt x="1138252" y="954"/>
                </a:lnTo>
                <a:lnTo>
                  <a:pt x="1078979" y="0"/>
                </a:lnTo>
                <a:lnTo>
                  <a:pt x="1019780" y="954"/>
                </a:lnTo>
                <a:lnTo>
                  <a:pt x="961416" y="3785"/>
                </a:lnTo>
                <a:lnTo>
                  <a:pt x="903968" y="8442"/>
                </a:lnTo>
                <a:lnTo>
                  <a:pt x="847518" y="14878"/>
                </a:lnTo>
                <a:lnTo>
                  <a:pt x="792150" y="23043"/>
                </a:lnTo>
                <a:lnTo>
                  <a:pt x="737945" y="32887"/>
                </a:lnTo>
                <a:lnTo>
                  <a:pt x="684986" y="44363"/>
                </a:lnTo>
                <a:lnTo>
                  <a:pt x="633355" y="57419"/>
                </a:lnTo>
                <a:lnTo>
                  <a:pt x="583134" y="72008"/>
                </a:lnTo>
                <a:lnTo>
                  <a:pt x="534406" y="88081"/>
                </a:lnTo>
                <a:lnTo>
                  <a:pt x="487253" y="105588"/>
                </a:lnTo>
                <a:lnTo>
                  <a:pt x="441756" y="124480"/>
                </a:lnTo>
                <a:lnTo>
                  <a:pt x="397999" y="144708"/>
                </a:lnTo>
                <a:lnTo>
                  <a:pt x="356064" y="166223"/>
                </a:lnTo>
                <a:lnTo>
                  <a:pt x="316033" y="188975"/>
                </a:lnTo>
                <a:lnTo>
                  <a:pt x="277988" y="212917"/>
                </a:lnTo>
                <a:lnTo>
                  <a:pt x="242011" y="237998"/>
                </a:lnTo>
                <a:lnTo>
                  <a:pt x="208186" y="264170"/>
                </a:lnTo>
                <a:lnTo>
                  <a:pt x="176593" y="291383"/>
                </a:lnTo>
                <a:lnTo>
                  <a:pt x="147316" y="319588"/>
                </a:lnTo>
                <a:lnTo>
                  <a:pt x="120437" y="348736"/>
                </a:lnTo>
                <a:lnTo>
                  <a:pt x="96038" y="378779"/>
                </a:lnTo>
                <a:lnTo>
                  <a:pt x="55008" y="441350"/>
                </a:lnTo>
                <a:lnTo>
                  <a:pt x="24887" y="506908"/>
                </a:lnTo>
                <a:lnTo>
                  <a:pt x="6331" y="575060"/>
                </a:lnTo>
                <a:lnTo>
                  <a:pt x="0" y="645413"/>
                </a:lnTo>
                <a:lnTo>
                  <a:pt x="1596" y="680767"/>
                </a:lnTo>
                <a:lnTo>
                  <a:pt x="14122" y="749936"/>
                </a:lnTo>
                <a:lnTo>
                  <a:pt x="38543" y="816726"/>
                </a:lnTo>
                <a:lnTo>
                  <a:pt x="74201" y="880742"/>
                </a:lnTo>
                <a:lnTo>
                  <a:pt x="120437" y="941590"/>
                </a:lnTo>
                <a:lnTo>
                  <a:pt x="147316" y="970703"/>
                </a:lnTo>
                <a:lnTo>
                  <a:pt x="176593" y="998876"/>
                </a:lnTo>
                <a:lnTo>
                  <a:pt x="208186" y="1026060"/>
                </a:lnTo>
                <a:lnTo>
                  <a:pt x="242011" y="1052206"/>
                </a:lnTo>
                <a:lnTo>
                  <a:pt x="277988" y="1077264"/>
                </a:lnTo>
                <a:lnTo>
                  <a:pt x="316033" y="1101185"/>
                </a:lnTo>
                <a:lnTo>
                  <a:pt x="356064" y="1123920"/>
                </a:lnTo>
                <a:lnTo>
                  <a:pt x="397999" y="1145419"/>
                </a:lnTo>
                <a:lnTo>
                  <a:pt x="441756" y="1165634"/>
                </a:lnTo>
                <a:lnTo>
                  <a:pt x="487253" y="1184515"/>
                </a:lnTo>
                <a:lnTo>
                  <a:pt x="534406" y="1202012"/>
                </a:lnTo>
                <a:lnTo>
                  <a:pt x="583134" y="1218077"/>
                </a:lnTo>
                <a:lnTo>
                  <a:pt x="633355" y="1232660"/>
                </a:lnTo>
                <a:lnTo>
                  <a:pt x="684986" y="1245712"/>
                </a:lnTo>
                <a:lnTo>
                  <a:pt x="737945" y="1257184"/>
                </a:lnTo>
                <a:lnTo>
                  <a:pt x="792150" y="1267026"/>
                </a:lnTo>
                <a:lnTo>
                  <a:pt x="847518" y="1275189"/>
                </a:lnTo>
                <a:lnTo>
                  <a:pt x="903968" y="1281623"/>
                </a:lnTo>
                <a:lnTo>
                  <a:pt x="961416" y="1286281"/>
                </a:lnTo>
                <a:lnTo>
                  <a:pt x="1019780" y="1289111"/>
                </a:lnTo>
                <a:lnTo>
                  <a:pt x="1078979" y="1290065"/>
                </a:lnTo>
                <a:lnTo>
                  <a:pt x="1138252" y="1289111"/>
                </a:lnTo>
                <a:lnTo>
                  <a:pt x="1196687" y="1286281"/>
                </a:lnTo>
                <a:lnTo>
                  <a:pt x="1254200" y="1281623"/>
                </a:lnTo>
                <a:lnTo>
                  <a:pt x="1310710" y="1275189"/>
                </a:lnTo>
                <a:lnTo>
                  <a:pt x="1366134" y="1267026"/>
                </a:lnTo>
                <a:lnTo>
                  <a:pt x="1420390" y="1257184"/>
                </a:lnTo>
                <a:lnTo>
                  <a:pt x="1473397" y="1245712"/>
                </a:lnTo>
                <a:lnTo>
                  <a:pt x="1525071" y="1232660"/>
                </a:lnTo>
                <a:lnTo>
                  <a:pt x="1575332" y="1218077"/>
                </a:lnTo>
                <a:lnTo>
                  <a:pt x="1624097" y="1202012"/>
                </a:lnTo>
                <a:lnTo>
                  <a:pt x="1671283" y="1184515"/>
                </a:lnTo>
                <a:lnTo>
                  <a:pt x="1716809" y="1165634"/>
                </a:lnTo>
                <a:lnTo>
                  <a:pt x="1760592" y="1145419"/>
                </a:lnTo>
                <a:lnTo>
                  <a:pt x="1802551" y="1123920"/>
                </a:lnTo>
                <a:lnTo>
                  <a:pt x="1842603" y="1101185"/>
                </a:lnTo>
                <a:lnTo>
                  <a:pt x="1880666" y="1077264"/>
                </a:lnTo>
                <a:lnTo>
                  <a:pt x="1916658" y="1052206"/>
                </a:lnTo>
                <a:lnTo>
                  <a:pt x="1950497" y="1026060"/>
                </a:lnTo>
                <a:lnTo>
                  <a:pt x="1982101" y="998876"/>
                </a:lnTo>
                <a:lnTo>
                  <a:pt x="2011387" y="970703"/>
                </a:lnTo>
                <a:lnTo>
                  <a:pt x="2038274" y="941590"/>
                </a:lnTo>
                <a:lnTo>
                  <a:pt x="2062680" y="911587"/>
                </a:lnTo>
                <a:lnTo>
                  <a:pt x="2103718" y="849105"/>
                </a:lnTo>
                <a:lnTo>
                  <a:pt x="2133844" y="783653"/>
                </a:lnTo>
                <a:lnTo>
                  <a:pt x="2152401" y="715625"/>
                </a:lnTo>
                <a:lnTo>
                  <a:pt x="2158733" y="645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893" y="1982723"/>
            <a:ext cx="2159000" cy="1290320"/>
          </a:xfrm>
          <a:custGeom>
            <a:avLst/>
            <a:gdLst/>
            <a:ahLst/>
            <a:cxnLst/>
            <a:rect l="l" t="t" r="r" b="b"/>
            <a:pathLst>
              <a:path w="2159000" h="1290320">
                <a:moveTo>
                  <a:pt x="1078979" y="0"/>
                </a:moveTo>
                <a:lnTo>
                  <a:pt x="1019780" y="954"/>
                </a:lnTo>
                <a:lnTo>
                  <a:pt x="961416" y="3785"/>
                </a:lnTo>
                <a:lnTo>
                  <a:pt x="903968" y="8442"/>
                </a:lnTo>
                <a:lnTo>
                  <a:pt x="847518" y="14878"/>
                </a:lnTo>
                <a:lnTo>
                  <a:pt x="792150" y="23043"/>
                </a:lnTo>
                <a:lnTo>
                  <a:pt x="737945" y="32887"/>
                </a:lnTo>
                <a:lnTo>
                  <a:pt x="684986" y="44363"/>
                </a:lnTo>
                <a:lnTo>
                  <a:pt x="633355" y="57419"/>
                </a:lnTo>
                <a:lnTo>
                  <a:pt x="583134" y="72008"/>
                </a:lnTo>
                <a:lnTo>
                  <a:pt x="534406" y="88081"/>
                </a:lnTo>
                <a:lnTo>
                  <a:pt x="487253" y="105588"/>
                </a:lnTo>
                <a:lnTo>
                  <a:pt x="441756" y="124480"/>
                </a:lnTo>
                <a:lnTo>
                  <a:pt x="397999" y="144708"/>
                </a:lnTo>
                <a:lnTo>
                  <a:pt x="356064" y="166223"/>
                </a:lnTo>
                <a:lnTo>
                  <a:pt x="316033" y="188975"/>
                </a:lnTo>
                <a:lnTo>
                  <a:pt x="277988" y="212917"/>
                </a:lnTo>
                <a:lnTo>
                  <a:pt x="242011" y="237998"/>
                </a:lnTo>
                <a:lnTo>
                  <a:pt x="208186" y="264170"/>
                </a:lnTo>
                <a:lnTo>
                  <a:pt x="176593" y="291383"/>
                </a:lnTo>
                <a:lnTo>
                  <a:pt x="147316" y="319588"/>
                </a:lnTo>
                <a:lnTo>
                  <a:pt x="120437" y="348736"/>
                </a:lnTo>
                <a:lnTo>
                  <a:pt x="96038" y="378779"/>
                </a:lnTo>
                <a:lnTo>
                  <a:pt x="55008" y="441350"/>
                </a:lnTo>
                <a:lnTo>
                  <a:pt x="24887" y="506908"/>
                </a:lnTo>
                <a:lnTo>
                  <a:pt x="6331" y="575060"/>
                </a:lnTo>
                <a:lnTo>
                  <a:pt x="0" y="645413"/>
                </a:lnTo>
                <a:lnTo>
                  <a:pt x="1596" y="680767"/>
                </a:lnTo>
                <a:lnTo>
                  <a:pt x="14122" y="749936"/>
                </a:lnTo>
                <a:lnTo>
                  <a:pt x="38543" y="816726"/>
                </a:lnTo>
                <a:lnTo>
                  <a:pt x="74201" y="880742"/>
                </a:lnTo>
                <a:lnTo>
                  <a:pt x="120437" y="941590"/>
                </a:lnTo>
                <a:lnTo>
                  <a:pt x="147316" y="970703"/>
                </a:lnTo>
                <a:lnTo>
                  <a:pt x="176593" y="998876"/>
                </a:lnTo>
                <a:lnTo>
                  <a:pt x="208186" y="1026060"/>
                </a:lnTo>
                <a:lnTo>
                  <a:pt x="242011" y="1052206"/>
                </a:lnTo>
                <a:lnTo>
                  <a:pt x="277988" y="1077264"/>
                </a:lnTo>
                <a:lnTo>
                  <a:pt x="316033" y="1101185"/>
                </a:lnTo>
                <a:lnTo>
                  <a:pt x="356064" y="1123920"/>
                </a:lnTo>
                <a:lnTo>
                  <a:pt x="397999" y="1145419"/>
                </a:lnTo>
                <a:lnTo>
                  <a:pt x="441756" y="1165634"/>
                </a:lnTo>
                <a:lnTo>
                  <a:pt x="487253" y="1184515"/>
                </a:lnTo>
                <a:lnTo>
                  <a:pt x="534406" y="1202012"/>
                </a:lnTo>
                <a:lnTo>
                  <a:pt x="583134" y="1218077"/>
                </a:lnTo>
                <a:lnTo>
                  <a:pt x="633355" y="1232660"/>
                </a:lnTo>
                <a:lnTo>
                  <a:pt x="684986" y="1245712"/>
                </a:lnTo>
                <a:lnTo>
                  <a:pt x="737945" y="1257184"/>
                </a:lnTo>
                <a:lnTo>
                  <a:pt x="792150" y="1267026"/>
                </a:lnTo>
                <a:lnTo>
                  <a:pt x="847518" y="1275189"/>
                </a:lnTo>
                <a:lnTo>
                  <a:pt x="903968" y="1281623"/>
                </a:lnTo>
                <a:lnTo>
                  <a:pt x="961416" y="1286281"/>
                </a:lnTo>
                <a:lnTo>
                  <a:pt x="1019780" y="1289111"/>
                </a:lnTo>
                <a:lnTo>
                  <a:pt x="1078979" y="1290065"/>
                </a:lnTo>
                <a:lnTo>
                  <a:pt x="1138252" y="1289111"/>
                </a:lnTo>
                <a:lnTo>
                  <a:pt x="1196687" y="1286281"/>
                </a:lnTo>
                <a:lnTo>
                  <a:pt x="1254200" y="1281623"/>
                </a:lnTo>
                <a:lnTo>
                  <a:pt x="1310710" y="1275189"/>
                </a:lnTo>
                <a:lnTo>
                  <a:pt x="1366134" y="1267026"/>
                </a:lnTo>
                <a:lnTo>
                  <a:pt x="1420390" y="1257184"/>
                </a:lnTo>
                <a:lnTo>
                  <a:pt x="1473397" y="1245712"/>
                </a:lnTo>
                <a:lnTo>
                  <a:pt x="1525071" y="1232660"/>
                </a:lnTo>
                <a:lnTo>
                  <a:pt x="1575332" y="1218077"/>
                </a:lnTo>
                <a:lnTo>
                  <a:pt x="1624097" y="1202012"/>
                </a:lnTo>
                <a:lnTo>
                  <a:pt x="1671283" y="1184515"/>
                </a:lnTo>
                <a:lnTo>
                  <a:pt x="1716809" y="1165634"/>
                </a:lnTo>
                <a:lnTo>
                  <a:pt x="1760592" y="1145419"/>
                </a:lnTo>
                <a:lnTo>
                  <a:pt x="1802551" y="1123920"/>
                </a:lnTo>
                <a:lnTo>
                  <a:pt x="1842603" y="1101185"/>
                </a:lnTo>
                <a:lnTo>
                  <a:pt x="1880666" y="1077264"/>
                </a:lnTo>
                <a:lnTo>
                  <a:pt x="1916658" y="1052206"/>
                </a:lnTo>
                <a:lnTo>
                  <a:pt x="1950497" y="1026060"/>
                </a:lnTo>
                <a:lnTo>
                  <a:pt x="1982101" y="998876"/>
                </a:lnTo>
                <a:lnTo>
                  <a:pt x="2011387" y="970703"/>
                </a:lnTo>
                <a:lnTo>
                  <a:pt x="2038274" y="941590"/>
                </a:lnTo>
                <a:lnTo>
                  <a:pt x="2062680" y="911587"/>
                </a:lnTo>
                <a:lnTo>
                  <a:pt x="2103718" y="849105"/>
                </a:lnTo>
                <a:lnTo>
                  <a:pt x="2133844" y="783653"/>
                </a:lnTo>
                <a:lnTo>
                  <a:pt x="2152401" y="715625"/>
                </a:lnTo>
                <a:lnTo>
                  <a:pt x="2158733" y="645413"/>
                </a:lnTo>
                <a:lnTo>
                  <a:pt x="2157136" y="609986"/>
                </a:lnTo>
                <a:lnTo>
                  <a:pt x="2144609" y="540684"/>
                </a:lnTo>
                <a:lnTo>
                  <a:pt x="2120186" y="473780"/>
                </a:lnTo>
                <a:lnTo>
                  <a:pt x="2084522" y="409667"/>
                </a:lnTo>
                <a:lnTo>
                  <a:pt x="2038274" y="348736"/>
                </a:lnTo>
                <a:lnTo>
                  <a:pt x="2011387" y="319588"/>
                </a:lnTo>
                <a:lnTo>
                  <a:pt x="1982101" y="291383"/>
                </a:lnTo>
                <a:lnTo>
                  <a:pt x="1950497" y="264170"/>
                </a:lnTo>
                <a:lnTo>
                  <a:pt x="1916658" y="237998"/>
                </a:lnTo>
                <a:lnTo>
                  <a:pt x="1880666" y="212917"/>
                </a:lnTo>
                <a:lnTo>
                  <a:pt x="1842603" y="188975"/>
                </a:lnTo>
                <a:lnTo>
                  <a:pt x="1802551" y="166223"/>
                </a:lnTo>
                <a:lnTo>
                  <a:pt x="1760592" y="144708"/>
                </a:lnTo>
                <a:lnTo>
                  <a:pt x="1716809" y="124480"/>
                </a:lnTo>
                <a:lnTo>
                  <a:pt x="1671283" y="105588"/>
                </a:lnTo>
                <a:lnTo>
                  <a:pt x="1624097" y="88081"/>
                </a:lnTo>
                <a:lnTo>
                  <a:pt x="1575332" y="72008"/>
                </a:lnTo>
                <a:lnTo>
                  <a:pt x="1525071" y="57419"/>
                </a:lnTo>
                <a:lnTo>
                  <a:pt x="1473397" y="44363"/>
                </a:lnTo>
                <a:lnTo>
                  <a:pt x="1420390" y="32887"/>
                </a:lnTo>
                <a:lnTo>
                  <a:pt x="1366134" y="23043"/>
                </a:lnTo>
                <a:lnTo>
                  <a:pt x="1310710" y="14878"/>
                </a:lnTo>
                <a:lnTo>
                  <a:pt x="1254200" y="8442"/>
                </a:lnTo>
                <a:lnTo>
                  <a:pt x="1196687" y="3785"/>
                </a:lnTo>
                <a:lnTo>
                  <a:pt x="1138252" y="954"/>
                </a:lnTo>
                <a:lnTo>
                  <a:pt x="107897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119" y="2309622"/>
            <a:ext cx="1651000" cy="603885"/>
          </a:xfrm>
          <a:custGeom>
            <a:avLst/>
            <a:gdLst/>
            <a:ahLst/>
            <a:cxnLst/>
            <a:rect l="l" t="t" r="r" b="b"/>
            <a:pathLst>
              <a:path w="1651000" h="603885">
                <a:moveTo>
                  <a:pt x="0" y="0"/>
                </a:moveTo>
                <a:lnTo>
                  <a:pt x="0" y="603503"/>
                </a:lnTo>
                <a:lnTo>
                  <a:pt x="1650491" y="603503"/>
                </a:lnTo>
                <a:lnTo>
                  <a:pt x="1650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3119" y="2309622"/>
            <a:ext cx="1651000" cy="603885"/>
          </a:xfrm>
          <a:custGeom>
            <a:avLst/>
            <a:gdLst/>
            <a:ahLst/>
            <a:cxnLst/>
            <a:rect l="l" t="t" r="r" b="b"/>
            <a:pathLst>
              <a:path w="1651000" h="603885">
                <a:moveTo>
                  <a:pt x="0" y="0"/>
                </a:moveTo>
                <a:lnTo>
                  <a:pt x="0" y="603503"/>
                </a:lnTo>
                <a:lnTo>
                  <a:pt x="1650491" y="603503"/>
                </a:lnTo>
                <a:lnTo>
                  <a:pt x="165049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3380" y="2353309"/>
            <a:ext cx="133096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Математиче</a:t>
            </a:r>
            <a:r>
              <a:rPr sz="1600" b="1" spc="10" dirty="0">
                <a:latin typeface="Times New Roman"/>
                <a:cs typeface="Times New Roman"/>
              </a:rPr>
              <a:t>с</a:t>
            </a:r>
            <a:r>
              <a:rPr sz="1600" b="1" dirty="0">
                <a:latin typeface="Times New Roman"/>
                <a:cs typeface="Times New Roman"/>
              </a:rPr>
              <a:t>-  кая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модель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6439" y="3527297"/>
            <a:ext cx="2032635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36575" marR="518795" indent="-11430">
              <a:lnSpc>
                <a:spcPct val="100000"/>
              </a:lnSpc>
              <a:spcBef>
                <a:spcPts val="310"/>
              </a:spcBef>
            </a:pPr>
            <a:r>
              <a:rPr sz="1200" b="1" spc="-5" dirty="0">
                <a:latin typeface="Times New Roman"/>
                <a:cs typeface="Times New Roman"/>
              </a:rPr>
              <a:t>Выбор </a:t>
            </a:r>
            <a:r>
              <a:rPr sz="1200" b="1" spc="-10" dirty="0">
                <a:latin typeface="Times New Roman"/>
                <a:cs typeface="Times New Roman"/>
              </a:rPr>
              <a:t>метода  </a:t>
            </a:r>
            <a:r>
              <a:rPr sz="1200" b="1" spc="-5" dirty="0">
                <a:latin typeface="Times New Roman"/>
                <a:cs typeface="Times New Roman"/>
              </a:rPr>
              <a:t>исследования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5448" y="5337047"/>
            <a:ext cx="2032635" cy="481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67995" marR="97155" indent="-36449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Times New Roman"/>
                <a:cs typeface="Times New Roman"/>
              </a:rPr>
              <a:t>Разработка алгоритма  и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программы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6317" y="6063996"/>
            <a:ext cx="2011045" cy="567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80340" marR="172085" indent="127635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Times New Roman"/>
                <a:cs typeface="Times New Roman"/>
              </a:rPr>
              <a:t>Отладка и тести-  рование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программы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1443" y="6037326"/>
            <a:ext cx="1651000" cy="721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59079" marR="253365" indent="82550" algn="just">
              <a:lnSpc>
                <a:spcPct val="100000"/>
              </a:lnSpc>
              <a:spcBef>
                <a:spcPts val="305"/>
              </a:spcBef>
            </a:pPr>
            <a:r>
              <a:rPr sz="1400" b="1" spc="-5" dirty="0">
                <a:latin typeface="Times New Roman"/>
                <a:cs typeface="Times New Roman"/>
              </a:rPr>
              <a:t>Проведение  численного  эксперимента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3641" y="4960620"/>
            <a:ext cx="1098550" cy="479425"/>
          </a:xfrm>
          <a:custGeom>
            <a:avLst/>
            <a:gdLst/>
            <a:ahLst/>
            <a:cxnLst/>
            <a:rect l="l" t="t" r="r" b="b"/>
            <a:pathLst>
              <a:path w="1098550" h="479425">
                <a:moveTo>
                  <a:pt x="0" y="479297"/>
                </a:moveTo>
                <a:lnTo>
                  <a:pt x="109804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3161" y="4443221"/>
            <a:ext cx="1129030" cy="517525"/>
          </a:xfrm>
          <a:custGeom>
            <a:avLst/>
            <a:gdLst/>
            <a:ahLst/>
            <a:cxnLst/>
            <a:rect l="l" t="t" r="r" b="b"/>
            <a:pathLst>
              <a:path w="1129029" h="517525">
                <a:moveTo>
                  <a:pt x="1128522" y="5173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5317" y="4441697"/>
            <a:ext cx="1038225" cy="517525"/>
          </a:xfrm>
          <a:custGeom>
            <a:avLst/>
            <a:gdLst/>
            <a:ahLst/>
            <a:cxnLst/>
            <a:rect l="l" t="t" r="r" b="b"/>
            <a:pathLst>
              <a:path w="1038225" h="517525">
                <a:moveTo>
                  <a:pt x="1037843" y="0"/>
                </a:moveTo>
                <a:lnTo>
                  <a:pt x="0" y="5173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5317" y="4959096"/>
            <a:ext cx="1068705" cy="481330"/>
          </a:xfrm>
          <a:custGeom>
            <a:avLst/>
            <a:gdLst/>
            <a:ahLst/>
            <a:cxnLst/>
            <a:rect l="l" t="t" r="r" b="b"/>
            <a:pathLst>
              <a:path w="1068704" h="481329">
                <a:moveTo>
                  <a:pt x="0" y="0"/>
                </a:moveTo>
                <a:lnTo>
                  <a:pt x="1068323" y="4808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70539" y="3527297"/>
            <a:ext cx="1270635" cy="603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39090" marR="186690" indent="-146685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Times New Roman"/>
                <a:cs typeface="Times New Roman"/>
              </a:rPr>
              <a:t>Уточнение  модели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24063" y="4478273"/>
            <a:ext cx="1397000" cy="843280"/>
          </a:xfrm>
          <a:custGeom>
            <a:avLst/>
            <a:gdLst/>
            <a:ahLst/>
            <a:cxnLst/>
            <a:rect l="l" t="t" r="r" b="b"/>
            <a:pathLst>
              <a:path w="1397000" h="843279">
                <a:moveTo>
                  <a:pt x="1396745" y="421386"/>
                </a:moveTo>
                <a:lnTo>
                  <a:pt x="1386639" y="349414"/>
                </a:lnTo>
                <a:lnTo>
                  <a:pt x="1357437" y="281433"/>
                </a:lnTo>
                <a:lnTo>
                  <a:pt x="1336199" y="249253"/>
                </a:lnTo>
                <a:lnTo>
                  <a:pt x="1310814" y="218447"/>
                </a:lnTo>
                <a:lnTo>
                  <a:pt x="1281493" y="189140"/>
                </a:lnTo>
                <a:lnTo>
                  <a:pt x="1248444" y="161457"/>
                </a:lnTo>
                <a:lnTo>
                  <a:pt x="1211876" y="135524"/>
                </a:lnTo>
                <a:lnTo>
                  <a:pt x="1172000" y="111466"/>
                </a:lnTo>
                <a:lnTo>
                  <a:pt x="1129025" y="89409"/>
                </a:lnTo>
                <a:lnTo>
                  <a:pt x="1083159" y="69477"/>
                </a:lnTo>
                <a:lnTo>
                  <a:pt x="1034613" y="51796"/>
                </a:lnTo>
                <a:lnTo>
                  <a:pt x="983594" y="36491"/>
                </a:lnTo>
                <a:lnTo>
                  <a:pt x="930314" y="23688"/>
                </a:lnTo>
                <a:lnTo>
                  <a:pt x="874980" y="13513"/>
                </a:lnTo>
                <a:lnTo>
                  <a:pt x="817802" y="6089"/>
                </a:lnTo>
                <a:lnTo>
                  <a:pt x="758990" y="1543"/>
                </a:lnTo>
                <a:lnTo>
                  <a:pt x="698754" y="0"/>
                </a:lnTo>
                <a:lnTo>
                  <a:pt x="638402" y="1543"/>
                </a:lnTo>
                <a:lnTo>
                  <a:pt x="579488" y="6089"/>
                </a:lnTo>
                <a:lnTo>
                  <a:pt x="522220" y="13513"/>
                </a:lnTo>
                <a:lnTo>
                  <a:pt x="466806" y="23688"/>
                </a:lnTo>
                <a:lnTo>
                  <a:pt x="413456" y="36491"/>
                </a:lnTo>
                <a:lnTo>
                  <a:pt x="362377" y="51796"/>
                </a:lnTo>
                <a:lnTo>
                  <a:pt x="313778" y="69477"/>
                </a:lnTo>
                <a:lnTo>
                  <a:pt x="267868" y="89409"/>
                </a:lnTo>
                <a:lnTo>
                  <a:pt x="224856" y="111466"/>
                </a:lnTo>
                <a:lnTo>
                  <a:pt x="184950" y="135524"/>
                </a:lnTo>
                <a:lnTo>
                  <a:pt x="148358" y="161457"/>
                </a:lnTo>
                <a:lnTo>
                  <a:pt x="115291" y="189140"/>
                </a:lnTo>
                <a:lnTo>
                  <a:pt x="85955" y="218447"/>
                </a:lnTo>
                <a:lnTo>
                  <a:pt x="60560" y="249253"/>
                </a:lnTo>
                <a:lnTo>
                  <a:pt x="39315" y="281433"/>
                </a:lnTo>
                <a:lnTo>
                  <a:pt x="10106" y="349414"/>
                </a:lnTo>
                <a:lnTo>
                  <a:pt x="0" y="421386"/>
                </a:lnTo>
                <a:lnTo>
                  <a:pt x="2561" y="457700"/>
                </a:lnTo>
                <a:lnTo>
                  <a:pt x="22427" y="527653"/>
                </a:lnTo>
                <a:lnTo>
                  <a:pt x="60560" y="593191"/>
                </a:lnTo>
                <a:lnTo>
                  <a:pt x="85955" y="623986"/>
                </a:lnTo>
                <a:lnTo>
                  <a:pt x="115291" y="653295"/>
                </a:lnTo>
                <a:lnTo>
                  <a:pt x="148358" y="680991"/>
                </a:lnTo>
                <a:lnTo>
                  <a:pt x="184950" y="706947"/>
                </a:lnTo>
                <a:lnTo>
                  <a:pt x="224856" y="731035"/>
                </a:lnTo>
                <a:lnTo>
                  <a:pt x="267868" y="753128"/>
                </a:lnTo>
                <a:lnTo>
                  <a:pt x="313778" y="773098"/>
                </a:lnTo>
                <a:lnTo>
                  <a:pt x="362377" y="790819"/>
                </a:lnTo>
                <a:lnTo>
                  <a:pt x="413456" y="806163"/>
                </a:lnTo>
                <a:lnTo>
                  <a:pt x="466806" y="819003"/>
                </a:lnTo>
                <a:lnTo>
                  <a:pt x="522220" y="829210"/>
                </a:lnTo>
                <a:lnTo>
                  <a:pt x="579488" y="836660"/>
                </a:lnTo>
                <a:lnTo>
                  <a:pt x="638402" y="841222"/>
                </a:lnTo>
                <a:lnTo>
                  <a:pt x="698754" y="842772"/>
                </a:lnTo>
                <a:lnTo>
                  <a:pt x="758990" y="841222"/>
                </a:lnTo>
                <a:lnTo>
                  <a:pt x="817802" y="836660"/>
                </a:lnTo>
                <a:lnTo>
                  <a:pt x="874980" y="829210"/>
                </a:lnTo>
                <a:lnTo>
                  <a:pt x="930314" y="819003"/>
                </a:lnTo>
                <a:lnTo>
                  <a:pt x="983594" y="806163"/>
                </a:lnTo>
                <a:lnTo>
                  <a:pt x="1034613" y="790819"/>
                </a:lnTo>
                <a:lnTo>
                  <a:pt x="1083159" y="773098"/>
                </a:lnTo>
                <a:lnTo>
                  <a:pt x="1129025" y="753128"/>
                </a:lnTo>
                <a:lnTo>
                  <a:pt x="1172000" y="731035"/>
                </a:lnTo>
                <a:lnTo>
                  <a:pt x="1211876" y="706947"/>
                </a:lnTo>
                <a:lnTo>
                  <a:pt x="1248444" y="680991"/>
                </a:lnTo>
                <a:lnTo>
                  <a:pt x="1281493" y="653295"/>
                </a:lnTo>
                <a:lnTo>
                  <a:pt x="1310814" y="623986"/>
                </a:lnTo>
                <a:lnTo>
                  <a:pt x="1336199" y="593191"/>
                </a:lnTo>
                <a:lnTo>
                  <a:pt x="1357437" y="561038"/>
                </a:lnTo>
                <a:lnTo>
                  <a:pt x="1386639" y="493165"/>
                </a:lnTo>
                <a:lnTo>
                  <a:pt x="1396745" y="421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24063" y="4478273"/>
            <a:ext cx="1397000" cy="843280"/>
          </a:xfrm>
          <a:custGeom>
            <a:avLst/>
            <a:gdLst/>
            <a:ahLst/>
            <a:cxnLst/>
            <a:rect l="l" t="t" r="r" b="b"/>
            <a:pathLst>
              <a:path w="1397000" h="843279">
                <a:moveTo>
                  <a:pt x="698754" y="0"/>
                </a:moveTo>
                <a:lnTo>
                  <a:pt x="638402" y="1543"/>
                </a:lnTo>
                <a:lnTo>
                  <a:pt x="579488" y="6089"/>
                </a:lnTo>
                <a:lnTo>
                  <a:pt x="522220" y="13513"/>
                </a:lnTo>
                <a:lnTo>
                  <a:pt x="466806" y="23688"/>
                </a:lnTo>
                <a:lnTo>
                  <a:pt x="413456" y="36491"/>
                </a:lnTo>
                <a:lnTo>
                  <a:pt x="362377" y="51796"/>
                </a:lnTo>
                <a:lnTo>
                  <a:pt x="313778" y="69477"/>
                </a:lnTo>
                <a:lnTo>
                  <a:pt x="267868" y="89409"/>
                </a:lnTo>
                <a:lnTo>
                  <a:pt x="224856" y="111466"/>
                </a:lnTo>
                <a:lnTo>
                  <a:pt x="184950" y="135524"/>
                </a:lnTo>
                <a:lnTo>
                  <a:pt x="148358" y="161457"/>
                </a:lnTo>
                <a:lnTo>
                  <a:pt x="115291" y="189140"/>
                </a:lnTo>
                <a:lnTo>
                  <a:pt x="85955" y="218447"/>
                </a:lnTo>
                <a:lnTo>
                  <a:pt x="60560" y="249253"/>
                </a:lnTo>
                <a:lnTo>
                  <a:pt x="39315" y="281433"/>
                </a:lnTo>
                <a:lnTo>
                  <a:pt x="10106" y="349414"/>
                </a:lnTo>
                <a:lnTo>
                  <a:pt x="0" y="421386"/>
                </a:lnTo>
                <a:lnTo>
                  <a:pt x="2561" y="457700"/>
                </a:lnTo>
                <a:lnTo>
                  <a:pt x="22427" y="527653"/>
                </a:lnTo>
                <a:lnTo>
                  <a:pt x="60560" y="593191"/>
                </a:lnTo>
                <a:lnTo>
                  <a:pt x="85955" y="623986"/>
                </a:lnTo>
                <a:lnTo>
                  <a:pt x="115291" y="653295"/>
                </a:lnTo>
                <a:lnTo>
                  <a:pt x="148358" y="680991"/>
                </a:lnTo>
                <a:lnTo>
                  <a:pt x="184950" y="706947"/>
                </a:lnTo>
                <a:lnTo>
                  <a:pt x="224856" y="731035"/>
                </a:lnTo>
                <a:lnTo>
                  <a:pt x="267868" y="753128"/>
                </a:lnTo>
                <a:lnTo>
                  <a:pt x="313778" y="773098"/>
                </a:lnTo>
                <a:lnTo>
                  <a:pt x="362377" y="790819"/>
                </a:lnTo>
                <a:lnTo>
                  <a:pt x="413456" y="806163"/>
                </a:lnTo>
                <a:lnTo>
                  <a:pt x="466806" y="819003"/>
                </a:lnTo>
                <a:lnTo>
                  <a:pt x="522220" y="829210"/>
                </a:lnTo>
                <a:lnTo>
                  <a:pt x="579488" y="836660"/>
                </a:lnTo>
                <a:lnTo>
                  <a:pt x="638402" y="841222"/>
                </a:lnTo>
                <a:lnTo>
                  <a:pt x="698754" y="842772"/>
                </a:lnTo>
                <a:lnTo>
                  <a:pt x="758990" y="841222"/>
                </a:lnTo>
                <a:lnTo>
                  <a:pt x="817802" y="836660"/>
                </a:lnTo>
                <a:lnTo>
                  <a:pt x="874980" y="829210"/>
                </a:lnTo>
                <a:lnTo>
                  <a:pt x="930314" y="819003"/>
                </a:lnTo>
                <a:lnTo>
                  <a:pt x="983594" y="806163"/>
                </a:lnTo>
                <a:lnTo>
                  <a:pt x="1034613" y="790819"/>
                </a:lnTo>
                <a:lnTo>
                  <a:pt x="1083159" y="773098"/>
                </a:lnTo>
                <a:lnTo>
                  <a:pt x="1129025" y="753128"/>
                </a:lnTo>
                <a:lnTo>
                  <a:pt x="1172000" y="731035"/>
                </a:lnTo>
                <a:lnTo>
                  <a:pt x="1211876" y="706947"/>
                </a:lnTo>
                <a:lnTo>
                  <a:pt x="1248444" y="680991"/>
                </a:lnTo>
                <a:lnTo>
                  <a:pt x="1281493" y="653295"/>
                </a:lnTo>
                <a:lnTo>
                  <a:pt x="1310814" y="623986"/>
                </a:lnTo>
                <a:lnTo>
                  <a:pt x="1336199" y="593191"/>
                </a:lnTo>
                <a:lnTo>
                  <a:pt x="1357437" y="561038"/>
                </a:lnTo>
                <a:lnTo>
                  <a:pt x="1386639" y="493165"/>
                </a:lnTo>
                <a:lnTo>
                  <a:pt x="1396745" y="421386"/>
                </a:lnTo>
                <a:lnTo>
                  <a:pt x="1394184" y="384963"/>
                </a:lnTo>
                <a:lnTo>
                  <a:pt x="1374321" y="314862"/>
                </a:lnTo>
                <a:lnTo>
                  <a:pt x="1336199" y="249253"/>
                </a:lnTo>
                <a:lnTo>
                  <a:pt x="1310814" y="218447"/>
                </a:lnTo>
                <a:lnTo>
                  <a:pt x="1281493" y="189140"/>
                </a:lnTo>
                <a:lnTo>
                  <a:pt x="1248444" y="161457"/>
                </a:lnTo>
                <a:lnTo>
                  <a:pt x="1211876" y="135524"/>
                </a:lnTo>
                <a:lnTo>
                  <a:pt x="1172000" y="111466"/>
                </a:lnTo>
                <a:lnTo>
                  <a:pt x="1129025" y="89409"/>
                </a:lnTo>
                <a:lnTo>
                  <a:pt x="1083159" y="69477"/>
                </a:lnTo>
                <a:lnTo>
                  <a:pt x="1034613" y="51796"/>
                </a:lnTo>
                <a:lnTo>
                  <a:pt x="983594" y="36491"/>
                </a:lnTo>
                <a:lnTo>
                  <a:pt x="930314" y="23688"/>
                </a:lnTo>
                <a:lnTo>
                  <a:pt x="874980" y="13513"/>
                </a:lnTo>
                <a:lnTo>
                  <a:pt x="817802" y="6089"/>
                </a:lnTo>
                <a:lnTo>
                  <a:pt x="758990" y="1543"/>
                </a:lnTo>
                <a:lnTo>
                  <a:pt x="69875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7809" y="4598670"/>
            <a:ext cx="889635" cy="601980"/>
          </a:xfrm>
          <a:custGeom>
            <a:avLst/>
            <a:gdLst/>
            <a:ahLst/>
            <a:cxnLst/>
            <a:rect l="l" t="t" r="r" b="b"/>
            <a:pathLst>
              <a:path w="889635" h="601979">
                <a:moveTo>
                  <a:pt x="0" y="0"/>
                </a:moveTo>
                <a:lnTo>
                  <a:pt x="0" y="601979"/>
                </a:lnTo>
                <a:lnTo>
                  <a:pt x="889253" y="601979"/>
                </a:lnTo>
                <a:lnTo>
                  <a:pt x="889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7809" y="4598670"/>
            <a:ext cx="889635" cy="601980"/>
          </a:xfrm>
          <a:custGeom>
            <a:avLst/>
            <a:gdLst/>
            <a:ahLst/>
            <a:cxnLst/>
            <a:rect l="l" t="t" r="r" b="b"/>
            <a:pathLst>
              <a:path w="889635" h="601979">
                <a:moveTo>
                  <a:pt x="0" y="0"/>
                </a:moveTo>
                <a:lnTo>
                  <a:pt x="0" y="601979"/>
                </a:lnTo>
                <a:lnTo>
                  <a:pt x="889253" y="601979"/>
                </a:lnTo>
                <a:lnTo>
                  <a:pt x="88925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15223" y="4643373"/>
            <a:ext cx="6165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18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Конец  работы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16237" y="982217"/>
            <a:ext cx="1148080" cy="76200"/>
          </a:xfrm>
          <a:custGeom>
            <a:avLst/>
            <a:gdLst/>
            <a:ahLst/>
            <a:cxnLst/>
            <a:rect l="l" t="t" r="r" b="b"/>
            <a:pathLst>
              <a:path w="1148079" h="76200">
                <a:moveTo>
                  <a:pt x="1088897" y="38099"/>
                </a:moveTo>
                <a:lnTo>
                  <a:pt x="1088135" y="35051"/>
                </a:lnTo>
                <a:lnTo>
                  <a:pt x="1084325" y="33527"/>
                </a:lnTo>
                <a:lnTo>
                  <a:pt x="4571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1" y="41147"/>
                </a:lnTo>
                <a:lnTo>
                  <a:pt x="1084325" y="42671"/>
                </a:lnTo>
                <a:lnTo>
                  <a:pt x="1088135" y="41909"/>
                </a:lnTo>
                <a:lnTo>
                  <a:pt x="1088897" y="38099"/>
                </a:lnTo>
                <a:close/>
              </a:path>
              <a:path w="1148079" h="76200">
                <a:moveTo>
                  <a:pt x="1147571" y="38099"/>
                </a:moveTo>
                <a:lnTo>
                  <a:pt x="1071371" y="0"/>
                </a:lnTo>
                <a:lnTo>
                  <a:pt x="1071371" y="33509"/>
                </a:lnTo>
                <a:lnTo>
                  <a:pt x="1084325" y="33527"/>
                </a:lnTo>
                <a:lnTo>
                  <a:pt x="1088135" y="35051"/>
                </a:lnTo>
                <a:lnTo>
                  <a:pt x="1088897" y="38099"/>
                </a:lnTo>
                <a:lnTo>
                  <a:pt x="1088897" y="67436"/>
                </a:lnTo>
                <a:lnTo>
                  <a:pt x="1147571" y="38099"/>
                </a:lnTo>
                <a:close/>
              </a:path>
              <a:path w="1148079" h="76200">
                <a:moveTo>
                  <a:pt x="1088897" y="67436"/>
                </a:moveTo>
                <a:lnTo>
                  <a:pt x="1088897" y="38099"/>
                </a:lnTo>
                <a:lnTo>
                  <a:pt x="1088135" y="41909"/>
                </a:lnTo>
                <a:lnTo>
                  <a:pt x="1084325" y="42671"/>
                </a:lnTo>
                <a:lnTo>
                  <a:pt x="1071371" y="42653"/>
                </a:lnTo>
                <a:lnTo>
                  <a:pt x="1071371" y="76199"/>
                </a:lnTo>
                <a:lnTo>
                  <a:pt x="108889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5983" y="980694"/>
            <a:ext cx="596265" cy="76200"/>
          </a:xfrm>
          <a:custGeom>
            <a:avLst/>
            <a:gdLst/>
            <a:ahLst/>
            <a:cxnLst/>
            <a:rect l="l" t="t" r="r" b="b"/>
            <a:pathLst>
              <a:path w="596264" h="76200">
                <a:moveTo>
                  <a:pt x="537210" y="38099"/>
                </a:moveTo>
                <a:lnTo>
                  <a:pt x="535686" y="35051"/>
                </a:lnTo>
                <a:lnTo>
                  <a:pt x="53187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531876" y="42671"/>
                </a:lnTo>
                <a:lnTo>
                  <a:pt x="535686" y="41909"/>
                </a:lnTo>
                <a:lnTo>
                  <a:pt x="537210" y="38099"/>
                </a:lnTo>
                <a:close/>
              </a:path>
              <a:path w="596264" h="76200">
                <a:moveTo>
                  <a:pt x="595884" y="38099"/>
                </a:moveTo>
                <a:lnTo>
                  <a:pt x="519684" y="0"/>
                </a:lnTo>
                <a:lnTo>
                  <a:pt x="519684" y="33527"/>
                </a:lnTo>
                <a:lnTo>
                  <a:pt x="531876" y="33527"/>
                </a:lnTo>
                <a:lnTo>
                  <a:pt x="535686" y="35051"/>
                </a:lnTo>
                <a:lnTo>
                  <a:pt x="537210" y="38099"/>
                </a:lnTo>
                <a:lnTo>
                  <a:pt x="537210" y="67436"/>
                </a:lnTo>
                <a:lnTo>
                  <a:pt x="595884" y="38099"/>
                </a:lnTo>
                <a:close/>
              </a:path>
              <a:path w="596264" h="76200">
                <a:moveTo>
                  <a:pt x="537210" y="67436"/>
                </a:moveTo>
                <a:lnTo>
                  <a:pt x="537210" y="38099"/>
                </a:lnTo>
                <a:lnTo>
                  <a:pt x="535686" y="41909"/>
                </a:lnTo>
                <a:lnTo>
                  <a:pt x="531876" y="42671"/>
                </a:lnTo>
                <a:lnTo>
                  <a:pt x="519684" y="42671"/>
                </a:lnTo>
                <a:lnTo>
                  <a:pt x="519684" y="76199"/>
                </a:lnTo>
                <a:lnTo>
                  <a:pt x="53721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07593" y="1376172"/>
            <a:ext cx="76200" cy="607060"/>
          </a:xfrm>
          <a:custGeom>
            <a:avLst/>
            <a:gdLst/>
            <a:ahLst/>
            <a:cxnLst/>
            <a:rect l="l" t="t" r="r" b="b"/>
            <a:pathLst>
              <a:path w="76200" h="607060">
                <a:moveTo>
                  <a:pt x="76200" y="530352"/>
                </a:moveTo>
                <a:lnTo>
                  <a:pt x="0" y="530352"/>
                </a:lnTo>
                <a:lnTo>
                  <a:pt x="32753" y="595858"/>
                </a:lnTo>
                <a:lnTo>
                  <a:pt x="32753" y="542544"/>
                </a:lnTo>
                <a:lnTo>
                  <a:pt x="34277" y="546354"/>
                </a:lnTo>
                <a:lnTo>
                  <a:pt x="38100" y="547878"/>
                </a:lnTo>
                <a:lnTo>
                  <a:pt x="41148" y="546354"/>
                </a:lnTo>
                <a:lnTo>
                  <a:pt x="42672" y="542544"/>
                </a:lnTo>
                <a:lnTo>
                  <a:pt x="42672" y="597407"/>
                </a:lnTo>
                <a:lnTo>
                  <a:pt x="76200" y="530352"/>
                </a:lnTo>
                <a:close/>
              </a:path>
              <a:path w="76200" h="607060">
                <a:moveTo>
                  <a:pt x="42672" y="53035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4277" y="1524"/>
                </a:lnTo>
                <a:lnTo>
                  <a:pt x="32753" y="4572"/>
                </a:lnTo>
                <a:lnTo>
                  <a:pt x="32753" y="530352"/>
                </a:lnTo>
                <a:lnTo>
                  <a:pt x="42672" y="530352"/>
                </a:lnTo>
                <a:close/>
              </a:path>
              <a:path w="76200" h="607060">
                <a:moveTo>
                  <a:pt x="42672" y="597407"/>
                </a:moveTo>
                <a:lnTo>
                  <a:pt x="42672" y="542544"/>
                </a:lnTo>
                <a:lnTo>
                  <a:pt x="41148" y="546354"/>
                </a:lnTo>
                <a:lnTo>
                  <a:pt x="38100" y="547878"/>
                </a:lnTo>
                <a:lnTo>
                  <a:pt x="34277" y="546354"/>
                </a:lnTo>
                <a:lnTo>
                  <a:pt x="32753" y="542544"/>
                </a:lnTo>
                <a:lnTo>
                  <a:pt x="32753" y="595858"/>
                </a:lnTo>
                <a:lnTo>
                  <a:pt x="38100" y="606552"/>
                </a:lnTo>
                <a:lnTo>
                  <a:pt x="42672" y="597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3793" y="3268217"/>
            <a:ext cx="76200" cy="259079"/>
          </a:xfrm>
          <a:custGeom>
            <a:avLst/>
            <a:gdLst/>
            <a:ahLst/>
            <a:cxnLst/>
            <a:rect l="l" t="t" r="r" b="b"/>
            <a:pathLst>
              <a:path w="76200" h="259079">
                <a:moveTo>
                  <a:pt x="76200" y="182880"/>
                </a:moveTo>
                <a:lnTo>
                  <a:pt x="0" y="182880"/>
                </a:lnTo>
                <a:lnTo>
                  <a:pt x="32753" y="248386"/>
                </a:lnTo>
                <a:lnTo>
                  <a:pt x="32753" y="195072"/>
                </a:lnTo>
                <a:lnTo>
                  <a:pt x="34277" y="198882"/>
                </a:lnTo>
                <a:lnTo>
                  <a:pt x="38100" y="200406"/>
                </a:lnTo>
                <a:lnTo>
                  <a:pt x="41148" y="198882"/>
                </a:lnTo>
                <a:lnTo>
                  <a:pt x="42672" y="195072"/>
                </a:lnTo>
                <a:lnTo>
                  <a:pt x="42672" y="249936"/>
                </a:lnTo>
                <a:lnTo>
                  <a:pt x="76200" y="182880"/>
                </a:lnTo>
                <a:close/>
              </a:path>
              <a:path w="76200" h="259079">
                <a:moveTo>
                  <a:pt x="42672" y="182880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4277" y="1524"/>
                </a:lnTo>
                <a:lnTo>
                  <a:pt x="32753" y="4572"/>
                </a:lnTo>
                <a:lnTo>
                  <a:pt x="32753" y="182880"/>
                </a:lnTo>
                <a:lnTo>
                  <a:pt x="42672" y="182880"/>
                </a:lnTo>
                <a:close/>
              </a:path>
              <a:path w="76200" h="259079">
                <a:moveTo>
                  <a:pt x="42672" y="249936"/>
                </a:moveTo>
                <a:lnTo>
                  <a:pt x="42672" y="195072"/>
                </a:lnTo>
                <a:lnTo>
                  <a:pt x="41148" y="198882"/>
                </a:lnTo>
                <a:lnTo>
                  <a:pt x="38100" y="200406"/>
                </a:lnTo>
                <a:lnTo>
                  <a:pt x="34277" y="198882"/>
                </a:lnTo>
                <a:lnTo>
                  <a:pt x="32753" y="195072"/>
                </a:lnTo>
                <a:lnTo>
                  <a:pt x="32753" y="248386"/>
                </a:lnTo>
                <a:lnTo>
                  <a:pt x="38100" y="259080"/>
                </a:lnTo>
                <a:lnTo>
                  <a:pt x="42672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3031" y="4110990"/>
            <a:ext cx="76200" cy="245110"/>
          </a:xfrm>
          <a:custGeom>
            <a:avLst/>
            <a:gdLst/>
            <a:ahLst/>
            <a:cxnLst/>
            <a:rect l="l" t="t" r="r" b="b"/>
            <a:pathLst>
              <a:path w="76200" h="245110">
                <a:moveTo>
                  <a:pt x="42672" y="236826"/>
                </a:moveTo>
                <a:lnTo>
                  <a:pt x="42672" y="181356"/>
                </a:lnTo>
                <a:lnTo>
                  <a:pt x="41909" y="184404"/>
                </a:lnTo>
                <a:lnTo>
                  <a:pt x="38100" y="185927"/>
                </a:lnTo>
                <a:lnTo>
                  <a:pt x="35039" y="184404"/>
                </a:lnTo>
                <a:lnTo>
                  <a:pt x="33515" y="181356"/>
                </a:lnTo>
                <a:lnTo>
                  <a:pt x="33406" y="168829"/>
                </a:lnTo>
                <a:lnTo>
                  <a:pt x="0" y="169163"/>
                </a:lnTo>
                <a:lnTo>
                  <a:pt x="38861" y="244601"/>
                </a:lnTo>
                <a:lnTo>
                  <a:pt x="42672" y="236826"/>
                </a:lnTo>
                <a:close/>
              </a:path>
              <a:path w="76200" h="245110">
                <a:moveTo>
                  <a:pt x="42617" y="168737"/>
                </a:moveTo>
                <a:lnTo>
                  <a:pt x="41909" y="5334"/>
                </a:lnTo>
                <a:lnTo>
                  <a:pt x="40385" y="1524"/>
                </a:lnTo>
                <a:lnTo>
                  <a:pt x="37337" y="0"/>
                </a:lnTo>
                <a:lnTo>
                  <a:pt x="33515" y="1524"/>
                </a:lnTo>
                <a:lnTo>
                  <a:pt x="31991" y="5334"/>
                </a:lnTo>
                <a:lnTo>
                  <a:pt x="33406" y="168829"/>
                </a:lnTo>
                <a:lnTo>
                  <a:pt x="42617" y="168737"/>
                </a:lnTo>
                <a:close/>
              </a:path>
              <a:path w="76200" h="245110">
                <a:moveTo>
                  <a:pt x="42672" y="181356"/>
                </a:moveTo>
                <a:lnTo>
                  <a:pt x="42617" y="168737"/>
                </a:lnTo>
                <a:lnTo>
                  <a:pt x="33406" y="168829"/>
                </a:lnTo>
                <a:lnTo>
                  <a:pt x="33515" y="181356"/>
                </a:lnTo>
                <a:lnTo>
                  <a:pt x="35039" y="184404"/>
                </a:lnTo>
                <a:lnTo>
                  <a:pt x="38100" y="185927"/>
                </a:lnTo>
                <a:lnTo>
                  <a:pt x="41909" y="184404"/>
                </a:lnTo>
                <a:lnTo>
                  <a:pt x="42672" y="181356"/>
                </a:lnTo>
                <a:close/>
              </a:path>
              <a:path w="76200" h="245110">
                <a:moveTo>
                  <a:pt x="76200" y="168401"/>
                </a:moveTo>
                <a:lnTo>
                  <a:pt x="42617" y="168737"/>
                </a:lnTo>
                <a:lnTo>
                  <a:pt x="42672" y="236826"/>
                </a:lnTo>
                <a:lnTo>
                  <a:pt x="76200" y="168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0809" y="4921758"/>
            <a:ext cx="259079" cy="76200"/>
          </a:xfrm>
          <a:custGeom>
            <a:avLst/>
            <a:gdLst/>
            <a:ahLst/>
            <a:cxnLst/>
            <a:rect l="l" t="t" r="r" b="b"/>
            <a:pathLst>
              <a:path w="259080" h="76200">
                <a:moveTo>
                  <a:pt x="76534" y="33477"/>
                </a:moveTo>
                <a:lnTo>
                  <a:pt x="76200" y="0"/>
                </a:lnTo>
                <a:lnTo>
                  <a:pt x="0" y="38862"/>
                </a:lnTo>
                <a:lnTo>
                  <a:pt x="58674" y="67327"/>
                </a:lnTo>
                <a:lnTo>
                  <a:pt x="58674" y="38862"/>
                </a:lnTo>
                <a:lnTo>
                  <a:pt x="60198" y="35051"/>
                </a:lnTo>
                <a:lnTo>
                  <a:pt x="64008" y="33527"/>
                </a:lnTo>
                <a:lnTo>
                  <a:pt x="76534" y="33477"/>
                </a:lnTo>
                <a:close/>
              </a:path>
              <a:path w="259080" h="76200">
                <a:moveTo>
                  <a:pt x="76633" y="43332"/>
                </a:moveTo>
                <a:lnTo>
                  <a:pt x="76534" y="33477"/>
                </a:lnTo>
                <a:lnTo>
                  <a:pt x="64008" y="33527"/>
                </a:lnTo>
                <a:lnTo>
                  <a:pt x="60198" y="35051"/>
                </a:lnTo>
                <a:lnTo>
                  <a:pt x="58674" y="38862"/>
                </a:lnTo>
                <a:lnTo>
                  <a:pt x="60198" y="41909"/>
                </a:lnTo>
                <a:lnTo>
                  <a:pt x="64008" y="43433"/>
                </a:lnTo>
                <a:lnTo>
                  <a:pt x="76633" y="43332"/>
                </a:lnTo>
                <a:close/>
              </a:path>
              <a:path w="259080" h="76200">
                <a:moveTo>
                  <a:pt x="76962" y="76200"/>
                </a:moveTo>
                <a:lnTo>
                  <a:pt x="76633" y="43332"/>
                </a:lnTo>
                <a:lnTo>
                  <a:pt x="64008" y="43433"/>
                </a:lnTo>
                <a:lnTo>
                  <a:pt x="60198" y="41909"/>
                </a:lnTo>
                <a:lnTo>
                  <a:pt x="58674" y="38862"/>
                </a:lnTo>
                <a:lnTo>
                  <a:pt x="58674" y="67327"/>
                </a:lnTo>
                <a:lnTo>
                  <a:pt x="76962" y="76200"/>
                </a:lnTo>
                <a:close/>
              </a:path>
              <a:path w="259080" h="76200">
                <a:moveTo>
                  <a:pt x="259080" y="37337"/>
                </a:moveTo>
                <a:lnTo>
                  <a:pt x="257556" y="34289"/>
                </a:lnTo>
                <a:lnTo>
                  <a:pt x="254508" y="32765"/>
                </a:lnTo>
                <a:lnTo>
                  <a:pt x="76534" y="33477"/>
                </a:lnTo>
                <a:lnTo>
                  <a:pt x="76633" y="43332"/>
                </a:lnTo>
                <a:lnTo>
                  <a:pt x="254508" y="41909"/>
                </a:lnTo>
                <a:lnTo>
                  <a:pt x="257556" y="40386"/>
                </a:lnTo>
                <a:lnTo>
                  <a:pt x="259080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4835" y="4101846"/>
            <a:ext cx="76200" cy="862330"/>
          </a:xfrm>
          <a:custGeom>
            <a:avLst/>
            <a:gdLst/>
            <a:ahLst/>
            <a:cxnLst/>
            <a:rect l="l" t="t" r="r" b="b"/>
            <a:pathLst>
              <a:path w="76200" h="8623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35051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5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862329">
                <a:moveTo>
                  <a:pt x="43434" y="76200"/>
                </a:moveTo>
                <a:lnTo>
                  <a:pt x="43434" y="63245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5"/>
                </a:lnTo>
                <a:lnTo>
                  <a:pt x="33527" y="76200"/>
                </a:lnTo>
                <a:lnTo>
                  <a:pt x="43434" y="76200"/>
                </a:lnTo>
                <a:close/>
              </a:path>
              <a:path w="76200" h="862329">
                <a:moveTo>
                  <a:pt x="43434" y="857250"/>
                </a:moveTo>
                <a:lnTo>
                  <a:pt x="43434" y="76200"/>
                </a:lnTo>
                <a:lnTo>
                  <a:pt x="33527" y="76200"/>
                </a:lnTo>
                <a:lnTo>
                  <a:pt x="33527" y="857250"/>
                </a:lnTo>
                <a:lnTo>
                  <a:pt x="35051" y="860298"/>
                </a:lnTo>
                <a:lnTo>
                  <a:pt x="38100" y="861821"/>
                </a:lnTo>
                <a:lnTo>
                  <a:pt x="41910" y="860298"/>
                </a:lnTo>
                <a:lnTo>
                  <a:pt x="43434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1709" y="1380744"/>
            <a:ext cx="76200" cy="607060"/>
          </a:xfrm>
          <a:custGeom>
            <a:avLst/>
            <a:gdLst/>
            <a:ahLst/>
            <a:cxnLst/>
            <a:rect l="l" t="t" r="r" b="b"/>
            <a:pathLst>
              <a:path w="76200" h="6070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491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07060">
                <a:moveTo>
                  <a:pt x="42654" y="76200"/>
                </a:moveTo>
                <a:lnTo>
                  <a:pt x="33491" y="76200"/>
                </a:lnTo>
                <a:lnTo>
                  <a:pt x="32004" y="601980"/>
                </a:lnTo>
                <a:lnTo>
                  <a:pt x="33528" y="605028"/>
                </a:lnTo>
                <a:lnTo>
                  <a:pt x="36576" y="606552"/>
                </a:lnTo>
                <a:lnTo>
                  <a:pt x="40386" y="605028"/>
                </a:lnTo>
                <a:lnTo>
                  <a:pt x="41910" y="601980"/>
                </a:lnTo>
                <a:lnTo>
                  <a:pt x="42654" y="76200"/>
                </a:lnTo>
                <a:close/>
              </a:path>
              <a:path w="76200" h="607060">
                <a:moveTo>
                  <a:pt x="42672" y="64008"/>
                </a:move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491" y="76200"/>
                </a:lnTo>
                <a:lnTo>
                  <a:pt x="42654" y="76200"/>
                </a:lnTo>
                <a:lnTo>
                  <a:pt x="42672" y="64008"/>
                </a:lnTo>
                <a:close/>
              </a:path>
              <a:path w="76200" h="607060">
                <a:moveTo>
                  <a:pt x="42672" y="76200"/>
                </a:moveTo>
                <a:lnTo>
                  <a:pt x="42672" y="64008"/>
                </a:lnTo>
                <a:lnTo>
                  <a:pt x="4265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75061" y="1861566"/>
            <a:ext cx="76200" cy="2586355"/>
          </a:xfrm>
          <a:custGeom>
            <a:avLst/>
            <a:gdLst/>
            <a:ahLst/>
            <a:cxnLst/>
            <a:rect l="l" t="t" r="r" b="b"/>
            <a:pathLst>
              <a:path w="76200" h="258635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7"/>
                </a:lnTo>
                <a:lnTo>
                  <a:pt x="35051" y="60197"/>
                </a:lnTo>
                <a:lnTo>
                  <a:pt x="38100" y="58673"/>
                </a:lnTo>
                <a:lnTo>
                  <a:pt x="41910" y="60197"/>
                </a:lnTo>
                <a:lnTo>
                  <a:pt x="42672" y="64007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586354">
                <a:moveTo>
                  <a:pt x="42672" y="76200"/>
                </a:moveTo>
                <a:lnTo>
                  <a:pt x="42672" y="64007"/>
                </a:lnTo>
                <a:lnTo>
                  <a:pt x="41910" y="60197"/>
                </a:lnTo>
                <a:lnTo>
                  <a:pt x="38100" y="58673"/>
                </a:lnTo>
                <a:lnTo>
                  <a:pt x="35051" y="60197"/>
                </a:lnTo>
                <a:lnTo>
                  <a:pt x="33528" y="64007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2586354">
                <a:moveTo>
                  <a:pt x="42672" y="258165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2581656"/>
                </a:lnTo>
                <a:lnTo>
                  <a:pt x="35051" y="2584704"/>
                </a:lnTo>
                <a:lnTo>
                  <a:pt x="38100" y="2586228"/>
                </a:lnTo>
                <a:lnTo>
                  <a:pt x="41910" y="2584704"/>
                </a:lnTo>
                <a:lnTo>
                  <a:pt x="42672" y="2581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5541" y="5439917"/>
            <a:ext cx="76200" cy="601980"/>
          </a:xfrm>
          <a:custGeom>
            <a:avLst/>
            <a:gdLst/>
            <a:ahLst/>
            <a:cxnLst/>
            <a:rect l="l" t="t" r="r" b="b"/>
            <a:pathLst>
              <a:path w="76200" h="6019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4289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601979">
                <a:moveTo>
                  <a:pt x="42671" y="76200"/>
                </a:moveTo>
                <a:lnTo>
                  <a:pt x="42671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89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601979">
                <a:moveTo>
                  <a:pt x="42672" y="597408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8" y="597408"/>
                </a:lnTo>
                <a:lnTo>
                  <a:pt x="34290" y="600456"/>
                </a:lnTo>
                <a:lnTo>
                  <a:pt x="38100" y="601980"/>
                </a:lnTo>
                <a:lnTo>
                  <a:pt x="41148" y="600456"/>
                </a:lnTo>
                <a:lnTo>
                  <a:pt x="42672" y="597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35459" y="3773423"/>
            <a:ext cx="205104" cy="76200"/>
          </a:xfrm>
          <a:custGeom>
            <a:avLst/>
            <a:gdLst/>
            <a:ahLst/>
            <a:cxnLst/>
            <a:rect l="l" t="t" r="r" b="b"/>
            <a:pathLst>
              <a:path w="205104" h="76200">
                <a:moveTo>
                  <a:pt x="146303" y="38100"/>
                </a:moveTo>
                <a:lnTo>
                  <a:pt x="144780" y="34289"/>
                </a:lnTo>
                <a:lnTo>
                  <a:pt x="141732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141732" y="42672"/>
                </a:lnTo>
                <a:lnTo>
                  <a:pt x="144780" y="41148"/>
                </a:lnTo>
                <a:lnTo>
                  <a:pt x="146303" y="38100"/>
                </a:lnTo>
                <a:close/>
              </a:path>
              <a:path w="205104" h="76200">
                <a:moveTo>
                  <a:pt x="204977" y="38099"/>
                </a:moveTo>
                <a:lnTo>
                  <a:pt x="128777" y="0"/>
                </a:lnTo>
                <a:lnTo>
                  <a:pt x="128777" y="32765"/>
                </a:lnTo>
                <a:lnTo>
                  <a:pt x="141732" y="32765"/>
                </a:lnTo>
                <a:lnTo>
                  <a:pt x="144780" y="34289"/>
                </a:lnTo>
                <a:lnTo>
                  <a:pt x="146303" y="38100"/>
                </a:lnTo>
                <a:lnTo>
                  <a:pt x="146303" y="67437"/>
                </a:lnTo>
                <a:lnTo>
                  <a:pt x="204977" y="38099"/>
                </a:lnTo>
                <a:close/>
              </a:path>
              <a:path w="205104" h="76200">
                <a:moveTo>
                  <a:pt x="146303" y="67437"/>
                </a:moveTo>
                <a:lnTo>
                  <a:pt x="146303" y="38100"/>
                </a:lnTo>
                <a:lnTo>
                  <a:pt x="144780" y="41148"/>
                </a:lnTo>
                <a:lnTo>
                  <a:pt x="141732" y="42672"/>
                </a:lnTo>
                <a:lnTo>
                  <a:pt x="128777" y="42672"/>
                </a:lnTo>
                <a:lnTo>
                  <a:pt x="128777" y="76200"/>
                </a:lnTo>
                <a:lnTo>
                  <a:pt x="146303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41683" y="4959096"/>
            <a:ext cx="120014" cy="1905"/>
          </a:xfrm>
          <a:custGeom>
            <a:avLst/>
            <a:gdLst/>
            <a:ahLst/>
            <a:cxnLst/>
            <a:rect l="l" t="t" r="r" b="b"/>
            <a:pathLst>
              <a:path w="120014" h="1904">
                <a:moveTo>
                  <a:pt x="0" y="1524"/>
                </a:moveTo>
                <a:lnTo>
                  <a:pt x="1196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53501" y="5827776"/>
            <a:ext cx="76200" cy="236220"/>
          </a:xfrm>
          <a:custGeom>
            <a:avLst/>
            <a:gdLst/>
            <a:ahLst/>
            <a:cxnLst/>
            <a:rect l="l" t="t" r="r" b="b"/>
            <a:pathLst>
              <a:path w="76200" h="236220">
                <a:moveTo>
                  <a:pt x="76200" y="160020"/>
                </a:moveTo>
                <a:lnTo>
                  <a:pt x="0" y="160020"/>
                </a:lnTo>
                <a:lnTo>
                  <a:pt x="33540" y="227101"/>
                </a:lnTo>
                <a:lnTo>
                  <a:pt x="33540" y="172974"/>
                </a:lnTo>
                <a:lnTo>
                  <a:pt x="35064" y="176022"/>
                </a:lnTo>
                <a:lnTo>
                  <a:pt x="38100" y="177546"/>
                </a:lnTo>
                <a:lnTo>
                  <a:pt x="41922" y="176022"/>
                </a:lnTo>
                <a:lnTo>
                  <a:pt x="42672" y="172974"/>
                </a:lnTo>
                <a:lnTo>
                  <a:pt x="42672" y="227075"/>
                </a:lnTo>
                <a:lnTo>
                  <a:pt x="76200" y="160020"/>
                </a:lnTo>
                <a:close/>
              </a:path>
              <a:path w="76200" h="236220">
                <a:moveTo>
                  <a:pt x="42672" y="160020"/>
                </a:moveTo>
                <a:lnTo>
                  <a:pt x="42672" y="4572"/>
                </a:lnTo>
                <a:lnTo>
                  <a:pt x="41922" y="762"/>
                </a:lnTo>
                <a:lnTo>
                  <a:pt x="38100" y="0"/>
                </a:lnTo>
                <a:lnTo>
                  <a:pt x="35064" y="762"/>
                </a:lnTo>
                <a:lnTo>
                  <a:pt x="33540" y="4572"/>
                </a:lnTo>
                <a:lnTo>
                  <a:pt x="33540" y="160020"/>
                </a:lnTo>
                <a:lnTo>
                  <a:pt x="42672" y="160020"/>
                </a:lnTo>
                <a:close/>
              </a:path>
              <a:path w="76200" h="236220">
                <a:moveTo>
                  <a:pt x="42672" y="227075"/>
                </a:moveTo>
                <a:lnTo>
                  <a:pt x="42672" y="172974"/>
                </a:lnTo>
                <a:lnTo>
                  <a:pt x="41922" y="176022"/>
                </a:lnTo>
                <a:lnTo>
                  <a:pt x="38100" y="177546"/>
                </a:lnTo>
                <a:lnTo>
                  <a:pt x="35064" y="176022"/>
                </a:lnTo>
                <a:lnTo>
                  <a:pt x="33540" y="172974"/>
                </a:lnTo>
                <a:lnTo>
                  <a:pt x="33540" y="227101"/>
                </a:lnTo>
                <a:lnTo>
                  <a:pt x="38100" y="236220"/>
                </a:lnTo>
                <a:lnTo>
                  <a:pt x="42672" y="227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6963" y="4355591"/>
            <a:ext cx="2687955" cy="965835"/>
          </a:xfrm>
          <a:custGeom>
            <a:avLst/>
            <a:gdLst/>
            <a:ahLst/>
            <a:cxnLst/>
            <a:rect l="l" t="t" r="r" b="b"/>
            <a:pathLst>
              <a:path w="2687954" h="965835">
                <a:moveTo>
                  <a:pt x="2687561" y="483108"/>
                </a:moveTo>
                <a:lnTo>
                  <a:pt x="1344168" y="0"/>
                </a:lnTo>
                <a:lnTo>
                  <a:pt x="0" y="483108"/>
                </a:lnTo>
                <a:lnTo>
                  <a:pt x="1344168" y="965454"/>
                </a:lnTo>
                <a:lnTo>
                  <a:pt x="2687561" y="483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76963" y="4355591"/>
            <a:ext cx="2687955" cy="965835"/>
          </a:xfrm>
          <a:custGeom>
            <a:avLst/>
            <a:gdLst/>
            <a:ahLst/>
            <a:cxnLst/>
            <a:rect l="l" t="t" r="r" b="b"/>
            <a:pathLst>
              <a:path w="2687954" h="965835">
                <a:moveTo>
                  <a:pt x="1344168" y="0"/>
                </a:moveTo>
                <a:lnTo>
                  <a:pt x="0" y="483108"/>
                </a:lnTo>
                <a:lnTo>
                  <a:pt x="1344168" y="965454"/>
                </a:lnTo>
                <a:lnTo>
                  <a:pt x="2687561" y="483108"/>
                </a:lnTo>
                <a:lnTo>
                  <a:pt x="13441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0665" y="4598670"/>
            <a:ext cx="1397000" cy="457200"/>
          </a:xfrm>
          <a:custGeom>
            <a:avLst/>
            <a:gdLst/>
            <a:ahLst/>
            <a:cxnLst/>
            <a:rect l="l" t="t" r="r" b="b"/>
            <a:pathLst>
              <a:path w="1397000" h="457200">
                <a:moveTo>
                  <a:pt x="0" y="0"/>
                </a:moveTo>
                <a:lnTo>
                  <a:pt x="0" y="457200"/>
                </a:lnTo>
                <a:lnTo>
                  <a:pt x="1396745" y="457200"/>
                </a:lnTo>
                <a:lnTo>
                  <a:pt x="1396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64947" y="4638802"/>
            <a:ext cx="9486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431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Выбор  технологии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51825" y="4638802"/>
            <a:ext cx="23812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790" algn="l"/>
              </a:tabLst>
            </a:pPr>
            <a:r>
              <a:rPr sz="1400" u="sng" spc="-5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39022" y="4828794"/>
            <a:ext cx="76200" cy="508634"/>
          </a:xfrm>
          <a:custGeom>
            <a:avLst/>
            <a:gdLst/>
            <a:ahLst/>
            <a:cxnLst/>
            <a:rect l="l" t="t" r="r" b="b"/>
            <a:pathLst>
              <a:path w="76200" h="508635">
                <a:moveTo>
                  <a:pt x="76200" y="432053"/>
                </a:moveTo>
                <a:lnTo>
                  <a:pt x="0" y="432053"/>
                </a:lnTo>
                <a:lnTo>
                  <a:pt x="33527" y="499109"/>
                </a:lnTo>
                <a:lnTo>
                  <a:pt x="33527" y="444245"/>
                </a:lnTo>
                <a:lnTo>
                  <a:pt x="35051" y="448055"/>
                </a:lnTo>
                <a:lnTo>
                  <a:pt x="38100" y="449579"/>
                </a:lnTo>
                <a:lnTo>
                  <a:pt x="41922" y="448055"/>
                </a:lnTo>
                <a:lnTo>
                  <a:pt x="43446" y="444245"/>
                </a:lnTo>
                <a:lnTo>
                  <a:pt x="43446" y="497560"/>
                </a:lnTo>
                <a:lnTo>
                  <a:pt x="76200" y="432053"/>
                </a:lnTo>
                <a:close/>
              </a:path>
              <a:path w="76200" h="508635">
                <a:moveTo>
                  <a:pt x="43446" y="432053"/>
                </a:moveTo>
                <a:lnTo>
                  <a:pt x="43446" y="4571"/>
                </a:lnTo>
                <a:lnTo>
                  <a:pt x="41922" y="1523"/>
                </a:lnTo>
                <a:lnTo>
                  <a:pt x="38100" y="0"/>
                </a:lnTo>
                <a:lnTo>
                  <a:pt x="35051" y="1523"/>
                </a:lnTo>
                <a:lnTo>
                  <a:pt x="33527" y="4571"/>
                </a:lnTo>
                <a:lnTo>
                  <a:pt x="33527" y="432053"/>
                </a:lnTo>
                <a:lnTo>
                  <a:pt x="43446" y="432053"/>
                </a:lnTo>
                <a:close/>
              </a:path>
              <a:path w="76200" h="508635">
                <a:moveTo>
                  <a:pt x="43446" y="497560"/>
                </a:moveTo>
                <a:lnTo>
                  <a:pt x="43446" y="444245"/>
                </a:lnTo>
                <a:lnTo>
                  <a:pt x="41922" y="448055"/>
                </a:lnTo>
                <a:lnTo>
                  <a:pt x="38100" y="449579"/>
                </a:lnTo>
                <a:lnTo>
                  <a:pt x="35051" y="448055"/>
                </a:lnTo>
                <a:lnTo>
                  <a:pt x="33527" y="444245"/>
                </a:lnTo>
                <a:lnTo>
                  <a:pt x="33527" y="499109"/>
                </a:lnTo>
                <a:lnTo>
                  <a:pt x="38100" y="508253"/>
                </a:lnTo>
                <a:lnTo>
                  <a:pt x="43446" y="49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8665" y="483336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9829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40565" y="4828794"/>
            <a:ext cx="76200" cy="492759"/>
          </a:xfrm>
          <a:custGeom>
            <a:avLst/>
            <a:gdLst/>
            <a:ahLst/>
            <a:cxnLst/>
            <a:rect l="l" t="t" r="r" b="b"/>
            <a:pathLst>
              <a:path w="76200" h="492760">
                <a:moveTo>
                  <a:pt x="76200" y="416051"/>
                </a:moveTo>
                <a:lnTo>
                  <a:pt x="0" y="416051"/>
                </a:lnTo>
                <a:lnTo>
                  <a:pt x="33527" y="483107"/>
                </a:lnTo>
                <a:lnTo>
                  <a:pt x="33527" y="429005"/>
                </a:lnTo>
                <a:lnTo>
                  <a:pt x="34289" y="432053"/>
                </a:lnTo>
                <a:lnTo>
                  <a:pt x="38100" y="433577"/>
                </a:lnTo>
                <a:lnTo>
                  <a:pt x="41147" y="432053"/>
                </a:lnTo>
                <a:lnTo>
                  <a:pt x="42671" y="429005"/>
                </a:lnTo>
                <a:lnTo>
                  <a:pt x="42671" y="483108"/>
                </a:lnTo>
                <a:lnTo>
                  <a:pt x="76200" y="416051"/>
                </a:lnTo>
                <a:close/>
              </a:path>
              <a:path w="76200" h="492760">
                <a:moveTo>
                  <a:pt x="42671" y="416051"/>
                </a:moveTo>
                <a:lnTo>
                  <a:pt x="42671" y="4571"/>
                </a:lnTo>
                <a:lnTo>
                  <a:pt x="41147" y="1523"/>
                </a:lnTo>
                <a:lnTo>
                  <a:pt x="38100" y="0"/>
                </a:lnTo>
                <a:lnTo>
                  <a:pt x="34289" y="1523"/>
                </a:lnTo>
                <a:lnTo>
                  <a:pt x="33527" y="4571"/>
                </a:lnTo>
                <a:lnTo>
                  <a:pt x="33527" y="416051"/>
                </a:lnTo>
                <a:lnTo>
                  <a:pt x="42671" y="416051"/>
                </a:lnTo>
                <a:close/>
              </a:path>
              <a:path w="76200" h="492760">
                <a:moveTo>
                  <a:pt x="42671" y="483108"/>
                </a:moveTo>
                <a:lnTo>
                  <a:pt x="42671" y="429005"/>
                </a:lnTo>
                <a:lnTo>
                  <a:pt x="41147" y="432053"/>
                </a:lnTo>
                <a:lnTo>
                  <a:pt x="38100" y="433577"/>
                </a:lnTo>
                <a:lnTo>
                  <a:pt x="34289" y="432053"/>
                </a:lnTo>
                <a:lnTo>
                  <a:pt x="33527" y="429005"/>
                </a:lnTo>
                <a:lnTo>
                  <a:pt x="33527" y="483107"/>
                </a:lnTo>
                <a:lnTo>
                  <a:pt x="38100" y="492251"/>
                </a:lnTo>
                <a:lnTo>
                  <a:pt x="4267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43919" y="5321046"/>
            <a:ext cx="1861820" cy="659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3510" marR="137160" algn="ctr">
              <a:lnSpc>
                <a:spcPct val="100000"/>
              </a:lnSpc>
              <a:spcBef>
                <a:spcPts val="310"/>
              </a:spcBef>
            </a:pPr>
            <a:r>
              <a:rPr sz="1200" b="1" spc="-5" dirty="0">
                <a:latin typeface="Times New Roman"/>
                <a:cs typeface="Times New Roman"/>
              </a:rPr>
              <a:t>Использование </a:t>
            </a:r>
            <a:r>
              <a:rPr sz="1200" b="1" spc="-10" dirty="0">
                <a:latin typeface="Times New Roman"/>
                <a:cs typeface="Times New Roman"/>
              </a:rPr>
              <a:t>пакета  математических  программ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38863" y="5974841"/>
            <a:ext cx="76200" cy="859155"/>
          </a:xfrm>
          <a:custGeom>
            <a:avLst/>
            <a:gdLst/>
            <a:ahLst/>
            <a:cxnLst/>
            <a:rect l="l" t="t" r="r" b="b"/>
            <a:pathLst>
              <a:path w="76200" h="859154">
                <a:moveTo>
                  <a:pt x="76200" y="782574"/>
                </a:moveTo>
                <a:lnTo>
                  <a:pt x="0" y="782574"/>
                </a:lnTo>
                <a:lnTo>
                  <a:pt x="33528" y="849630"/>
                </a:lnTo>
                <a:lnTo>
                  <a:pt x="33528" y="795528"/>
                </a:lnTo>
                <a:lnTo>
                  <a:pt x="35052" y="799338"/>
                </a:lnTo>
                <a:lnTo>
                  <a:pt x="38100" y="800100"/>
                </a:lnTo>
                <a:lnTo>
                  <a:pt x="41910" y="799338"/>
                </a:lnTo>
                <a:lnTo>
                  <a:pt x="42672" y="795528"/>
                </a:lnTo>
                <a:lnTo>
                  <a:pt x="42672" y="849630"/>
                </a:lnTo>
                <a:lnTo>
                  <a:pt x="76200" y="782574"/>
                </a:lnTo>
                <a:close/>
              </a:path>
              <a:path w="76200" h="859154">
                <a:moveTo>
                  <a:pt x="42672" y="782574"/>
                </a:moveTo>
                <a:lnTo>
                  <a:pt x="42672" y="5334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5334"/>
                </a:lnTo>
                <a:lnTo>
                  <a:pt x="33528" y="782574"/>
                </a:lnTo>
                <a:lnTo>
                  <a:pt x="42672" y="782574"/>
                </a:lnTo>
                <a:close/>
              </a:path>
              <a:path w="76200" h="859154">
                <a:moveTo>
                  <a:pt x="42672" y="849630"/>
                </a:moveTo>
                <a:lnTo>
                  <a:pt x="42672" y="795528"/>
                </a:lnTo>
                <a:lnTo>
                  <a:pt x="41910" y="799338"/>
                </a:lnTo>
                <a:lnTo>
                  <a:pt x="38100" y="800100"/>
                </a:lnTo>
                <a:lnTo>
                  <a:pt x="35052" y="799338"/>
                </a:lnTo>
                <a:lnTo>
                  <a:pt x="33528" y="795528"/>
                </a:lnTo>
                <a:lnTo>
                  <a:pt x="33528" y="849630"/>
                </a:lnTo>
                <a:lnTo>
                  <a:pt x="38100" y="858774"/>
                </a:lnTo>
                <a:lnTo>
                  <a:pt x="42672" y="849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3501" y="6625590"/>
            <a:ext cx="76200" cy="208279"/>
          </a:xfrm>
          <a:custGeom>
            <a:avLst/>
            <a:gdLst/>
            <a:ahLst/>
            <a:cxnLst/>
            <a:rect l="l" t="t" r="r" b="b"/>
            <a:pathLst>
              <a:path w="76200" h="208279">
                <a:moveTo>
                  <a:pt x="76200" y="131825"/>
                </a:moveTo>
                <a:lnTo>
                  <a:pt x="0" y="131825"/>
                </a:lnTo>
                <a:lnTo>
                  <a:pt x="33540" y="198907"/>
                </a:lnTo>
                <a:lnTo>
                  <a:pt x="33540" y="144779"/>
                </a:lnTo>
                <a:lnTo>
                  <a:pt x="35064" y="148589"/>
                </a:lnTo>
                <a:lnTo>
                  <a:pt x="38100" y="149351"/>
                </a:lnTo>
                <a:lnTo>
                  <a:pt x="41922" y="148589"/>
                </a:lnTo>
                <a:lnTo>
                  <a:pt x="42672" y="144779"/>
                </a:lnTo>
                <a:lnTo>
                  <a:pt x="42672" y="198881"/>
                </a:lnTo>
                <a:lnTo>
                  <a:pt x="76200" y="131825"/>
                </a:lnTo>
                <a:close/>
              </a:path>
              <a:path w="76200" h="208279">
                <a:moveTo>
                  <a:pt x="42672" y="131825"/>
                </a:moveTo>
                <a:lnTo>
                  <a:pt x="42672" y="5333"/>
                </a:lnTo>
                <a:lnTo>
                  <a:pt x="41922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5333"/>
                </a:lnTo>
                <a:lnTo>
                  <a:pt x="33540" y="131825"/>
                </a:lnTo>
                <a:lnTo>
                  <a:pt x="42672" y="131825"/>
                </a:lnTo>
                <a:close/>
              </a:path>
              <a:path w="76200" h="208279">
                <a:moveTo>
                  <a:pt x="42672" y="198881"/>
                </a:moveTo>
                <a:lnTo>
                  <a:pt x="42672" y="144779"/>
                </a:lnTo>
                <a:lnTo>
                  <a:pt x="41922" y="148589"/>
                </a:lnTo>
                <a:lnTo>
                  <a:pt x="38100" y="149351"/>
                </a:lnTo>
                <a:lnTo>
                  <a:pt x="35064" y="148589"/>
                </a:lnTo>
                <a:lnTo>
                  <a:pt x="33540" y="144779"/>
                </a:lnTo>
                <a:lnTo>
                  <a:pt x="33540" y="198907"/>
                </a:lnTo>
                <a:lnTo>
                  <a:pt x="38100" y="208025"/>
                </a:lnTo>
                <a:lnTo>
                  <a:pt x="42672" y="198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76963" y="6833616"/>
            <a:ext cx="2914650" cy="0"/>
          </a:xfrm>
          <a:custGeom>
            <a:avLst/>
            <a:gdLst/>
            <a:ahLst/>
            <a:cxnLst/>
            <a:rect l="l" t="t" r="r" b="b"/>
            <a:pathLst>
              <a:path w="2914650">
                <a:moveTo>
                  <a:pt x="0" y="0"/>
                </a:moveTo>
                <a:lnTo>
                  <a:pt x="29146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5701" y="6829043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76200" y="112775"/>
                </a:moveTo>
                <a:lnTo>
                  <a:pt x="0" y="112775"/>
                </a:lnTo>
                <a:lnTo>
                  <a:pt x="33540" y="179857"/>
                </a:lnTo>
                <a:lnTo>
                  <a:pt x="33540" y="125729"/>
                </a:lnTo>
                <a:lnTo>
                  <a:pt x="35064" y="128777"/>
                </a:lnTo>
                <a:lnTo>
                  <a:pt x="38100" y="130301"/>
                </a:lnTo>
                <a:lnTo>
                  <a:pt x="41909" y="128777"/>
                </a:lnTo>
                <a:lnTo>
                  <a:pt x="42672" y="125729"/>
                </a:lnTo>
                <a:lnTo>
                  <a:pt x="42672" y="179831"/>
                </a:lnTo>
                <a:lnTo>
                  <a:pt x="76200" y="112775"/>
                </a:lnTo>
                <a:close/>
              </a:path>
              <a:path w="76200" h="189229">
                <a:moveTo>
                  <a:pt x="42672" y="112775"/>
                </a:moveTo>
                <a:lnTo>
                  <a:pt x="42672" y="4572"/>
                </a:lnTo>
                <a:lnTo>
                  <a:pt x="41909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112775"/>
                </a:lnTo>
                <a:lnTo>
                  <a:pt x="42672" y="112775"/>
                </a:lnTo>
                <a:close/>
              </a:path>
              <a:path w="76200" h="189229">
                <a:moveTo>
                  <a:pt x="42672" y="179831"/>
                </a:moveTo>
                <a:lnTo>
                  <a:pt x="42672" y="125729"/>
                </a:lnTo>
                <a:lnTo>
                  <a:pt x="41909" y="128777"/>
                </a:lnTo>
                <a:lnTo>
                  <a:pt x="38100" y="130301"/>
                </a:lnTo>
                <a:lnTo>
                  <a:pt x="35064" y="128777"/>
                </a:lnTo>
                <a:lnTo>
                  <a:pt x="33540" y="125729"/>
                </a:lnTo>
                <a:lnTo>
                  <a:pt x="33540" y="179857"/>
                </a:lnTo>
                <a:lnTo>
                  <a:pt x="38100" y="188975"/>
                </a:lnTo>
                <a:lnTo>
                  <a:pt x="42672" y="179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43641" y="7018019"/>
            <a:ext cx="2900680" cy="0"/>
          </a:xfrm>
          <a:custGeom>
            <a:avLst/>
            <a:gdLst/>
            <a:ahLst/>
            <a:cxnLst/>
            <a:rect l="l" t="t" r="r" b="b"/>
            <a:pathLst>
              <a:path w="2900679">
                <a:moveTo>
                  <a:pt x="290015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05541" y="6758940"/>
            <a:ext cx="76200" cy="264160"/>
          </a:xfrm>
          <a:custGeom>
            <a:avLst/>
            <a:gdLst/>
            <a:ahLst/>
            <a:cxnLst/>
            <a:rect l="l" t="t" r="r" b="b"/>
            <a:pathLst>
              <a:path w="76200" h="26415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4289" y="60198"/>
                </a:lnTo>
                <a:lnTo>
                  <a:pt x="38100" y="59435"/>
                </a:lnTo>
                <a:lnTo>
                  <a:pt x="41148" y="60198"/>
                </a:lnTo>
                <a:lnTo>
                  <a:pt x="42671" y="64007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264159">
                <a:moveTo>
                  <a:pt x="42671" y="76200"/>
                </a:moveTo>
                <a:lnTo>
                  <a:pt x="42671" y="64007"/>
                </a:lnTo>
                <a:lnTo>
                  <a:pt x="41148" y="60198"/>
                </a:lnTo>
                <a:lnTo>
                  <a:pt x="38100" y="59435"/>
                </a:lnTo>
                <a:lnTo>
                  <a:pt x="34289" y="60198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64159">
                <a:moveTo>
                  <a:pt x="42671" y="259079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9079"/>
                </a:lnTo>
                <a:lnTo>
                  <a:pt x="34289" y="262889"/>
                </a:lnTo>
                <a:lnTo>
                  <a:pt x="38100" y="263651"/>
                </a:lnTo>
                <a:lnTo>
                  <a:pt x="41148" y="262889"/>
                </a:lnTo>
                <a:lnTo>
                  <a:pt x="42671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1973" y="480821"/>
            <a:ext cx="597852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spc="-5" dirty="0">
                <a:solidFill>
                  <a:srgbClr val="006533"/>
                </a:solidFill>
                <a:latin typeface="Garamond"/>
                <a:cs typeface="Garamond"/>
              </a:rPr>
              <a:t>Этапы решения задач</a:t>
            </a:r>
            <a:r>
              <a:rPr sz="4200" b="1" spc="-15" dirty="0">
                <a:solidFill>
                  <a:srgbClr val="006533"/>
                </a:solidFill>
                <a:latin typeface="Garamond"/>
                <a:cs typeface="Garamond"/>
              </a:rPr>
              <a:t> </a:t>
            </a:r>
            <a:r>
              <a:rPr sz="4200" b="1" spc="-5" dirty="0">
                <a:solidFill>
                  <a:srgbClr val="006533"/>
                </a:solidFill>
                <a:latin typeface="Garamond"/>
                <a:cs typeface="Garamond"/>
              </a:rPr>
              <a:t>на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4985" y="1189215"/>
            <a:ext cx="8272145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4310">
              <a:lnSpc>
                <a:spcPts val="5115"/>
              </a:lnSpc>
            </a:pPr>
            <a:r>
              <a:rPr lang="ru-RU" sz="4200" b="1" spc="-5" dirty="0" smtClean="0">
                <a:solidFill>
                  <a:srgbClr val="006533"/>
                </a:solidFill>
                <a:latin typeface="Garamond"/>
                <a:cs typeface="Garamond"/>
              </a:rPr>
              <a:t>К</a:t>
            </a:r>
            <a:r>
              <a:rPr sz="4200" b="1" spc="-5" smtClean="0">
                <a:solidFill>
                  <a:srgbClr val="006533"/>
                </a:solidFill>
                <a:latin typeface="Garamond"/>
                <a:cs typeface="Garamond"/>
              </a:rPr>
              <a:t>омпьютере</a:t>
            </a:r>
            <a:r>
              <a:rPr lang="ru-RU" sz="4200" b="1" spc="-5" dirty="0" smtClean="0">
                <a:solidFill>
                  <a:srgbClr val="006533"/>
                </a:solidFill>
                <a:latin typeface="Garamond"/>
                <a:cs typeface="Garamond"/>
              </a:rPr>
              <a:t> в </a:t>
            </a:r>
            <a:r>
              <a:rPr lang="en-US" sz="4200" b="1" spc="-5" dirty="0" smtClean="0">
                <a:solidFill>
                  <a:srgbClr val="006533"/>
                </a:solidFill>
                <a:latin typeface="Garamond"/>
                <a:cs typeface="Garamond"/>
              </a:rPr>
              <a:t>Turbo Pascal</a:t>
            </a:r>
            <a:endParaRPr sz="4400">
              <a:latin typeface="Garamond"/>
              <a:cs typeface="Garamond"/>
            </a:endParaRPr>
          </a:p>
          <a:p>
            <a:pPr marL="12700">
              <a:lnSpc>
                <a:spcPts val="3190"/>
              </a:lnSpc>
              <a:tabLst>
                <a:tab pos="1497965" algn="l"/>
                <a:tab pos="2626360" algn="l"/>
              </a:tabLst>
            </a:pPr>
            <a:r>
              <a:rPr sz="2800" b="1" u="heavy" spc="-5" dirty="0">
                <a:latin typeface="Times New Roman"/>
                <a:cs typeface="Times New Roman"/>
              </a:rPr>
              <a:t>Задача:</a:t>
            </a:r>
            <a:r>
              <a:rPr sz="2800" b="1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Найти	площадь комнаты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(прямоугольника)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3550">
              <a:lnSpc>
                <a:spcPts val="3835"/>
              </a:lnSpc>
            </a:pPr>
            <a:r>
              <a:rPr sz="3200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Постановка</a:t>
            </a:r>
            <a:r>
              <a:rPr sz="3200" b="1" spc="2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A"/>
                </a:solidFill>
                <a:latin typeface="Times New Roman"/>
                <a:cs typeface="Times New Roman"/>
              </a:rPr>
              <a:t>задачи</a:t>
            </a:r>
            <a:r>
              <a:rPr sz="3200" b="1" dirty="0">
                <a:solidFill>
                  <a:srgbClr val="00009A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909" y="2265426"/>
            <a:ext cx="899160" cy="864869"/>
          </a:xfrm>
          <a:custGeom>
            <a:avLst/>
            <a:gdLst/>
            <a:ahLst/>
            <a:cxnLst/>
            <a:rect l="l" t="t" r="r" b="b"/>
            <a:pathLst>
              <a:path w="899160" h="864869">
                <a:moveTo>
                  <a:pt x="899159" y="432054"/>
                </a:moveTo>
                <a:lnTo>
                  <a:pt x="896523" y="384996"/>
                </a:lnTo>
                <a:lnTo>
                  <a:pt x="888795" y="339401"/>
                </a:lnTo>
                <a:lnTo>
                  <a:pt x="876251" y="295534"/>
                </a:lnTo>
                <a:lnTo>
                  <a:pt x="859163" y="253657"/>
                </a:lnTo>
                <a:lnTo>
                  <a:pt x="837804" y="214037"/>
                </a:lnTo>
                <a:lnTo>
                  <a:pt x="812450" y="176936"/>
                </a:lnTo>
                <a:lnTo>
                  <a:pt x="783373" y="142619"/>
                </a:lnTo>
                <a:lnTo>
                  <a:pt x="750847" y="111350"/>
                </a:lnTo>
                <a:lnTo>
                  <a:pt x="715146" y="83393"/>
                </a:lnTo>
                <a:lnTo>
                  <a:pt x="676543" y="59012"/>
                </a:lnTo>
                <a:lnTo>
                  <a:pt x="635312" y="38472"/>
                </a:lnTo>
                <a:lnTo>
                  <a:pt x="591726" y="22037"/>
                </a:lnTo>
                <a:lnTo>
                  <a:pt x="546060" y="9970"/>
                </a:lnTo>
                <a:lnTo>
                  <a:pt x="498586" y="2536"/>
                </a:lnTo>
                <a:lnTo>
                  <a:pt x="449579" y="0"/>
                </a:lnTo>
                <a:lnTo>
                  <a:pt x="400573" y="2536"/>
                </a:lnTo>
                <a:lnTo>
                  <a:pt x="353099" y="9970"/>
                </a:lnTo>
                <a:lnTo>
                  <a:pt x="307433" y="22037"/>
                </a:lnTo>
                <a:lnTo>
                  <a:pt x="263847" y="38472"/>
                </a:lnTo>
                <a:lnTo>
                  <a:pt x="222616" y="59012"/>
                </a:lnTo>
                <a:lnTo>
                  <a:pt x="184013" y="83393"/>
                </a:lnTo>
                <a:lnTo>
                  <a:pt x="148312" y="111350"/>
                </a:lnTo>
                <a:lnTo>
                  <a:pt x="115786" y="142619"/>
                </a:lnTo>
                <a:lnTo>
                  <a:pt x="86709" y="176936"/>
                </a:lnTo>
                <a:lnTo>
                  <a:pt x="61355" y="214037"/>
                </a:lnTo>
                <a:lnTo>
                  <a:pt x="39996" y="253657"/>
                </a:lnTo>
                <a:lnTo>
                  <a:pt x="22908" y="295534"/>
                </a:lnTo>
                <a:lnTo>
                  <a:pt x="10364" y="339401"/>
                </a:lnTo>
                <a:lnTo>
                  <a:pt x="2636" y="384996"/>
                </a:lnTo>
                <a:lnTo>
                  <a:pt x="0" y="432054"/>
                </a:lnTo>
                <a:lnTo>
                  <a:pt x="2636" y="479254"/>
                </a:lnTo>
                <a:lnTo>
                  <a:pt x="10364" y="524972"/>
                </a:lnTo>
                <a:lnTo>
                  <a:pt x="22908" y="568945"/>
                </a:lnTo>
                <a:lnTo>
                  <a:pt x="39996" y="610911"/>
                </a:lnTo>
                <a:lnTo>
                  <a:pt x="61355" y="650606"/>
                </a:lnTo>
                <a:lnTo>
                  <a:pt x="86709" y="687769"/>
                </a:lnTo>
                <a:lnTo>
                  <a:pt x="115786" y="722135"/>
                </a:lnTo>
                <a:lnTo>
                  <a:pt x="148312" y="753442"/>
                </a:lnTo>
                <a:lnTo>
                  <a:pt x="184013" y="781427"/>
                </a:lnTo>
                <a:lnTo>
                  <a:pt x="222616" y="805829"/>
                </a:lnTo>
                <a:lnTo>
                  <a:pt x="263847" y="826383"/>
                </a:lnTo>
                <a:lnTo>
                  <a:pt x="307433" y="842826"/>
                </a:lnTo>
                <a:lnTo>
                  <a:pt x="353099" y="854897"/>
                </a:lnTo>
                <a:lnTo>
                  <a:pt x="400573" y="862333"/>
                </a:lnTo>
                <a:lnTo>
                  <a:pt x="449579" y="864869"/>
                </a:lnTo>
                <a:lnTo>
                  <a:pt x="498586" y="862333"/>
                </a:lnTo>
                <a:lnTo>
                  <a:pt x="546060" y="854897"/>
                </a:lnTo>
                <a:lnTo>
                  <a:pt x="591726" y="842826"/>
                </a:lnTo>
                <a:lnTo>
                  <a:pt x="635312" y="826383"/>
                </a:lnTo>
                <a:lnTo>
                  <a:pt x="676543" y="805829"/>
                </a:lnTo>
                <a:lnTo>
                  <a:pt x="715146" y="781427"/>
                </a:lnTo>
                <a:lnTo>
                  <a:pt x="750847" y="753442"/>
                </a:lnTo>
                <a:lnTo>
                  <a:pt x="783373" y="722135"/>
                </a:lnTo>
                <a:lnTo>
                  <a:pt x="812450" y="687769"/>
                </a:lnTo>
                <a:lnTo>
                  <a:pt x="837804" y="650606"/>
                </a:lnTo>
                <a:lnTo>
                  <a:pt x="859163" y="610911"/>
                </a:lnTo>
                <a:lnTo>
                  <a:pt x="876251" y="568945"/>
                </a:lnTo>
                <a:lnTo>
                  <a:pt x="888795" y="524972"/>
                </a:lnTo>
                <a:lnTo>
                  <a:pt x="896523" y="479254"/>
                </a:lnTo>
                <a:lnTo>
                  <a:pt x="899159" y="4320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909" y="2265426"/>
            <a:ext cx="899160" cy="864869"/>
          </a:xfrm>
          <a:custGeom>
            <a:avLst/>
            <a:gdLst/>
            <a:ahLst/>
            <a:cxnLst/>
            <a:rect l="l" t="t" r="r" b="b"/>
            <a:pathLst>
              <a:path w="899160" h="864869">
                <a:moveTo>
                  <a:pt x="449579" y="0"/>
                </a:moveTo>
                <a:lnTo>
                  <a:pt x="400573" y="2536"/>
                </a:lnTo>
                <a:lnTo>
                  <a:pt x="353099" y="9970"/>
                </a:lnTo>
                <a:lnTo>
                  <a:pt x="307433" y="22037"/>
                </a:lnTo>
                <a:lnTo>
                  <a:pt x="263847" y="38472"/>
                </a:lnTo>
                <a:lnTo>
                  <a:pt x="222616" y="59012"/>
                </a:lnTo>
                <a:lnTo>
                  <a:pt x="184013" y="83393"/>
                </a:lnTo>
                <a:lnTo>
                  <a:pt x="148312" y="111350"/>
                </a:lnTo>
                <a:lnTo>
                  <a:pt x="115786" y="142619"/>
                </a:lnTo>
                <a:lnTo>
                  <a:pt x="86709" y="176936"/>
                </a:lnTo>
                <a:lnTo>
                  <a:pt x="61355" y="214037"/>
                </a:lnTo>
                <a:lnTo>
                  <a:pt x="39996" y="253657"/>
                </a:lnTo>
                <a:lnTo>
                  <a:pt x="22908" y="295534"/>
                </a:lnTo>
                <a:lnTo>
                  <a:pt x="10364" y="339401"/>
                </a:lnTo>
                <a:lnTo>
                  <a:pt x="2636" y="384996"/>
                </a:lnTo>
                <a:lnTo>
                  <a:pt x="0" y="432054"/>
                </a:lnTo>
                <a:lnTo>
                  <a:pt x="2636" y="479254"/>
                </a:lnTo>
                <a:lnTo>
                  <a:pt x="10364" y="524972"/>
                </a:lnTo>
                <a:lnTo>
                  <a:pt x="22908" y="568945"/>
                </a:lnTo>
                <a:lnTo>
                  <a:pt x="39996" y="610911"/>
                </a:lnTo>
                <a:lnTo>
                  <a:pt x="61355" y="650606"/>
                </a:lnTo>
                <a:lnTo>
                  <a:pt x="86709" y="687769"/>
                </a:lnTo>
                <a:lnTo>
                  <a:pt x="115786" y="722135"/>
                </a:lnTo>
                <a:lnTo>
                  <a:pt x="148312" y="753442"/>
                </a:lnTo>
                <a:lnTo>
                  <a:pt x="184013" y="781427"/>
                </a:lnTo>
                <a:lnTo>
                  <a:pt x="222616" y="805829"/>
                </a:lnTo>
                <a:lnTo>
                  <a:pt x="263847" y="826383"/>
                </a:lnTo>
                <a:lnTo>
                  <a:pt x="307433" y="842826"/>
                </a:lnTo>
                <a:lnTo>
                  <a:pt x="353099" y="854897"/>
                </a:lnTo>
                <a:lnTo>
                  <a:pt x="400573" y="862333"/>
                </a:lnTo>
                <a:lnTo>
                  <a:pt x="449579" y="864869"/>
                </a:lnTo>
                <a:lnTo>
                  <a:pt x="498586" y="862333"/>
                </a:lnTo>
                <a:lnTo>
                  <a:pt x="546060" y="854897"/>
                </a:lnTo>
                <a:lnTo>
                  <a:pt x="591726" y="842826"/>
                </a:lnTo>
                <a:lnTo>
                  <a:pt x="635312" y="826383"/>
                </a:lnTo>
                <a:lnTo>
                  <a:pt x="676543" y="805829"/>
                </a:lnTo>
                <a:lnTo>
                  <a:pt x="715146" y="781427"/>
                </a:lnTo>
                <a:lnTo>
                  <a:pt x="750847" y="753442"/>
                </a:lnTo>
                <a:lnTo>
                  <a:pt x="783373" y="722135"/>
                </a:lnTo>
                <a:lnTo>
                  <a:pt x="812450" y="687769"/>
                </a:lnTo>
                <a:lnTo>
                  <a:pt x="837804" y="650606"/>
                </a:lnTo>
                <a:lnTo>
                  <a:pt x="859163" y="610911"/>
                </a:lnTo>
                <a:lnTo>
                  <a:pt x="876251" y="568945"/>
                </a:lnTo>
                <a:lnTo>
                  <a:pt x="888795" y="524972"/>
                </a:lnTo>
                <a:lnTo>
                  <a:pt x="896523" y="479254"/>
                </a:lnTo>
                <a:lnTo>
                  <a:pt x="899159" y="432054"/>
                </a:lnTo>
                <a:lnTo>
                  <a:pt x="896523" y="384996"/>
                </a:lnTo>
                <a:lnTo>
                  <a:pt x="888795" y="339401"/>
                </a:lnTo>
                <a:lnTo>
                  <a:pt x="876251" y="295534"/>
                </a:lnTo>
                <a:lnTo>
                  <a:pt x="859163" y="253657"/>
                </a:lnTo>
                <a:lnTo>
                  <a:pt x="837804" y="214037"/>
                </a:lnTo>
                <a:lnTo>
                  <a:pt x="812450" y="176936"/>
                </a:lnTo>
                <a:lnTo>
                  <a:pt x="783373" y="142619"/>
                </a:lnTo>
                <a:lnTo>
                  <a:pt x="750847" y="111350"/>
                </a:lnTo>
                <a:lnTo>
                  <a:pt x="715146" y="83393"/>
                </a:lnTo>
                <a:lnTo>
                  <a:pt x="676543" y="59012"/>
                </a:lnTo>
                <a:lnTo>
                  <a:pt x="635312" y="38472"/>
                </a:lnTo>
                <a:lnTo>
                  <a:pt x="591726" y="22037"/>
                </a:lnTo>
                <a:lnTo>
                  <a:pt x="546060" y="9970"/>
                </a:lnTo>
                <a:lnTo>
                  <a:pt x="498586" y="2536"/>
                </a:lnTo>
                <a:lnTo>
                  <a:pt x="449579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1905" y="2312670"/>
            <a:ext cx="26289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9897" y="2806446"/>
            <a:ext cx="73005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Рассмотрим задачу </a:t>
            </a:r>
            <a:r>
              <a:rPr sz="2400" dirty="0">
                <a:latin typeface="Arial"/>
                <a:cs typeface="Arial"/>
              </a:rPr>
              <a:t>с </a:t>
            </a:r>
            <a:r>
              <a:rPr sz="2400" spc="-5" dirty="0">
                <a:latin typeface="Arial"/>
                <a:cs typeface="Arial"/>
              </a:rPr>
              <a:t>точки зрения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МАТЕМАТИКИ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2193" y="3599179"/>
            <a:ext cx="1752600" cy="171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Arial"/>
                <a:cs typeface="Arial"/>
              </a:rPr>
              <a:t>Матема-  тическая  модель  задачи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1609" y="3345941"/>
            <a:ext cx="2809240" cy="1656080"/>
          </a:xfrm>
          <a:custGeom>
            <a:avLst/>
            <a:gdLst/>
            <a:ahLst/>
            <a:cxnLst/>
            <a:rect l="l" t="t" r="r" b="b"/>
            <a:pathLst>
              <a:path w="2809240" h="1656079">
                <a:moveTo>
                  <a:pt x="0" y="0"/>
                </a:moveTo>
                <a:lnTo>
                  <a:pt x="0" y="1655826"/>
                </a:lnTo>
                <a:lnTo>
                  <a:pt x="2808732" y="1655826"/>
                </a:lnTo>
                <a:lnTo>
                  <a:pt x="28087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1609" y="3345941"/>
            <a:ext cx="2809240" cy="1656080"/>
          </a:xfrm>
          <a:custGeom>
            <a:avLst/>
            <a:gdLst/>
            <a:ahLst/>
            <a:cxnLst/>
            <a:rect l="l" t="t" r="r" b="b"/>
            <a:pathLst>
              <a:path w="2809240" h="1656079">
                <a:moveTo>
                  <a:pt x="0" y="0"/>
                </a:moveTo>
                <a:lnTo>
                  <a:pt x="0" y="1655826"/>
                </a:lnTo>
                <a:lnTo>
                  <a:pt x="2808732" y="1655826"/>
                </a:lnTo>
                <a:lnTo>
                  <a:pt x="2808732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63A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0604" y="3559302"/>
            <a:ext cx="1410335" cy="177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400" b="1" i="1" dirty="0">
                <a:latin typeface="Arial"/>
                <a:cs typeface="Arial"/>
              </a:rPr>
              <a:t>S</a:t>
            </a:r>
            <a:endParaRPr sz="5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400" b="1" i="1" spc="-10" dirty="0">
                <a:latin typeface="Arial"/>
                <a:cs typeface="Arial"/>
              </a:rPr>
              <a:t>площадь</a:t>
            </a:r>
            <a:endParaRPr sz="2400">
              <a:latin typeface="Arial"/>
              <a:cs typeface="Arial"/>
            </a:endParaRPr>
          </a:p>
          <a:p>
            <a:pPr marR="106045" algn="ctr">
              <a:lnSpc>
                <a:spcPct val="100000"/>
              </a:lnSpc>
              <a:spcBef>
                <a:spcPts val="1085"/>
              </a:spcBef>
            </a:pPr>
            <a:r>
              <a:rPr sz="2800" b="1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9925" y="3671544"/>
            <a:ext cx="3206115" cy="151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725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679575" algn="l"/>
              </a:tabLst>
            </a:pPr>
            <a:r>
              <a:rPr sz="2800" b="1" i="1" spc="-5" dirty="0">
                <a:latin typeface="Arial"/>
                <a:cs typeface="Arial"/>
              </a:rPr>
              <a:t>ширин</a:t>
            </a:r>
            <a:r>
              <a:rPr sz="2800" b="1" i="1" dirty="0">
                <a:latin typeface="Arial"/>
                <a:cs typeface="Arial"/>
              </a:rPr>
              <a:t>а	</a:t>
            </a:r>
            <a:r>
              <a:rPr sz="2800" i="1" dirty="0">
                <a:latin typeface="Arial"/>
                <a:cs typeface="Arial"/>
              </a:rPr>
              <a:t>формула</a:t>
            </a:r>
            <a:endParaRPr sz="2800">
              <a:latin typeface="Arial"/>
              <a:cs typeface="Arial"/>
            </a:endParaRPr>
          </a:p>
          <a:p>
            <a:pPr marL="1679575">
              <a:lnSpc>
                <a:spcPts val="5030"/>
              </a:lnSpc>
              <a:spcBef>
                <a:spcPts val="150"/>
              </a:spcBef>
              <a:tabLst>
                <a:tab pos="2419985" algn="l"/>
              </a:tabLst>
            </a:pP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	a</a:t>
            </a:r>
            <a:r>
              <a:rPr sz="2800" b="1" spc="-465" dirty="0">
                <a:latin typeface="Arial"/>
                <a:cs typeface="Arial"/>
              </a:rPr>
              <a:t> </a:t>
            </a:r>
            <a:r>
              <a:rPr sz="6600" b="1" spc="-7" baseline="9469" dirty="0">
                <a:latin typeface="Times New Roman"/>
                <a:cs typeface="Times New Roman"/>
              </a:rPr>
              <a:t>.</a:t>
            </a:r>
            <a:r>
              <a:rPr sz="6600" b="1" spc="-727" baseline="9469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3517" y="3345941"/>
            <a:ext cx="360680" cy="2448560"/>
          </a:xfrm>
          <a:custGeom>
            <a:avLst/>
            <a:gdLst/>
            <a:ahLst/>
            <a:cxnLst/>
            <a:rect l="l" t="t" r="r" b="b"/>
            <a:pathLst>
              <a:path w="360679" h="2448560">
                <a:moveTo>
                  <a:pt x="0" y="0"/>
                </a:moveTo>
                <a:lnTo>
                  <a:pt x="41151" y="5393"/>
                </a:lnTo>
                <a:lnTo>
                  <a:pt x="78970" y="20758"/>
                </a:lnTo>
                <a:lnTo>
                  <a:pt x="112362" y="44866"/>
                </a:lnTo>
                <a:lnTo>
                  <a:pt x="140235" y="76493"/>
                </a:lnTo>
                <a:lnTo>
                  <a:pt x="161498" y="114411"/>
                </a:lnTo>
                <a:lnTo>
                  <a:pt x="175056" y="157394"/>
                </a:lnTo>
                <a:lnTo>
                  <a:pt x="179819" y="204216"/>
                </a:lnTo>
                <a:lnTo>
                  <a:pt x="179819" y="1020318"/>
                </a:lnTo>
                <a:lnTo>
                  <a:pt x="184585" y="1067139"/>
                </a:lnTo>
                <a:lnTo>
                  <a:pt x="198163" y="1110122"/>
                </a:lnTo>
                <a:lnTo>
                  <a:pt x="219472" y="1148040"/>
                </a:lnTo>
                <a:lnTo>
                  <a:pt x="247433" y="1179667"/>
                </a:lnTo>
                <a:lnTo>
                  <a:pt x="280966" y="1203775"/>
                </a:lnTo>
                <a:lnTo>
                  <a:pt x="318990" y="1219140"/>
                </a:lnTo>
                <a:lnTo>
                  <a:pt x="360425" y="1224534"/>
                </a:lnTo>
                <a:lnTo>
                  <a:pt x="318990" y="1229885"/>
                </a:lnTo>
                <a:lnTo>
                  <a:pt x="280966" y="1245141"/>
                </a:lnTo>
                <a:lnTo>
                  <a:pt x="247433" y="1269101"/>
                </a:lnTo>
                <a:lnTo>
                  <a:pt x="219472" y="1300565"/>
                </a:lnTo>
                <a:lnTo>
                  <a:pt x="198163" y="1338334"/>
                </a:lnTo>
                <a:lnTo>
                  <a:pt x="184585" y="1381208"/>
                </a:lnTo>
                <a:lnTo>
                  <a:pt x="179819" y="1427988"/>
                </a:lnTo>
                <a:lnTo>
                  <a:pt x="179819" y="2244090"/>
                </a:lnTo>
                <a:lnTo>
                  <a:pt x="175056" y="2290911"/>
                </a:lnTo>
                <a:lnTo>
                  <a:pt x="161498" y="2333894"/>
                </a:lnTo>
                <a:lnTo>
                  <a:pt x="140235" y="2371812"/>
                </a:lnTo>
                <a:lnTo>
                  <a:pt x="112362" y="2403439"/>
                </a:lnTo>
                <a:lnTo>
                  <a:pt x="78970" y="2427547"/>
                </a:lnTo>
                <a:lnTo>
                  <a:pt x="41151" y="2442912"/>
                </a:lnTo>
                <a:lnTo>
                  <a:pt x="0" y="24483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5963" y="5650991"/>
            <a:ext cx="4105910" cy="287655"/>
          </a:xfrm>
          <a:custGeom>
            <a:avLst/>
            <a:gdLst/>
            <a:ahLst/>
            <a:cxnLst/>
            <a:rect l="l" t="t" r="r" b="b"/>
            <a:pathLst>
              <a:path w="4105910" h="287654">
                <a:moveTo>
                  <a:pt x="4105655" y="0"/>
                </a:moveTo>
                <a:lnTo>
                  <a:pt x="4084253" y="50135"/>
                </a:lnTo>
                <a:lnTo>
                  <a:pt x="4025195" y="92669"/>
                </a:lnTo>
                <a:lnTo>
                  <a:pt x="3983960" y="110050"/>
                </a:lnTo>
                <a:lnTo>
                  <a:pt x="3936209" y="124290"/>
                </a:lnTo>
                <a:lnTo>
                  <a:pt x="3882908" y="134974"/>
                </a:lnTo>
                <a:lnTo>
                  <a:pt x="3825022" y="141688"/>
                </a:lnTo>
                <a:lnTo>
                  <a:pt x="3763517" y="144018"/>
                </a:lnTo>
                <a:lnTo>
                  <a:pt x="2394966" y="144018"/>
                </a:lnTo>
                <a:lnTo>
                  <a:pt x="2333461" y="146321"/>
                </a:lnTo>
                <a:lnTo>
                  <a:pt x="2275575" y="152965"/>
                </a:lnTo>
                <a:lnTo>
                  <a:pt x="2222274" y="163547"/>
                </a:lnTo>
                <a:lnTo>
                  <a:pt x="2174523" y="177667"/>
                </a:lnTo>
                <a:lnTo>
                  <a:pt x="2133288" y="194922"/>
                </a:lnTo>
                <a:lnTo>
                  <a:pt x="2099535" y="214912"/>
                </a:lnTo>
                <a:lnTo>
                  <a:pt x="2058339" y="261489"/>
                </a:lnTo>
                <a:lnTo>
                  <a:pt x="2052828" y="287274"/>
                </a:lnTo>
                <a:lnTo>
                  <a:pt x="2047316" y="261489"/>
                </a:lnTo>
                <a:lnTo>
                  <a:pt x="2006120" y="214912"/>
                </a:lnTo>
                <a:lnTo>
                  <a:pt x="1972367" y="194922"/>
                </a:lnTo>
                <a:lnTo>
                  <a:pt x="1931132" y="177667"/>
                </a:lnTo>
                <a:lnTo>
                  <a:pt x="1883381" y="163547"/>
                </a:lnTo>
                <a:lnTo>
                  <a:pt x="1830080" y="152965"/>
                </a:lnTo>
                <a:lnTo>
                  <a:pt x="1772194" y="146321"/>
                </a:lnTo>
                <a:lnTo>
                  <a:pt x="1710689" y="144018"/>
                </a:lnTo>
                <a:lnTo>
                  <a:pt x="342138" y="144018"/>
                </a:lnTo>
                <a:lnTo>
                  <a:pt x="280633" y="141688"/>
                </a:lnTo>
                <a:lnTo>
                  <a:pt x="222747" y="134974"/>
                </a:lnTo>
                <a:lnTo>
                  <a:pt x="169446" y="124290"/>
                </a:lnTo>
                <a:lnTo>
                  <a:pt x="121695" y="110050"/>
                </a:lnTo>
                <a:lnTo>
                  <a:pt x="80460" y="92669"/>
                </a:lnTo>
                <a:lnTo>
                  <a:pt x="46707" y="72559"/>
                </a:lnTo>
                <a:lnTo>
                  <a:pt x="5511" y="2581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8893" y="5577840"/>
            <a:ext cx="2015489" cy="288290"/>
          </a:xfrm>
          <a:custGeom>
            <a:avLst/>
            <a:gdLst/>
            <a:ahLst/>
            <a:cxnLst/>
            <a:rect l="l" t="t" r="r" b="b"/>
            <a:pathLst>
              <a:path w="2015490" h="288289">
                <a:moveTo>
                  <a:pt x="2015477" y="0"/>
                </a:moveTo>
                <a:lnTo>
                  <a:pt x="2006968" y="45701"/>
                </a:lnTo>
                <a:lnTo>
                  <a:pt x="1983246" y="85258"/>
                </a:lnTo>
                <a:lnTo>
                  <a:pt x="1947015" y="116366"/>
                </a:lnTo>
                <a:lnTo>
                  <a:pt x="1900981" y="136721"/>
                </a:lnTo>
                <a:lnTo>
                  <a:pt x="1847849" y="144018"/>
                </a:lnTo>
                <a:lnTo>
                  <a:pt x="1175753" y="144018"/>
                </a:lnTo>
                <a:lnTo>
                  <a:pt x="1122626" y="151314"/>
                </a:lnTo>
                <a:lnTo>
                  <a:pt x="1076593" y="171669"/>
                </a:lnTo>
                <a:lnTo>
                  <a:pt x="1040360" y="202777"/>
                </a:lnTo>
                <a:lnTo>
                  <a:pt x="1016635" y="242334"/>
                </a:lnTo>
                <a:lnTo>
                  <a:pt x="1008125" y="288036"/>
                </a:lnTo>
                <a:lnTo>
                  <a:pt x="999536" y="242334"/>
                </a:lnTo>
                <a:lnTo>
                  <a:pt x="975622" y="202777"/>
                </a:lnTo>
                <a:lnTo>
                  <a:pt x="939161" y="171669"/>
                </a:lnTo>
                <a:lnTo>
                  <a:pt x="892935" y="151314"/>
                </a:lnTo>
                <a:lnTo>
                  <a:pt x="839723" y="144018"/>
                </a:lnTo>
                <a:lnTo>
                  <a:pt x="167639" y="144018"/>
                </a:lnTo>
                <a:lnTo>
                  <a:pt x="114507" y="136721"/>
                </a:lnTo>
                <a:lnTo>
                  <a:pt x="68470" y="116366"/>
                </a:lnTo>
                <a:lnTo>
                  <a:pt x="32235" y="85258"/>
                </a:lnTo>
                <a:lnTo>
                  <a:pt x="8510" y="4570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5033" y="5322811"/>
            <a:ext cx="8540750" cy="164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9370">
              <a:lnSpc>
                <a:spcPct val="100000"/>
              </a:lnSpc>
            </a:pPr>
            <a:r>
              <a:rPr sz="2800" b="1" i="1" spc="-5" dirty="0">
                <a:latin typeface="Arial"/>
                <a:cs typeface="Arial"/>
              </a:rPr>
              <a:t>длина</a:t>
            </a:r>
            <a:endParaRPr sz="2800">
              <a:latin typeface="Arial"/>
              <a:cs typeface="Arial"/>
            </a:endParaRPr>
          </a:p>
          <a:p>
            <a:pPr marL="1187450">
              <a:lnSpc>
                <a:spcPct val="100000"/>
              </a:lnSpc>
              <a:spcBef>
                <a:spcPts val="1800"/>
              </a:spcBef>
              <a:tabLst>
                <a:tab pos="5018405" algn="l"/>
              </a:tabLst>
            </a:pPr>
            <a:r>
              <a:rPr sz="2000" i="1" spc="-5" dirty="0">
                <a:latin typeface="Arial"/>
                <a:cs typeface="Arial"/>
              </a:rPr>
              <a:t>Входные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данные	Результат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31085" algn="l"/>
              </a:tabLst>
            </a:pPr>
            <a:r>
              <a:rPr sz="2800" b="1" i="1" spc="-5" dirty="0">
                <a:latin typeface="Arial"/>
                <a:cs typeface="Arial"/>
              </a:rPr>
              <a:t>Цель: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Найти	</a:t>
            </a:r>
            <a:r>
              <a:rPr sz="2800" spc="-5" dirty="0">
                <a:latin typeface="Arial"/>
                <a:cs typeface="Arial"/>
              </a:rPr>
              <a:t>площадь S, </a:t>
            </a:r>
            <a:r>
              <a:rPr sz="2800" dirty="0">
                <a:latin typeface="Arial"/>
                <a:cs typeface="Arial"/>
              </a:rPr>
              <a:t>зная длину а </a:t>
            </a:r>
            <a:r>
              <a:rPr sz="2800" spc="-5" dirty="0">
                <a:latin typeface="Arial"/>
                <a:cs typeface="Arial"/>
              </a:rPr>
              <a:t>и </a:t>
            </a:r>
            <a:r>
              <a:rPr sz="2800" dirty="0">
                <a:latin typeface="Arial"/>
                <a:cs typeface="Arial"/>
              </a:rPr>
              <a:t>ширину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1973" y="480821"/>
            <a:ext cx="597852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spc="-5" dirty="0">
                <a:solidFill>
                  <a:srgbClr val="006533"/>
                </a:solidFill>
                <a:latin typeface="Garamond"/>
                <a:cs typeface="Garamond"/>
              </a:rPr>
              <a:t>Этапы решения задач</a:t>
            </a:r>
            <a:r>
              <a:rPr sz="4200" b="1" spc="-15" dirty="0">
                <a:solidFill>
                  <a:srgbClr val="006533"/>
                </a:solidFill>
                <a:latin typeface="Garamond"/>
                <a:cs typeface="Garamond"/>
              </a:rPr>
              <a:t> </a:t>
            </a:r>
            <a:r>
              <a:rPr sz="4200" b="1" spc="-5" dirty="0">
                <a:solidFill>
                  <a:srgbClr val="006533"/>
                </a:solidFill>
                <a:latin typeface="Garamond"/>
                <a:cs typeface="Garamond"/>
              </a:rPr>
              <a:t>на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6608" y="1189215"/>
            <a:ext cx="6803492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15"/>
              </a:lnSpc>
            </a:pPr>
            <a:r>
              <a:rPr sz="4200" spc="-5" dirty="0">
                <a:solidFill>
                  <a:srgbClr val="006533"/>
                </a:solidFill>
                <a:latin typeface="Garamond"/>
                <a:cs typeface="Garamond"/>
              </a:rPr>
              <a:t>компьютере </a:t>
            </a:r>
            <a:r>
              <a:rPr sz="4200" spc="-5">
                <a:solidFill>
                  <a:srgbClr val="006533"/>
                </a:solidFill>
                <a:latin typeface="Garamond"/>
                <a:cs typeface="Garamond"/>
              </a:rPr>
              <a:t>в</a:t>
            </a:r>
            <a:r>
              <a:rPr sz="4200" spc="-45">
                <a:solidFill>
                  <a:srgbClr val="006533"/>
                </a:solidFill>
                <a:latin typeface="Garamond"/>
                <a:cs typeface="Garamond"/>
              </a:rPr>
              <a:t> </a:t>
            </a:r>
            <a:r>
              <a:rPr lang="en-US" sz="4400" spc="-5" dirty="0" smtClean="0">
                <a:solidFill>
                  <a:srgbClr val="006533"/>
                </a:solidFill>
                <a:latin typeface="Garamond"/>
                <a:cs typeface="Garamond"/>
              </a:rPr>
              <a:t>Turbo Pascal</a:t>
            </a:r>
            <a:endParaRPr sz="44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4985" y="1838699"/>
            <a:ext cx="8272145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  <a:tabLst>
                <a:tab pos="1497965" algn="l"/>
                <a:tab pos="2626360" algn="l"/>
              </a:tabLst>
            </a:pPr>
            <a:r>
              <a:rPr sz="2800" b="1" u="heavy" spc="-5" dirty="0">
                <a:latin typeface="Times New Roman"/>
                <a:cs typeface="Times New Roman"/>
              </a:rPr>
              <a:t>Задача:</a:t>
            </a:r>
            <a:r>
              <a:rPr sz="2800" b="1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Найти	площадь комнаты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(прямоугольника)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3550">
              <a:lnSpc>
                <a:spcPts val="3835"/>
              </a:lnSpc>
            </a:pPr>
            <a:r>
              <a:rPr sz="3200" b="1" spc="-5" dirty="0">
                <a:solidFill>
                  <a:srgbClr val="00009A"/>
                </a:solidFill>
                <a:latin typeface="Times New Roman"/>
                <a:cs typeface="Times New Roman"/>
              </a:rPr>
              <a:t>Постановка</a:t>
            </a:r>
            <a:r>
              <a:rPr sz="3200" b="1" spc="2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9A"/>
                </a:solidFill>
                <a:latin typeface="Times New Roman"/>
                <a:cs typeface="Times New Roman"/>
              </a:rPr>
              <a:t>задачи</a:t>
            </a:r>
            <a:r>
              <a:rPr sz="3200" b="1" dirty="0">
                <a:solidFill>
                  <a:srgbClr val="00009A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2463" y="2731770"/>
            <a:ext cx="2463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Таблица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величин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9187" y="3195573"/>
          <a:ext cx="8424657" cy="3250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277"/>
                <a:gridCol w="2190750"/>
                <a:gridCol w="2303525"/>
                <a:gridCol w="2087105"/>
              </a:tblGrid>
              <a:tr h="1371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i="1" spc="-10" dirty="0">
                          <a:latin typeface="Times New Roman"/>
                          <a:cs typeface="Times New Roman"/>
                        </a:rPr>
                        <a:t>Имя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i="1" spc="-15" dirty="0">
                          <a:latin typeface="Times New Roman"/>
                          <a:cs typeface="Times New Roman"/>
                        </a:rPr>
                        <a:t>Смысл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b="1" i="1" dirty="0">
                          <a:latin typeface="Times New Roman"/>
                          <a:cs typeface="Times New Roman"/>
                        </a:rPr>
                        <a:t>Роль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44805" marR="338455" indent="337820">
                        <a:lnSpc>
                          <a:spcPct val="100400"/>
                        </a:lnSpc>
                      </a:pPr>
                      <a:r>
                        <a:rPr sz="2800" b="1" i="1" dirty="0">
                          <a:latin typeface="Times New Roman"/>
                          <a:cs typeface="Times New Roman"/>
                        </a:rPr>
                        <a:t>Доп.  </a:t>
                      </a:r>
                      <a:r>
                        <a:rPr sz="2800" b="1" i="1" spc="-5" dirty="0">
                          <a:latin typeface="Times New Roman"/>
                          <a:cs typeface="Times New Roman"/>
                        </a:rPr>
                        <a:t>сведения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длина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аргумент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a&gt;0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4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ширина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аргумент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b&gt;0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площадь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результат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S=a*b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3909" y="2265426"/>
            <a:ext cx="899160" cy="864869"/>
          </a:xfrm>
          <a:custGeom>
            <a:avLst/>
            <a:gdLst/>
            <a:ahLst/>
            <a:cxnLst/>
            <a:rect l="l" t="t" r="r" b="b"/>
            <a:pathLst>
              <a:path w="899160" h="864869">
                <a:moveTo>
                  <a:pt x="899159" y="432054"/>
                </a:moveTo>
                <a:lnTo>
                  <a:pt x="896523" y="384996"/>
                </a:lnTo>
                <a:lnTo>
                  <a:pt x="888795" y="339401"/>
                </a:lnTo>
                <a:lnTo>
                  <a:pt x="876251" y="295534"/>
                </a:lnTo>
                <a:lnTo>
                  <a:pt x="859163" y="253657"/>
                </a:lnTo>
                <a:lnTo>
                  <a:pt x="837804" y="214037"/>
                </a:lnTo>
                <a:lnTo>
                  <a:pt x="812450" y="176936"/>
                </a:lnTo>
                <a:lnTo>
                  <a:pt x="783373" y="142619"/>
                </a:lnTo>
                <a:lnTo>
                  <a:pt x="750847" y="111350"/>
                </a:lnTo>
                <a:lnTo>
                  <a:pt x="715146" y="83393"/>
                </a:lnTo>
                <a:lnTo>
                  <a:pt x="676543" y="59012"/>
                </a:lnTo>
                <a:lnTo>
                  <a:pt x="635312" y="38472"/>
                </a:lnTo>
                <a:lnTo>
                  <a:pt x="591726" y="22037"/>
                </a:lnTo>
                <a:lnTo>
                  <a:pt x="546060" y="9970"/>
                </a:lnTo>
                <a:lnTo>
                  <a:pt x="498586" y="2536"/>
                </a:lnTo>
                <a:lnTo>
                  <a:pt x="449579" y="0"/>
                </a:lnTo>
                <a:lnTo>
                  <a:pt x="400573" y="2536"/>
                </a:lnTo>
                <a:lnTo>
                  <a:pt x="353099" y="9970"/>
                </a:lnTo>
                <a:lnTo>
                  <a:pt x="307433" y="22037"/>
                </a:lnTo>
                <a:lnTo>
                  <a:pt x="263847" y="38472"/>
                </a:lnTo>
                <a:lnTo>
                  <a:pt x="222616" y="59012"/>
                </a:lnTo>
                <a:lnTo>
                  <a:pt x="184013" y="83393"/>
                </a:lnTo>
                <a:lnTo>
                  <a:pt x="148312" y="111350"/>
                </a:lnTo>
                <a:lnTo>
                  <a:pt x="115786" y="142619"/>
                </a:lnTo>
                <a:lnTo>
                  <a:pt x="86709" y="176936"/>
                </a:lnTo>
                <a:lnTo>
                  <a:pt x="61355" y="214037"/>
                </a:lnTo>
                <a:lnTo>
                  <a:pt x="39996" y="253657"/>
                </a:lnTo>
                <a:lnTo>
                  <a:pt x="22908" y="295534"/>
                </a:lnTo>
                <a:lnTo>
                  <a:pt x="10364" y="339401"/>
                </a:lnTo>
                <a:lnTo>
                  <a:pt x="2636" y="384996"/>
                </a:lnTo>
                <a:lnTo>
                  <a:pt x="0" y="432054"/>
                </a:lnTo>
                <a:lnTo>
                  <a:pt x="2636" y="479254"/>
                </a:lnTo>
                <a:lnTo>
                  <a:pt x="10364" y="524972"/>
                </a:lnTo>
                <a:lnTo>
                  <a:pt x="22908" y="568945"/>
                </a:lnTo>
                <a:lnTo>
                  <a:pt x="39996" y="610911"/>
                </a:lnTo>
                <a:lnTo>
                  <a:pt x="61355" y="650606"/>
                </a:lnTo>
                <a:lnTo>
                  <a:pt x="86709" y="687769"/>
                </a:lnTo>
                <a:lnTo>
                  <a:pt x="115786" y="722135"/>
                </a:lnTo>
                <a:lnTo>
                  <a:pt x="148312" y="753442"/>
                </a:lnTo>
                <a:lnTo>
                  <a:pt x="184013" y="781427"/>
                </a:lnTo>
                <a:lnTo>
                  <a:pt x="222616" y="805829"/>
                </a:lnTo>
                <a:lnTo>
                  <a:pt x="263847" y="826383"/>
                </a:lnTo>
                <a:lnTo>
                  <a:pt x="307433" y="842826"/>
                </a:lnTo>
                <a:lnTo>
                  <a:pt x="353099" y="854897"/>
                </a:lnTo>
                <a:lnTo>
                  <a:pt x="400573" y="862333"/>
                </a:lnTo>
                <a:lnTo>
                  <a:pt x="449579" y="864869"/>
                </a:lnTo>
                <a:lnTo>
                  <a:pt x="498586" y="862333"/>
                </a:lnTo>
                <a:lnTo>
                  <a:pt x="546060" y="854897"/>
                </a:lnTo>
                <a:lnTo>
                  <a:pt x="591726" y="842826"/>
                </a:lnTo>
                <a:lnTo>
                  <a:pt x="635312" y="826383"/>
                </a:lnTo>
                <a:lnTo>
                  <a:pt x="676543" y="805829"/>
                </a:lnTo>
                <a:lnTo>
                  <a:pt x="715146" y="781427"/>
                </a:lnTo>
                <a:lnTo>
                  <a:pt x="750847" y="753442"/>
                </a:lnTo>
                <a:lnTo>
                  <a:pt x="783373" y="722135"/>
                </a:lnTo>
                <a:lnTo>
                  <a:pt x="812450" y="687769"/>
                </a:lnTo>
                <a:lnTo>
                  <a:pt x="837804" y="650606"/>
                </a:lnTo>
                <a:lnTo>
                  <a:pt x="859163" y="610911"/>
                </a:lnTo>
                <a:lnTo>
                  <a:pt x="876251" y="568945"/>
                </a:lnTo>
                <a:lnTo>
                  <a:pt x="888795" y="524972"/>
                </a:lnTo>
                <a:lnTo>
                  <a:pt x="896523" y="479254"/>
                </a:lnTo>
                <a:lnTo>
                  <a:pt x="899159" y="4320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909" y="2265426"/>
            <a:ext cx="899160" cy="864869"/>
          </a:xfrm>
          <a:custGeom>
            <a:avLst/>
            <a:gdLst/>
            <a:ahLst/>
            <a:cxnLst/>
            <a:rect l="l" t="t" r="r" b="b"/>
            <a:pathLst>
              <a:path w="899160" h="864869">
                <a:moveTo>
                  <a:pt x="449579" y="0"/>
                </a:moveTo>
                <a:lnTo>
                  <a:pt x="400573" y="2536"/>
                </a:lnTo>
                <a:lnTo>
                  <a:pt x="353099" y="9970"/>
                </a:lnTo>
                <a:lnTo>
                  <a:pt x="307433" y="22037"/>
                </a:lnTo>
                <a:lnTo>
                  <a:pt x="263847" y="38472"/>
                </a:lnTo>
                <a:lnTo>
                  <a:pt x="222616" y="59012"/>
                </a:lnTo>
                <a:lnTo>
                  <a:pt x="184013" y="83393"/>
                </a:lnTo>
                <a:lnTo>
                  <a:pt x="148312" y="111350"/>
                </a:lnTo>
                <a:lnTo>
                  <a:pt x="115786" y="142619"/>
                </a:lnTo>
                <a:lnTo>
                  <a:pt x="86709" y="176936"/>
                </a:lnTo>
                <a:lnTo>
                  <a:pt x="61355" y="214037"/>
                </a:lnTo>
                <a:lnTo>
                  <a:pt x="39996" y="253657"/>
                </a:lnTo>
                <a:lnTo>
                  <a:pt x="22908" y="295534"/>
                </a:lnTo>
                <a:lnTo>
                  <a:pt x="10364" y="339401"/>
                </a:lnTo>
                <a:lnTo>
                  <a:pt x="2636" y="384996"/>
                </a:lnTo>
                <a:lnTo>
                  <a:pt x="0" y="432054"/>
                </a:lnTo>
                <a:lnTo>
                  <a:pt x="2636" y="479254"/>
                </a:lnTo>
                <a:lnTo>
                  <a:pt x="10364" y="524972"/>
                </a:lnTo>
                <a:lnTo>
                  <a:pt x="22908" y="568945"/>
                </a:lnTo>
                <a:lnTo>
                  <a:pt x="39996" y="610911"/>
                </a:lnTo>
                <a:lnTo>
                  <a:pt x="61355" y="650606"/>
                </a:lnTo>
                <a:lnTo>
                  <a:pt x="86709" y="687769"/>
                </a:lnTo>
                <a:lnTo>
                  <a:pt x="115786" y="722135"/>
                </a:lnTo>
                <a:lnTo>
                  <a:pt x="148312" y="753442"/>
                </a:lnTo>
                <a:lnTo>
                  <a:pt x="184013" y="781427"/>
                </a:lnTo>
                <a:lnTo>
                  <a:pt x="222616" y="805829"/>
                </a:lnTo>
                <a:lnTo>
                  <a:pt x="263847" y="826383"/>
                </a:lnTo>
                <a:lnTo>
                  <a:pt x="307433" y="842826"/>
                </a:lnTo>
                <a:lnTo>
                  <a:pt x="353099" y="854897"/>
                </a:lnTo>
                <a:lnTo>
                  <a:pt x="400573" y="862333"/>
                </a:lnTo>
                <a:lnTo>
                  <a:pt x="449579" y="864869"/>
                </a:lnTo>
                <a:lnTo>
                  <a:pt x="498586" y="862333"/>
                </a:lnTo>
                <a:lnTo>
                  <a:pt x="546060" y="854897"/>
                </a:lnTo>
                <a:lnTo>
                  <a:pt x="591726" y="842826"/>
                </a:lnTo>
                <a:lnTo>
                  <a:pt x="635312" y="826383"/>
                </a:lnTo>
                <a:lnTo>
                  <a:pt x="676543" y="805829"/>
                </a:lnTo>
                <a:lnTo>
                  <a:pt x="715146" y="781427"/>
                </a:lnTo>
                <a:lnTo>
                  <a:pt x="750847" y="753442"/>
                </a:lnTo>
                <a:lnTo>
                  <a:pt x="783373" y="722135"/>
                </a:lnTo>
                <a:lnTo>
                  <a:pt x="812450" y="687769"/>
                </a:lnTo>
                <a:lnTo>
                  <a:pt x="837804" y="650606"/>
                </a:lnTo>
                <a:lnTo>
                  <a:pt x="859163" y="610911"/>
                </a:lnTo>
                <a:lnTo>
                  <a:pt x="876251" y="568945"/>
                </a:lnTo>
                <a:lnTo>
                  <a:pt x="888795" y="524972"/>
                </a:lnTo>
                <a:lnTo>
                  <a:pt x="896523" y="479254"/>
                </a:lnTo>
                <a:lnTo>
                  <a:pt x="899159" y="432054"/>
                </a:lnTo>
                <a:lnTo>
                  <a:pt x="896523" y="384996"/>
                </a:lnTo>
                <a:lnTo>
                  <a:pt x="888795" y="339401"/>
                </a:lnTo>
                <a:lnTo>
                  <a:pt x="876251" y="295534"/>
                </a:lnTo>
                <a:lnTo>
                  <a:pt x="859163" y="253657"/>
                </a:lnTo>
                <a:lnTo>
                  <a:pt x="837804" y="214037"/>
                </a:lnTo>
                <a:lnTo>
                  <a:pt x="812450" y="176936"/>
                </a:lnTo>
                <a:lnTo>
                  <a:pt x="783373" y="142619"/>
                </a:lnTo>
                <a:lnTo>
                  <a:pt x="750847" y="111350"/>
                </a:lnTo>
                <a:lnTo>
                  <a:pt x="715146" y="83393"/>
                </a:lnTo>
                <a:lnTo>
                  <a:pt x="676543" y="59012"/>
                </a:lnTo>
                <a:lnTo>
                  <a:pt x="635312" y="38472"/>
                </a:lnTo>
                <a:lnTo>
                  <a:pt x="591726" y="22037"/>
                </a:lnTo>
                <a:lnTo>
                  <a:pt x="546060" y="9970"/>
                </a:lnTo>
                <a:lnTo>
                  <a:pt x="498586" y="2536"/>
                </a:lnTo>
                <a:lnTo>
                  <a:pt x="449579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1905" y="2312670"/>
            <a:ext cx="26289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3930" y="1365250"/>
            <a:ext cx="2146935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10" dirty="0"/>
              <a:t>Схема  алгоритма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5852045" y="3950970"/>
            <a:ext cx="2414270" cy="665480"/>
          </a:xfrm>
          <a:custGeom>
            <a:avLst/>
            <a:gdLst/>
            <a:ahLst/>
            <a:cxnLst/>
            <a:rect l="l" t="t" r="r" b="b"/>
            <a:pathLst>
              <a:path w="2414270" h="665479">
                <a:moveTo>
                  <a:pt x="0" y="0"/>
                </a:moveTo>
                <a:lnTo>
                  <a:pt x="0" y="665226"/>
                </a:lnTo>
                <a:lnTo>
                  <a:pt x="2414016" y="665226"/>
                </a:lnTo>
                <a:lnTo>
                  <a:pt x="24140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1283" y="3950970"/>
            <a:ext cx="2414905" cy="66548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69088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S= </a:t>
            </a:r>
            <a:r>
              <a:rPr sz="2400" b="1" spc="-5" dirty="0">
                <a:latin typeface="Arial"/>
                <a:cs typeface="Arial"/>
              </a:rPr>
              <a:t>a*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1283" y="5111496"/>
            <a:ext cx="2684780" cy="665480"/>
          </a:xfrm>
          <a:custGeom>
            <a:avLst/>
            <a:gdLst/>
            <a:ahLst/>
            <a:cxnLst/>
            <a:rect l="l" t="t" r="r" b="b"/>
            <a:pathLst>
              <a:path w="2684779" h="665479">
                <a:moveTo>
                  <a:pt x="2684513" y="0"/>
                </a:moveTo>
                <a:lnTo>
                  <a:pt x="537210" y="0"/>
                </a:lnTo>
                <a:lnTo>
                  <a:pt x="0" y="665226"/>
                </a:lnTo>
                <a:lnTo>
                  <a:pt x="2138172" y="665226"/>
                </a:lnTo>
                <a:lnTo>
                  <a:pt x="2684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1283" y="5111496"/>
            <a:ext cx="2684780" cy="665480"/>
          </a:xfrm>
          <a:custGeom>
            <a:avLst/>
            <a:gdLst/>
            <a:ahLst/>
            <a:cxnLst/>
            <a:rect l="l" t="t" r="r" b="b"/>
            <a:pathLst>
              <a:path w="2684779" h="665479">
                <a:moveTo>
                  <a:pt x="537210" y="0"/>
                </a:moveTo>
                <a:lnTo>
                  <a:pt x="2684513" y="0"/>
                </a:lnTo>
                <a:lnTo>
                  <a:pt x="2138172" y="665226"/>
                </a:lnTo>
                <a:lnTo>
                  <a:pt x="0" y="665226"/>
                </a:lnTo>
                <a:lnTo>
                  <a:pt x="53721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85331" y="5156200"/>
            <a:ext cx="12096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7430" algn="l"/>
              </a:tabLst>
            </a:pPr>
            <a:r>
              <a:rPr sz="2000" b="1" spc="-5" dirty="0">
                <a:latin typeface="Arial"/>
                <a:cs typeface="Arial"/>
              </a:rPr>
              <a:t>Вывод	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1793" y="6275070"/>
            <a:ext cx="1877695" cy="671830"/>
          </a:xfrm>
          <a:custGeom>
            <a:avLst/>
            <a:gdLst/>
            <a:ahLst/>
            <a:cxnLst/>
            <a:rect l="l" t="t" r="r" b="b"/>
            <a:pathLst>
              <a:path w="1877695" h="671829">
                <a:moveTo>
                  <a:pt x="1877555" y="336041"/>
                </a:moveTo>
                <a:lnTo>
                  <a:pt x="1874288" y="286308"/>
                </a:lnTo>
                <a:lnTo>
                  <a:pt x="1864797" y="238865"/>
                </a:lnTo>
                <a:lnTo>
                  <a:pt x="1849546" y="194229"/>
                </a:lnTo>
                <a:lnTo>
                  <a:pt x="1828997" y="152914"/>
                </a:lnTo>
                <a:lnTo>
                  <a:pt x="1803616" y="115436"/>
                </a:lnTo>
                <a:lnTo>
                  <a:pt x="1773866" y="82311"/>
                </a:lnTo>
                <a:lnTo>
                  <a:pt x="1740209" y="54053"/>
                </a:lnTo>
                <a:lnTo>
                  <a:pt x="1703111" y="31177"/>
                </a:lnTo>
                <a:lnTo>
                  <a:pt x="1663035" y="14200"/>
                </a:lnTo>
                <a:lnTo>
                  <a:pt x="1620444" y="3635"/>
                </a:lnTo>
                <a:lnTo>
                  <a:pt x="1575803" y="0"/>
                </a:lnTo>
                <a:lnTo>
                  <a:pt x="301739" y="0"/>
                </a:lnTo>
                <a:lnTo>
                  <a:pt x="257101" y="3635"/>
                </a:lnTo>
                <a:lnTo>
                  <a:pt x="214512" y="14200"/>
                </a:lnTo>
                <a:lnTo>
                  <a:pt x="174438" y="31177"/>
                </a:lnTo>
                <a:lnTo>
                  <a:pt x="137342" y="54053"/>
                </a:lnTo>
                <a:lnTo>
                  <a:pt x="103687" y="82311"/>
                </a:lnTo>
                <a:lnTo>
                  <a:pt x="73937" y="115436"/>
                </a:lnTo>
                <a:lnTo>
                  <a:pt x="48556" y="152914"/>
                </a:lnTo>
                <a:lnTo>
                  <a:pt x="28008" y="194229"/>
                </a:lnTo>
                <a:lnTo>
                  <a:pt x="12757" y="238865"/>
                </a:lnTo>
                <a:lnTo>
                  <a:pt x="3266" y="286308"/>
                </a:lnTo>
                <a:lnTo>
                  <a:pt x="0" y="336041"/>
                </a:lnTo>
                <a:lnTo>
                  <a:pt x="3266" y="385586"/>
                </a:lnTo>
                <a:lnTo>
                  <a:pt x="12757" y="432873"/>
                </a:lnTo>
                <a:lnTo>
                  <a:pt x="28008" y="477385"/>
                </a:lnTo>
                <a:lnTo>
                  <a:pt x="48556" y="518603"/>
                </a:lnTo>
                <a:lnTo>
                  <a:pt x="73937" y="556008"/>
                </a:lnTo>
                <a:lnTo>
                  <a:pt x="103687" y="589082"/>
                </a:lnTo>
                <a:lnTo>
                  <a:pt x="137342" y="617305"/>
                </a:lnTo>
                <a:lnTo>
                  <a:pt x="174438" y="640159"/>
                </a:lnTo>
                <a:lnTo>
                  <a:pt x="214512" y="657126"/>
                </a:lnTo>
                <a:lnTo>
                  <a:pt x="257101" y="667686"/>
                </a:lnTo>
                <a:lnTo>
                  <a:pt x="301739" y="671322"/>
                </a:lnTo>
                <a:lnTo>
                  <a:pt x="1575803" y="671322"/>
                </a:lnTo>
                <a:lnTo>
                  <a:pt x="1620444" y="667686"/>
                </a:lnTo>
                <a:lnTo>
                  <a:pt x="1663035" y="657126"/>
                </a:lnTo>
                <a:lnTo>
                  <a:pt x="1703111" y="640159"/>
                </a:lnTo>
                <a:lnTo>
                  <a:pt x="1740209" y="617305"/>
                </a:lnTo>
                <a:lnTo>
                  <a:pt x="1773866" y="589082"/>
                </a:lnTo>
                <a:lnTo>
                  <a:pt x="1803616" y="556008"/>
                </a:lnTo>
                <a:lnTo>
                  <a:pt x="1828997" y="518603"/>
                </a:lnTo>
                <a:lnTo>
                  <a:pt x="1849546" y="477385"/>
                </a:lnTo>
                <a:lnTo>
                  <a:pt x="1864797" y="432873"/>
                </a:lnTo>
                <a:lnTo>
                  <a:pt x="1874288" y="385586"/>
                </a:lnTo>
                <a:lnTo>
                  <a:pt x="1877555" y="3360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1793" y="6275070"/>
            <a:ext cx="1877695" cy="671830"/>
          </a:xfrm>
          <a:custGeom>
            <a:avLst/>
            <a:gdLst/>
            <a:ahLst/>
            <a:cxnLst/>
            <a:rect l="l" t="t" r="r" b="b"/>
            <a:pathLst>
              <a:path w="1877695" h="671829">
                <a:moveTo>
                  <a:pt x="301739" y="0"/>
                </a:moveTo>
                <a:lnTo>
                  <a:pt x="257101" y="3635"/>
                </a:lnTo>
                <a:lnTo>
                  <a:pt x="214512" y="14200"/>
                </a:lnTo>
                <a:lnTo>
                  <a:pt x="174438" y="31177"/>
                </a:lnTo>
                <a:lnTo>
                  <a:pt x="137342" y="54053"/>
                </a:lnTo>
                <a:lnTo>
                  <a:pt x="103687" y="82311"/>
                </a:lnTo>
                <a:lnTo>
                  <a:pt x="73937" y="115436"/>
                </a:lnTo>
                <a:lnTo>
                  <a:pt x="48556" y="152914"/>
                </a:lnTo>
                <a:lnTo>
                  <a:pt x="28008" y="194229"/>
                </a:lnTo>
                <a:lnTo>
                  <a:pt x="12757" y="238865"/>
                </a:lnTo>
                <a:lnTo>
                  <a:pt x="3266" y="286308"/>
                </a:lnTo>
                <a:lnTo>
                  <a:pt x="0" y="336041"/>
                </a:lnTo>
                <a:lnTo>
                  <a:pt x="3266" y="385586"/>
                </a:lnTo>
                <a:lnTo>
                  <a:pt x="12757" y="432873"/>
                </a:lnTo>
                <a:lnTo>
                  <a:pt x="28008" y="477385"/>
                </a:lnTo>
                <a:lnTo>
                  <a:pt x="48556" y="518603"/>
                </a:lnTo>
                <a:lnTo>
                  <a:pt x="73937" y="556008"/>
                </a:lnTo>
                <a:lnTo>
                  <a:pt x="103687" y="589082"/>
                </a:lnTo>
                <a:lnTo>
                  <a:pt x="137342" y="617305"/>
                </a:lnTo>
                <a:lnTo>
                  <a:pt x="174438" y="640159"/>
                </a:lnTo>
                <a:lnTo>
                  <a:pt x="214512" y="657126"/>
                </a:lnTo>
                <a:lnTo>
                  <a:pt x="257101" y="667686"/>
                </a:lnTo>
                <a:lnTo>
                  <a:pt x="301739" y="671322"/>
                </a:lnTo>
                <a:lnTo>
                  <a:pt x="1575803" y="671322"/>
                </a:lnTo>
                <a:lnTo>
                  <a:pt x="1620444" y="667686"/>
                </a:lnTo>
                <a:lnTo>
                  <a:pt x="1663035" y="657126"/>
                </a:lnTo>
                <a:lnTo>
                  <a:pt x="1703111" y="640159"/>
                </a:lnTo>
                <a:lnTo>
                  <a:pt x="1740209" y="617305"/>
                </a:lnTo>
                <a:lnTo>
                  <a:pt x="1773866" y="589082"/>
                </a:lnTo>
                <a:lnTo>
                  <a:pt x="1803616" y="556008"/>
                </a:lnTo>
                <a:lnTo>
                  <a:pt x="1828997" y="518603"/>
                </a:lnTo>
                <a:lnTo>
                  <a:pt x="1849546" y="477385"/>
                </a:lnTo>
                <a:lnTo>
                  <a:pt x="1864797" y="432873"/>
                </a:lnTo>
                <a:lnTo>
                  <a:pt x="1874288" y="385586"/>
                </a:lnTo>
                <a:lnTo>
                  <a:pt x="1877555" y="336041"/>
                </a:lnTo>
                <a:lnTo>
                  <a:pt x="1874288" y="286308"/>
                </a:lnTo>
                <a:lnTo>
                  <a:pt x="1864797" y="238865"/>
                </a:lnTo>
                <a:lnTo>
                  <a:pt x="1849546" y="194229"/>
                </a:lnTo>
                <a:lnTo>
                  <a:pt x="1828997" y="152914"/>
                </a:lnTo>
                <a:lnTo>
                  <a:pt x="1803616" y="115436"/>
                </a:lnTo>
                <a:lnTo>
                  <a:pt x="1773866" y="82311"/>
                </a:lnTo>
                <a:lnTo>
                  <a:pt x="1740209" y="54053"/>
                </a:lnTo>
                <a:lnTo>
                  <a:pt x="1703111" y="31177"/>
                </a:lnTo>
                <a:lnTo>
                  <a:pt x="1663035" y="14200"/>
                </a:lnTo>
                <a:lnTo>
                  <a:pt x="1620444" y="3635"/>
                </a:lnTo>
                <a:lnTo>
                  <a:pt x="1575803" y="0"/>
                </a:lnTo>
                <a:lnTo>
                  <a:pt x="3017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3817" y="6402323"/>
            <a:ext cx="793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0" dirty="0">
                <a:latin typeface="Arial"/>
                <a:cs typeface="Arial"/>
              </a:rPr>
              <a:t>конец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21793" y="800100"/>
            <a:ext cx="1877695" cy="498475"/>
          </a:xfrm>
          <a:custGeom>
            <a:avLst/>
            <a:gdLst/>
            <a:ahLst/>
            <a:cxnLst/>
            <a:rect l="l" t="t" r="r" b="b"/>
            <a:pathLst>
              <a:path w="1877695" h="498475">
                <a:moveTo>
                  <a:pt x="1877555" y="249173"/>
                </a:moveTo>
                <a:lnTo>
                  <a:pt x="1872701" y="204303"/>
                </a:lnTo>
                <a:lnTo>
                  <a:pt x="1858702" y="162105"/>
                </a:lnTo>
                <a:lnTo>
                  <a:pt x="1836407" y="123274"/>
                </a:lnTo>
                <a:lnTo>
                  <a:pt x="1806661" y="88508"/>
                </a:lnTo>
                <a:lnTo>
                  <a:pt x="1770310" y="58501"/>
                </a:lnTo>
                <a:lnTo>
                  <a:pt x="1728203" y="33951"/>
                </a:lnTo>
                <a:lnTo>
                  <a:pt x="1681185" y="15553"/>
                </a:lnTo>
                <a:lnTo>
                  <a:pt x="1630102" y="4004"/>
                </a:lnTo>
                <a:lnTo>
                  <a:pt x="1575803" y="0"/>
                </a:lnTo>
                <a:lnTo>
                  <a:pt x="301739" y="0"/>
                </a:lnTo>
                <a:lnTo>
                  <a:pt x="247443" y="4004"/>
                </a:lnTo>
                <a:lnTo>
                  <a:pt x="196364" y="15553"/>
                </a:lnTo>
                <a:lnTo>
                  <a:pt x="149348" y="33951"/>
                </a:lnTo>
                <a:lnTo>
                  <a:pt x="107242" y="58501"/>
                </a:lnTo>
                <a:lnTo>
                  <a:pt x="70893" y="88508"/>
                </a:lnTo>
                <a:lnTo>
                  <a:pt x="41147" y="123274"/>
                </a:lnTo>
                <a:lnTo>
                  <a:pt x="18852" y="162105"/>
                </a:lnTo>
                <a:lnTo>
                  <a:pt x="4854" y="204303"/>
                </a:lnTo>
                <a:lnTo>
                  <a:pt x="0" y="249173"/>
                </a:lnTo>
                <a:lnTo>
                  <a:pt x="4854" y="293843"/>
                </a:lnTo>
                <a:lnTo>
                  <a:pt x="18852" y="335935"/>
                </a:lnTo>
                <a:lnTo>
                  <a:pt x="41147" y="374734"/>
                </a:lnTo>
                <a:lnTo>
                  <a:pt x="70893" y="409526"/>
                </a:lnTo>
                <a:lnTo>
                  <a:pt x="107242" y="439595"/>
                </a:lnTo>
                <a:lnTo>
                  <a:pt x="149348" y="464227"/>
                </a:lnTo>
                <a:lnTo>
                  <a:pt x="196364" y="482706"/>
                </a:lnTo>
                <a:lnTo>
                  <a:pt x="247443" y="494318"/>
                </a:lnTo>
                <a:lnTo>
                  <a:pt x="301739" y="498347"/>
                </a:lnTo>
                <a:lnTo>
                  <a:pt x="1575803" y="498347"/>
                </a:lnTo>
                <a:lnTo>
                  <a:pt x="1630102" y="494318"/>
                </a:lnTo>
                <a:lnTo>
                  <a:pt x="1681185" y="482706"/>
                </a:lnTo>
                <a:lnTo>
                  <a:pt x="1728203" y="464227"/>
                </a:lnTo>
                <a:lnTo>
                  <a:pt x="1770310" y="439595"/>
                </a:lnTo>
                <a:lnTo>
                  <a:pt x="1806661" y="409526"/>
                </a:lnTo>
                <a:lnTo>
                  <a:pt x="1836407" y="374734"/>
                </a:lnTo>
                <a:lnTo>
                  <a:pt x="1858702" y="335935"/>
                </a:lnTo>
                <a:lnTo>
                  <a:pt x="1872701" y="293843"/>
                </a:lnTo>
                <a:lnTo>
                  <a:pt x="1877555" y="2491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1793" y="800100"/>
            <a:ext cx="1877695" cy="498475"/>
          </a:xfrm>
          <a:custGeom>
            <a:avLst/>
            <a:gdLst/>
            <a:ahLst/>
            <a:cxnLst/>
            <a:rect l="l" t="t" r="r" b="b"/>
            <a:pathLst>
              <a:path w="1877695" h="498475">
                <a:moveTo>
                  <a:pt x="301739" y="0"/>
                </a:moveTo>
                <a:lnTo>
                  <a:pt x="247443" y="4004"/>
                </a:lnTo>
                <a:lnTo>
                  <a:pt x="196364" y="15553"/>
                </a:lnTo>
                <a:lnTo>
                  <a:pt x="149348" y="33951"/>
                </a:lnTo>
                <a:lnTo>
                  <a:pt x="107242" y="58501"/>
                </a:lnTo>
                <a:lnTo>
                  <a:pt x="70893" y="88508"/>
                </a:lnTo>
                <a:lnTo>
                  <a:pt x="41147" y="123274"/>
                </a:lnTo>
                <a:lnTo>
                  <a:pt x="18852" y="162105"/>
                </a:lnTo>
                <a:lnTo>
                  <a:pt x="4854" y="204303"/>
                </a:lnTo>
                <a:lnTo>
                  <a:pt x="0" y="249173"/>
                </a:lnTo>
                <a:lnTo>
                  <a:pt x="4854" y="293843"/>
                </a:lnTo>
                <a:lnTo>
                  <a:pt x="18852" y="335935"/>
                </a:lnTo>
                <a:lnTo>
                  <a:pt x="41147" y="374734"/>
                </a:lnTo>
                <a:lnTo>
                  <a:pt x="70893" y="409526"/>
                </a:lnTo>
                <a:lnTo>
                  <a:pt x="107242" y="439595"/>
                </a:lnTo>
                <a:lnTo>
                  <a:pt x="149348" y="464227"/>
                </a:lnTo>
                <a:lnTo>
                  <a:pt x="196364" y="482706"/>
                </a:lnTo>
                <a:lnTo>
                  <a:pt x="247443" y="494318"/>
                </a:lnTo>
                <a:lnTo>
                  <a:pt x="301739" y="498347"/>
                </a:lnTo>
                <a:lnTo>
                  <a:pt x="1575803" y="498347"/>
                </a:lnTo>
                <a:lnTo>
                  <a:pt x="1630102" y="494318"/>
                </a:lnTo>
                <a:lnTo>
                  <a:pt x="1681185" y="482706"/>
                </a:lnTo>
                <a:lnTo>
                  <a:pt x="1728203" y="464227"/>
                </a:lnTo>
                <a:lnTo>
                  <a:pt x="1770310" y="439595"/>
                </a:lnTo>
                <a:lnTo>
                  <a:pt x="1806661" y="409526"/>
                </a:lnTo>
                <a:lnTo>
                  <a:pt x="1836407" y="374734"/>
                </a:lnTo>
                <a:lnTo>
                  <a:pt x="1858702" y="335935"/>
                </a:lnTo>
                <a:lnTo>
                  <a:pt x="1872701" y="293843"/>
                </a:lnTo>
                <a:lnTo>
                  <a:pt x="1877555" y="249173"/>
                </a:lnTo>
                <a:lnTo>
                  <a:pt x="1872701" y="204303"/>
                </a:lnTo>
                <a:lnTo>
                  <a:pt x="1858702" y="162105"/>
                </a:lnTo>
                <a:lnTo>
                  <a:pt x="1836407" y="123274"/>
                </a:lnTo>
                <a:lnTo>
                  <a:pt x="1806661" y="88508"/>
                </a:lnTo>
                <a:lnTo>
                  <a:pt x="1770310" y="58501"/>
                </a:lnTo>
                <a:lnTo>
                  <a:pt x="1728203" y="33951"/>
                </a:lnTo>
                <a:lnTo>
                  <a:pt x="1681185" y="15553"/>
                </a:lnTo>
                <a:lnTo>
                  <a:pt x="1630102" y="4004"/>
                </a:lnTo>
                <a:lnTo>
                  <a:pt x="1575803" y="0"/>
                </a:lnTo>
                <a:lnTo>
                  <a:pt x="3017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75425" y="901446"/>
            <a:ext cx="9690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0" dirty="0">
                <a:latin typeface="Arial"/>
                <a:cs typeface="Arial"/>
              </a:rPr>
              <a:t>нача</a:t>
            </a:r>
            <a:r>
              <a:rPr sz="2100" b="1" spc="-5" dirty="0">
                <a:latin typeface="Arial"/>
                <a:cs typeface="Arial"/>
              </a:rPr>
              <a:t>ло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21793" y="2790444"/>
            <a:ext cx="2144395" cy="662305"/>
          </a:xfrm>
          <a:custGeom>
            <a:avLst/>
            <a:gdLst/>
            <a:ahLst/>
            <a:cxnLst/>
            <a:rect l="l" t="t" r="r" b="b"/>
            <a:pathLst>
              <a:path w="2144395" h="662304">
                <a:moveTo>
                  <a:pt x="2144255" y="0"/>
                </a:moveTo>
                <a:lnTo>
                  <a:pt x="428993" y="0"/>
                </a:lnTo>
                <a:lnTo>
                  <a:pt x="0" y="662177"/>
                </a:lnTo>
                <a:lnTo>
                  <a:pt x="1707629" y="662177"/>
                </a:lnTo>
                <a:lnTo>
                  <a:pt x="2144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1793" y="2790444"/>
            <a:ext cx="2144395" cy="662305"/>
          </a:xfrm>
          <a:custGeom>
            <a:avLst/>
            <a:gdLst/>
            <a:ahLst/>
            <a:cxnLst/>
            <a:rect l="l" t="t" r="r" b="b"/>
            <a:pathLst>
              <a:path w="2144395" h="662304">
                <a:moveTo>
                  <a:pt x="428993" y="0"/>
                </a:moveTo>
                <a:lnTo>
                  <a:pt x="2144255" y="0"/>
                </a:lnTo>
                <a:lnTo>
                  <a:pt x="1707629" y="662177"/>
                </a:lnTo>
                <a:lnTo>
                  <a:pt x="0" y="662177"/>
                </a:lnTo>
                <a:lnTo>
                  <a:pt x="42899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6968" y="2835147"/>
            <a:ext cx="9074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Ввод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21793" y="1629917"/>
            <a:ext cx="2144395" cy="662305"/>
          </a:xfrm>
          <a:custGeom>
            <a:avLst/>
            <a:gdLst/>
            <a:ahLst/>
            <a:cxnLst/>
            <a:rect l="l" t="t" r="r" b="b"/>
            <a:pathLst>
              <a:path w="2144395" h="662305">
                <a:moveTo>
                  <a:pt x="2144255" y="0"/>
                </a:moveTo>
                <a:lnTo>
                  <a:pt x="428993" y="0"/>
                </a:lnTo>
                <a:lnTo>
                  <a:pt x="0" y="662177"/>
                </a:lnTo>
                <a:lnTo>
                  <a:pt x="1707629" y="662177"/>
                </a:lnTo>
                <a:lnTo>
                  <a:pt x="2144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1793" y="1629917"/>
            <a:ext cx="2144395" cy="662305"/>
          </a:xfrm>
          <a:custGeom>
            <a:avLst/>
            <a:gdLst/>
            <a:ahLst/>
            <a:cxnLst/>
            <a:rect l="l" t="t" r="r" b="b"/>
            <a:pathLst>
              <a:path w="2144395" h="662305">
                <a:moveTo>
                  <a:pt x="428993" y="0"/>
                </a:moveTo>
                <a:lnTo>
                  <a:pt x="2144255" y="0"/>
                </a:lnTo>
                <a:lnTo>
                  <a:pt x="1707629" y="662177"/>
                </a:lnTo>
                <a:lnTo>
                  <a:pt x="0" y="662177"/>
                </a:lnTo>
                <a:lnTo>
                  <a:pt x="42899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08025" y="1674621"/>
            <a:ext cx="96393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9625" algn="l"/>
              </a:tabLst>
            </a:pPr>
            <a:r>
              <a:rPr sz="2000" b="1" spc="-5" dirty="0">
                <a:latin typeface="Arial"/>
                <a:cs typeface="Arial"/>
              </a:rPr>
              <a:t>В</a:t>
            </a:r>
            <a:r>
              <a:rPr sz="2000" b="1" dirty="0">
                <a:latin typeface="Arial"/>
                <a:cs typeface="Arial"/>
              </a:rPr>
              <a:t>в</a:t>
            </a:r>
            <a:r>
              <a:rPr sz="2000" b="1" spc="-5" dirty="0">
                <a:latin typeface="Arial"/>
                <a:cs typeface="Arial"/>
              </a:rPr>
              <a:t>од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56577" y="1293875"/>
            <a:ext cx="76200" cy="336550"/>
          </a:xfrm>
          <a:custGeom>
            <a:avLst/>
            <a:gdLst/>
            <a:ahLst/>
            <a:cxnLst/>
            <a:rect l="l" t="t" r="r" b="b"/>
            <a:pathLst>
              <a:path w="76200" h="336550">
                <a:moveTo>
                  <a:pt x="76200" y="259841"/>
                </a:moveTo>
                <a:lnTo>
                  <a:pt x="0" y="259841"/>
                </a:lnTo>
                <a:lnTo>
                  <a:pt x="33540" y="326923"/>
                </a:lnTo>
                <a:lnTo>
                  <a:pt x="33540" y="272795"/>
                </a:lnTo>
                <a:lnTo>
                  <a:pt x="35064" y="275843"/>
                </a:lnTo>
                <a:lnTo>
                  <a:pt x="38100" y="277367"/>
                </a:lnTo>
                <a:lnTo>
                  <a:pt x="41148" y="275843"/>
                </a:lnTo>
                <a:lnTo>
                  <a:pt x="42672" y="272795"/>
                </a:lnTo>
                <a:lnTo>
                  <a:pt x="42672" y="326897"/>
                </a:lnTo>
                <a:lnTo>
                  <a:pt x="76200" y="259841"/>
                </a:lnTo>
                <a:close/>
              </a:path>
              <a:path w="76200" h="336550">
                <a:moveTo>
                  <a:pt x="42672" y="259841"/>
                </a:moveTo>
                <a:lnTo>
                  <a:pt x="42672" y="4571"/>
                </a:lnTo>
                <a:lnTo>
                  <a:pt x="41148" y="761"/>
                </a:lnTo>
                <a:lnTo>
                  <a:pt x="38100" y="0"/>
                </a:lnTo>
                <a:lnTo>
                  <a:pt x="35064" y="761"/>
                </a:lnTo>
                <a:lnTo>
                  <a:pt x="33540" y="4571"/>
                </a:lnTo>
                <a:lnTo>
                  <a:pt x="33540" y="259841"/>
                </a:lnTo>
                <a:lnTo>
                  <a:pt x="42672" y="259841"/>
                </a:lnTo>
                <a:close/>
              </a:path>
              <a:path w="76200" h="336550">
                <a:moveTo>
                  <a:pt x="42672" y="326897"/>
                </a:moveTo>
                <a:lnTo>
                  <a:pt x="42672" y="272795"/>
                </a:lnTo>
                <a:lnTo>
                  <a:pt x="41148" y="275843"/>
                </a:lnTo>
                <a:lnTo>
                  <a:pt x="38100" y="277367"/>
                </a:lnTo>
                <a:lnTo>
                  <a:pt x="35064" y="275843"/>
                </a:lnTo>
                <a:lnTo>
                  <a:pt x="33540" y="272795"/>
                </a:lnTo>
                <a:lnTo>
                  <a:pt x="33540" y="326923"/>
                </a:lnTo>
                <a:lnTo>
                  <a:pt x="38100" y="336041"/>
                </a:lnTo>
                <a:lnTo>
                  <a:pt x="42672" y="3268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6577" y="2287523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19">
                <a:moveTo>
                  <a:pt x="76200" y="426719"/>
                </a:moveTo>
                <a:lnTo>
                  <a:pt x="0" y="426719"/>
                </a:lnTo>
                <a:lnTo>
                  <a:pt x="33540" y="493801"/>
                </a:lnTo>
                <a:lnTo>
                  <a:pt x="33540" y="439673"/>
                </a:lnTo>
                <a:lnTo>
                  <a:pt x="35064" y="442721"/>
                </a:lnTo>
                <a:lnTo>
                  <a:pt x="38100" y="444245"/>
                </a:lnTo>
                <a:lnTo>
                  <a:pt x="41148" y="442721"/>
                </a:lnTo>
                <a:lnTo>
                  <a:pt x="42672" y="439673"/>
                </a:lnTo>
                <a:lnTo>
                  <a:pt x="42672" y="493775"/>
                </a:lnTo>
                <a:lnTo>
                  <a:pt x="76200" y="426719"/>
                </a:lnTo>
                <a:close/>
              </a:path>
              <a:path w="76200" h="502919">
                <a:moveTo>
                  <a:pt x="42672" y="426719"/>
                </a:moveTo>
                <a:lnTo>
                  <a:pt x="42672" y="4571"/>
                </a:lnTo>
                <a:lnTo>
                  <a:pt x="41148" y="1523"/>
                </a:lnTo>
                <a:lnTo>
                  <a:pt x="38100" y="0"/>
                </a:lnTo>
                <a:lnTo>
                  <a:pt x="35064" y="1523"/>
                </a:lnTo>
                <a:lnTo>
                  <a:pt x="33540" y="4571"/>
                </a:lnTo>
                <a:lnTo>
                  <a:pt x="33540" y="426719"/>
                </a:lnTo>
                <a:lnTo>
                  <a:pt x="42672" y="426719"/>
                </a:lnTo>
                <a:close/>
              </a:path>
              <a:path w="76200" h="502919">
                <a:moveTo>
                  <a:pt x="42672" y="493775"/>
                </a:moveTo>
                <a:lnTo>
                  <a:pt x="42672" y="439673"/>
                </a:lnTo>
                <a:lnTo>
                  <a:pt x="41148" y="442721"/>
                </a:lnTo>
                <a:lnTo>
                  <a:pt x="38100" y="444245"/>
                </a:lnTo>
                <a:lnTo>
                  <a:pt x="35064" y="442721"/>
                </a:lnTo>
                <a:lnTo>
                  <a:pt x="33540" y="439673"/>
                </a:lnTo>
                <a:lnTo>
                  <a:pt x="33540" y="493801"/>
                </a:lnTo>
                <a:lnTo>
                  <a:pt x="38100" y="502919"/>
                </a:lnTo>
                <a:lnTo>
                  <a:pt x="42672" y="493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6577" y="3448050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20">
                <a:moveTo>
                  <a:pt x="76200" y="426720"/>
                </a:moveTo>
                <a:lnTo>
                  <a:pt x="0" y="426720"/>
                </a:lnTo>
                <a:lnTo>
                  <a:pt x="33540" y="493801"/>
                </a:lnTo>
                <a:lnTo>
                  <a:pt x="33540" y="439674"/>
                </a:lnTo>
                <a:lnTo>
                  <a:pt x="35064" y="442722"/>
                </a:lnTo>
                <a:lnTo>
                  <a:pt x="38100" y="444246"/>
                </a:lnTo>
                <a:lnTo>
                  <a:pt x="41148" y="442722"/>
                </a:lnTo>
                <a:lnTo>
                  <a:pt x="42672" y="439674"/>
                </a:lnTo>
                <a:lnTo>
                  <a:pt x="42672" y="493775"/>
                </a:lnTo>
                <a:lnTo>
                  <a:pt x="76200" y="426720"/>
                </a:lnTo>
                <a:close/>
              </a:path>
              <a:path w="76200" h="502920">
                <a:moveTo>
                  <a:pt x="42672" y="426720"/>
                </a:moveTo>
                <a:lnTo>
                  <a:pt x="42672" y="4572"/>
                </a:lnTo>
                <a:lnTo>
                  <a:pt x="41148" y="762"/>
                </a:lnTo>
                <a:lnTo>
                  <a:pt x="38100" y="0"/>
                </a:lnTo>
                <a:lnTo>
                  <a:pt x="35064" y="762"/>
                </a:lnTo>
                <a:lnTo>
                  <a:pt x="33540" y="4572"/>
                </a:lnTo>
                <a:lnTo>
                  <a:pt x="33540" y="426720"/>
                </a:lnTo>
                <a:lnTo>
                  <a:pt x="42672" y="426720"/>
                </a:lnTo>
                <a:close/>
              </a:path>
              <a:path w="76200" h="502920">
                <a:moveTo>
                  <a:pt x="42672" y="493775"/>
                </a:moveTo>
                <a:lnTo>
                  <a:pt x="42672" y="439674"/>
                </a:lnTo>
                <a:lnTo>
                  <a:pt x="41148" y="442722"/>
                </a:lnTo>
                <a:lnTo>
                  <a:pt x="38100" y="444246"/>
                </a:lnTo>
                <a:lnTo>
                  <a:pt x="35064" y="442722"/>
                </a:lnTo>
                <a:lnTo>
                  <a:pt x="33540" y="439674"/>
                </a:lnTo>
                <a:lnTo>
                  <a:pt x="33540" y="493801"/>
                </a:lnTo>
                <a:lnTo>
                  <a:pt x="38100" y="502920"/>
                </a:lnTo>
                <a:lnTo>
                  <a:pt x="42672" y="493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6577" y="4611623"/>
            <a:ext cx="76200" cy="546100"/>
          </a:xfrm>
          <a:custGeom>
            <a:avLst/>
            <a:gdLst/>
            <a:ahLst/>
            <a:cxnLst/>
            <a:rect l="l" t="t" r="r" b="b"/>
            <a:pathLst>
              <a:path w="76200" h="546100">
                <a:moveTo>
                  <a:pt x="76200" y="469391"/>
                </a:moveTo>
                <a:lnTo>
                  <a:pt x="0" y="469391"/>
                </a:lnTo>
                <a:lnTo>
                  <a:pt x="33540" y="536473"/>
                </a:lnTo>
                <a:lnTo>
                  <a:pt x="33540" y="482346"/>
                </a:lnTo>
                <a:lnTo>
                  <a:pt x="35064" y="486155"/>
                </a:lnTo>
                <a:lnTo>
                  <a:pt x="38100" y="486917"/>
                </a:lnTo>
                <a:lnTo>
                  <a:pt x="41148" y="486155"/>
                </a:lnTo>
                <a:lnTo>
                  <a:pt x="42672" y="482346"/>
                </a:lnTo>
                <a:lnTo>
                  <a:pt x="42672" y="536447"/>
                </a:lnTo>
                <a:lnTo>
                  <a:pt x="76200" y="469391"/>
                </a:lnTo>
                <a:close/>
              </a:path>
              <a:path w="76200" h="546100">
                <a:moveTo>
                  <a:pt x="42672" y="469391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64" y="1524"/>
                </a:lnTo>
                <a:lnTo>
                  <a:pt x="33540" y="4572"/>
                </a:lnTo>
                <a:lnTo>
                  <a:pt x="33540" y="469391"/>
                </a:lnTo>
                <a:lnTo>
                  <a:pt x="42672" y="469391"/>
                </a:lnTo>
                <a:close/>
              </a:path>
              <a:path w="76200" h="546100">
                <a:moveTo>
                  <a:pt x="42672" y="536447"/>
                </a:moveTo>
                <a:lnTo>
                  <a:pt x="42672" y="482346"/>
                </a:lnTo>
                <a:lnTo>
                  <a:pt x="41148" y="486155"/>
                </a:lnTo>
                <a:lnTo>
                  <a:pt x="38100" y="486917"/>
                </a:lnTo>
                <a:lnTo>
                  <a:pt x="35064" y="486155"/>
                </a:lnTo>
                <a:lnTo>
                  <a:pt x="33540" y="482346"/>
                </a:lnTo>
                <a:lnTo>
                  <a:pt x="33540" y="536473"/>
                </a:lnTo>
                <a:lnTo>
                  <a:pt x="38100" y="545591"/>
                </a:lnTo>
                <a:lnTo>
                  <a:pt x="42672" y="536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6577" y="5772150"/>
            <a:ext cx="76200" cy="561975"/>
          </a:xfrm>
          <a:custGeom>
            <a:avLst/>
            <a:gdLst/>
            <a:ahLst/>
            <a:cxnLst/>
            <a:rect l="l" t="t" r="r" b="b"/>
            <a:pathLst>
              <a:path w="76200" h="561975">
                <a:moveTo>
                  <a:pt x="76200" y="485394"/>
                </a:moveTo>
                <a:lnTo>
                  <a:pt x="0" y="485394"/>
                </a:lnTo>
                <a:lnTo>
                  <a:pt x="33540" y="552475"/>
                </a:lnTo>
                <a:lnTo>
                  <a:pt x="33540" y="498348"/>
                </a:lnTo>
                <a:lnTo>
                  <a:pt x="35064" y="501396"/>
                </a:lnTo>
                <a:lnTo>
                  <a:pt x="38100" y="502920"/>
                </a:lnTo>
                <a:lnTo>
                  <a:pt x="41148" y="501396"/>
                </a:lnTo>
                <a:lnTo>
                  <a:pt x="42672" y="498348"/>
                </a:lnTo>
                <a:lnTo>
                  <a:pt x="42672" y="552450"/>
                </a:lnTo>
                <a:lnTo>
                  <a:pt x="76200" y="485394"/>
                </a:lnTo>
                <a:close/>
              </a:path>
              <a:path w="76200" h="561975">
                <a:moveTo>
                  <a:pt x="42672" y="485394"/>
                </a:moveTo>
                <a:lnTo>
                  <a:pt x="42672" y="4572"/>
                </a:lnTo>
                <a:lnTo>
                  <a:pt x="41148" y="762"/>
                </a:lnTo>
                <a:lnTo>
                  <a:pt x="38100" y="0"/>
                </a:lnTo>
                <a:lnTo>
                  <a:pt x="35064" y="762"/>
                </a:lnTo>
                <a:lnTo>
                  <a:pt x="33540" y="4572"/>
                </a:lnTo>
                <a:lnTo>
                  <a:pt x="33540" y="485394"/>
                </a:lnTo>
                <a:lnTo>
                  <a:pt x="42672" y="485394"/>
                </a:lnTo>
                <a:close/>
              </a:path>
              <a:path w="76200" h="561975">
                <a:moveTo>
                  <a:pt x="42672" y="552450"/>
                </a:moveTo>
                <a:lnTo>
                  <a:pt x="42672" y="498348"/>
                </a:lnTo>
                <a:lnTo>
                  <a:pt x="41148" y="501396"/>
                </a:lnTo>
                <a:lnTo>
                  <a:pt x="38100" y="502920"/>
                </a:lnTo>
                <a:lnTo>
                  <a:pt x="35064" y="501396"/>
                </a:lnTo>
                <a:lnTo>
                  <a:pt x="33540" y="498348"/>
                </a:lnTo>
                <a:lnTo>
                  <a:pt x="33540" y="552475"/>
                </a:lnTo>
                <a:lnTo>
                  <a:pt x="38100" y="561594"/>
                </a:lnTo>
                <a:lnTo>
                  <a:pt x="42672" y="552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5963" y="1546097"/>
            <a:ext cx="1008380" cy="936625"/>
          </a:xfrm>
          <a:custGeom>
            <a:avLst/>
            <a:gdLst/>
            <a:ahLst/>
            <a:cxnLst/>
            <a:rect l="l" t="t" r="r" b="b"/>
            <a:pathLst>
              <a:path w="1008380" h="936625">
                <a:moveTo>
                  <a:pt x="1008125" y="467868"/>
                </a:moveTo>
                <a:lnTo>
                  <a:pt x="1005819" y="422821"/>
                </a:lnTo>
                <a:lnTo>
                  <a:pt x="999042" y="378983"/>
                </a:lnTo>
                <a:lnTo>
                  <a:pt x="988004" y="336551"/>
                </a:lnTo>
                <a:lnTo>
                  <a:pt x="972917" y="295720"/>
                </a:lnTo>
                <a:lnTo>
                  <a:pt x="953992" y="256687"/>
                </a:lnTo>
                <a:lnTo>
                  <a:pt x="931441" y="219648"/>
                </a:lnTo>
                <a:lnTo>
                  <a:pt x="905474" y="184800"/>
                </a:lnTo>
                <a:lnTo>
                  <a:pt x="876304" y="152338"/>
                </a:lnTo>
                <a:lnTo>
                  <a:pt x="844141" y="122460"/>
                </a:lnTo>
                <a:lnTo>
                  <a:pt x="809196" y="95362"/>
                </a:lnTo>
                <a:lnTo>
                  <a:pt x="771681" y="71240"/>
                </a:lnTo>
                <a:lnTo>
                  <a:pt x="731807" y="50290"/>
                </a:lnTo>
                <a:lnTo>
                  <a:pt x="689785" y="32709"/>
                </a:lnTo>
                <a:lnTo>
                  <a:pt x="645826" y="18693"/>
                </a:lnTo>
                <a:lnTo>
                  <a:pt x="600142" y="8439"/>
                </a:lnTo>
                <a:lnTo>
                  <a:pt x="552944" y="2142"/>
                </a:lnTo>
                <a:lnTo>
                  <a:pt x="504443" y="0"/>
                </a:lnTo>
                <a:lnTo>
                  <a:pt x="455816" y="2142"/>
                </a:lnTo>
                <a:lnTo>
                  <a:pt x="408506" y="8439"/>
                </a:lnTo>
                <a:lnTo>
                  <a:pt x="362725" y="18693"/>
                </a:lnTo>
                <a:lnTo>
                  <a:pt x="318681" y="32709"/>
                </a:lnTo>
                <a:lnTo>
                  <a:pt x="276586" y="50290"/>
                </a:lnTo>
                <a:lnTo>
                  <a:pt x="236651" y="71240"/>
                </a:lnTo>
                <a:lnTo>
                  <a:pt x="199084" y="95362"/>
                </a:lnTo>
                <a:lnTo>
                  <a:pt x="164097" y="122460"/>
                </a:lnTo>
                <a:lnTo>
                  <a:pt x="131900" y="152338"/>
                </a:lnTo>
                <a:lnTo>
                  <a:pt x="102704" y="184800"/>
                </a:lnTo>
                <a:lnTo>
                  <a:pt x="76718" y="219648"/>
                </a:lnTo>
                <a:lnTo>
                  <a:pt x="54152" y="256687"/>
                </a:lnTo>
                <a:lnTo>
                  <a:pt x="35218" y="295720"/>
                </a:lnTo>
                <a:lnTo>
                  <a:pt x="20125" y="336551"/>
                </a:lnTo>
                <a:lnTo>
                  <a:pt x="9085" y="378983"/>
                </a:lnTo>
                <a:lnTo>
                  <a:pt x="2306" y="422821"/>
                </a:lnTo>
                <a:lnTo>
                  <a:pt x="0" y="467868"/>
                </a:lnTo>
                <a:lnTo>
                  <a:pt x="2306" y="513041"/>
                </a:lnTo>
                <a:lnTo>
                  <a:pt x="9085" y="556990"/>
                </a:lnTo>
                <a:lnTo>
                  <a:pt x="20125" y="599521"/>
                </a:lnTo>
                <a:lnTo>
                  <a:pt x="35218" y="640437"/>
                </a:lnTo>
                <a:lnTo>
                  <a:pt x="54152" y="679542"/>
                </a:lnTo>
                <a:lnTo>
                  <a:pt x="76718" y="716643"/>
                </a:lnTo>
                <a:lnTo>
                  <a:pt x="102704" y="751542"/>
                </a:lnTo>
                <a:lnTo>
                  <a:pt x="131900" y="784046"/>
                </a:lnTo>
                <a:lnTo>
                  <a:pt x="164097" y="813957"/>
                </a:lnTo>
                <a:lnTo>
                  <a:pt x="199084" y="841082"/>
                </a:lnTo>
                <a:lnTo>
                  <a:pt x="236651" y="865223"/>
                </a:lnTo>
                <a:lnTo>
                  <a:pt x="276586" y="886187"/>
                </a:lnTo>
                <a:lnTo>
                  <a:pt x="318681" y="903778"/>
                </a:lnTo>
                <a:lnTo>
                  <a:pt x="362725" y="917800"/>
                </a:lnTo>
                <a:lnTo>
                  <a:pt x="408506" y="928057"/>
                </a:lnTo>
                <a:lnTo>
                  <a:pt x="455816" y="934355"/>
                </a:lnTo>
                <a:lnTo>
                  <a:pt x="504443" y="936497"/>
                </a:lnTo>
                <a:lnTo>
                  <a:pt x="552944" y="934355"/>
                </a:lnTo>
                <a:lnTo>
                  <a:pt x="600142" y="928057"/>
                </a:lnTo>
                <a:lnTo>
                  <a:pt x="645826" y="917800"/>
                </a:lnTo>
                <a:lnTo>
                  <a:pt x="689785" y="903778"/>
                </a:lnTo>
                <a:lnTo>
                  <a:pt x="731807" y="886187"/>
                </a:lnTo>
                <a:lnTo>
                  <a:pt x="771681" y="865223"/>
                </a:lnTo>
                <a:lnTo>
                  <a:pt x="809196" y="841082"/>
                </a:lnTo>
                <a:lnTo>
                  <a:pt x="844141" y="813957"/>
                </a:lnTo>
                <a:lnTo>
                  <a:pt x="876304" y="784046"/>
                </a:lnTo>
                <a:lnTo>
                  <a:pt x="905474" y="751542"/>
                </a:lnTo>
                <a:lnTo>
                  <a:pt x="931441" y="716643"/>
                </a:lnTo>
                <a:lnTo>
                  <a:pt x="953992" y="679542"/>
                </a:lnTo>
                <a:lnTo>
                  <a:pt x="972917" y="640437"/>
                </a:lnTo>
                <a:lnTo>
                  <a:pt x="988004" y="599521"/>
                </a:lnTo>
                <a:lnTo>
                  <a:pt x="999042" y="556990"/>
                </a:lnTo>
                <a:lnTo>
                  <a:pt x="1005819" y="513041"/>
                </a:lnTo>
                <a:lnTo>
                  <a:pt x="1008125" y="4678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5963" y="1546097"/>
            <a:ext cx="1008380" cy="936625"/>
          </a:xfrm>
          <a:custGeom>
            <a:avLst/>
            <a:gdLst/>
            <a:ahLst/>
            <a:cxnLst/>
            <a:rect l="l" t="t" r="r" b="b"/>
            <a:pathLst>
              <a:path w="1008380" h="936625">
                <a:moveTo>
                  <a:pt x="504443" y="0"/>
                </a:moveTo>
                <a:lnTo>
                  <a:pt x="455816" y="2142"/>
                </a:lnTo>
                <a:lnTo>
                  <a:pt x="408506" y="8439"/>
                </a:lnTo>
                <a:lnTo>
                  <a:pt x="362725" y="18693"/>
                </a:lnTo>
                <a:lnTo>
                  <a:pt x="318681" y="32709"/>
                </a:lnTo>
                <a:lnTo>
                  <a:pt x="276586" y="50290"/>
                </a:lnTo>
                <a:lnTo>
                  <a:pt x="236651" y="71240"/>
                </a:lnTo>
                <a:lnTo>
                  <a:pt x="199084" y="95362"/>
                </a:lnTo>
                <a:lnTo>
                  <a:pt x="164097" y="122460"/>
                </a:lnTo>
                <a:lnTo>
                  <a:pt x="131900" y="152338"/>
                </a:lnTo>
                <a:lnTo>
                  <a:pt x="102704" y="184800"/>
                </a:lnTo>
                <a:lnTo>
                  <a:pt x="76718" y="219648"/>
                </a:lnTo>
                <a:lnTo>
                  <a:pt x="54152" y="256687"/>
                </a:lnTo>
                <a:lnTo>
                  <a:pt x="35218" y="295720"/>
                </a:lnTo>
                <a:lnTo>
                  <a:pt x="20125" y="336551"/>
                </a:lnTo>
                <a:lnTo>
                  <a:pt x="9085" y="378983"/>
                </a:lnTo>
                <a:lnTo>
                  <a:pt x="2306" y="422821"/>
                </a:lnTo>
                <a:lnTo>
                  <a:pt x="0" y="467868"/>
                </a:lnTo>
                <a:lnTo>
                  <a:pt x="2306" y="513041"/>
                </a:lnTo>
                <a:lnTo>
                  <a:pt x="9085" y="556990"/>
                </a:lnTo>
                <a:lnTo>
                  <a:pt x="20125" y="599521"/>
                </a:lnTo>
                <a:lnTo>
                  <a:pt x="35218" y="640437"/>
                </a:lnTo>
                <a:lnTo>
                  <a:pt x="54152" y="679542"/>
                </a:lnTo>
                <a:lnTo>
                  <a:pt x="76718" y="716643"/>
                </a:lnTo>
                <a:lnTo>
                  <a:pt x="102704" y="751542"/>
                </a:lnTo>
                <a:lnTo>
                  <a:pt x="131900" y="784046"/>
                </a:lnTo>
                <a:lnTo>
                  <a:pt x="164097" y="813957"/>
                </a:lnTo>
                <a:lnTo>
                  <a:pt x="199084" y="841082"/>
                </a:lnTo>
                <a:lnTo>
                  <a:pt x="236651" y="865223"/>
                </a:lnTo>
                <a:lnTo>
                  <a:pt x="276586" y="886187"/>
                </a:lnTo>
                <a:lnTo>
                  <a:pt x="318681" y="903778"/>
                </a:lnTo>
                <a:lnTo>
                  <a:pt x="362725" y="917800"/>
                </a:lnTo>
                <a:lnTo>
                  <a:pt x="408506" y="928057"/>
                </a:lnTo>
                <a:lnTo>
                  <a:pt x="455816" y="934355"/>
                </a:lnTo>
                <a:lnTo>
                  <a:pt x="504443" y="936497"/>
                </a:lnTo>
                <a:lnTo>
                  <a:pt x="552944" y="934355"/>
                </a:lnTo>
                <a:lnTo>
                  <a:pt x="600142" y="928057"/>
                </a:lnTo>
                <a:lnTo>
                  <a:pt x="645826" y="917800"/>
                </a:lnTo>
                <a:lnTo>
                  <a:pt x="689785" y="903778"/>
                </a:lnTo>
                <a:lnTo>
                  <a:pt x="731807" y="886187"/>
                </a:lnTo>
                <a:lnTo>
                  <a:pt x="771681" y="865223"/>
                </a:lnTo>
                <a:lnTo>
                  <a:pt x="809196" y="841082"/>
                </a:lnTo>
                <a:lnTo>
                  <a:pt x="844141" y="813957"/>
                </a:lnTo>
                <a:lnTo>
                  <a:pt x="876304" y="784046"/>
                </a:lnTo>
                <a:lnTo>
                  <a:pt x="905474" y="751542"/>
                </a:lnTo>
                <a:lnTo>
                  <a:pt x="931441" y="716643"/>
                </a:lnTo>
                <a:lnTo>
                  <a:pt x="953992" y="679542"/>
                </a:lnTo>
                <a:lnTo>
                  <a:pt x="972917" y="640437"/>
                </a:lnTo>
                <a:lnTo>
                  <a:pt x="988004" y="599521"/>
                </a:lnTo>
                <a:lnTo>
                  <a:pt x="999042" y="556990"/>
                </a:lnTo>
                <a:lnTo>
                  <a:pt x="1005819" y="513041"/>
                </a:lnTo>
                <a:lnTo>
                  <a:pt x="1008125" y="467868"/>
                </a:lnTo>
                <a:lnTo>
                  <a:pt x="1005819" y="422821"/>
                </a:lnTo>
                <a:lnTo>
                  <a:pt x="999042" y="378983"/>
                </a:lnTo>
                <a:lnTo>
                  <a:pt x="988004" y="336551"/>
                </a:lnTo>
                <a:lnTo>
                  <a:pt x="972917" y="295720"/>
                </a:lnTo>
                <a:lnTo>
                  <a:pt x="953992" y="256687"/>
                </a:lnTo>
                <a:lnTo>
                  <a:pt x="931441" y="219648"/>
                </a:lnTo>
                <a:lnTo>
                  <a:pt x="905474" y="184800"/>
                </a:lnTo>
                <a:lnTo>
                  <a:pt x="876304" y="152338"/>
                </a:lnTo>
                <a:lnTo>
                  <a:pt x="844141" y="122460"/>
                </a:lnTo>
                <a:lnTo>
                  <a:pt x="809196" y="95362"/>
                </a:lnTo>
                <a:lnTo>
                  <a:pt x="771681" y="71240"/>
                </a:lnTo>
                <a:lnTo>
                  <a:pt x="731807" y="50290"/>
                </a:lnTo>
                <a:lnTo>
                  <a:pt x="689785" y="32709"/>
                </a:lnTo>
                <a:lnTo>
                  <a:pt x="645826" y="18693"/>
                </a:lnTo>
                <a:lnTo>
                  <a:pt x="600142" y="8439"/>
                </a:lnTo>
                <a:lnTo>
                  <a:pt x="552944" y="2142"/>
                </a:lnTo>
                <a:lnTo>
                  <a:pt x="504443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39951" y="1628394"/>
            <a:ext cx="49974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523" y="788415"/>
            <a:ext cx="3992879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00009A"/>
                </a:solidFill>
                <a:latin typeface="Arial"/>
                <a:cs typeface="Arial"/>
              </a:rPr>
              <a:t>Программирование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9115" y="680466"/>
            <a:ext cx="1008380" cy="937260"/>
          </a:xfrm>
          <a:custGeom>
            <a:avLst/>
            <a:gdLst/>
            <a:ahLst/>
            <a:cxnLst/>
            <a:rect l="l" t="t" r="r" b="b"/>
            <a:pathLst>
              <a:path w="1008380" h="937260">
                <a:moveTo>
                  <a:pt x="1008125" y="468629"/>
                </a:moveTo>
                <a:lnTo>
                  <a:pt x="1005819" y="423575"/>
                </a:lnTo>
                <a:lnTo>
                  <a:pt x="999040" y="379716"/>
                </a:lnTo>
                <a:lnTo>
                  <a:pt x="988000" y="337250"/>
                </a:lnTo>
                <a:lnTo>
                  <a:pt x="972907" y="296375"/>
                </a:lnTo>
                <a:lnTo>
                  <a:pt x="953973" y="257290"/>
                </a:lnTo>
                <a:lnTo>
                  <a:pt x="931407" y="220192"/>
                </a:lnTo>
                <a:lnTo>
                  <a:pt x="905421" y="185280"/>
                </a:lnTo>
                <a:lnTo>
                  <a:pt x="876225" y="152753"/>
                </a:lnTo>
                <a:lnTo>
                  <a:pt x="844028" y="122808"/>
                </a:lnTo>
                <a:lnTo>
                  <a:pt x="809041" y="95643"/>
                </a:lnTo>
                <a:lnTo>
                  <a:pt x="771474" y="71458"/>
                </a:lnTo>
                <a:lnTo>
                  <a:pt x="731539" y="50449"/>
                </a:lnTo>
                <a:lnTo>
                  <a:pt x="689444" y="32816"/>
                </a:lnTo>
                <a:lnTo>
                  <a:pt x="645400" y="18756"/>
                </a:lnTo>
                <a:lnTo>
                  <a:pt x="599619" y="8468"/>
                </a:lnTo>
                <a:lnTo>
                  <a:pt x="552309" y="2150"/>
                </a:lnTo>
                <a:lnTo>
                  <a:pt x="503681" y="0"/>
                </a:lnTo>
                <a:lnTo>
                  <a:pt x="455181" y="2150"/>
                </a:lnTo>
                <a:lnTo>
                  <a:pt x="407983" y="8468"/>
                </a:lnTo>
                <a:lnTo>
                  <a:pt x="362299" y="18756"/>
                </a:lnTo>
                <a:lnTo>
                  <a:pt x="318340" y="32816"/>
                </a:lnTo>
                <a:lnTo>
                  <a:pt x="276318" y="50449"/>
                </a:lnTo>
                <a:lnTo>
                  <a:pt x="236444" y="71458"/>
                </a:lnTo>
                <a:lnTo>
                  <a:pt x="198929" y="95643"/>
                </a:lnTo>
                <a:lnTo>
                  <a:pt x="163984" y="122808"/>
                </a:lnTo>
                <a:lnTo>
                  <a:pt x="131821" y="152753"/>
                </a:lnTo>
                <a:lnTo>
                  <a:pt x="102651" y="185280"/>
                </a:lnTo>
                <a:lnTo>
                  <a:pt x="76684" y="220192"/>
                </a:lnTo>
                <a:lnTo>
                  <a:pt x="54133" y="257290"/>
                </a:lnTo>
                <a:lnTo>
                  <a:pt x="35208" y="296375"/>
                </a:lnTo>
                <a:lnTo>
                  <a:pt x="20121" y="337250"/>
                </a:lnTo>
                <a:lnTo>
                  <a:pt x="9083" y="379716"/>
                </a:lnTo>
                <a:lnTo>
                  <a:pt x="2306" y="423575"/>
                </a:lnTo>
                <a:lnTo>
                  <a:pt x="0" y="468629"/>
                </a:lnTo>
                <a:lnTo>
                  <a:pt x="2306" y="513684"/>
                </a:lnTo>
                <a:lnTo>
                  <a:pt x="9083" y="557543"/>
                </a:lnTo>
                <a:lnTo>
                  <a:pt x="20121" y="600009"/>
                </a:lnTo>
                <a:lnTo>
                  <a:pt x="35208" y="640884"/>
                </a:lnTo>
                <a:lnTo>
                  <a:pt x="54133" y="679969"/>
                </a:lnTo>
                <a:lnTo>
                  <a:pt x="76684" y="717067"/>
                </a:lnTo>
                <a:lnTo>
                  <a:pt x="102651" y="751979"/>
                </a:lnTo>
                <a:lnTo>
                  <a:pt x="131821" y="784506"/>
                </a:lnTo>
                <a:lnTo>
                  <a:pt x="163984" y="814451"/>
                </a:lnTo>
                <a:lnTo>
                  <a:pt x="198929" y="841616"/>
                </a:lnTo>
                <a:lnTo>
                  <a:pt x="236444" y="865801"/>
                </a:lnTo>
                <a:lnTo>
                  <a:pt x="276318" y="886810"/>
                </a:lnTo>
                <a:lnTo>
                  <a:pt x="318340" y="904443"/>
                </a:lnTo>
                <a:lnTo>
                  <a:pt x="362299" y="918503"/>
                </a:lnTo>
                <a:lnTo>
                  <a:pt x="407983" y="928791"/>
                </a:lnTo>
                <a:lnTo>
                  <a:pt x="455181" y="935109"/>
                </a:lnTo>
                <a:lnTo>
                  <a:pt x="503681" y="937259"/>
                </a:lnTo>
                <a:lnTo>
                  <a:pt x="552309" y="935109"/>
                </a:lnTo>
                <a:lnTo>
                  <a:pt x="599619" y="928791"/>
                </a:lnTo>
                <a:lnTo>
                  <a:pt x="645400" y="918503"/>
                </a:lnTo>
                <a:lnTo>
                  <a:pt x="689444" y="904443"/>
                </a:lnTo>
                <a:lnTo>
                  <a:pt x="731539" y="886810"/>
                </a:lnTo>
                <a:lnTo>
                  <a:pt x="771474" y="865801"/>
                </a:lnTo>
                <a:lnTo>
                  <a:pt x="809041" y="841616"/>
                </a:lnTo>
                <a:lnTo>
                  <a:pt x="844028" y="814451"/>
                </a:lnTo>
                <a:lnTo>
                  <a:pt x="876225" y="784506"/>
                </a:lnTo>
                <a:lnTo>
                  <a:pt x="905421" y="751979"/>
                </a:lnTo>
                <a:lnTo>
                  <a:pt x="931407" y="717067"/>
                </a:lnTo>
                <a:lnTo>
                  <a:pt x="953973" y="679969"/>
                </a:lnTo>
                <a:lnTo>
                  <a:pt x="972907" y="640884"/>
                </a:lnTo>
                <a:lnTo>
                  <a:pt x="988000" y="600009"/>
                </a:lnTo>
                <a:lnTo>
                  <a:pt x="999040" y="557543"/>
                </a:lnTo>
                <a:lnTo>
                  <a:pt x="1005819" y="513684"/>
                </a:lnTo>
                <a:lnTo>
                  <a:pt x="1008125" y="4686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9115" y="680466"/>
            <a:ext cx="1008380" cy="937260"/>
          </a:xfrm>
          <a:custGeom>
            <a:avLst/>
            <a:gdLst/>
            <a:ahLst/>
            <a:cxnLst/>
            <a:rect l="l" t="t" r="r" b="b"/>
            <a:pathLst>
              <a:path w="1008380" h="937260">
                <a:moveTo>
                  <a:pt x="503681" y="0"/>
                </a:moveTo>
                <a:lnTo>
                  <a:pt x="455181" y="2150"/>
                </a:lnTo>
                <a:lnTo>
                  <a:pt x="407983" y="8468"/>
                </a:lnTo>
                <a:lnTo>
                  <a:pt x="362299" y="18756"/>
                </a:lnTo>
                <a:lnTo>
                  <a:pt x="318340" y="32816"/>
                </a:lnTo>
                <a:lnTo>
                  <a:pt x="276318" y="50449"/>
                </a:lnTo>
                <a:lnTo>
                  <a:pt x="236444" y="71458"/>
                </a:lnTo>
                <a:lnTo>
                  <a:pt x="198929" y="95643"/>
                </a:lnTo>
                <a:lnTo>
                  <a:pt x="163984" y="122808"/>
                </a:lnTo>
                <a:lnTo>
                  <a:pt x="131821" y="152753"/>
                </a:lnTo>
                <a:lnTo>
                  <a:pt x="102651" y="185280"/>
                </a:lnTo>
                <a:lnTo>
                  <a:pt x="76684" y="220192"/>
                </a:lnTo>
                <a:lnTo>
                  <a:pt x="54133" y="257290"/>
                </a:lnTo>
                <a:lnTo>
                  <a:pt x="35208" y="296375"/>
                </a:lnTo>
                <a:lnTo>
                  <a:pt x="20121" y="337250"/>
                </a:lnTo>
                <a:lnTo>
                  <a:pt x="9083" y="379716"/>
                </a:lnTo>
                <a:lnTo>
                  <a:pt x="2306" y="423575"/>
                </a:lnTo>
                <a:lnTo>
                  <a:pt x="0" y="468629"/>
                </a:lnTo>
                <a:lnTo>
                  <a:pt x="2306" y="513684"/>
                </a:lnTo>
                <a:lnTo>
                  <a:pt x="9083" y="557543"/>
                </a:lnTo>
                <a:lnTo>
                  <a:pt x="20121" y="600009"/>
                </a:lnTo>
                <a:lnTo>
                  <a:pt x="35208" y="640884"/>
                </a:lnTo>
                <a:lnTo>
                  <a:pt x="54133" y="679969"/>
                </a:lnTo>
                <a:lnTo>
                  <a:pt x="76684" y="717067"/>
                </a:lnTo>
                <a:lnTo>
                  <a:pt x="102651" y="751979"/>
                </a:lnTo>
                <a:lnTo>
                  <a:pt x="131821" y="784506"/>
                </a:lnTo>
                <a:lnTo>
                  <a:pt x="163984" y="814451"/>
                </a:lnTo>
                <a:lnTo>
                  <a:pt x="198929" y="841616"/>
                </a:lnTo>
                <a:lnTo>
                  <a:pt x="236444" y="865801"/>
                </a:lnTo>
                <a:lnTo>
                  <a:pt x="276318" y="886810"/>
                </a:lnTo>
                <a:lnTo>
                  <a:pt x="318340" y="904443"/>
                </a:lnTo>
                <a:lnTo>
                  <a:pt x="362299" y="918503"/>
                </a:lnTo>
                <a:lnTo>
                  <a:pt x="407983" y="928791"/>
                </a:lnTo>
                <a:lnTo>
                  <a:pt x="455181" y="935109"/>
                </a:lnTo>
                <a:lnTo>
                  <a:pt x="503681" y="937259"/>
                </a:lnTo>
                <a:lnTo>
                  <a:pt x="552309" y="935109"/>
                </a:lnTo>
                <a:lnTo>
                  <a:pt x="599619" y="928791"/>
                </a:lnTo>
                <a:lnTo>
                  <a:pt x="645400" y="918503"/>
                </a:lnTo>
                <a:lnTo>
                  <a:pt x="689444" y="904443"/>
                </a:lnTo>
                <a:lnTo>
                  <a:pt x="731539" y="886810"/>
                </a:lnTo>
                <a:lnTo>
                  <a:pt x="771474" y="865801"/>
                </a:lnTo>
                <a:lnTo>
                  <a:pt x="809041" y="841616"/>
                </a:lnTo>
                <a:lnTo>
                  <a:pt x="844028" y="814451"/>
                </a:lnTo>
                <a:lnTo>
                  <a:pt x="876225" y="784506"/>
                </a:lnTo>
                <a:lnTo>
                  <a:pt x="905421" y="751979"/>
                </a:lnTo>
                <a:lnTo>
                  <a:pt x="931407" y="717067"/>
                </a:lnTo>
                <a:lnTo>
                  <a:pt x="953973" y="679969"/>
                </a:lnTo>
                <a:lnTo>
                  <a:pt x="972907" y="640884"/>
                </a:lnTo>
                <a:lnTo>
                  <a:pt x="988000" y="600009"/>
                </a:lnTo>
                <a:lnTo>
                  <a:pt x="999040" y="557543"/>
                </a:lnTo>
                <a:lnTo>
                  <a:pt x="1005819" y="513684"/>
                </a:lnTo>
                <a:lnTo>
                  <a:pt x="1008125" y="468629"/>
                </a:lnTo>
                <a:lnTo>
                  <a:pt x="1005819" y="423575"/>
                </a:lnTo>
                <a:lnTo>
                  <a:pt x="999040" y="379716"/>
                </a:lnTo>
                <a:lnTo>
                  <a:pt x="988000" y="337250"/>
                </a:lnTo>
                <a:lnTo>
                  <a:pt x="972907" y="296375"/>
                </a:lnTo>
                <a:lnTo>
                  <a:pt x="953973" y="257290"/>
                </a:lnTo>
                <a:lnTo>
                  <a:pt x="931407" y="220192"/>
                </a:lnTo>
                <a:lnTo>
                  <a:pt x="905421" y="185280"/>
                </a:lnTo>
                <a:lnTo>
                  <a:pt x="876225" y="152753"/>
                </a:lnTo>
                <a:lnTo>
                  <a:pt x="844028" y="122808"/>
                </a:lnTo>
                <a:lnTo>
                  <a:pt x="809041" y="95643"/>
                </a:lnTo>
                <a:lnTo>
                  <a:pt x="771474" y="71458"/>
                </a:lnTo>
                <a:lnTo>
                  <a:pt x="731539" y="50449"/>
                </a:lnTo>
                <a:lnTo>
                  <a:pt x="689444" y="32816"/>
                </a:lnTo>
                <a:lnTo>
                  <a:pt x="645400" y="18756"/>
                </a:lnTo>
                <a:lnTo>
                  <a:pt x="599619" y="8468"/>
                </a:lnTo>
                <a:lnTo>
                  <a:pt x="552309" y="2150"/>
                </a:lnTo>
                <a:lnTo>
                  <a:pt x="503681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5767" y="762761"/>
            <a:ext cx="73533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III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6700" y="1419225"/>
            <a:ext cx="7601584" cy="533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b="1" spc="-5" dirty="0" smtClean="0">
                <a:latin typeface="Arial"/>
                <a:cs typeface="Arial"/>
              </a:rPr>
              <a:t>Program </a:t>
            </a:r>
            <a:r>
              <a:rPr lang="en-US" sz="3600" b="1" spc="-5" dirty="0" err="1" smtClean="0">
                <a:latin typeface="Arial"/>
                <a:cs typeface="Arial"/>
              </a:rPr>
              <a:t>Ploshad</a:t>
            </a:r>
            <a:r>
              <a:rPr lang="en-US" sz="3600" b="1" spc="-5" dirty="0">
                <a:latin typeface="Arial"/>
                <a:cs typeface="Arial"/>
              </a:rPr>
              <a:t>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5275"/>
              </a:lnSpc>
            </a:pPr>
            <a:r>
              <a:rPr lang="en-US" sz="3600" b="1" spc="-10" dirty="0" smtClean="0">
                <a:latin typeface="Arial"/>
                <a:cs typeface="Arial"/>
              </a:rPr>
              <a:t>VAR S,A,B: real;</a:t>
            </a:r>
          </a:p>
          <a:p>
            <a:pPr marL="12700">
              <a:lnSpc>
                <a:spcPts val="5275"/>
              </a:lnSpc>
            </a:pPr>
            <a:r>
              <a:rPr lang="en-US" sz="3600" b="1" spc="-10" dirty="0" smtClean="0">
                <a:latin typeface="Arial"/>
                <a:cs typeface="Arial"/>
              </a:rPr>
              <a:t>begin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5270"/>
              </a:lnSpc>
              <a:spcBef>
                <a:spcPts val="180"/>
              </a:spcBef>
            </a:pPr>
            <a:r>
              <a:rPr lang="en-US" sz="3600" b="1" spc="-5" dirty="0" err="1" smtClean="0">
                <a:latin typeface="Arial"/>
                <a:cs typeface="Arial"/>
              </a:rPr>
              <a:t>Writeln</a:t>
            </a:r>
            <a:r>
              <a:rPr lang="en-US" sz="3600" b="1" spc="-5" dirty="0" smtClean="0">
                <a:latin typeface="Arial"/>
                <a:cs typeface="Arial"/>
              </a:rPr>
              <a:t>(‘</a:t>
            </a:r>
            <a:r>
              <a:rPr sz="3600" b="1" spc="-5" smtClean="0">
                <a:latin typeface="Arial"/>
                <a:cs typeface="Arial"/>
              </a:rPr>
              <a:t>ВВЕДИ </a:t>
            </a:r>
            <a:r>
              <a:rPr sz="3600" b="1" spc="-5">
                <a:latin typeface="Arial"/>
                <a:cs typeface="Arial"/>
              </a:rPr>
              <a:t>ДЛИНУ </a:t>
            </a:r>
            <a:r>
              <a:rPr sz="3600" b="1" spc="-5" smtClean="0">
                <a:latin typeface="Arial"/>
                <a:cs typeface="Arial"/>
              </a:rPr>
              <a:t>A</a:t>
            </a:r>
            <a:r>
              <a:rPr lang="en-US" sz="3600" b="1" spc="-5" dirty="0" smtClean="0">
                <a:latin typeface="Arial"/>
                <a:cs typeface="Arial"/>
              </a:rPr>
              <a:t>‘);</a:t>
            </a:r>
            <a:r>
              <a:rPr sz="3600" b="1" spc="-5" smtClean="0">
                <a:latin typeface="Arial"/>
                <a:cs typeface="Arial"/>
              </a:rPr>
              <a:t> </a:t>
            </a:r>
            <a:r>
              <a:rPr lang="en-US" sz="3600" b="1" spc="-5" dirty="0" err="1" smtClean="0">
                <a:latin typeface="Arial"/>
                <a:cs typeface="Arial"/>
              </a:rPr>
              <a:t>Writeln</a:t>
            </a:r>
            <a:r>
              <a:rPr lang="en-US" sz="3600" b="1" spc="-5" dirty="0" smtClean="0">
                <a:latin typeface="Arial"/>
                <a:cs typeface="Arial"/>
              </a:rPr>
              <a:t>(‘</a:t>
            </a:r>
            <a:r>
              <a:rPr lang="ru-RU" sz="3600" b="1" spc="-5" dirty="0" smtClean="0">
                <a:latin typeface="Arial"/>
                <a:cs typeface="Arial"/>
              </a:rPr>
              <a:t>ВВЕДИ ДЛИНУ </a:t>
            </a:r>
            <a:r>
              <a:rPr lang="en-US" sz="3600" b="1" spc="-5" dirty="0">
                <a:latin typeface="Arial"/>
                <a:cs typeface="Arial"/>
              </a:rPr>
              <a:t>b</a:t>
            </a:r>
            <a:r>
              <a:rPr lang="en-US" sz="3600" b="1" spc="-5" dirty="0" smtClean="0">
                <a:latin typeface="Arial"/>
                <a:cs typeface="Arial"/>
              </a:rPr>
              <a:t>‘); </a:t>
            </a:r>
            <a:r>
              <a:rPr sz="3600" b="1" spc="-5" smtClean="0">
                <a:latin typeface="Arial"/>
                <a:cs typeface="Arial"/>
              </a:rPr>
              <a:t>S</a:t>
            </a:r>
            <a:r>
              <a:rPr lang="en-US" sz="3600" b="1" spc="-5" dirty="0" smtClean="0">
                <a:latin typeface="Arial"/>
                <a:cs typeface="Arial"/>
              </a:rPr>
              <a:t>:</a:t>
            </a:r>
            <a:r>
              <a:rPr sz="3600" b="1" spc="-5" smtClean="0">
                <a:latin typeface="Arial"/>
                <a:cs typeface="Arial"/>
              </a:rPr>
              <a:t>=A*B</a:t>
            </a:r>
            <a:r>
              <a:rPr lang="en-US" sz="3600" b="1" spc="-5" dirty="0" smtClean="0">
                <a:latin typeface="Arial"/>
                <a:cs typeface="Arial"/>
              </a:rPr>
              <a:t>;</a:t>
            </a:r>
            <a:endParaRPr sz="3600">
              <a:latin typeface="Arial"/>
              <a:cs typeface="Arial"/>
            </a:endParaRPr>
          </a:p>
          <a:p>
            <a:pPr marL="12700" marR="646430">
              <a:lnSpc>
                <a:spcPts val="5270"/>
              </a:lnSpc>
              <a:spcBef>
                <a:spcPts val="5"/>
              </a:spcBef>
              <a:tabLst>
                <a:tab pos="5422265" algn="l"/>
              </a:tabLst>
            </a:pPr>
            <a:r>
              <a:rPr lang="en-US" sz="3600" b="1" spc="-5" dirty="0" err="1" smtClean="0">
                <a:latin typeface="Arial"/>
                <a:cs typeface="Arial"/>
              </a:rPr>
              <a:t>Writeln</a:t>
            </a:r>
            <a:r>
              <a:rPr lang="en-US" sz="3600" b="1" spc="-5" dirty="0" smtClean="0">
                <a:latin typeface="Arial"/>
                <a:cs typeface="Arial"/>
              </a:rPr>
              <a:t>(‘</a:t>
            </a:r>
            <a:r>
              <a:rPr lang="ru-RU" sz="3600" b="1" spc="-5" dirty="0" err="1" smtClean="0">
                <a:latin typeface="Arial"/>
                <a:cs typeface="Arial"/>
              </a:rPr>
              <a:t>Площадь=</a:t>
            </a:r>
            <a:r>
              <a:rPr lang="en-US" sz="3600" b="1" spc="-5" dirty="0" smtClean="0">
                <a:latin typeface="Arial"/>
                <a:cs typeface="Arial"/>
              </a:rPr>
              <a:t>‘,S:6:2);</a:t>
            </a:r>
          </a:p>
          <a:p>
            <a:pPr marL="12700" marR="646430">
              <a:lnSpc>
                <a:spcPts val="5270"/>
              </a:lnSpc>
              <a:spcBef>
                <a:spcPts val="5"/>
              </a:spcBef>
              <a:tabLst>
                <a:tab pos="5422265" algn="l"/>
              </a:tabLst>
            </a:pPr>
            <a:r>
              <a:rPr lang="en-US" sz="3600" b="1" spc="-5" dirty="0" smtClean="0">
                <a:latin typeface="Arial"/>
                <a:cs typeface="Arial"/>
              </a:rPr>
              <a:t> </a:t>
            </a:r>
            <a:r>
              <a:rPr sz="3600" b="1" spc="-5" smtClean="0">
                <a:latin typeface="Arial"/>
                <a:cs typeface="Arial"/>
              </a:rPr>
              <a:t>END</a:t>
            </a:r>
            <a:r>
              <a:rPr lang="en-US" sz="4400" b="1" spc="-5" dirty="0"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546" rIns="0" bIns="0" rtlCol="0">
            <a:spAutoFit/>
          </a:bodyPr>
          <a:lstStyle/>
          <a:p>
            <a:pPr marL="1781175">
              <a:lnSpc>
                <a:spcPct val="100000"/>
              </a:lnSpc>
            </a:pPr>
            <a:r>
              <a:rPr spc="-10" dirty="0"/>
              <a:t>Реализация</a:t>
            </a:r>
            <a:r>
              <a:rPr spc="-35" dirty="0"/>
              <a:t> </a:t>
            </a:r>
            <a:r>
              <a:rPr spc="-10" dirty="0"/>
              <a:t>программы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459115" y="753618"/>
            <a:ext cx="1008380" cy="936625"/>
          </a:xfrm>
          <a:custGeom>
            <a:avLst/>
            <a:gdLst/>
            <a:ahLst/>
            <a:cxnLst/>
            <a:rect l="l" t="t" r="r" b="b"/>
            <a:pathLst>
              <a:path w="1008380" h="936625">
                <a:moveTo>
                  <a:pt x="1008125" y="468629"/>
                </a:moveTo>
                <a:lnTo>
                  <a:pt x="1005819" y="423456"/>
                </a:lnTo>
                <a:lnTo>
                  <a:pt x="999040" y="379507"/>
                </a:lnTo>
                <a:lnTo>
                  <a:pt x="988000" y="336976"/>
                </a:lnTo>
                <a:lnTo>
                  <a:pt x="972907" y="296060"/>
                </a:lnTo>
                <a:lnTo>
                  <a:pt x="953973" y="256955"/>
                </a:lnTo>
                <a:lnTo>
                  <a:pt x="931407" y="219854"/>
                </a:lnTo>
                <a:lnTo>
                  <a:pt x="905421" y="184955"/>
                </a:lnTo>
                <a:lnTo>
                  <a:pt x="876225" y="152451"/>
                </a:lnTo>
                <a:lnTo>
                  <a:pt x="844028" y="122540"/>
                </a:lnTo>
                <a:lnTo>
                  <a:pt x="809041" y="95415"/>
                </a:lnTo>
                <a:lnTo>
                  <a:pt x="771474" y="71274"/>
                </a:lnTo>
                <a:lnTo>
                  <a:pt x="731539" y="50310"/>
                </a:lnTo>
                <a:lnTo>
                  <a:pt x="689444" y="32719"/>
                </a:lnTo>
                <a:lnTo>
                  <a:pt x="645400" y="18697"/>
                </a:lnTo>
                <a:lnTo>
                  <a:pt x="599619" y="8440"/>
                </a:lnTo>
                <a:lnTo>
                  <a:pt x="552309" y="2142"/>
                </a:lnTo>
                <a:lnTo>
                  <a:pt x="503681" y="0"/>
                </a:lnTo>
                <a:lnTo>
                  <a:pt x="455181" y="2142"/>
                </a:lnTo>
                <a:lnTo>
                  <a:pt x="407983" y="8440"/>
                </a:lnTo>
                <a:lnTo>
                  <a:pt x="362299" y="18697"/>
                </a:lnTo>
                <a:lnTo>
                  <a:pt x="318340" y="32719"/>
                </a:lnTo>
                <a:lnTo>
                  <a:pt x="276318" y="50310"/>
                </a:lnTo>
                <a:lnTo>
                  <a:pt x="236444" y="71274"/>
                </a:lnTo>
                <a:lnTo>
                  <a:pt x="198929" y="95415"/>
                </a:lnTo>
                <a:lnTo>
                  <a:pt x="163984" y="122540"/>
                </a:lnTo>
                <a:lnTo>
                  <a:pt x="131821" y="152451"/>
                </a:lnTo>
                <a:lnTo>
                  <a:pt x="102651" y="184955"/>
                </a:lnTo>
                <a:lnTo>
                  <a:pt x="76684" y="219854"/>
                </a:lnTo>
                <a:lnTo>
                  <a:pt x="54133" y="256955"/>
                </a:lnTo>
                <a:lnTo>
                  <a:pt x="35208" y="296060"/>
                </a:lnTo>
                <a:lnTo>
                  <a:pt x="20121" y="336976"/>
                </a:lnTo>
                <a:lnTo>
                  <a:pt x="9083" y="379507"/>
                </a:lnTo>
                <a:lnTo>
                  <a:pt x="2306" y="423456"/>
                </a:lnTo>
                <a:lnTo>
                  <a:pt x="0" y="468629"/>
                </a:lnTo>
                <a:lnTo>
                  <a:pt x="2306" y="513676"/>
                </a:lnTo>
                <a:lnTo>
                  <a:pt x="9083" y="557514"/>
                </a:lnTo>
                <a:lnTo>
                  <a:pt x="20121" y="599946"/>
                </a:lnTo>
                <a:lnTo>
                  <a:pt x="35208" y="640777"/>
                </a:lnTo>
                <a:lnTo>
                  <a:pt x="54133" y="679810"/>
                </a:lnTo>
                <a:lnTo>
                  <a:pt x="76684" y="716849"/>
                </a:lnTo>
                <a:lnTo>
                  <a:pt x="102651" y="751697"/>
                </a:lnTo>
                <a:lnTo>
                  <a:pt x="131821" y="784159"/>
                </a:lnTo>
                <a:lnTo>
                  <a:pt x="163984" y="814037"/>
                </a:lnTo>
                <a:lnTo>
                  <a:pt x="198929" y="841135"/>
                </a:lnTo>
                <a:lnTo>
                  <a:pt x="236444" y="865257"/>
                </a:lnTo>
                <a:lnTo>
                  <a:pt x="276318" y="886207"/>
                </a:lnTo>
                <a:lnTo>
                  <a:pt x="318340" y="903788"/>
                </a:lnTo>
                <a:lnTo>
                  <a:pt x="362299" y="917804"/>
                </a:lnTo>
                <a:lnTo>
                  <a:pt x="407983" y="928058"/>
                </a:lnTo>
                <a:lnTo>
                  <a:pt x="455181" y="934355"/>
                </a:lnTo>
                <a:lnTo>
                  <a:pt x="503681" y="936497"/>
                </a:lnTo>
                <a:lnTo>
                  <a:pt x="552309" y="934355"/>
                </a:lnTo>
                <a:lnTo>
                  <a:pt x="599619" y="928058"/>
                </a:lnTo>
                <a:lnTo>
                  <a:pt x="645400" y="917804"/>
                </a:lnTo>
                <a:lnTo>
                  <a:pt x="689444" y="903788"/>
                </a:lnTo>
                <a:lnTo>
                  <a:pt x="731539" y="886207"/>
                </a:lnTo>
                <a:lnTo>
                  <a:pt x="771474" y="865257"/>
                </a:lnTo>
                <a:lnTo>
                  <a:pt x="809041" y="841135"/>
                </a:lnTo>
                <a:lnTo>
                  <a:pt x="844028" y="814037"/>
                </a:lnTo>
                <a:lnTo>
                  <a:pt x="876225" y="784159"/>
                </a:lnTo>
                <a:lnTo>
                  <a:pt x="905421" y="751697"/>
                </a:lnTo>
                <a:lnTo>
                  <a:pt x="931407" y="716849"/>
                </a:lnTo>
                <a:lnTo>
                  <a:pt x="953973" y="679810"/>
                </a:lnTo>
                <a:lnTo>
                  <a:pt x="972907" y="640777"/>
                </a:lnTo>
                <a:lnTo>
                  <a:pt x="988000" y="599946"/>
                </a:lnTo>
                <a:lnTo>
                  <a:pt x="999040" y="557514"/>
                </a:lnTo>
                <a:lnTo>
                  <a:pt x="1005819" y="513676"/>
                </a:lnTo>
                <a:lnTo>
                  <a:pt x="1008125" y="4686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9115" y="753618"/>
            <a:ext cx="1008380" cy="936625"/>
          </a:xfrm>
          <a:custGeom>
            <a:avLst/>
            <a:gdLst/>
            <a:ahLst/>
            <a:cxnLst/>
            <a:rect l="l" t="t" r="r" b="b"/>
            <a:pathLst>
              <a:path w="1008380" h="936625">
                <a:moveTo>
                  <a:pt x="503681" y="0"/>
                </a:moveTo>
                <a:lnTo>
                  <a:pt x="455181" y="2142"/>
                </a:lnTo>
                <a:lnTo>
                  <a:pt x="407983" y="8440"/>
                </a:lnTo>
                <a:lnTo>
                  <a:pt x="362299" y="18697"/>
                </a:lnTo>
                <a:lnTo>
                  <a:pt x="318340" y="32719"/>
                </a:lnTo>
                <a:lnTo>
                  <a:pt x="276318" y="50310"/>
                </a:lnTo>
                <a:lnTo>
                  <a:pt x="236444" y="71274"/>
                </a:lnTo>
                <a:lnTo>
                  <a:pt x="198929" y="95415"/>
                </a:lnTo>
                <a:lnTo>
                  <a:pt x="163984" y="122540"/>
                </a:lnTo>
                <a:lnTo>
                  <a:pt x="131821" y="152451"/>
                </a:lnTo>
                <a:lnTo>
                  <a:pt x="102651" y="184955"/>
                </a:lnTo>
                <a:lnTo>
                  <a:pt x="76684" y="219854"/>
                </a:lnTo>
                <a:lnTo>
                  <a:pt x="54133" y="256955"/>
                </a:lnTo>
                <a:lnTo>
                  <a:pt x="35208" y="296060"/>
                </a:lnTo>
                <a:lnTo>
                  <a:pt x="20121" y="336976"/>
                </a:lnTo>
                <a:lnTo>
                  <a:pt x="9083" y="379507"/>
                </a:lnTo>
                <a:lnTo>
                  <a:pt x="2306" y="423456"/>
                </a:lnTo>
                <a:lnTo>
                  <a:pt x="0" y="468629"/>
                </a:lnTo>
                <a:lnTo>
                  <a:pt x="2306" y="513676"/>
                </a:lnTo>
                <a:lnTo>
                  <a:pt x="9083" y="557514"/>
                </a:lnTo>
                <a:lnTo>
                  <a:pt x="20121" y="599946"/>
                </a:lnTo>
                <a:lnTo>
                  <a:pt x="35208" y="640777"/>
                </a:lnTo>
                <a:lnTo>
                  <a:pt x="54133" y="679810"/>
                </a:lnTo>
                <a:lnTo>
                  <a:pt x="76684" y="716849"/>
                </a:lnTo>
                <a:lnTo>
                  <a:pt x="102651" y="751697"/>
                </a:lnTo>
                <a:lnTo>
                  <a:pt x="131821" y="784159"/>
                </a:lnTo>
                <a:lnTo>
                  <a:pt x="163984" y="814037"/>
                </a:lnTo>
                <a:lnTo>
                  <a:pt x="198929" y="841135"/>
                </a:lnTo>
                <a:lnTo>
                  <a:pt x="236444" y="865257"/>
                </a:lnTo>
                <a:lnTo>
                  <a:pt x="276318" y="886207"/>
                </a:lnTo>
                <a:lnTo>
                  <a:pt x="318340" y="903788"/>
                </a:lnTo>
                <a:lnTo>
                  <a:pt x="362299" y="917804"/>
                </a:lnTo>
                <a:lnTo>
                  <a:pt x="407983" y="928058"/>
                </a:lnTo>
                <a:lnTo>
                  <a:pt x="455181" y="934355"/>
                </a:lnTo>
                <a:lnTo>
                  <a:pt x="503681" y="936497"/>
                </a:lnTo>
                <a:lnTo>
                  <a:pt x="552309" y="934355"/>
                </a:lnTo>
                <a:lnTo>
                  <a:pt x="599619" y="928058"/>
                </a:lnTo>
                <a:lnTo>
                  <a:pt x="645400" y="917804"/>
                </a:lnTo>
                <a:lnTo>
                  <a:pt x="689444" y="903788"/>
                </a:lnTo>
                <a:lnTo>
                  <a:pt x="731539" y="886207"/>
                </a:lnTo>
                <a:lnTo>
                  <a:pt x="771474" y="865257"/>
                </a:lnTo>
                <a:lnTo>
                  <a:pt x="809041" y="841135"/>
                </a:lnTo>
                <a:lnTo>
                  <a:pt x="844028" y="814037"/>
                </a:lnTo>
                <a:lnTo>
                  <a:pt x="876225" y="784159"/>
                </a:lnTo>
                <a:lnTo>
                  <a:pt x="905421" y="751697"/>
                </a:lnTo>
                <a:lnTo>
                  <a:pt x="931407" y="716849"/>
                </a:lnTo>
                <a:lnTo>
                  <a:pt x="953973" y="679810"/>
                </a:lnTo>
                <a:lnTo>
                  <a:pt x="972907" y="640777"/>
                </a:lnTo>
                <a:lnTo>
                  <a:pt x="988000" y="599946"/>
                </a:lnTo>
                <a:lnTo>
                  <a:pt x="999040" y="557514"/>
                </a:lnTo>
                <a:lnTo>
                  <a:pt x="1005819" y="513676"/>
                </a:lnTo>
                <a:lnTo>
                  <a:pt x="1008125" y="468629"/>
                </a:lnTo>
                <a:lnTo>
                  <a:pt x="1005819" y="423456"/>
                </a:lnTo>
                <a:lnTo>
                  <a:pt x="999040" y="379507"/>
                </a:lnTo>
                <a:lnTo>
                  <a:pt x="988000" y="336976"/>
                </a:lnTo>
                <a:lnTo>
                  <a:pt x="972907" y="296060"/>
                </a:lnTo>
                <a:lnTo>
                  <a:pt x="953973" y="256955"/>
                </a:lnTo>
                <a:lnTo>
                  <a:pt x="931407" y="219854"/>
                </a:lnTo>
                <a:lnTo>
                  <a:pt x="905421" y="184955"/>
                </a:lnTo>
                <a:lnTo>
                  <a:pt x="876225" y="152451"/>
                </a:lnTo>
                <a:lnTo>
                  <a:pt x="844028" y="122540"/>
                </a:lnTo>
                <a:lnTo>
                  <a:pt x="809041" y="95415"/>
                </a:lnTo>
                <a:lnTo>
                  <a:pt x="771474" y="71274"/>
                </a:lnTo>
                <a:lnTo>
                  <a:pt x="731539" y="50310"/>
                </a:lnTo>
                <a:lnTo>
                  <a:pt x="689444" y="32719"/>
                </a:lnTo>
                <a:lnTo>
                  <a:pt x="645400" y="18697"/>
                </a:lnTo>
                <a:lnTo>
                  <a:pt x="599619" y="8440"/>
                </a:lnTo>
                <a:lnTo>
                  <a:pt x="552309" y="2142"/>
                </a:lnTo>
                <a:lnTo>
                  <a:pt x="503681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3280" y="835914"/>
            <a:ext cx="70231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1098" y="1264932"/>
            <a:ext cx="6977380" cy="432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5035">
              <a:lnSpc>
                <a:spcPct val="100000"/>
              </a:lnSpc>
            </a:pPr>
            <a:r>
              <a:rPr sz="3600" b="1" spc="-5" dirty="0">
                <a:solidFill>
                  <a:srgbClr val="00009A"/>
                </a:solidFill>
                <a:latin typeface="Arial"/>
                <a:cs typeface="Arial"/>
              </a:rPr>
              <a:t>на</a:t>
            </a:r>
            <a:r>
              <a:rPr sz="3600" b="1" spc="-6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9A"/>
                </a:solidFill>
                <a:latin typeface="Arial"/>
                <a:cs typeface="Arial"/>
              </a:rPr>
              <a:t>компьютере</a:t>
            </a:r>
            <a:endParaRPr sz="36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2780"/>
              </a:spcBef>
              <a:buFont typeface="Arial"/>
              <a:buChar char="•"/>
              <a:tabLst>
                <a:tab pos="269240" algn="l"/>
              </a:tabLst>
            </a:pPr>
            <a:r>
              <a:rPr sz="3200" b="1" spc="-10" dirty="0">
                <a:latin typeface="Arial"/>
                <a:cs typeface="Arial"/>
              </a:rPr>
              <a:t>Набор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программы</a:t>
            </a:r>
            <a:endParaRPr sz="32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69240" algn="l"/>
              </a:tabLst>
            </a:pPr>
            <a:r>
              <a:rPr sz="3200" b="1" spc="-5" dirty="0">
                <a:latin typeface="Arial"/>
                <a:cs typeface="Arial"/>
              </a:rPr>
              <a:t>Запуск на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выполнение</a:t>
            </a:r>
            <a:endParaRPr sz="32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69240" algn="l"/>
              </a:tabLst>
            </a:pPr>
            <a:r>
              <a:rPr sz="3200" b="1" spc="-10" dirty="0">
                <a:latin typeface="Arial"/>
                <a:cs typeface="Arial"/>
              </a:rPr>
              <a:t>Исправление ошибок (если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есть)</a:t>
            </a:r>
            <a:endParaRPr sz="32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269240" algn="l"/>
              </a:tabLst>
            </a:pPr>
            <a:r>
              <a:rPr sz="3200" b="1" spc="-10" dirty="0">
                <a:latin typeface="Arial"/>
                <a:cs typeface="Arial"/>
              </a:rPr>
              <a:t>Получение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результата</a:t>
            </a:r>
            <a:endParaRPr sz="32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69240" algn="l"/>
              </a:tabLst>
            </a:pPr>
            <a:r>
              <a:rPr sz="3200" b="1" spc="-10" dirty="0">
                <a:latin typeface="Arial"/>
                <a:cs typeface="Arial"/>
              </a:rPr>
              <a:t>Анализ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результата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4251" y="1507235"/>
            <a:ext cx="680339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pc="-10" dirty="0"/>
              <a:t>Демонстрация работающей  </a:t>
            </a:r>
            <a:r>
              <a:rPr spc="-5" dirty="0"/>
              <a:t>программы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605" y="3663441"/>
            <a:ext cx="7643495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tabLst>
                <a:tab pos="3479165" algn="l"/>
                <a:tab pos="3586479" algn="l"/>
                <a:tab pos="5393055" algn="l"/>
              </a:tabLst>
            </a:pPr>
            <a:r>
              <a:rPr sz="4400" b="1" spc="-5" dirty="0">
                <a:latin typeface="Arial"/>
                <a:cs typeface="Arial"/>
              </a:rPr>
              <a:t>При </a:t>
            </a:r>
            <a:r>
              <a:rPr sz="4400" b="1" dirty="0">
                <a:latin typeface="Arial"/>
                <a:cs typeface="Arial"/>
              </a:rPr>
              <a:t>а=4.2</a:t>
            </a:r>
            <a:r>
              <a:rPr sz="4400" b="1" spc="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и	</a:t>
            </a:r>
            <a:r>
              <a:rPr sz="4400" b="1" dirty="0">
                <a:latin typeface="Arial"/>
                <a:cs typeface="Arial"/>
              </a:rPr>
              <a:t>b=3.5	</a:t>
            </a:r>
            <a:r>
              <a:rPr sz="4400" b="1" spc="-5" dirty="0">
                <a:latin typeface="Arial"/>
                <a:cs typeface="Arial"/>
              </a:rPr>
              <a:t>должен  получиться		результат</a:t>
            </a:r>
            <a:r>
              <a:rPr sz="4400" b="1" spc="-3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14.7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825" y="1863597"/>
            <a:ext cx="7880350" cy="335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4400" b="1" spc="-5" dirty="0">
                <a:latin typeface="Arial"/>
                <a:cs typeface="Arial"/>
              </a:rPr>
              <a:t>- это некий новый </a:t>
            </a:r>
            <a:r>
              <a:rPr sz="4400" b="1" dirty="0">
                <a:latin typeface="Arial"/>
                <a:cs typeface="Arial"/>
              </a:rPr>
              <a:t>объект,  </a:t>
            </a:r>
            <a:r>
              <a:rPr sz="4400" b="1" spc="-5" dirty="0">
                <a:latin typeface="Arial"/>
                <a:cs typeface="Arial"/>
              </a:rPr>
              <a:t>который отражает  существенные особенности  изучаемого </a:t>
            </a:r>
            <a:r>
              <a:rPr sz="4400" b="1" dirty="0">
                <a:latin typeface="Arial"/>
                <a:cs typeface="Arial"/>
              </a:rPr>
              <a:t>объекта,  </a:t>
            </a:r>
            <a:r>
              <a:rPr sz="4400" b="1" spc="-5" dirty="0">
                <a:latin typeface="Arial"/>
                <a:cs typeface="Arial"/>
              </a:rPr>
              <a:t>процесса или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явления.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7507" y="552450"/>
            <a:ext cx="268732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10" dirty="0">
                <a:solidFill>
                  <a:srgbClr val="00339A"/>
                </a:solidFill>
              </a:rPr>
              <a:t>Модель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033" y="1431544"/>
            <a:ext cx="8449945" cy="503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09270" algn="l"/>
              </a:tabLst>
            </a:pPr>
            <a:r>
              <a:rPr sz="4400" spc="-5" dirty="0">
                <a:latin typeface="Arial"/>
                <a:cs typeface="Arial"/>
              </a:rPr>
              <a:t>-	</a:t>
            </a:r>
            <a:r>
              <a:rPr sz="4400" b="1" spc="-5" dirty="0">
                <a:latin typeface="Arial"/>
                <a:cs typeface="Arial"/>
              </a:rPr>
              <a:t>это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метод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познания, </a:t>
            </a:r>
            <a:r>
              <a:rPr sz="4400" b="1" spc="-5" dirty="0">
                <a:latin typeface="Arial"/>
                <a:cs typeface="Arial"/>
              </a:rPr>
              <a:t> состоящий в создании и  использовании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моделей.</a:t>
            </a:r>
            <a:endParaRPr sz="4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635"/>
              </a:spcBef>
              <a:tabLst>
                <a:tab pos="4536440" algn="l"/>
              </a:tabLst>
            </a:pPr>
            <a:r>
              <a:rPr sz="4400" spc="-5" dirty="0">
                <a:latin typeface="Arial"/>
                <a:cs typeface="Arial"/>
              </a:rPr>
              <a:t>Моделирование	предоставляет  возможность познавать  окружающий </a:t>
            </a:r>
            <a:r>
              <a:rPr sz="4400" dirty="0">
                <a:latin typeface="Arial"/>
                <a:cs typeface="Arial"/>
              </a:rPr>
              <a:t>мир, </a:t>
            </a:r>
            <a:r>
              <a:rPr sz="4400" spc="-5" dirty="0">
                <a:latin typeface="Arial"/>
                <a:cs typeface="Arial"/>
              </a:rPr>
              <a:t>управлять им  в интересах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человека.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7507" y="552450"/>
            <a:ext cx="5545455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00339A"/>
                </a:solidFill>
              </a:rPr>
              <a:t>Моделирование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Примеры</a:t>
            </a:r>
            <a:r>
              <a:rPr sz="4800" spc="-70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826143" y="1374648"/>
            <a:ext cx="4750308" cy="506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Примеры</a:t>
            </a:r>
            <a:r>
              <a:rPr sz="4800" spc="-70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872119" y="1341119"/>
            <a:ext cx="7146797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Примеры</a:t>
            </a:r>
            <a:r>
              <a:rPr sz="4800" spc="-70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033663" y="1690877"/>
            <a:ext cx="6985254" cy="416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Примеры</a:t>
            </a:r>
            <a:r>
              <a:rPr sz="4800" spc="-70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818017" y="1401317"/>
            <a:ext cx="7123176" cy="504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4800" spc="-5" dirty="0">
                <a:solidFill>
                  <a:srgbClr val="00339A"/>
                </a:solidFill>
              </a:rPr>
              <a:t>Примеры</a:t>
            </a:r>
            <a:r>
              <a:rPr sz="4800" spc="-70" dirty="0">
                <a:solidFill>
                  <a:srgbClr val="00339A"/>
                </a:solidFill>
              </a:rPr>
              <a:t> </a:t>
            </a:r>
            <a:r>
              <a:rPr sz="4800" spc="-5" dirty="0">
                <a:solidFill>
                  <a:srgbClr val="00339A"/>
                </a:solidFill>
              </a:rPr>
              <a:t>моделей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106815" y="1382267"/>
            <a:ext cx="6408420" cy="4806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384</Words>
  <Application>Microsoft Office PowerPoint</Application>
  <PresentationFormat>Произвольный</PresentationFormat>
  <Paragraphs>157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Office Theme</vt:lpstr>
      <vt:lpstr>Информатика и ИКТ</vt:lpstr>
      <vt:lpstr>Слайд 2</vt:lpstr>
      <vt:lpstr>Модель</vt:lpstr>
      <vt:lpstr>Моделирование</vt:lpstr>
      <vt:lpstr>Примеры моделей</vt:lpstr>
      <vt:lpstr>Примеры моделей</vt:lpstr>
      <vt:lpstr>Примеры моделей</vt:lpstr>
      <vt:lpstr>Примеры моделей</vt:lpstr>
      <vt:lpstr>Примеры моделей</vt:lpstr>
      <vt:lpstr>Слайд 10</vt:lpstr>
      <vt:lpstr>Классификация моделей по</vt:lpstr>
      <vt:lpstr>Классификация моделей</vt:lpstr>
      <vt:lpstr>Классификация моделей</vt:lpstr>
      <vt:lpstr>Классификация моделей</vt:lpstr>
      <vt:lpstr>Классификация моделей</vt:lpstr>
      <vt:lpstr>Компьютерная модель</vt:lpstr>
      <vt:lpstr>Компьютерные модели:</vt:lpstr>
      <vt:lpstr>Слайд 18</vt:lpstr>
      <vt:lpstr>Слайд 19</vt:lpstr>
      <vt:lpstr>Модели в астрономии</vt:lpstr>
      <vt:lpstr>Анимационные модели</vt:lpstr>
      <vt:lpstr>Слайд 22</vt:lpstr>
      <vt:lpstr>Слайд 23</vt:lpstr>
      <vt:lpstr>Слайд 24</vt:lpstr>
      <vt:lpstr>компьютере в Turbo Pascal</vt:lpstr>
      <vt:lpstr>Схема  алгоритма</vt:lpstr>
      <vt:lpstr>Слайд 27</vt:lpstr>
      <vt:lpstr>Реализация программы</vt:lpstr>
      <vt:lpstr>Демонстрация работающей 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Лекция 8.ppt</dc:title>
  <dc:creator>1</dc:creator>
  <cp:lastModifiedBy>Алекс</cp:lastModifiedBy>
  <cp:revision>1</cp:revision>
  <dcterms:created xsi:type="dcterms:W3CDTF">2016-11-15T17:02:37Z</dcterms:created>
  <dcterms:modified xsi:type="dcterms:W3CDTF">2016-11-05T17:09:52Z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2013-09-20T00:00:00Z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2016-11-15T00:00:00Z</vt:filetime>
  </property>
</Properties>
</file>