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60" r:id="rId3"/>
    <p:sldId id="261" r:id="rId4"/>
    <p:sldId id="273" r:id="rId5"/>
    <p:sldId id="274" r:id="rId6"/>
    <p:sldId id="262" r:id="rId7"/>
    <p:sldId id="264" r:id="rId8"/>
    <p:sldId id="265" r:id="rId9"/>
    <p:sldId id="281" r:id="rId10"/>
    <p:sldId id="280" r:id="rId11"/>
    <p:sldId id="278" r:id="rId12"/>
    <p:sldId id="279" r:id="rId13"/>
    <p:sldId id="268" r:id="rId14"/>
    <p:sldId id="270" r:id="rId15"/>
    <p:sldId id="282" r:id="rId16"/>
    <p:sldId id="283" r:id="rId17"/>
    <p:sldId id="271" r:id="rId18"/>
    <p:sldId id="272" r:id="rId19"/>
    <p:sldId id="267" r:id="rId20"/>
    <p:sldId id="266" r:id="rId21"/>
    <p:sldId id="277" r:id="rId22"/>
    <p:sldId id="263" r:id="rId2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BF"/>
    <a:srgbClr val="E51956"/>
    <a:srgbClr val="01A7E3"/>
    <a:srgbClr val="E7411B"/>
    <a:srgbClr val="972982"/>
    <a:srgbClr val="BCED09"/>
    <a:srgbClr val="FF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>
      <p:cViewPr varScale="1">
        <p:scale>
          <a:sx n="102" d="100"/>
          <a:sy n="102" d="100"/>
        </p:scale>
        <p:origin x="624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C7600-73F0-4C3E-8F4E-2F5349F62322}" type="datetimeFigureOut">
              <a:rPr lang="ru-RU" smtClean="0"/>
              <a:t>04.05.2023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9E6EE-2541-4205-A416-45CEEB3EDC5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89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9E6EE-2541-4205-A416-45CEEB3EDC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87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0525" y="685800"/>
            <a:ext cx="6053138" cy="3405188"/>
          </a:xfrm>
          <a:ln/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/>
          </a:p>
        </p:txBody>
      </p:sp>
      <p:sp>
        <p:nvSpPr>
          <p:cNvPr id="13316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479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buSzPct val="100000"/>
            </a:pPr>
            <a:fld id="{B1A214F0-08BB-43F3-A155-929C248E7D10}" type="slidenum">
              <a:rPr lang="ru-RU" altLang="ru-RU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2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49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0525" y="685800"/>
            <a:ext cx="6053138" cy="3405188"/>
          </a:xfrm>
          <a:ln/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/>
          </a:p>
        </p:txBody>
      </p:sp>
      <p:sp>
        <p:nvSpPr>
          <p:cNvPr id="14340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479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buSzPct val="100000"/>
            </a:pPr>
            <a:fld id="{70B12F07-617C-4F59-8BF8-1B8B8B0A457C}" type="slidenum">
              <a:rPr lang="ru-RU" altLang="ru-RU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3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6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9E6EE-2541-4205-A416-45CEEB3EDC5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19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9E6EE-2541-4205-A416-45CEEB3EDC5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19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0525" y="685800"/>
            <a:ext cx="6053138" cy="3405188"/>
          </a:xfrm>
          <a:ln/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/>
          </a:p>
        </p:txBody>
      </p:sp>
      <p:sp>
        <p:nvSpPr>
          <p:cNvPr id="15364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479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buSzPct val="100000"/>
            </a:pPr>
            <a:fld id="{B1B62D99-5D23-408F-8C43-3821522D0203}" type="slidenum">
              <a:rPr lang="ru-RU" altLang="ru-RU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6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9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9E6EE-2541-4205-A416-45CEEB3EDC58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19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EFDD5391-FD71-F3F2-7D0A-EEAF88B80550}"/>
              </a:ext>
            </a:extLst>
          </p:cNvPr>
          <p:cNvSpPr txBox="1">
            <a:spLocks/>
          </p:cNvSpPr>
          <p:nvPr userDrawn="1"/>
        </p:nvSpPr>
        <p:spPr>
          <a:xfrm>
            <a:off x="467544" y="411510"/>
            <a:ext cx="186676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Сибирский государственный индустриальный</a:t>
            </a:r>
            <a:r>
              <a:rPr lang="en-US" dirty="0"/>
              <a:t> </a:t>
            </a:r>
            <a:r>
              <a:rPr lang="ru-RU" dirty="0"/>
              <a:t>университет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D6F5A6-F84C-0431-C2FF-0694348A84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2930748"/>
            <a:ext cx="6120581" cy="11525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 sz="3600"/>
            </a:lvl2pPr>
            <a:lvl3pPr marL="914400" indent="0">
              <a:buFontTx/>
              <a:buNone/>
              <a:defRPr sz="3600"/>
            </a:lvl3pPr>
            <a:lvl4pPr marL="1371600" indent="0">
              <a:buFontTx/>
              <a:buNone/>
              <a:defRPr sz="3600"/>
            </a:lvl4pPr>
            <a:lvl5pPr marL="1828800" indent="0">
              <a:buFontTx/>
              <a:buNone/>
              <a:defRPr sz="3600"/>
            </a:lvl5pPr>
          </a:lstStyle>
          <a:p>
            <a:pPr lvl="0"/>
            <a:r>
              <a:rPr lang="ru-RU" dirty="0"/>
              <a:t>Тема </a:t>
            </a:r>
            <a:br>
              <a:rPr lang="ru-RU" dirty="0"/>
            </a:br>
            <a:r>
              <a:rPr lang="ru-RU" dirty="0"/>
              <a:t>презентации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C02E36-CC23-C8F6-91E1-15ED78AABA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372198"/>
            <a:ext cx="6120581" cy="4318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ов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E31C1-CE49-977E-17BC-0EF5E2A3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19622"/>
            <a:ext cx="3960440" cy="1944216"/>
          </a:xfrm>
        </p:spPr>
        <p:txBody>
          <a:bodyPr anchor="t">
            <a:no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E19C975-DBFC-E2AC-F384-3A0DBA0658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5656" y="3958793"/>
            <a:ext cx="3096344" cy="296453"/>
          </a:xfrm>
        </p:spPr>
        <p:txBody>
          <a:bodyPr anchor="b">
            <a:no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200" b="0">
                <a:solidFill>
                  <a:schemeClr val="tx1"/>
                </a:solidFill>
                <a:latin typeface="Montserrat SemiBold" panose="00000700000000000000" pitchFamily="2" charset="-52"/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C474FF64-E0E3-5372-B1B9-40ED0E5DA9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5656" y="4255246"/>
            <a:ext cx="3096344" cy="394027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Должность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+7 900 900 90 90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B5509F6-7604-1408-A024-11621303FF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054" y="4281561"/>
            <a:ext cx="1210386" cy="367712"/>
          </a:xfrm>
          <a:prstGeom prst="rect">
            <a:avLst/>
          </a:prstGeom>
        </p:spPr>
      </p:pic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CA4AFA66-8340-386E-D74F-4F4C18B49D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1560" y="3958793"/>
            <a:ext cx="660400" cy="6915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47330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79485-D33C-4768-816B-46AA45422B81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3246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CAB74-36CF-4450-B3E9-50048147C4ED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6084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4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12AA-3AD9-4120-B5E9-36BDA991F34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60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467544" y="2699635"/>
            <a:ext cx="6552728" cy="1152525"/>
          </a:xfrm>
        </p:spPr>
        <p:txBody>
          <a:bodyPr/>
          <a:lstStyle/>
          <a:p>
            <a:r>
              <a:rPr lang="ru-RU" sz="2800" dirty="0"/>
              <a:t>Информационная система для составления учебного расписания СибГИУ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6120581" cy="431800"/>
          </a:xfrm>
        </p:spPr>
        <p:txBody>
          <a:bodyPr/>
          <a:lstStyle/>
          <a:p>
            <a:r>
              <a:rPr lang="ru-RU" dirty="0"/>
              <a:t>Группа К-ИСП-202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539790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Институт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университетского колледжа</a:t>
            </a:r>
          </a:p>
          <a:p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Кафедра прикладных информационных технологий и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01547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Информационное обеспечение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31DBE0-9FCA-4664-A7E8-94D46782DB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41" y="807851"/>
            <a:ext cx="6162888" cy="392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0974F6-E06C-4E98-924D-75D12525F52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42" y="807850"/>
            <a:ext cx="6162888" cy="3920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786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Информационное обеспечение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241897-9877-407F-AD34-0FF14F9DBA8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11760" y="682730"/>
            <a:ext cx="3774538" cy="41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0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Информационное обеспечение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C05778-5BC6-42E4-98C3-043D7C5E10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03648" y="641725"/>
            <a:ext cx="5784124" cy="41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87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5124" name="Объект 2"/>
          <p:cNvSpPr>
            <a:spLocks noGrp="1"/>
          </p:cNvSpPr>
          <p:nvPr>
            <p:ph idx="1"/>
          </p:nvPr>
        </p:nvSpPr>
        <p:spPr>
          <a:xfrm>
            <a:off x="0" y="959665"/>
            <a:ext cx="8315516" cy="3617097"/>
          </a:xfrm>
        </p:spPr>
        <p:txBody>
          <a:bodyPr vert="horz" lIns="91440" tIns="45720" rIns="91440" bIns="45720" rtlCol="0">
            <a:normAutofit/>
          </a:bodyPr>
          <a:lstStyle/>
          <a:p>
            <a:pPr marL="130969" indent="0">
              <a:spcBef>
                <a:spcPct val="0"/>
              </a:spcBef>
              <a:buNone/>
            </a:pPr>
            <a:endParaRPr lang="ru-RU" sz="1500" b="1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Алгоритмическое обеспечение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6ED208-CA1A-47E9-8F28-6B9DF691BF3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96828" y="675585"/>
            <a:ext cx="2082786" cy="41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04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Программное обеспечение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58FB0C-75E0-46BE-BC35-4C44E1101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53" y="582520"/>
            <a:ext cx="8189694" cy="436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6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Программное обеспечение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9DA037-65B8-48D3-A907-35452AC98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626166"/>
            <a:ext cx="8055288" cy="429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1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Программное обеспечение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B98A96-B0BA-4C41-890D-C3114737C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3" y="659584"/>
            <a:ext cx="7923394" cy="42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2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5124" name="Объект 2"/>
          <p:cNvSpPr>
            <a:spLocks noGrp="1"/>
          </p:cNvSpPr>
          <p:nvPr>
            <p:ph idx="1"/>
          </p:nvPr>
        </p:nvSpPr>
        <p:spPr>
          <a:xfrm>
            <a:off x="0" y="959665"/>
            <a:ext cx="8315516" cy="36170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600" dirty="0"/>
              <a:t>В данном приложении в основном применяется русский язык. Исключением является ячейка «Марка авто», так как есть автомобили иностранных марок (</a:t>
            </a:r>
            <a:r>
              <a:rPr lang="en-US" sz="1600" dirty="0"/>
              <a:t>Toyota</a:t>
            </a:r>
            <a:r>
              <a:rPr lang="ru-RU" sz="1600" dirty="0"/>
              <a:t>, </a:t>
            </a:r>
            <a:r>
              <a:rPr lang="en-US" sz="1600" dirty="0"/>
              <a:t>Mitsubishi</a:t>
            </a:r>
            <a:r>
              <a:rPr lang="ru-RU" sz="1600" dirty="0"/>
              <a:t>, </a:t>
            </a:r>
            <a:r>
              <a:rPr lang="en-US" sz="1600" dirty="0"/>
              <a:t>Nissan</a:t>
            </a:r>
            <a:r>
              <a:rPr lang="ru-RU" sz="1600" dirty="0"/>
              <a:t> и т.д.).</a:t>
            </a:r>
          </a:p>
          <a:p>
            <a:r>
              <a:rPr lang="ru-RU" sz="1600" dirty="0"/>
              <a:t>Для отображения текста на естественных языках применяется шрифт семейства Arial.</a:t>
            </a:r>
          </a:p>
          <a:p>
            <a:r>
              <a:rPr lang="ru-RU" sz="1600" dirty="0"/>
              <a:t>При проектировании программного продукта для описания структуры информационных потоков и другого использовались специальные языки: UML, IDEF0, блок-схемы. </a:t>
            </a:r>
          </a:p>
          <a:p>
            <a:r>
              <a:rPr lang="ru-RU" sz="1600" dirty="0"/>
              <a:t>Программный продукт построен с использованием языка программирования C# </a:t>
            </a:r>
            <a:endParaRPr lang="ru-RU" sz="1500" b="1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Лингвистическое обеспечение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</p:spTree>
    <p:extLst>
      <p:ext uri="{BB962C8B-B14F-4D97-AF65-F5344CB8AC3E}">
        <p14:creationId xmlns:p14="http://schemas.microsoft.com/office/powerpoint/2010/main" val="4071547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5124" name="Объект 2"/>
          <p:cNvSpPr>
            <a:spLocks noGrp="1"/>
          </p:cNvSpPr>
          <p:nvPr>
            <p:ph idx="1"/>
          </p:nvPr>
        </p:nvSpPr>
        <p:spPr>
          <a:xfrm>
            <a:off x="0" y="959665"/>
            <a:ext cx="8315516" cy="3617097"/>
          </a:xfrm>
        </p:spPr>
        <p:txBody>
          <a:bodyPr vert="horz" lIns="91440" tIns="45720" rIns="91440" bIns="45720" rtlCol="0">
            <a:normAutofit/>
          </a:bodyPr>
          <a:lstStyle/>
          <a:p>
            <a:pPr marL="130969" indent="0">
              <a:spcBef>
                <a:spcPct val="0"/>
              </a:spcBef>
              <a:buNone/>
            </a:pPr>
            <a:endParaRPr lang="ru-RU" sz="1500" b="1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Техническое обеспечение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63708"/>
              </p:ext>
            </p:extLst>
          </p:nvPr>
        </p:nvGraphicFramePr>
        <p:xfrm>
          <a:off x="1043608" y="765554"/>
          <a:ext cx="6884806" cy="3858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8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37">
                <a:tc gridSpan="2">
                  <a:txBody>
                    <a:bodyPr/>
                    <a:lstStyle/>
                    <a:p>
                      <a:pPr marL="71755" marR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Минимальные системные требования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37"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ОС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Windows 7 </a:t>
                      </a:r>
                      <a:r>
                        <a:rPr lang="ru-RU" sz="1400" dirty="0">
                          <a:effectLst/>
                        </a:rPr>
                        <a:t>или выше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37"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Процессор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1.6 </a:t>
                      </a:r>
                      <a:r>
                        <a:rPr lang="ru-RU" sz="1400" dirty="0">
                          <a:effectLst/>
                        </a:rPr>
                        <a:t>ГГц или выше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23"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Свободное место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100 Мб для самого приложения и от 10 Мб для сохраняемых файлов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82"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Объём оперативной памяти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 Гб или выше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37"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Видеокарта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 требуется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837">
                <a:tc gridSpan="2">
                  <a:txBody>
                    <a:bodyPr/>
                    <a:lstStyle/>
                    <a:p>
                      <a:pPr marL="71755" marR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Рекомендуемые системные требования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837"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ОС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Windows 7 </a:t>
                      </a:r>
                      <a:r>
                        <a:rPr lang="ru-RU" sz="1400" dirty="0">
                          <a:effectLst/>
                        </a:rPr>
                        <a:t>или выше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837"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Процессор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Intel Celeron 1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en-US" sz="1400" dirty="0">
                          <a:effectLst/>
                        </a:rPr>
                        <a:t>7 </a:t>
                      </a:r>
                      <a:r>
                        <a:rPr lang="ru-RU" sz="1400" dirty="0">
                          <a:effectLst/>
                        </a:rPr>
                        <a:t>ГГц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6723"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Свободное место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100 Мб для самого приложения и от 20 Мб для сохраняемых файлов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482"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Объём оперативной памяти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 Гб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837"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Видеокарта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 требуется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1" marR="6776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344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5124" name="Объект 2"/>
          <p:cNvSpPr>
            <a:spLocks noGrp="1"/>
          </p:cNvSpPr>
          <p:nvPr>
            <p:ph idx="1"/>
          </p:nvPr>
        </p:nvSpPr>
        <p:spPr>
          <a:xfrm>
            <a:off x="0" y="959665"/>
            <a:ext cx="8315516" cy="3617097"/>
          </a:xfrm>
        </p:spPr>
        <p:txBody>
          <a:bodyPr vert="horz" lIns="91440" tIns="45720" rIns="91440" bIns="45720" rtlCol="0">
            <a:normAutofit/>
          </a:bodyPr>
          <a:lstStyle/>
          <a:p>
            <a:pPr marL="130969" indent="0">
              <a:spcBef>
                <a:spcPct val="0"/>
              </a:spcBef>
              <a:buNone/>
            </a:pPr>
            <a:endParaRPr lang="ru-RU" sz="1500" b="1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Скриншоты сделанного по проекту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  <p:pic>
        <p:nvPicPr>
          <p:cNvPr id="7" name="Объект 6" descr="C:\Users\cl_oio\AppData\Local\Microsoft\Windows\INetCache\Content.Word\Инт2.drawio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704232"/>
            <a:ext cx="3816424" cy="197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1979712" y="2849807"/>
            <a:ext cx="5041225" cy="20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11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459788" cy="422275"/>
          </a:xfrm>
        </p:spPr>
        <p:txBody>
          <a:bodyPr/>
          <a:lstStyle/>
          <a:p>
            <a:r>
              <a:rPr lang="ru-RU" altLang="ru-RU" sz="2100" b="1" dirty="0">
                <a:solidFill>
                  <a:srgbClr val="0078BF"/>
                </a:solidFill>
              </a:rPr>
              <a:t>Актуальность работы </a:t>
            </a:r>
          </a:p>
        </p:txBody>
      </p:sp>
      <p:sp>
        <p:nvSpPr>
          <p:cNvPr id="4099" name="Содержимое 2"/>
          <p:cNvSpPr>
            <a:spLocks noGrp="1"/>
          </p:cNvSpPr>
          <p:nvPr>
            <p:ph idx="4294967295"/>
          </p:nvPr>
        </p:nvSpPr>
        <p:spPr>
          <a:xfrm>
            <a:off x="0" y="950913"/>
            <a:ext cx="8064500" cy="3695700"/>
          </a:xfrm>
        </p:spPr>
        <p:txBody>
          <a:bodyPr/>
          <a:lstStyle/>
          <a:p>
            <a:pPr marL="130969" indent="0">
              <a:spcBef>
                <a:spcPct val="0"/>
              </a:spcBef>
              <a:buNone/>
            </a:pPr>
            <a:r>
              <a:rPr lang="ru-RU" sz="1600" dirty="0"/>
              <a:t>Актуальность проблемы заключается в том, что в университете имеется проблема с составлением расписания вручную, что неудобно для студентов и работников университета. Тратится много времени на заполнение и обнаружение ошибок составления расписания на бумаге, а также расписание долго доходит до студентов, так как этим занимаются другие люди.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F779485-D33C-4768-816B-46AA45422B81}" type="slidenum">
              <a:rPr lang="ru-RU" altLang="ru-RU" smtClean="0"/>
              <a:pPr/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746646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10244" name="Объект 2"/>
          <p:cNvSpPr>
            <a:spLocks noGrp="1"/>
          </p:cNvSpPr>
          <p:nvPr>
            <p:ph idx="1"/>
          </p:nvPr>
        </p:nvSpPr>
        <p:spPr>
          <a:xfrm>
            <a:off x="107503" y="1004314"/>
            <a:ext cx="7597031" cy="39850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600" dirty="0"/>
              <a:t>Таким образом, в ходе проектной деятельности, успешно был реализован план выполнения работы. Цель и задачи, поставленные в ходе работы, были выполнены. Была разработана программа, удовлетворяющая всем требованиям.</a:t>
            </a:r>
          </a:p>
          <a:p>
            <a:r>
              <a:rPr lang="ru-RU" sz="1600" dirty="0"/>
              <a:t>Полученные результаты исследования дают возможность утверждать, что продукт проекта является актуальным и востребованным в автошколе.</a:t>
            </a:r>
          </a:p>
          <a:p>
            <a:pPr marL="473869">
              <a:spcBef>
                <a:spcPct val="0"/>
              </a:spcBef>
              <a:buFont typeface="+mj-lt"/>
              <a:buAutoNum type="arabicPeriod"/>
            </a:pPr>
            <a:endParaRPr lang="ru-RU" altLang="ru-RU" sz="1500" b="1" dirty="0"/>
          </a:p>
        </p:txBody>
      </p:sp>
      <p:sp>
        <p:nvSpPr>
          <p:cNvPr id="10246" name="Заголовок 1"/>
          <p:cNvSpPr>
            <a:spLocks/>
          </p:cNvSpPr>
          <p:nvPr/>
        </p:nvSpPr>
        <p:spPr bwMode="auto">
          <a:xfrm>
            <a:off x="97791" y="204788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Основные выводы по работе</a:t>
            </a: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</p:spTree>
    <p:extLst>
      <p:ext uri="{BB962C8B-B14F-4D97-AF65-F5344CB8AC3E}">
        <p14:creationId xmlns:p14="http://schemas.microsoft.com/office/powerpoint/2010/main" val="2109936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10246" name="Заголовок 1"/>
          <p:cNvSpPr>
            <a:spLocks/>
          </p:cNvSpPr>
          <p:nvPr/>
        </p:nvSpPr>
        <p:spPr bwMode="auto">
          <a:xfrm>
            <a:off x="395536" y="2625924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3600" b="1" dirty="0">
                <a:solidFill>
                  <a:srgbClr val="0078BF"/>
                </a:solidFill>
              </a:rPr>
              <a:t>Спасибо за внимание!</a:t>
            </a: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</p:spTree>
    <p:extLst>
      <p:ext uri="{BB962C8B-B14F-4D97-AF65-F5344CB8AC3E}">
        <p14:creationId xmlns:p14="http://schemas.microsoft.com/office/powerpoint/2010/main" val="3151164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8196" name="Объект 2"/>
          <p:cNvSpPr>
            <a:spLocks noGrp="1"/>
          </p:cNvSpPr>
          <p:nvPr>
            <p:ph idx="1"/>
          </p:nvPr>
        </p:nvSpPr>
        <p:spPr>
          <a:xfrm>
            <a:off x="179512" y="1077537"/>
            <a:ext cx="7460729" cy="3499225"/>
          </a:xfrm>
        </p:spPr>
        <p:txBody>
          <a:bodyPr vert="horz" lIns="91440" tIns="45720" rIns="91440" bIns="45720" rtlCol="0">
            <a:normAutofit/>
          </a:bodyPr>
          <a:lstStyle/>
          <a:p>
            <a:pPr marL="130969" indent="0">
              <a:spcBef>
                <a:spcPct val="0"/>
              </a:spcBef>
              <a:buNone/>
            </a:pPr>
            <a:r>
              <a:rPr lang="ru-RU" altLang="ru-RU" sz="1500" b="1" dirty="0"/>
              <a:t>Язык программирования</a:t>
            </a:r>
          </a:p>
          <a:p>
            <a:pPr marL="130969" indent="0">
              <a:spcBef>
                <a:spcPct val="0"/>
              </a:spcBef>
              <a:buNone/>
            </a:pPr>
            <a:endParaRPr lang="ru-RU" altLang="ru-RU" sz="1500" b="1" dirty="0"/>
          </a:p>
        </p:txBody>
      </p:sp>
      <p:sp>
        <p:nvSpPr>
          <p:cNvPr id="8198" name="Заголовок 1"/>
          <p:cNvSpPr>
            <a:spLocks/>
          </p:cNvSpPr>
          <p:nvPr/>
        </p:nvSpPr>
        <p:spPr bwMode="auto">
          <a:xfrm>
            <a:off x="3455" y="276870"/>
            <a:ext cx="8460432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Выбор и обоснование методов и инструментов</a:t>
            </a:r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1BCAB74-36CF-4450-B3E9-50048147C4ED}" type="slidenum">
              <a:rPr lang="ru-RU" altLang="ru-RU" smtClean="0"/>
              <a:pPr/>
              <a:t>22</a:t>
            </a:fld>
            <a:endParaRPr lang="ru-RU" alt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20331"/>
              </p:ext>
            </p:extLst>
          </p:nvPr>
        </p:nvGraphicFramePr>
        <p:xfrm>
          <a:off x="458924" y="1419623"/>
          <a:ext cx="8289539" cy="3312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2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893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C#</a:t>
                      </a:r>
                      <a:endParaRPr lang="ru-RU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C++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Pascal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474">
                <a:tc>
                  <a:txBody>
                    <a:bodyPr/>
                    <a:lstStyle/>
                    <a:p>
                      <a:r>
                        <a:rPr lang="ru-RU" sz="1200" dirty="0"/>
                        <a:t>Особенности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Статистическая типизация. </a:t>
                      </a:r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Поддерживается полиморфизм.</a:t>
                      </a:r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Поддерживается перегрузка операторов.</a:t>
                      </a:r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Доступна делегация, атрибуты, события, обобщенные типы и анонимные функции.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dirty="0"/>
                        <a:t>Множественное</a:t>
                      </a:r>
                      <a:r>
                        <a:rPr lang="ru-RU" sz="1200" baseline="0" dirty="0"/>
                        <a:t> наследие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baseline="0" dirty="0"/>
                        <a:t>Управление памятью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типизация 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средств структурного (процедурного) программирования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425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460432" cy="422275"/>
          </a:xfrm>
        </p:spPr>
        <p:txBody>
          <a:bodyPr/>
          <a:lstStyle/>
          <a:p>
            <a:r>
              <a:rPr lang="ru-RU" altLang="ru-RU" sz="2100" b="1" dirty="0">
                <a:solidFill>
                  <a:srgbClr val="0078BF"/>
                </a:solidFill>
              </a:rPr>
              <a:t>Цель и задачи работы </a:t>
            </a:r>
          </a:p>
        </p:txBody>
      </p:sp>
      <p:sp>
        <p:nvSpPr>
          <p:cNvPr id="5123" name="Содержимое 2"/>
          <p:cNvSpPr>
            <a:spLocks noGrp="1"/>
          </p:cNvSpPr>
          <p:nvPr>
            <p:ph idx="4294967295"/>
          </p:nvPr>
        </p:nvSpPr>
        <p:spPr>
          <a:xfrm>
            <a:off x="0" y="950913"/>
            <a:ext cx="8460432" cy="3695700"/>
          </a:xfrm>
        </p:spPr>
        <p:txBody>
          <a:bodyPr>
            <a:normAutofit fontScale="92500" lnSpcReduction="10000"/>
          </a:bodyPr>
          <a:lstStyle/>
          <a:p>
            <a:pPr marL="130969" indent="0">
              <a:spcBef>
                <a:spcPct val="0"/>
              </a:spcBef>
              <a:buNone/>
            </a:pPr>
            <a:r>
              <a:rPr lang="ru-RU" altLang="ru-RU" sz="1500" b="1" dirty="0"/>
              <a:t>Цель  –</a:t>
            </a:r>
            <a:r>
              <a:rPr lang="ru-RU" altLang="ru-RU" sz="1500" dirty="0"/>
              <a:t> </a:t>
            </a:r>
            <a:r>
              <a:rPr lang="ru-RU" altLang="ru-RU" sz="1600" dirty="0"/>
              <a:t>у</a:t>
            </a:r>
            <a:r>
              <a:rPr lang="ru-RU" sz="1600" dirty="0"/>
              <a:t>величение эффективности работников в учебных заведениях, по средствам перехода от бумажных носителей информации на цифровой вид составления расписания, тем самым способствуя повышению качества и освобождения составителя расписания от рутинной работы.</a:t>
            </a:r>
          </a:p>
          <a:p>
            <a:pPr marL="130969" indent="0">
              <a:spcBef>
                <a:spcPct val="0"/>
              </a:spcBef>
              <a:buNone/>
            </a:pPr>
            <a:endParaRPr lang="ru-RU" altLang="ru-RU" sz="1500" b="1" dirty="0"/>
          </a:p>
          <a:p>
            <a:pPr marL="130969" indent="0">
              <a:spcBef>
                <a:spcPct val="0"/>
              </a:spcBef>
              <a:buNone/>
            </a:pPr>
            <a:r>
              <a:rPr lang="ru-RU" altLang="ru-RU" sz="1500" b="1" dirty="0"/>
              <a:t>Стратегия – </a:t>
            </a:r>
            <a:r>
              <a:rPr lang="ru-RU" sz="1600" dirty="0"/>
              <a:t>разработать приложение для составления расписания в СибГИУ.</a:t>
            </a:r>
            <a:endParaRPr lang="ru-RU" altLang="ru-RU" sz="1500" b="1" dirty="0"/>
          </a:p>
          <a:p>
            <a:pPr marL="130969" indent="0">
              <a:spcBef>
                <a:spcPct val="0"/>
              </a:spcBef>
              <a:buNone/>
            </a:pPr>
            <a:endParaRPr lang="ru-RU" altLang="ru-RU" sz="1500" b="1" dirty="0"/>
          </a:p>
          <a:p>
            <a:pPr marL="130969" indent="0">
              <a:spcBef>
                <a:spcPct val="0"/>
              </a:spcBef>
              <a:buNone/>
            </a:pPr>
            <a:r>
              <a:rPr lang="ru-RU" altLang="ru-RU" sz="1500" b="1" dirty="0"/>
              <a:t>Задачи:</a:t>
            </a:r>
          </a:p>
          <a:p>
            <a:pPr marL="179388" lvl="0" indent="0">
              <a:buNone/>
            </a:pPr>
            <a:r>
              <a:rPr lang="ru-RU" sz="1600" dirty="0"/>
              <a:t>1. Изучить конечного пользователя информационной системы и его предпочтения.</a:t>
            </a:r>
          </a:p>
          <a:p>
            <a:pPr marL="179388" lvl="0" indent="0">
              <a:buNone/>
            </a:pPr>
            <a:r>
              <a:rPr lang="ru-RU" sz="1600" dirty="0"/>
              <a:t>2. Изучить взаимодействие баз данных между собой, при разных условиях использования и выбрать наиболее подходящий.</a:t>
            </a:r>
          </a:p>
          <a:p>
            <a:pPr marL="179388" lvl="0" indent="0">
              <a:buNone/>
            </a:pPr>
            <a:r>
              <a:rPr lang="ru-RU" sz="1600" dirty="0"/>
              <a:t>3. Проектирование базы данных;</a:t>
            </a:r>
          </a:p>
          <a:p>
            <a:pPr marL="179388" lvl="0" indent="0">
              <a:buNone/>
            </a:pPr>
            <a:r>
              <a:rPr lang="ru-RU" sz="1600" dirty="0"/>
              <a:t>4. Разработка графического интерфейса пользователя;</a:t>
            </a:r>
          </a:p>
          <a:p>
            <a:pPr marL="179388" lvl="0" indent="0">
              <a:buNone/>
            </a:pPr>
            <a:r>
              <a:rPr lang="ru-RU" sz="1600" dirty="0"/>
              <a:t>5. Разработка приложения и сайта для просмотра расписания;</a:t>
            </a:r>
          </a:p>
          <a:p>
            <a:pPr marL="179388" lvl="0" indent="0">
              <a:buNone/>
            </a:pPr>
            <a:r>
              <a:rPr lang="ru-RU" sz="1600" dirty="0"/>
              <a:t>6. Подключение базы данных к приложению и сайту.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F779485-D33C-4768-816B-46AA45422B81}" type="slidenum">
              <a:rPr lang="ru-RU" altLang="ru-RU" smtClean="0"/>
              <a:pPr/>
              <a:t>3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50500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8196" name="Объект 2"/>
          <p:cNvSpPr>
            <a:spLocks noGrp="1"/>
          </p:cNvSpPr>
          <p:nvPr>
            <p:ph idx="1"/>
          </p:nvPr>
        </p:nvSpPr>
        <p:spPr>
          <a:xfrm>
            <a:off x="243806" y="854273"/>
            <a:ext cx="7460729" cy="3499225"/>
          </a:xfrm>
        </p:spPr>
        <p:txBody>
          <a:bodyPr vert="horz" lIns="91440" tIns="45720" rIns="91440" bIns="45720" rtlCol="0">
            <a:normAutofit/>
          </a:bodyPr>
          <a:lstStyle/>
          <a:p>
            <a:pPr marL="130969" indent="0">
              <a:spcBef>
                <a:spcPct val="0"/>
              </a:spcBef>
              <a:buNone/>
            </a:pPr>
            <a:r>
              <a:rPr lang="ru-RU" altLang="ru-RU" sz="1500" b="1" dirty="0"/>
              <a:t>Среда разработки</a:t>
            </a:r>
          </a:p>
          <a:p>
            <a:pPr marL="130969" indent="0">
              <a:spcBef>
                <a:spcPct val="0"/>
              </a:spcBef>
              <a:buNone/>
            </a:pPr>
            <a:endParaRPr lang="ru-RU" altLang="ru-RU" sz="1500" b="1" dirty="0"/>
          </a:p>
        </p:txBody>
      </p:sp>
      <p:sp>
        <p:nvSpPr>
          <p:cNvPr id="8198" name="Заголовок 1"/>
          <p:cNvSpPr>
            <a:spLocks/>
          </p:cNvSpPr>
          <p:nvPr/>
        </p:nvSpPr>
        <p:spPr bwMode="auto">
          <a:xfrm>
            <a:off x="3455" y="276870"/>
            <a:ext cx="8460432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Выбор и обоснование методов и инструментов</a:t>
            </a:r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1BCAB74-36CF-4450-B3E9-50048147C4ED}" type="slidenum">
              <a:rPr lang="ru-RU" altLang="ru-RU" smtClean="0"/>
              <a:pPr/>
              <a:t>4</a:t>
            </a:fld>
            <a:endParaRPr lang="ru-RU" alt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01813"/>
              </p:ext>
            </p:extLst>
          </p:nvPr>
        </p:nvGraphicFramePr>
        <p:xfrm>
          <a:off x="903047" y="1131590"/>
          <a:ext cx="7560840" cy="3674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658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Visual</a:t>
                      </a:r>
                      <a:r>
                        <a:rPr lang="en-US" sz="1200" baseline="0" dirty="0"/>
                        <a:t> Studio</a:t>
                      </a:r>
                      <a:endParaRPr lang="ru-RU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Eclipse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 Ride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17">
                <a:tc>
                  <a:txBody>
                    <a:bodyPr/>
                    <a:lstStyle/>
                    <a:p>
                      <a:r>
                        <a:rPr lang="ru-RU" sz="1200" dirty="0"/>
                        <a:t>Доступность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Бесплатно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Бесплатно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139 USD </a:t>
                      </a:r>
                      <a:r>
                        <a:rPr lang="ru-RU" sz="1200" dirty="0"/>
                        <a:t>в год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0302">
                <a:tc>
                  <a:txBody>
                    <a:bodyPr/>
                    <a:lstStyle/>
                    <a:p>
                      <a:r>
                        <a:rPr lang="ru-RU" sz="1200" dirty="0"/>
                        <a:t>Функциональность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dirty="0"/>
                        <a:t>Редактор</a:t>
                      </a:r>
                      <a:r>
                        <a:rPr lang="ru-RU" sz="1200" baseline="0" dirty="0"/>
                        <a:t> кода с возможностью рефакторинга кода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baseline="0" dirty="0"/>
                        <a:t>Встроенный отладчик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baseline="0" dirty="0"/>
                        <a:t>Редактор форм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baseline="0" dirty="0"/>
                        <a:t>Веб-редактор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baseline="0" dirty="0"/>
                        <a:t>Дизайнер класса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baseline="0" dirty="0"/>
                        <a:t>Дизайнер схем БД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подсветка синтаксиса, сворачивание кода, автоматическое дополнение кода, поддержка плагинов, встроенный отладчик, модульное тестирование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dirty="0"/>
                        <a:t>Редактор</a:t>
                      </a:r>
                      <a:r>
                        <a:rPr lang="ru-RU" sz="1200" baseline="0" dirty="0"/>
                        <a:t> кода с возможностью рефакторинга кода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baseline="0" dirty="0"/>
                        <a:t>Встроенный отладчик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baseline="0" dirty="0"/>
                        <a:t>Редактор форм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baseline="0" dirty="0"/>
                        <a:t>Веб-редактор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baseline="0" dirty="0"/>
                        <a:t>Дизайнер класса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200" baseline="0" dirty="0"/>
                        <a:t>Дизайнер схем БД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178">
                <a:tc>
                  <a:txBody>
                    <a:bodyPr/>
                    <a:lstStyle/>
                    <a:p>
                      <a:r>
                        <a:rPr lang="ru-RU" sz="1200" dirty="0"/>
                        <a:t>Особенности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Горячие</a:t>
                      </a:r>
                      <a:r>
                        <a:rPr lang="ru-RU" sz="1200" baseline="0" dirty="0"/>
                        <a:t> кнопки, плагины, выделения элементов кода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некоторых функций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Интеграция с </a:t>
                      </a:r>
                      <a:r>
                        <a:rPr lang="en-US" sz="1200" dirty="0"/>
                        <a:t>Visual Studio </a:t>
                      </a:r>
                      <a:r>
                        <a:rPr lang="ru-RU" sz="1200" dirty="0"/>
                        <a:t>и </a:t>
                      </a:r>
                      <a:r>
                        <a:rPr lang="en-US" sz="1200" dirty="0"/>
                        <a:t>Unity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600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8196" name="Объект 2"/>
          <p:cNvSpPr>
            <a:spLocks noGrp="1"/>
          </p:cNvSpPr>
          <p:nvPr>
            <p:ph idx="1"/>
          </p:nvPr>
        </p:nvSpPr>
        <p:spPr>
          <a:xfrm>
            <a:off x="225232" y="765117"/>
            <a:ext cx="7460729" cy="3499225"/>
          </a:xfrm>
        </p:spPr>
        <p:txBody>
          <a:bodyPr vert="horz" lIns="91440" tIns="45720" rIns="91440" bIns="45720" rtlCol="0">
            <a:normAutofit/>
          </a:bodyPr>
          <a:lstStyle/>
          <a:p>
            <a:pPr marL="130969" indent="0">
              <a:spcBef>
                <a:spcPct val="0"/>
              </a:spcBef>
              <a:buNone/>
            </a:pPr>
            <a:r>
              <a:rPr lang="ru-RU" altLang="ru-RU" sz="1500" b="1" dirty="0"/>
              <a:t>СУБД</a:t>
            </a:r>
          </a:p>
          <a:p>
            <a:pPr marL="130969" indent="0">
              <a:spcBef>
                <a:spcPct val="0"/>
              </a:spcBef>
              <a:buNone/>
            </a:pPr>
            <a:endParaRPr lang="ru-RU" altLang="ru-RU" sz="1500" b="1" dirty="0"/>
          </a:p>
        </p:txBody>
      </p:sp>
      <p:sp>
        <p:nvSpPr>
          <p:cNvPr id="8198" name="Заголовок 1"/>
          <p:cNvSpPr>
            <a:spLocks/>
          </p:cNvSpPr>
          <p:nvPr/>
        </p:nvSpPr>
        <p:spPr bwMode="auto">
          <a:xfrm>
            <a:off x="3455" y="276870"/>
            <a:ext cx="8460432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Выбор и обоснование методов и инструментов</a:t>
            </a:r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1BCAB74-36CF-4450-B3E9-50048147C4ED}" type="slidenum">
              <a:rPr lang="ru-RU" altLang="ru-RU" smtClean="0"/>
              <a:pPr/>
              <a:t>5</a:t>
            </a:fld>
            <a:endParaRPr lang="ru-RU" alt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42817"/>
              </p:ext>
            </p:extLst>
          </p:nvPr>
        </p:nvGraphicFramePr>
        <p:xfrm>
          <a:off x="206896" y="1175998"/>
          <a:ext cx="8784978" cy="357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917"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MySQL</a:t>
                      </a:r>
                      <a:endParaRPr lang="ru-RU" sz="105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Oracle Database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PostgreSQL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17">
                <a:tc>
                  <a:txBody>
                    <a:bodyPr/>
                    <a:lstStyle/>
                    <a:p>
                      <a:r>
                        <a:rPr lang="ru-RU" sz="1050" dirty="0"/>
                        <a:t>Доступность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Бесплатно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Бесплатно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Бесплатно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565">
                <a:tc>
                  <a:txBody>
                    <a:bodyPr/>
                    <a:lstStyle/>
                    <a:p>
                      <a:r>
                        <a:rPr lang="ru-RU" sz="1050" dirty="0"/>
                        <a:t>Функциональность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Извлечение запрашиваемой информации из ячеек базы данных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Разного рода манипуляции с данными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Идентификация данных из базы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Управление данными.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Защита и шифрования информации в таблицах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Работа</a:t>
                      </a:r>
                      <a:r>
                        <a:rPr lang="ru-RU" sz="1050" baseline="0" dirty="0"/>
                        <a:t> с реляционной моделью и объектно-ориентированной моделью</a:t>
                      </a:r>
                    </a:p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itchFamily="34" charset="0"/>
                        <a:buChar char="•"/>
                      </a:pPr>
                      <a:r>
                        <a:rPr lang="ru-RU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высокопроизводительные и надёжные </a:t>
                      </a:r>
                      <a:r>
                        <a:rPr lang="ru-RU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механизмы </a:t>
                      </a:r>
                      <a:r>
                        <a:rPr lang="ru-RU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транзакций</a:t>
                      </a:r>
                      <a:r>
                        <a:rPr lang="ru-RU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репликации</a:t>
                      </a:r>
                      <a:endParaRPr lang="en-US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ru-RU" sz="1050" b="0" i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возможность индексирования геометрических (в частности, географических) объектов и наличие базирующегося на ней расширения </a:t>
                      </a:r>
                      <a:r>
                        <a:rPr lang="ru-R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PostGIS</a:t>
                      </a:r>
                      <a:r>
                        <a:rPr lang="ru-RU" sz="1050" b="0" i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;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ru-RU" sz="1050" b="0" i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встроенная поддержка </a:t>
                      </a:r>
                      <a:r>
                        <a:rPr lang="ru-R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слабоструктурированных данных</a:t>
                      </a:r>
                      <a:r>
                        <a:rPr lang="ru-RU" sz="1050" b="0" i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в формате </a:t>
                      </a:r>
                      <a:r>
                        <a:rPr lang="ru-R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JSON</a:t>
                      </a:r>
                      <a:r>
                        <a:rPr lang="ru-RU" sz="1050" b="0" i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с возможностью их индексации;</a:t>
                      </a:r>
                    </a:p>
                    <a:p>
                      <a:pPr algn="just"/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270">
                <a:tc>
                  <a:txBody>
                    <a:bodyPr/>
                    <a:lstStyle/>
                    <a:p>
                      <a:r>
                        <a:rPr lang="ru-RU" sz="1050" dirty="0"/>
                        <a:t>Особенности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Работает</a:t>
                      </a:r>
                      <a:r>
                        <a:rPr lang="ru-RU" sz="1050" baseline="0" dirty="0"/>
                        <a:t> быстрее конкурентов.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Ограничения</a:t>
                      </a:r>
                      <a:r>
                        <a:rPr lang="ru-RU" sz="1050" baseline="0" dirty="0"/>
                        <a:t> бесплатной версии (11 ГБ объёма БД)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За внедрение,</a:t>
                      </a:r>
                      <a:r>
                        <a:rPr lang="ru-RU" sz="1050" baseline="0" dirty="0"/>
                        <a:t> модификацию и поддержку надо платить дополнительно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75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460432" cy="422275"/>
          </a:xfrm>
        </p:spPr>
        <p:txBody>
          <a:bodyPr/>
          <a:lstStyle/>
          <a:p>
            <a:r>
              <a:rPr lang="ru-RU" altLang="ru-RU" sz="2100" b="1" dirty="0">
                <a:solidFill>
                  <a:srgbClr val="0078BF"/>
                </a:solidFill>
              </a:rPr>
              <a:t>Диаграмма Ганта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C86DD1-7EFF-4AD7-A283-4C3B87986056}"/>
              </a:ext>
            </a:extLst>
          </p:cNvPr>
          <p:cNvPicPr/>
          <p:nvPr/>
        </p:nvPicPr>
        <p:blipFill rotWithShape="1">
          <a:blip r:embed="rId5"/>
          <a:srcRect r="59104"/>
          <a:stretch/>
        </p:blipFill>
        <p:spPr>
          <a:xfrm>
            <a:off x="611560" y="699542"/>
            <a:ext cx="3384376" cy="17747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7210D4-3114-47D0-927D-3A45F0146DC2}"/>
              </a:ext>
            </a:extLst>
          </p:cNvPr>
          <p:cNvPicPr/>
          <p:nvPr/>
        </p:nvPicPr>
        <p:blipFill rotWithShape="1">
          <a:blip r:embed="rId5"/>
          <a:srcRect l="42085"/>
          <a:stretch/>
        </p:blipFill>
        <p:spPr>
          <a:xfrm>
            <a:off x="4067944" y="2669254"/>
            <a:ext cx="4531172" cy="18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88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59584"/>
            <a:ext cx="7609393" cy="3986212"/>
          </a:xfrm>
        </p:spPr>
      </p:pic>
      <p:sp>
        <p:nvSpPr>
          <p:cNvPr id="7174" name="Заголовок 1"/>
          <p:cNvSpPr>
            <a:spLocks/>
          </p:cNvSpPr>
          <p:nvPr/>
        </p:nvSpPr>
        <p:spPr bwMode="auto">
          <a:xfrm>
            <a:off x="28103" y="281560"/>
            <a:ext cx="8432329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Техническое задание на разработку…</a:t>
            </a: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</p:spTree>
    <p:extLst>
      <p:ext uri="{BB962C8B-B14F-4D97-AF65-F5344CB8AC3E}">
        <p14:creationId xmlns:p14="http://schemas.microsoft.com/office/powerpoint/2010/main" val="3408137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Информационное обеспечение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31DBE0-9FCA-4664-A7E8-94D46782DB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41" y="807851"/>
            <a:ext cx="6162888" cy="3923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13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Информационное обеспечение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31DBE0-9FCA-4664-A7E8-94D46782DB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41" y="807851"/>
            <a:ext cx="6162888" cy="392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37AAF4-2835-4B87-B61F-901A1455C9B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41" y="807851"/>
            <a:ext cx="6162888" cy="3920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252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Montserrat ExtraBold"/>
        <a:ea typeface=""/>
        <a:cs typeface=""/>
      </a:majorFont>
      <a:minorFont>
        <a:latin typeface="Montserrat 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bsiu_powerpoint3.potx" id="{7BE7135A-A2CE-45A9-9025-97AA320F3EC4}" vid="{2EC4D109-93C9-46B2-9753-C9ABEADADF5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684</Words>
  <Application>Microsoft Office PowerPoint</Application>
  <PresentationFormat>Экран (16:9)</PresentationFormat>
  <Paragraphs>139</Paragraphs>
  <Slides>22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Montserrat ExtraBold</vt:lpstr>
      <vt:lpstr>Montserrat Medium</vt:lpstr>
      <vt:lpstr>Montserrat SemiBold</vt:lpstr>
      <vt:lpstr>Times New Roman</vt:lpstr>
      <vt:lpstr>Тема Office</vt:lpstr>
      <vt:lpstr>Презентация PowerPoint</vt:lpstr>
      <vt:lpstr>Актуальность работы </vt:lpstr>
      <vt:lpstr>Цель и задачи работы </vt:lpstr>
      <vt:lpstr>Презентация PowerPoint</vt:lpstr>
      <vt:lpstr>Презентация PowerPoint</vt:lpstr>
      <vt:lpstr>Диаграмма Ганта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Бабичева Надежда Борисовна</dc:creator>
  <cp:lastModifiedBy>Антон Токмаков</cp:lastModifiedBy>
  <cp:revision>27</cp:revision>
  <dcterms:created xsi:type="dcterms:W3CDTF">2022-12-12T05:06:26Z</dcterms:created>
  <dcterms:modified xsi:type="dcterms:W3CDTF">2023-05-04T05:02:22Z</dcterms:modified>
</cp:coreProperties>
</file>