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kv" ContentType="video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60" r:id="rId3"/>
    <p:sldId id="261" r:id="rId4"/>
    <p:sldId id="284" r:id="rId5"/>
    <p:sldId id="273" r:id="rId6"/>
    <p:sldId id="262" r:id="rId7"/>
    <p:sldId id="275" r:id="rId8"/>
    <p:sldId id="264" r:id="rId9"/>
    <p:sldId id="280" r:id="rId10"/>
    <p:sldId id="281" r:id="rId11"/>
    <p:sldId id="282" r:id="rId12"/>
    <p:sldId id="283" r:id="rId13"/>
    <p:sldId id="277" r:id="rId14"/>
    <p:sldId id="278" r:id="rId15"/>
    <p:sldId id="279" r:id="rId16"/>
    <p:sldId id="266" r:id="rId1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BF"/>
    <a:srgbClr val="E51956"/>
    <a:srgbClr val="01A7E3"/>
    <a:srgbClr val="E7411B"/>
    <a:srgbClr val="972982"/>
    <a:srgbClr val="BCED09"/>
    <a:srgbClr val="FF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>
      <p:cViewPr varScale="1">
        <p:scale>
          <a:sx n="136" d="100"/>
          <a:sy n="136" d="100"/>
        </p:scale>
        <p:origin x="564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C7600-73F0-4C3E-8F4E-2F5349F62322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9E6EE-2541-4205-A416-45CEEB3ED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890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9E6EE-2541-4205-A416-45CEEB3EDC5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870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0525" y="685800"/>
            <a:ext cx="6053138" cy="3405188"/>
          </a:xfrm>
          <a:ln/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/>
          </a:p>
        </p:txBody>
      </p:sp>
      <p:sp>
        <p:nvSpPr>
          <p:cNvPr id="13316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479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buSzPct val="100000"/>
            </a:pPr>
            <a:fld id="{B1A214F0-08BB-43F3-A155-929C248E7D10}" type="slidenum">
              <a:rPr lang="ru-RU" altLang="ru-RU" sz="1200">
                <a:solidFill>
                  <a:srgbClr val="000000"/>
                </a:solidFill>
              </a:rPr>
              <a:pPr algn="r" eaLnBrk="1" hangingPunct="1">
                <a:buSzPct val="100000"/>
              </a:pPr>
              <a:t>2</a:t>
            </a:fld>
            <a:endParaRPr lang="ru-RU" altLang="ru-RU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749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0525" y="685800"/>
            <a:ext cx="6053138" cy="3405188"/>
          </a:xfrm>
          <a:ln/>
        </p:spPr>
      </p:sp>
      <p:sp>
        <p:nvSpPr>
          <p:cNvPr id="14339" name="Заметки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/>
          </a:p>
        </p:txBody>
      </p:sp>
      <p:sp>
        <p:nvSpPr>
          <p:cNvPr id="14340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479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buSzPct val="100000"/>
            </a:pPr>
            <a:fld id="{70B12F07-617C-4F59-8BF8-1B8B8B0A457C}" type="slidenum">
              <a:rPr lang="ru-RU" altLang="ru-RU" sz="1200">
                <a:solidFill>
                  <a:srgbClr val="000000"/>
                </a:solidFill>
              </a:rPr>
              <a:pPr algn="r" eaLnBrk="1" hangingPunct="1">
                <a:buSzPct val="100000"/>
              </a:pPr>
              <a:t>3</a:t>
            </a:fld>
            <a:endParaRPr lang="ru-RU" altLang="ru-RU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961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9E6EE-2541-4205-A416-45CEEB3EDC5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877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9E6EE-2541-4205-A416-45CEEB3EDC5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197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0525" y="685800"/>
            <a:ext cx="6053138" cy="3405188"/>
          </a:xfrm>
          <a:ln/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/>
          </a:p>
        </p:txBody>
      </p:sp>
      <p:sp>
        <p:nvSpPr>
          <p:cNvPr id="15364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479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buSzPct val="100000"/>
            </a:pPr>
            <a:fld id="{B1B62D99-5D23-408F-8C43-3821522D0203}" type="slidenum">
              <a:rPr lang="ru-RU" altLang="ru-RU" sz="1200">
                <a:solidFill>
                  <a:srgbClr val="000000"/>
                </a:solidFill>
              </a:rPr>
              <a:pPr algn="r" eaLnBrk="1" hangingPunct="1">
                <a:buSzPct val="100000"/>
              </a:pPr>
              <a:t>6</a:t>
            </a:fld>
            <a:endParaRPr lang="ru-RU" altLang="ru-RU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390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90525" y="685800"/>
            <a:ext cx="6053138" cy="3405188"/>
          </a:xfrm>
          <a:ln/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/>
          </a:p>
        </p:txBody>
      </p:sp>
      <p:sp>
        <p:nvSpPr>
          <p:cNvPr id="15364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479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buSzPct val="100000"/>
            </a:pPr>
            <a:fld id="{B1B62D99-5D23-408F-8C43-3821522D0203}" type="slidenum">
              <a:rPr lang="ru-RU" altLang="ru-RU" sz="1200">
                <a:solidFill>
                  <a:srgbClr val="000000"/>
                </a:solidFill>
              </a:rPr>
              <a:pPr algn="r" eaLnBrk="1" hangingPunct="1">
                <a:buSzPct val="100000"/>
              </a:pPr>
              <a:t>7</a:t>
            </a:fld>
            <a:endParaRPr lang="ru-RU" altLang="ru-RU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633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EFDD5391-FD71-F3F2-7D0A-EEAF88B80550}"/>
              </a:ext>
            </a:extLst>
          </p:cNvPr>
          <p:cNvSpPr txBox="1">
            <a:spLocks/>
          </p:cNvSpPr>
          <p:nvPr userDrawn="1"/>
        </p:nvSpPr>
        <p:spPr>
          <a:xfrm>
            <a:off x="467544" y="411510"/>
            <a:ext cx="1866762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Сибирский государственный индустриальный</a:t>
            </a:r>
            <a:r>
              <a:rPr lang="en-US" dirty="0"/>
              <a:t> </a:t>
            </a:r>
            <a:r>
              <a:rPr lang="ru-RU" dirty="0"/>
              <a:t>университет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D6F5A6-F84C-0431-C2FF-0694348A84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2930748"/>
            <a:ext cx="6120581" cy="11525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FontTx/>
              <a:buNone/>
              <a:defRPr sz="3600"/>
            </a:lvl2pPr>
            <a:lvl3pPr marL="914400" indent="0">
              <a:buFontTx/>
              <a:buNone/>
              <a:defRPr sz="3600"/>
            </a:lvl3pPr>
            <a:lvl4pPr marL="1371600" indent="0">
              <a:buFontTx/>
              <a:buNone/>
              <a:defRPr sz="3600"/>
            </a:lvl4pPr>
            <a:lvl5pPr marL="1828800" indent="0">
              <a:buFontTx/>
              <a:buNone/>
              <a:defRPr sz="3600"/>
            </a:lvl5pPr>
          </a:lstStyle>
          <a:p>
            <a:pPr lvl="0"/>
            <a:r>
              <a:rPr lang="ru-RU" dirty="0"/>
              <a:t>Тема </a:t>
            </a:r>
            <a:br>
              <a:rPr lang="ru-RU" dirty="0"/>
            </a:br>
            <a:r>
              <a:rPr lang="ru-RU" dirty="0"/>
              <a:t>презентации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C02E36-CC23-C8F6-91E1-15ED78AABA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4372198"/>
            <a:ext cx="6120581" cy="4318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нов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FE31C1-CE49-977E-17BC-0EF5E2A3B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419622"/>
            <a:ext cx="3960440" cy="1944216"/>
          </a:xfrm>
        </p:spPr>
        <p:txBody>
          <a:bodyPr anchor="t">
            <a:no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E19C975-DBFC-E2AC-F384-3A0DBA0658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5656" y="3958793"/>
            <a:ext cx="3096344" cy="296453"/>
          </a:xfrm>
        </p:spPr>
        <p:txBody>
          <a:bodyPr anchor="b">
            <a:noAutofit/>
          </a:bodyPr>
          <a:lstStyle>
            <a:lvl1pPr marL="0" indent="0" algn="l">
              <a:lnSpc>
                <a:spcPct val="130000"/>
              </a:lnSpc>
              <a:buFontTx/>
              <a:buNone/>
              <a:defRPr sz="1200" b="0">
                <a:solidFill>
                  <a:schemeClr val="tx1"/>
                </a:solidFill>
                <a:latin typeface="Montserrat SemiBold" panose="00000700000000000000" pitchFamily="2" charset="-52"/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C474FF64-E0E3-5372-B1B9-40ED0E5DA9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5656" y="4255246"/>
            <a:ext cx="3096344" cy="394027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9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Должность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+7 900 900 90 90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FB5509F6-7604-1408-A024-11621303FF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054" y="4281561"/>
            <a:ext cx="1210386" cy="367712"/>
          </a:xfrm>
          <a:prstGeom prst="rect">
            <a:avLst/>
          </a:prstGeom>
        </p:spPr>
      </p:pic>
      <p:sp>
        <p:nvSpPr>
          <p:cNvPr id="40" name="Рисунок 39">
            <a:extLst>
              <a:ext uri="{FF2B5EF4-FFF2-40B4-BE49-F238E27FC236}">
                <a16:creationId xmlns:a16="http://schemas.microsoft.com/office/drawing/2014/main" id="{CA4AFA66-8340-386E-D74F-4F4C18B49D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1560" y="3958793"/>
            <a:ext cx="660400" cy="69150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</a:lstStyle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47330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779485-D33C-4768-816B-46AA45422B8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3246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CAB74-36CF-4450-B3E9-50048147C4E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6084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4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E12AA-3AD9-4120-B5E9-36BDA991F34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60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video" Target="../media/media1.mkv"/><Relationship Id="rId2" Type="http://schemas.microsoft.com/office/2007/relationships/media" Target="../media/media1.mkv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14.png"/><Relationship Id="rId5" Type="http://schemas.openxmlformats.org/officeDocument/2006/relationships/image" Target="../media/image2.jpg"/><Relationship Id="rId4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3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477496" y="2643758"/>
            <a:ext cx="6120581" cy="1728440"/>
          </a:xfrm>
        </p:spPr>
        <p:txBody>
          <a:bodyPr/>
          <a:lstStyle/>
          <a:p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Веб-сервис для старост по учету посещаемости студентов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Константинович А.Т. ИСП-20-2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539790"/>
            <a:ext cx="3384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err="1">
                <a:solidFill>
                  <a:schemeClr val="bg1"/>
                </a:solidFill>
              </a:rPr>
              <a:t>Коледж</a:t>
            </a:r>
            <a:endParaRPr lang="ru-RU" sz="1400" dirty="0">
              <a:solidFill>
                <a:schemeClr val="bg1"/>
              </a:solidFill>
            </a:endParaRPr>
          </a:p>
          <a:p>
            <a:endParaRPr lang="ru-RU" sz="1400" dirty="0">
              <a:solidFill>
                <a:schemeClr val="bg1"/>
              </a:solidFill>
            </a:endParaRPr>
          </a:p>
          <a:p>
            <a:r>
              <a:rPr lang="ru-RU" sz="1400" dirty="0">
                <a:solidFill>
                  <a:schemeClr val="bg1"/>
                </a:solidFill>
              </a:rPr>
              <a:t>Направление ИСП</a:t>
            </a:r>
          </a:p>
        </p:txBody>
      </p:sp>
    </p:spTree>
    <p:extLst>
      <p:ext uri="{BB962C8B-B14F-4D97-AF65-F5344CB8AC3E}">
        <p14:creationId xmlns:p14="http://schemas.microsoft.com/office/powerpoint/2010/main" val="2015474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5381625" y="704232"/>
            <a:ext cx="13811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/>
          </a:p>
        </p:txBody>
      </p:sp>
      <p:sp>
        <p:nvSpPr>
          <p:cNvPr id="9219" name="Rectangle 7"/>
          <p:cNvSpPr>
            <a:spLocks noChangeArrowheads="1"/>
          </p:cNvSpPr>
          <p:nvPr/>
        </p:nvSpPr>
        <p:spPr bwMode="auto">
          <a:xfrm>
            <a:off x="6797279" y="659584"/>
            <a:ext cx="15120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/>
          </a:p>
        </p:txBody>
      </p:sp>
      <p:sp>
        <p:nvSpPr>
          <p:cNvPr id="9222" name="Заголовок 1"/>
          <p:cNvSpPr>
            <a:spLocks/>
          </p:cNvSpPr>
          <p:nvPr/>
        </p:nvSpPr>
        <p:spPr bwMode="auto">
          <a:xfrm>
            <a:off x="34596" y="219053"/>
            <a:ext cx="8280920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sz="2100" b="1" dirty="0">
                <a:solidFill>
                  <a:srgbClr val="0078BF"/>
                </a:solidFill>
              </a:rPr>
              <a:t>Реализованная БД и метод шифрования</a:t>
            </a:r>
          </a:p>
        </p:txBody>
      </p:sp>
      <p:sp>
        <p:nvSpPr>
          <p:cNvPr id="9223" name="Rectangle 9"/>
          <p:cNvSpPr>
            <a:spLocks noChangeArrowheads="1"/>
          </p:cNvSpPr>
          <p:nvPr/>
        </p:nvSpPr>
        <p:spPr bwMode="auto">
          <a:xfrm>
            <a:off x="1494235" y="627460"/>
            <a:ext cx="6210300" cy="399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z="135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C9F62B-E32B-461A-BAD3-9AC46880C36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68544" y="828773"/>
            <a:ext cx="1660041" cy="386603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2AFFE85-DDF6-4281-8222-251354A9E04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828585" y="2174732"/>
            <a:ext cx="3279741" cy="219960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89F20AB-DE00-45B2-87B6-44A8356574B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466160" y="3200016"/>
            <a:ext cx="3334080" cy="160331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128B79D-AC6F-44FB-BB77-6B0777247020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102184" y="863181"/>
            <a:ext cx="4698056" cy="238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99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5381625" y="704232"/>
            <a:ext cx="13811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/>
          </a:p>
        </p:txBody>
      </p:sp>
      <p:sp>
        <p:nvSpPr>
          <p:cNvPr id="9219" name="Rectangle 7"/>
          <p:cNvSpPr>
            <a:spLocks noChangeArrowheads="1"/>
          </p:cNvSpPr>
          <p:nvPr/>
        </p:nvSpPr>
        <p:spPr bwMode="auto">
          <a:xfrm>
            <a:off x="6797279" y="659584"/>
            <a:ext cx="15120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/>
          </a:p>
        </p:txBody>
      </p:sp>
      <p:sp>
        <p:nvSpPr>
          <p:cNvPr id="5124" name="Объект 2"/>
          <p:cNvSpPr>
            <a:spLocks noGrp="1"/>
          </p:cNvSpPr>
          <p:nvPr>
            <p:ph idx="1"/>
          </p:nvPr>
        </p:nvSpPr>
        <p:spPr>
          <a:xfrm>
            <a:off x="34596" y="763201"/>
            <a:ext cx="8315516" cy="3617097"/>
          </a:xfrm>
        </p:spPr>
        <p:txBody>
          <a:bodyPr vert="horz" lIns="91440" tIns="45720" rIns="91440" bIns="45720" rtlCol="0">
            <a:normAutofit/>
          </a:bodyPr>
          <a:lstStyle/>
          <a:p>
            <a:pPr marL="130969" indent="0">
              <a:spcBef>
                <a:spcPct val="0"/>
              </a:spcBef>
              <a:buNone/>
            </a:pPr>
            <a:r>
              <a:rPr lang="ru-RU" sz="1500" b="1" dirty="0"/>
              <a:t>Распределены роли доступа для всех ролей, ниже пример роли </a:t>
            </a:r>
            <a:r>
              <a:rPr lang="en-US" sz="1500" b="1" dirty="0" err="1"/>
              <a:t>kafedra</a:t>
            </a:r>
            <a:endParaRPr lang="ru-RU" sz="1500" b="1" dirty="0"/>
          </a:p>
        </p:txBody>
      </p:sp>
      <p:sp>
        <p:nvSpPr>
          <p:cNvPr id="9222" name="Заголовок 1"/>
          <p:cNvSpPr>
            <a:spLocks/>
          </p:cNvSpPr>
          <p:nvPr/>
        </p:nvSpPr>
        <p:spPr bwMode="auto">
          <a:xfrm>
            <a:off x="34596" y="219053"/>
            <a:ext cx="8280920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sz="2100" b="1" dirty="0">
                <a:solidFill>
                  <a:srgbClr val="0078BF"/>
                </a:solidFill>
              </a:rPr>
              <a:t>Роли доступа</a:t>
            </a:r>
          </a:p>
        </p:txBody>
      </p:sp>
      <p:sp>
        <p:nvSpPr>
          <p:cNvPr id="9223" name="Rectangle 9"/>
          <p:cNvSpPr>
            <a:spLocks noChangeArrowheads="1"/>
          </p:cNvSpPr>
          <p:nvPr/>
        </p:nvSpPr>
        <p:spPr bwMode="auto">
          <a:xfrm>
            <a:off x="1494235" y="627460"/>
            <a:ext cx="6210300" cy="399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z="135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0D48B8-D670-425D-9612-BDFE6006267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1520" y="1107932"/>
            <a:ext cx="7340960" cy="35197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A58A8A-7D44-4FC2-B632-B0303938A878}"/>
              </a:ext>
            </a:extLst>
          </p:cNvPr>
          <p:cNvSpPr txBox="1"/>
          <p:nvPr/>
        </p:nvSpPr>
        <p:spPr>
          <a:xfrm>
            <a:off x="7244524" y="3435846"/>
            <a:ext cx="2141984" cy="1423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0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Красным цветом</a:t>
            </a:r>
            <a:r>
              <a:rPr lang="en-US" sz="10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SELECT, UPDATE, DELETE, INSERT.</a:t>
            </a:r>
            <a:endParaRPr lang="ru-RU" sz="1000" kern="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0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Зеленая</a:t>
            </a:r>
            <a:r>
              <a:rPr lang="en-US" sz="10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SELECT, UPDATE, INSERT.</a:t>
            </a:r>
            <a:endParaRPr lang="ru-RU" sz="1000" kern="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0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Желтая </a:t>
            </a:r>
            <a:r>
              <a:rPr lang="en-US" sz="10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SELECT.</a:t>
            </a:r>
            <a:endParaRPr lang="ru-RU" sz="1000" kern="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013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5381625" y="704232"/>
            <a:ext cx="13811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/>
          </a:p>
        </p:txBody>
      </p:sp>
      <p:sp>
        <p:nvSpPr>
          <p:cNvPr id="9219" name="Rectangle 7"/>
          <p:cNvSpPr>
            <a:spLocks noChangeArrowheads="1"/>
          </p:cNvSpPr>
          <p:nvPr/>
        </p:nvSpPr>
        <p:spPr bwMode="auto">
          <a:xfrm>
            <a:off x="6797279" y="659584"/>
            <a:ext cx="15120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/>
          </a:p>
        </p:txBody>
      </p:sp>
      <p:sp>
        <p:nvSpPr>
          <p:cNvPr id="9222" name="Заголовок 1"/>
          <p:cNvSpPr>
            <a:spLocks/>
          </p:cNvSpPr>
          <p:nvPr/>
        </p:nvSpPr>
        <p:spPr bwMode="auto">
          <a:xfrm>
            <a:off x="34596" y="219053"/>
            <a:ext cx="8280920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sz="2100" b="1" dirty="0">
                <a:solidFill>
                  <a:srgbClr val="0078BF"/>
                </a:solidFill>
              </a:rPr>
              <a:t>Дизайн сайта</a:t>
            </a:r>
          </a:p>
        </p:txBody>
      </p:sp>
      <p:sp>
        <p:nvSpPr>
          <p:cNvPr id="9223" name="Rectangle 9"/>
          <p:cNvSpPr>
            <a:spLocks noChangeArrowheads="1"/>
          </p:cNvSpPr>
          <p:nvPr/>
        </p:nvSpPr>
        <p:spPr bwMode="auto">
          <a:xfrm>
            <a:off x="1494235" y="627460"/>
            <a:ext cx="6210300" cy="399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z="1350"/>
          </a:p>
        </p:txBody>
      </p:sp>
      <p:pic>
        <p:nvPicPr>
          <p:cNvPr id="2" name="2024-01-15 22-57-06">
            <a:hlinkClick r:id="" action="ppaction://media"/>
            <a:extLst>
              <a:ext uri="{FF2B5EF4-FFF2-40B4-BE49-F238E27FC236}">
                <a16:creationId xmlns:a16="http://schemas.microsoft.com/office/drawing/2014/main" id="{69679EEE-EE7A-42FB-9654-B9B06535560B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14484" y="648963"/>
            <a:ext cx="7569802" cy="411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37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5381625" y="704232"/>
            <a:ext cx="13811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/>
          </a:p>
        </p:txBody>
      </p:sp>
      <p:sp>
        <p:nvSpPr>
          <p:cNvPr id="9219" name="Rectangle 7"/>
          <p:cNvSpPr>
            <a:spLocks noChangeArrowheads="1"/>
          </p:cNvSpPr>
          <p:nvPr/>
        </p:nvSpPr>
        <p:spPr bwMode="auto">
          <a:xfrm>
            <a:off x="6797279" y="659584"/>
            <a:ext cx="15120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/>
          </a:p>
        </p:txBody>
      </p:sp>
      <p:sp>
        <p:nvSpPr>
          <p:cNvPr id="5124" name="Объект 2"/>
          <p:cNvSpPr>
            <a:spLocks noGrp="1"/>
          </p:cNvSpPr>
          <p:nvPr>
            <p:ph idx="1"/>
          </p:nvPr>
        </p:nvSpPr>
        <p:spPr>
          <a:xfrm>
            <a:off x="0" y="959665"/>
            <a:ext cx="8315516" cy="3617097"/>
          </a:xfrm>
        </p:spPr>
        <p:txBody>
          <a:bodyPr vert="horz" lIns="91440" tIns="45720" rIns="91440" bIns="45720" rtlCol="0">
            <a:normAutofit/>
          </a:bodyPr>
          <a:lstStyle/>
          <a:p>
            <a:pPr marL="130969" indent="0">
              <a:spcBef>
                <a:spcPct val="0"/>
              </a:spcBef>
              <a:buNone/>
            </a:pPr>
            <a:r>
              <a:rPr lang="ru-RU" sz="1500" b="1" dirty="0"/>
              <a:t>При реализации проекта мне понадобится такая технология как </a:t>
            </a:r>
            <a:r>
              <a:rPr lang="en-US" sz="1500" b="1" dirty="0"/>
              <a:t>GRPC</a:t>
            </a:r>
            <a:r>
              <a:rPr lang="ru-RU" sz="1500" b="1" dirty="0"/>
              <a:t>.</a:t>
            </a:r>
            <a:br>
              <a:rPr lang="ru-RU" sz="1500" b="1" dirty="0"/>
            </a:br>
            <a:r>
              <a:rPr lang="ru-RU" sz="1500" b="1" dirty="0"/>
              <a:t>Ниже представлен мини проекта для понимания технологии.</a:t>
            </a:r>
          </a:p>
          <a:p>
            <a:pPr marL="130969" indent="0">
              <a:spcBef>
                <a:spcPct val="0"/>
              </a:spcBef>
              <a:buNone/>
            </a:pPr>
            <a:endParaRPr lang="ru-RU" sz="1500" b="1" dirty="0"/>
          </a:p>
          <a:p>
            <a:pPr marL="130969" indent="0">
              <a:spcBef>
                <a:spcPct val="0"/>
              </a:spcBef>
              <a:buNone/>
            </a:pPr>
            <a:endParaRPr lang="ru-RU" sz="1500" b="1" dirty="0"/>
          </a:p>
        </p:txBody>
      </p:sp>
      <p:sp>
        <p:nvSpPr>
          <p:cNvPr id="9222" name="Заголовок 1"/>
          <p:cNvSpPr>
            <a:spLocks/>
          </p:cNvSpPr>
          <p:nvPr/>
        </p:nvSpPr>
        <p:spPr bwMode="auto">
          <a:xfrm>
            <a:off x="34596" y="219053"/>
            <a:ext cx="8280920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sz="2100" b="1" dirty="0">
                <a:solidFill>
                  <a:srgbClr val="0078BF"/>
                </a:solidFill>
              </a:rPr>
              <a:t>Скриншоты сделанного по проекту</a:t>
            </a:r>
          </a:p>
        </p:txBody>
      </p:sp>
      <p:sp>
        <p:nvSpPr>
          <p:cNvPr id="9223" name="Rectangle 9"/>
          <p:cNvSpPr>
            <a:spLocks noChangeArrowheads="1"/>
          </p:cNvSpPr>
          <p:nvPr/>
        </p:nvSpPr>
        <p:spPr bwMode="auto">
          <a:xfrm>
            <a:off x="1494235" y="627460"/>
            <a:ext cx="6210300" cy="399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z="135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3D2FD79-B676-4704-ABE4-A5B02515D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58" y="1696427"/>
            <a:ext cx="8616254" cy="248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283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5381625" y="704232"/>
            <a:ext cx="13811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/>
          </a:p>
        </p:txBody>
      </p:sp>
      <p:sp>
        <p:nvSpPr>
          <p:cNvPr id="9219" name="Rectangle 7"/>
          <p:cNvSpPr>
            <a:spLocks noChangeArrowheads="1"/>
          </p:cNvSpPr>
          <p:nvPr/>
        </p:nvSpPr>
        <p:spPr bwMode="auto">
          <a:xfrm>
            <a:off x="6797279" y="659584"/>
            <a:ext cx="15120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/>
          </a:p>
        </p:txBody>
      </p:sp>
      <p:sp>
        <p:nvSpPr>
          <p:cNvPr id="5124" name="Объект 2"/>
          <p:cNvSpPr>
            <a:spLocks noGrp="1"/>
          </p:cNvSpPr>
          <p:nvPr>
            <p:ph idx="1"/>
          </p:nvPr>
        </p:nvSpPr>
        <p:spPr>
          <a:xfrm>
            <a:off x="0" y="959665"/>
            <a:ext cx="8315516" cy="3617097"/>
          </a:xfrm>
        </p:spPr>
        <p:txBody>
          <a:bodyPr vert="horz" lIns="91440" tIns="45720" rIns="91440" bIns="45720" rtlCol="0">
            <a:normAutofit/>
          </a:bodyPr>
          <a:lstStyle/>
          <a:p>
            <a:pPr marL="130969" indent="0">
              <a:spcBef>
                <a:spcPct val="0"/>
              </a:spcBef>
              <a:buNone/>
            </a:pPr>
            <a:endParaRPr lang="ru-RU" sz="1500" b="1" dirty="0"/>
          </a:p>
          <a:p>
            <a:pPr marL="130969" indent="0">
              <a:spcBef>
                <a:spcPct val="0"/>
              </a:spcBef>
              <a:buNone/>
            </a:pPr>
            <a:endParaRPr lang="ru-RU" sz="1500" b="1" dirty="0"/>
          </a:p>
        </p:txBody>
      </p:sp>
      <p:sp>
        <p:nvSpPr>
          <p:cNvPr id="9222" name="Заголовок 1"/>
          <p:cNvSpPr>
            <a:spLocks/>
          </p:cNvSpPr>
          <p:nvPr/>
        </p:nvSpPr>
        <p:spPr bwMode="auto">
          <a:xfrm>
            <a:off x="34596" y="219053"/>
            <a:ext cx="8280920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sz="2100" b="1" dirty="0">
                <a:solidFill>
                  <a:srgbClr val="0078BF"/>
                </a:solidFill>
              </a:rPr>
              <a:t>Скриншоты сделанного по проекту</a:t>
            </a:r>
          </a:p>
        </p:txBody>
      </p:sp>
      <p:sp>
        <p:nvSpPr>
          <p:cNvPr id="9223" name="Rectangle 9"/>
          <p:cNvSpPr>
            <a:spLocks noChangeArrowheads="1"/>
          </p:cNvSpPr>
          <p:nvPr/>
        </p:nvSpPr>
        <p:spPr bwMode="auto">
          <a:xfrm>
            <a:off x="1494235" y="627460"/>
            <a:ext cx="6210300" cy="399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z="135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0444B73-CEEC-49D6-B7EA-4CF4437DF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355" y="689889"/>
            <a:ext cx="6997503" cy="39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00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5381625" y="704232"/>
            <a:ext cx="13811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/>
          </a:p>
        </p:txBody>
      </p:sp>
      <p:sp>
        <p:nvSpPr>
          <p:cNvPr id="9219" name="Rectangle 7"/>
          <p:cNvSpPr>
            <a:spLocks noChangeArrowheads="1"/>
          </p:cNvSpPr>
          <p:nvPr/>
        </p:nvSpPr>
        <p:spPr bwMode="auto">
          <a:xfrm>
            <a:off x="6797279" y="659584"/>
            <a:ext cx="15120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/>
          </a:p>
        </p:txBody>
      </p:sp>
      <p:sp>
        <p:nvSpPr>
          <p:cNvPr id="5124" name="Объект 2"/>
          <p:cNvSpPr>
            <a:spLocks noGrp="1"/>
          </p:cNvSpPr>
          <p:nvPr>
            <p:ph idx="1"/>
          </p:nvPr>
        </p:nvSpPr>
        <p:spPr>
          <a:xfrm>
            <a:off x="0" y="959665"/>
            <a:ext cx="8315516" cy="3617097"/>
          </a:xfrm>
        </p:spPr>
        <p:txBody>
          <a:bodyPr vert="horz" lIns="91440" tIns="45720" rIns="91440" bIns="45720" rtlCol="0">
            <a:normAutofit/>
          </a:bodyPr>
          <a:lstStyle/>
          <a:p>
            <a:pPr marL="130969" indent="0">
              <a:spcBef>
                <a:spcPct val="0"/>
              </a:spcBef>
              <a:buNone/>
            </a:pPr>
            <a:r>
              <a:rPr lang="ru-RU" sz="1500" b="1" dirty="0"/>
              <a:t>Мне понадобится такая технология как </a:t>
            </a:r>
            <a:r>
              <a:rPr lang="en-US" sz="1500" b="1" dirty="0" err="1"/>
              <a:t>RabitMQ</a:t>
            </a:r>
            <a:r>
              <a:rPr lang="ru-RU" sz="1500" b="1" dirty="0"/>
              <a:t>.</a:t>
            </a:r>
            <a:br>
              <a:rPr lang="ru-RU" sz="1500" b="1" dirty="0"/>
            </a:br>
            <a:r>
              <a:rPr lang="ru-RU" sz="1500" b="1" dirty="0"/>
              <a:t>Ниже представлен мини проекта для понимания технологии.</a:t>
            </a:r>
          </a:p>
          <a:p>
            <a:pPr marL="130969" indent="0">
              <a:spcBef>
                <a:spcPct val="0"/>
              </a:spcBef>
              <a:buNone/>
            </a:pPr>
            <a:endParaRPr lang="ru-RU" sz="1500" b="1" dirty="0"/>
          </a:p>
          <a:p>
            <a:pPr marL="130969" indent="0">
              <a:spcBef>
                <a:spcPct val="0"/>
              </a:spcBef>
              <a:buNone/>
            </a:pPr>
            <a:endParaRPr lang="ru-RU" sz="1500" b="1" dirty="0"/>
          </a:p>
        </p:txBody>
      </p:sp>
      <p:sp>
        <p:nvSpPr>
          <p:cNvPr id="9222" name="Заголовок 1"/>
          <p:cNvSpPr>
            <a:spLocks/>
          </p:cNvSpPr>
          <p:nvPr/>
        </p:nvSpPr>
        <p:spPr bwMode="auto">
          <a:xfrm>
            <a:off x="34596" y="219053"/>
            <a:ext cx="8280920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sz="2100" b="1" dirty="0">
                <a:solidFill>
                  <a:srgbClr val="0078BF"/>
                </a:solidFill>
              </a:rPr>
              <a:t>Скриншоты сделанного по проекту</a:t>
            </a:r>
          </a:p>
        </p:txBody>
      </p:sp>
      <p:sp>
        <p:nvSpPr>
          <p:cNvPr id="9223" name="Rectangle 9"/>
          <p:cNvSpPr>
            <a:spLocks noChangeArrowheads="1"/>
          </p:cNvSpPr>
          <p:nvPr/>
        </p:nvSpPr>
        <p:spPr bwMode="auto">
          <a:xfrm>
            <a:off x="1494235" y="627460"/>
            <a:ext cx="6210300" cy="399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z="135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CD2E301-D13C-4D69-AF12-A998589E0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53" y="1491630"/>
            <a:ext cx="4075555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1CD70D-7473-4EB8-89D6-0BC33D69B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4919" y="2900158"/>
            <a:ext cx="5724128" cy="204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93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ChangeArrowheads="1"/>
          </p:cNvSpPr>
          <p:nvPr/>
        </p:nvSpPr>
        <p:spPr bwMode="auto">
          <a:xfrm>
            <a:off x="5381625" y="704232"/>
            <a:ext cx="13811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/>
          </a:p>
        </p:txBody>
      </p:sp>
      <p:sp>
        <p:nvSpPr>
          <p:cNvPr id="10243" name="Rectangle 7"/>
          <p:cNvSpPr>
            <a:spLocks noChangeArrowheads="1"/>
          </p:cNvSpPr>
          <p:nvPr/>
        </p:nvSpPr>
        <p:spPr bwMode="auto">
          <a:xfrm>
            <a:off x="6797279" y="659584"/>
            <a:ext cx="15120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/>
          </a:p>
        </p:txBody>
      </p:sp>
      <p:sp>
        <p:nvSpPr>
          <p:cNvPr id="10244" name="Объект 2"/>
          <p:cNvSpPr>
            <a:spLocks noGrp="1"/>
          </p:cNvSpPr>
          <p:nvPr>
            <p:ph idx="1"/>
          </p:nvPr>
        </p:nvSpPr>
        <p:spPr>
          <a:xfrm>
            <a:off x="107503" y="1004314"/>
            <a:ext cx="7597031" cy="3985022"/>
          </a:xfrm>
        </p:spPr>
        <p:txBody>
          <a:bodyPr vert="horz" lIns="91440" tIns="45720" rIns="91440" bIns="45720" rtlCol="0">
            <a:normAutofit/>
          </a:bodyPr>
          <a:lstStyle/>
          <a:p>
            <a:pPr marL="473869">
              <a:spcBef>
                <a:spcPct val="0"/>
              </a:spcBef>
              <a:buFont typeface="+mj-lt"/>
              <a:buAutoNum type="arabicPeriod"/>
            </a:pPr>
            <a:r>
              <a:rPr lang="ru-RU" altLang="ru-RU" sz="1500" b="1" dirty="0"/>
              <a:t>Работа будет реализована с помощью новых технологий</a:t>
            </a:r>
          </a:p>
          <a:p>
            <a:pPr marL="473869">
              <a:spcBef>
                <a:spcPct val="0"/>
              </a:spcBef>
              <a:buFont typeface="+mj-lt"/>
              <a:buAutoNum type="arabicPeriod"/>
            </a:pPr>
            <a:r>
              <a:rPr lang="ru-RU" altLang="ru-RU" sz="1500" b="1" dirty="0"/>
              <a:t>Работа будет выполнена в срок</a:t>
            </a:r>
          </a:p>
        </p:txBody>
      </p:sp>
      <p:sp>
        <p:nvSpPr>
          <p:cNvPr id="10246" name="Заголовок 1"/>
          <p:cNvSpPr>
            <a:spLocks/>
          </p:cNvSpPr>
          <p:nvPr/>
        </p:nvSpPr>
        <p:spPr bwMode="auto">
          <a:xfrm>
            <a:off x="97791" y="204788"/>
            <a:ext cx="8280920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sz="2100" b="1" dirty="0">
                <a:solidFill>
                  <a:srgbClr val="0078BF"/>
                </a:solidFill>
              </a:rPr>
              <a:t>Основные выводы по работе</a:t>
            </a:r>
          </a:p>
        </p:txBody>
      </p:sp>
    </p:spTree>
    <p:extLst>
      <p:ext uri="{BB962C8B-B14F-4D97-AF65-F5344CB8AC3E}">
        <p14:creationId xmlns:p14="http://schemas.microsoft.com/office/powerpoint/2010/main" val="2109936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04788"/>
            <a:ext cx="8459788" cy="422275"/>
          </a:xfrm>
        </p:spPr>
        <p:txBody>
          <a:bodyPr/>
          <a:lstStyle/>
          <a:p>
            <a:r>
              <a:rPr lang="ru-RU" altLang="ru-RU" sz="2100" b="1" dirty="0">
                <a:solidFill>
                  <a:srgbClr val="0078BF"/>
                </a:solidFill>
              </a:rPr>
              <a:t>Актуальность работы </a:t>
            </a:r>
          </a:p>
        </p:txBody>
      </p:sp>
      <p:sp>
        <p:nvSpPr>
          <p:cNvPr id="4099" name="Содержимое 2"/>
          <p:cNvSpPr>
            <a:spLocks noGrp="1"/>
          </p:cNvSpPr>
          <p:nvPr>
            <p:ph idx="4294967295"/>
          </p:nvPr>
        </p:nvSpPr>
        <p:spPr>
          <a:xfrm>
            <a:off x="0" y="950913"/>
            <a:ext cx="8064500" cy="3695700"/>
          </a:xfrm>
        </p:spPr>
        <p:txBody>
          <a:bodyPr/>
          <a:lstStyle/>
          <a:p>
            <a:pPr marL="130969" indent="0">
              <a:spcBef>
                <a:spcPct val="0"/>
              </a:spcBef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Актуальность проекта «Веб-сервис для старост по учету посещаемости студентов» является упростить и тем самым ускорить работу старосты и куратора группы по составлению аттестационной ведомости студентов группы.</a:t>
            </a:r>
            <a:endParaRPr lang="ru-RU" altLang="ru-RU" sz="1500" dirty="0"/>
          </a:p>
          <a:p>
            <a:pPr marL="130969" indent="0">
              <a:spcBef>
                <a:spcPct val="0"/>
              </a:spcBef>
              <a:buNone/>
            </a:pPr>
            <a:endParaRPr lang="ru-RU" altLang="ru-RU" sz="1500" b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5F779485-D33C-4768-816B-46AA45422B81}" type="slidenum">
              <a:rPr lang="ru-RU" altLang="ru-RU" smtClean="0"/>
              <a:pPr/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6646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04788"/>
            <a:ext cx="8460432" cy="422275"/>
          </a:xfrm>
        </p:spPr>
        <p:txBody>
          <a:bodyPr/>
          <a:lstStyle/>
          <a:p>
            <a:r>
              <a:rPr lang="ru-RU" altLang="ru-RU" sz="2100" b="1" dirty="0">
                <a:solidFill>
                  <a:srgbClr val="0078BF"/>
                </a:solidFill>
              </a:rPr>
              <a:t>Цель и задачи работы </a:t>
            </a:r>
          </a:p>
        </p:txBody>
      </p:sp>
      <p:sp>
        <p:nvSpPr>
          <p:cNvPr id="5123" name="Содержимое 2"/>
          <p:cNvSpPr>
            <a:spLocks noGrp="1"/>
          </p:cNvSpPr>
          <p:nvPr>
            <p:ph idx="4294967295"/>
          </p:nvPr>
        </p:nvSpPr>
        <p:spPr>
          <a:xfrm>
            <a:off x="0" y="950913"/>
            <a:ext cx="8460432" cy="3695700"/>
          </a:xfrm>
        </p:spPr>
        <p:txBody>
          <a:bodyPr>
            <a:normAutofit fontScale="70000" lnSpcReduction="20000"/>
          </a:bodyPr>
          <a:lstStyle/>
          <a:p>
            <a:pPr marL="130969" indent="0">
              <a:spcBef>
                <a:spcPct val="0"/>
              </a:spcBef>
              <a:buNone/>
            </a:pPr>
            <a:r>
              <a:rPr lang="ru-RU" altLang="ru-RU" sz="1500" b="1" dirty="0"/>
              <a:t>Цель  –</a:t>
            </a:r>
            <a:r>
              <a:rPr lang="ru-RU" altLang="ru-RU" sz="1500" dirty="0"/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Цель проекта высшего уровня –упростить работу старосты и куратора группы по составлению аттестационной ведомости студентов группы.</a:t>
            </a:r>
            <a:endParaRPr lang="ru-RU" altLang="ru-RU" sz="1500" dirty="0"/>
          </a:p>
          <a:p>
            <a:pPr marL="130969" indent="0">
              <a:spcBef>
                <a:spcPct val="0"/>
              </a:spcBef>
              <a:buNone/>
            </a:pPr>
            <a:endParaRPr lang="ru-RU" altLang="ru-RU" sz="1500" b="1" dirty="0"/>
          </a:p>
          <a:p>
            <a:pPr marL="130969" indent="0">
              <a:spcBef>
                <a:spcPct val="0"/>
              </a:spcBef>
              <a:buNone/>
            </a:pPr>
            <a:r>
              <a:rPr lang="ru-RU" altLang="ru-RU" sz="1500" b="1" dirty="0"/>
              <a:t>Стратегия – </a:t>
            </a:r>
            <a:r>
              <a:rPr lang="ru-RU" sz="1400" dirty="0"/>
              <a:t>разработать приложение для отметок пропуска в СибГИУ</a:t>
            </a:r>
            <a:endParaRPr lang="ru-RU" altLang="ru-RU" sz="1500" b="1" dirty="0"/>
          </a:p>
          <a:p>
            <a:pPr marL="130969" indent="0">
              <a:spcBef>
                <a:spcPct val="0"/>
              </a:spcBef>
              <a:buNone/>
            </a:pPr>
            <a:endParaRPr lang="ru-RU" altLang="ru-RU" sz="1500" b="1" dirty="0"/>
          </a:p>
          <a:p>
            <a:pPr marL="130969" indent="0">
              <a:spcBef>
                <a:spcPct val="0"/>
              </a:spcBef>
              <a:buNone/>
            </a:pPr>
            <a:r>
              <a:rPr lang="ru-RU" altLang="ru-RU" sz="1500" b="1" dirty="0"/>
              <a:t>Задачи: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Анализ процесса учета посещаемости студентов в колледже СибГИУ;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Составить документацию по выбору и обоснованию инструментов, используемых в проекте;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Разработать техническое задание для проекта;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Разработать информационное, алгоритмическое, программное и техническое обеспечение проекта на разработку веб-сервиса по учету посещаемости студентов;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Спроектировать и реализовать базу данных для проекта веб-сервиса по учету посещаемости старост;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Разработать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back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end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веб-сервиса по учету посещаемости студентов;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Разработать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front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end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веб-сервиса по учету посещаемости студентов;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Протестировать веб-сервис по учету посещаемости студентов на конечный пользователях.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5F779485-D33C-4768-816B-46AA45422B81}" type="slidenum">
              <a:rPr lang="ru-RU" altLang="ru-RU" smtClean="0"/>
              <a:pPr/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50500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5381625" y="704232"/>
            <a:ext cx="13811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/>
          </a:p>
        </p:txBody>
      </p:sp>
      <p:sp>
        <p:nvSpPr>
          <p:cNvPr id="8195" name="Rectangle 7"/>
          <p:cNvSpPr>
            <a:spLocks noChangeArrowheads="1"/>
          </p:cNvSpPr>
          <p:nvPr/>
        </p:nvSpPr>
        <p:spPr bwMode="auto">
          <a:xfrm>
            <a:off x="6797279" y="659584"/>
            <a:ext cx="15120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/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903FEC9E-4868-4CAC-A178-B823B1070E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860040"/>
              </p:ext>
            </p:extLst>
          </p:nvPr>
        </p:nvGraphicFramePr>
        <p:xfrm>
          <a:off x="230495" y="726362"/>
          <a:ext cx="8654180" cy="4140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545">
                  <a:extLst>
                    <a:ext uri="{9D8B030D-6E8A-4147-A177-3AD203B41FA5}">
                      <a16:colId xmlns:a16="http://schemas.microsoft.com/office/drawing/2014/main" val="1915425048"/>
                    </a:ext>
                  </a:extLst>
                </a:gridCol>
                <a:gridCol w="2163545">
                  <a:extLst>
                    <a:ext uri="{9D8B030D-6E8A-4147-A177-3AD203B41FA5}">
                      <a16:colId xmlns:a16="http://schemas.microsoft.com/office/drawing/2014/main" val="802800717"/>
                    </a:ext>
                  </a:extLst>
                </a:gridCol>
                <a:gridCol w="2163545">
                  <a:extLst>
                    <a:ext uri="{9D8B030D-6E8A-4147-A177-3AD203B41FA5}">
                      <a16:colId xmlns:a16="http://schemas.microsoft.com/office/drawing/2014/main" val="1091431035"/>
                    </a:ext>
                  </a:extLst>
                </a:gridCol>
                <a:gridCol w="2163545">
                  <a:extLst>
                    <a:ext uri="{9D8B030D-6E8A-4147-A177-3AD203B41FA5}">
                      <a16:colId xmlns:a16="http://schemas.microsoft.com/office/drawing/2014/main" val="2096263253"/>
                    </a:ext>
                  </a:extLst>
                </a:gridCol>
              </a:tblGrid>
              <a:tr h="387779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ru-RU" sz="1200" b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Postgresql</a:t>
                      </a:r>
                      <a:endParaRPr lang="ru-RU" sz="12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Oracle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SQL Server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1865629"/>
                  </a:ext>
                </a:extLst>
              </a:tr>
              <a:tr h="387779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 хранения данных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Объектно-реляционная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Объектно-реляционная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Реляционная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5767267"/>
                  </a:ext>
                </a:extLst>
              </a:tr>
              <a:tr h="387779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Кроссплатформенность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2732914"/>
                  </a:ext>
                </a:extLst>
              </a:tr>
              <a:tr h="244034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Поддержка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XML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49641914"/>
                  </a:ext>
                </a:extLst>
              </a:tr>
              <a:tr h="387779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Подготовка специалистов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Легко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Сложно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Легко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3982442"/>
                  </a:ext>
                </a:extLst>
              </a:tr>
              <a:tr h="387779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Разработчик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PostgreSQL Global Development Group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Oracle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3232710"/>
                  </a:ext>
                </a:extLst>
              </a:tr>
              <a:tr h="181553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Языки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SQL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PL and PG SQL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PL SQL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SQL, T-SQL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8014327"/>
                  </a:ext>
                </a:extLst>
              </a:tr>
              <a:tr h="387779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Тип лицензии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Открытый исходный код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Коммерческая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Коммерческая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8124950"/>
                  </a:ext>
                </a:extLst>
              </a:tr>
              <a:tr h="181553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Место в РСУБД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№4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№1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9453349"/>
                  </a:ext>
                </a:extLst>
              </a:tr>
              <a:tr h="244034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Текущий выпуск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15.2,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февраль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2023 г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21c,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январь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2021 г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20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ноября 2019 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6384002"/>
                  </a:ext>
                </a:extLst>
              </a:tr>
              <a:tr h="181553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Надежность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0932180"/>
                  </a:ext>
                </a:extLst>
              </a:tr>
              <a:tr h="181553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Страна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Россия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США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США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4485339"/>
                  </a:ext>
                </a:extLst>
              </a:tr>
              <a:tr h="594006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Инструменты администрирования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pgAdmin4,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pg_archivecleanup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initdb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 другие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Oracle Enterprise Manager, Oracle Wallet Manager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 SQL Server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024995"/>
                  </a:ext>
                </a:extLst>
              </a:tr>
            </a:tbl>
          </a:graphicData>
        </a:graphic>
      </p:graphicFrame>
      <p:sp>
        <p:nvSpPr>
          <p:cNvPr id="8198" name="Заголовок 1"/>
          <p:cNvSpPr>
            <a:spLocks/>
          </p:cNvSpPr>
          <p:nvPr/>
        </p:nvSpPr>
        <p:spPr bwMode="auto">
          <a:xfrm>
            <a:off x="3455" y="276870"/>
            <a:ext cx="8881220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sz="2100" b="1" dirty="0">
                <a:solidFill>
                  <a:srgbClr val="0078BF"/>
                </a:solidFill>
              </a:rPr>
              <a:t>Выбор и обоснование методов и инструментов</a:t>
            </a:r>
          </a:p>
        </p:txBody>
      </p:sp>
      <p:sp>
        <p:nvSpPr>
          <p:cNvPr id="8199" name="Rectangle 9"/>
          <p:cNvSpPr>
            <a:spLocks noChangeArrowheads="1"/>
          </p:cNvSpPr>
          <p:nvPr/>
        </p:nvSpPr>
        <p:spPr bwMode="auto">
          <a:xfrm>
            <a:off x="1494235" y="627460"/>
            <a:ext cx="6210300" cy="399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z="135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1BCAB74-36CF-4450-B3E9-50048147C4ED}" type="slidenum">
              <a:rPr lang="ru-RU" altLang="ru-RU" smtClean="0"/>
              <a:pPr/>
              <a:t>4</a:t>
            </a:fld>
            <a:endParaRPr lang="ru-RU" altLang="ru-RU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F97AFAB7-9B14-42C9-9518-4702F1571DD4}"/>
              </a:ext>
            </a:extLst>
          </p:cNvPr>
          <p:cNvSpPr txBox="1">
            <a:spLocks/>
          </p:cNvSpPr>
          <p:nvPr/>
        </p:nvSpPr>
        <p:spPr>
          <a:xfrm>
            <a:off x="179512" y="727794"/>
            <a:ext cx="2239961" cy="397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969" indent="0">
              <a:spcBef>
                <a:spcPct val="0"/>
              </a:spcBef>
              <a:buFont typeface="Arial" pitchFamily="34" charset="0"/>
              <a:buNone/>
            </a:pPr>
            <a:r>
              <a:rPr lang="ru-RU" altLang="ru-RU" sz="1500" b="1" dirty="0"/>
              <a:t>СУБД</a:t>
            </a:r>
          </a:p>
          <a:p>
            <a:pPr marL="130969" indent="0">
              <a:spcBef>
                <a:spcPct val="0"/>
              </a:spcBef>
              <a:buFont typeface="Arial" pitchFamily="34" charset="0"/>
              <a:buNone/>
            </a:pPr>
            <a:endParaRPr lang="ru-RU" altLang="ru-RU" sz="1500" b="1" dirty="0"/>
          </a:p>
        </p:txBody>
      </p:sp>
    </p:spTree>
    <p:extLst>
      <p:ext uri="{BB962C8B-B14F-4D97-AF65-F5344CB8AC3E}">
        <p14:creationId xmlns:p14="http://schemas.microsoft.com/office/powerpoint/2010/main" val="3236441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5381625" y="704232"/>
            <a:ext cx="13811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 dirty="0"/>
          </a:p>
        </p:txBody>
      </p:sp>
      <p:sp>
        <p:nvSpPr>
          <p:cNvPr id="8195" name="Rectangle 7"/>
          <p:cNvSpPr>
            <a:spLocks noChangeArrowheads="1"/>
          </p:cNvSpPr>
          <p:nvPr/>
        </p:nvSpPr>
        <p:spPr bwMode="auto">
          <a:xfrm>
            <a:off x="6797279" y="659584"/>
            <a:ext cx="15120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 dirty="0"/>
          </a:p>
        </p:txBody>
      </p:sp>
      <p:sp>
        <p:nvSpPr>
          <p:cNvPr id="8196" name="Объект 2"/>
          <p:cNvSpPr>
            <a:spLocks noGrp="1"/>
          </p:cNvSpPr>
          <p:nvPr>
            <p:ph idx="1"/>
          </p:nvPr>
        </p:nvSpPr>
        <p:spPr>
          <a:xfrm>
            <a:off x="243807" y="704900"/>
            <a:ext cx="3380458" cy="397641"/>
          </a:xfrm>
        </p:spPr>
        <p:txBody>
          <a:bodyPr vert="horz" lIns="91440" tIns="45720" rIns="91440" bIns="45720" rtlCol="0">
            <a:normAutofit/>
          </a:bodyPr>
          <a:lstStyle/>
          <a:p>
            <a:pPr marL="130969" indent="0">
              <a:spcBef>
                <a:spcPct val="0"/>
              </a:spcBef>
              <a:buNone/>
            </a:pPr>
            <a:r>
              <a:rPr lang="ru-RU" altLang="ru-RU" sz="1500" b="1" dirty="0"/>
              <a:t>Язык программирования</a:t>
            </a:r>
          </a:p>
          <a:p>
            <a:pPr marL="130969" indent="0">
              <a:spcBef>
                <a:spcPct val="0"/>
              </a:spcBef>
              <a:buNone/>
            </a:pPr>
            <a:endParaRPr lang="ru-RU" altLang="ru-RU" sz="1500" b="1" dirty="0"/>
          </a:p>
        </p:txBody>
      </p:sp>
      <p:sp>
        <p:nvSpPr>
          <p:cNvPr id="8198" name="Заголовок 1"/>
          <p:cNvSpPr>
            <a:spLocks/>
          </p:cNvSpPr>
          <p:nvPr/>
        </p:nvSpPr>
        <p:spPr bwMode="auto">
          <a:xfrm>
            <a:off x="3455" y="276870"/>
            <a:ext cx="8460432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sz="2100" b="1" dirty="0">
                <a:solidFill>
                  <a:srgbClr val="0078BF"/>
                </a:solidFill>
              </a:rPr>
              <a:t>Выбор и обоснование методов и инструментов</a:t>
            </a:r>
          </a:p>
        </p:txBody>
      </p:sp>
      <p:sp>
        <p:nvSpPr>
          <p:cNvPr id="8199" name="Rectangle 9"/>
          <p:cNvSpPr>
            <a:spLocks noChangeArrowheads="1"/>
          </p:cNvSpPr>
          <p:nvPr/>
        </p:nvSpPr>
        <p:spPr bwMode="auto">
          <a:xfrm>
            <a:off x="1494235" y="627460"/>
            <a:ext cx="6210300" cy="399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z="135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1BCAB74-36CF-4450-B3E9-50048147C4ED}" type="slidenum">
              <a:rPr lang="ru-RU" altLang="ru-RU" smtClean="0"/>
              <a:pPr/>
              <a:t>5</a:t>
            </a:fld>
            <a:endParaRPr lang="ru-RU" alt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AFD78B28-68EB-4D32-881E-893793F68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345574"/>
              </p:ext>
            </p:extLst>
          </p:nvPr>
        </p:nvGraphicFramePr>
        <p:xfrm>
          <a:off x="341784" y="1018982"/>
          <a:ext cx="8460432" cy="39559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0333">
                  <a:extLst>
                    <a:ext uri="{9D8B030D-6E8A-4147-A177-3AD203B41FA5}">
                      <a16:colId xmlns:a16="http://schemas.microsoft.com/office/drawing/2014/main" val="4039699709"/>
                    </a:ext>
                  </a:extLst>
                </a:gridCol>
                <a:gridCol w="1893744">
                  <a:extLst>
                    <a:ext uri="{9D8B030D-6E8A-4147-A177-3AD203B41FA5}">
                      <a16:colId xmlns:a16="http://schemas.microsoft.com/office/drawing/2014/main" val="909955739"/>
                    </a:ext>
                  </a:extLst>
                </a:gridCol>
                <a:gridCol w="1946853">
                  <a:extLst>
                    <a:ext uri="{9D8B030D-6E8A-4147-A177-3AD203B41FA5}">
                      <a16:colId xmlns:a16="http://schemas.microsoft.com/office/drawing/2014/main" val="3034694088"/>
                    </a:ext>
                  </a:extLst>
                </a:gridCol>
                <a:gridCol w="2309502">
                  <a:extLst>
                    <a:ext uri="{9D8B030D-6E8A-4147-A177-3AD203B41FA5}">
                      <a16:colId xmlns:a16="http://schemas.microsoft.com/office/drawing/2014/main" val="2333542287"/>
                    </a:ext>
                  </a:extLst>
                </a:gridCol>
              </a:tblGrid>
              <a:tr h="262875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838" marR="24838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C#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838" marR="24838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838" marR="24838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838" marR="24838" marT="0" marB="0"/>
                </a:tc>
                <a:extLst>
                  <a:ext uri="{0D108BD9-81ED-4DB2-BD59-A6C34878D82A}">
                    <a16:rowId xmlns:a16="http://schemas.microsoft.com/office/drawing/2014/main" val="3734047526"/>
                  </a:ext>
                </a:extLst>
              </a:tr>
              <a:tr h="634599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Кроссплатформенность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838" marR="24838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-Ограниченная поддержка на других платформах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838" marR="24838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Широкая поддержка на различных операционных системах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838" marR="24838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Кроссплатформенность изначально встроена в язык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838" marR="24838" marT="0" marB="0"/>
                </a:tc>
                <a:extLst>
                  <a:ext uri="{0D108BD9-81ED-4DB2-BD59-A6C34878D82A}">
                    <a16:rowId xmlns:a16="http://schemas.microsoft.com/office/drawing/2014/main" val="1909637815"/>
                  </a:ext>
                </a:extLst>
              </a:tr>
              <a:tr h="894662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Экосистема и библиотеки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838" marR="24838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Хорошая интеграция с платформой .NET и обширная библиотека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838" marR="24838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Обширная экосистема и множество библиотек, включая Spring Framework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838" marR="24838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Относительно молодая экосистема и меньшее количество библиотек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838" marR="24838" marT="0" marB="0"/>
                </a:tc>
                <a:extLst>
                  <a:ext uri="{0D108BD9-81ED-4DB2-BD59-A6C34878D82A}">
                    <a16:rowId xmlns:a16="http://schemas.microsoft.com/office/drawing/2014/main" val="1543412744"/>
                  </a:ext>
                </a:extLst>
              </a:tr>
              <a:tr h="894662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Надежность и масштабируемость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838" marR="24838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Хорошая надежность и масштабируемость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838" marR="24838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Известная надежность и масштабируемость, поддерживаемая Spring Boot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838" marR="24838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Изначально разработан для создания масштабируемых систем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838" marR="24838" marT="0" marB="0"/>
                </a:tc>
                <a:extLst>
                  <a:ext uri="{0D108BD9-81ED-4DB2-BD59-A6C34878D82A}">
                    <a16:rowId xmlns:a16="http://schemas.microsoft.com/office/drawing/2014/main" val="427351456"/>
                  </a:ext>
                </a:extLst>
              </a:tr>
              <a:tr h="634599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Сообщество и поддержка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838" marR="24838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Большое сообщество разработчиков и обширная документация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838" marR="24838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Большое сообщество разработчиков и обширная документация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838" marR="24838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Активное сообщество и поддержка со стороны Google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838" marR="24838" marT="0" marB="0"/>
                </a:tc>
                <a:extLst>
                  <a:ext uri="{0D108BD9-81ED-4DB2-BD59-A6C34878D82A}">
                    <a16:rowId xmlns:a16="http://schemas.microsoft.com/office/drawing/2014/main" val="2956393132"/>
                  </a:ext>
                </a:extLst>
              </a:tr>
              <a:tr h="634599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Безопасность и управление памятью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838" marR="24838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Управление памятью через сборку мусора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838" marR="24838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Высокий уровень безопасности и управление памятью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838" marR="24838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Безопасность и управление памятью изначально встроены в язык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4838" marR="24838" marT="0" marB="0"/>
                </a:tc>
                <a:extLst>
                  <a:ext uri="{0D108BD9-81ED-4DB2-BD59-A6C34878D82A}">
                    <a16:rowId xmlns:a16="http://schemas.microsoft.com/office/drawing/2014/main" val="875745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600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04788"/>
            <a:ext cx="8460432" cy="422275"/>
          </a:xfrm>
        </p:spPr>
        <p:txBody>
          <a:bodyPr/>
          <a:lstStyle/>
          <a:p>
            <a:r>
              <a:rPr lang="ru-RU" altLang="ru-RU" sz="2100" b="1" dirty="0">
                <a:solidFill>
                  <a:srgbClr val="0078BF"/>
                </a:solidFill>
              </a:rPr>
              <a:t>Диаграмма </a:t>
            </a:r>
            <a:r>
              <a:rPr lang="ru-RU" altLang="ru-RU" sz="2100" b="1" dirty="0" err="1">
                <a:solidFill>
                  <a:srgbClr val="0078BF"/>
                </a:solidFill>
              </a:rPr>
              <a:t>Ганта</a:t>
            </a:r>
            <a:endParaRPr lang="ru-RU" altLang="ru-RU" sz="2100" b="1" dirty="0">
              <a:solidFill>
                <a:srgbClr val="0078BF"/>
              </a:solidFill>
            </a:endParaRPr>
          </a:p>
        </p:txBody>
      </p:sp>
      <p:sp>
        <p:nvSpPr>
          <p:cNvPr id="6147" name="Содержимое 2"/>
          <p:cNvSpPr>
            <a:spLocks noGrp="1"/>
          </p:cNvSpPr>
          <p:nvPr>
            <p:ph idx="4294967295"/>
          </p:nvPr>
        </p:nvSpPr>
        <p:spPr>
          <a:xfrm>
            <a:off x="251520" y="1265263"/>
            <a:ext cx="8244408" cy="3695700"/>
          </a:xfrm>
        </p:spPr>
        <p:txBody>
          <a:bodyPr/>
          <a:lstStyle/>
          <a:p>
            <a:pPr marL="130969" indent="0">
              <a:spcBef>
                <a:spcPct val="0"/>
              </a:spcBef>
              <a:buNone/>
            </a:pPr>
            <a:r>
              <a:rPr lang="ru-RU" altLang="ru-RU" sz="1500" b="1" dirty="0"/>
              <a:t>Календарное планирование из </a:t>
            </a:r>
            <a:r>
              <a:rPr lang="ru-RU" altLang="ru-RU" sz="1500" b="1" dirty="0" err="1"/>
              <a:t>проджекта</a:t>
            </a:r>
            <a:r>
              <a:rPr lang="ru-RU" altLang="ru-RU" sz="1500" b="1" dirty="0"/>
              <a:t> и сама диаграмма</a:t>
            </a:r>
          </a:p>
        </p:txBody>
      </p:sp>
      <p:pic>
        <p:nvPicPr>
          <p:cNvPr id="1026" name="Рисунок 5">
            <a:extLst>
              <a:ext uri="{FF2B5EF4-FFF2-40B4-BE49-F238E27FC236}">
                <a16:creationId xmlns:a16="http://schemas.microsoft.com/office/drawing/2014/main" id="{8F0795ED-3EB3-4F26-BE62-ACCD533D5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1" y="987574"/>
            <a:ext cx="8466138" cy="272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B319A8BC-3FD7-4B77-9D39-1C48B0F14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3143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488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04788"/>
            <a:ext cx="8460432" cy="422275"/>
          </a:xfrm>
        </p:spPr>
        <p:txBody>
          <a:bodyPr/>
          <a:lstStyle/>
          <a:p>
            <a:r>
              <a:rPr lang="ru-RU" altLang="ru-RU" sz="2100" b="1" dirty="0">
                <a:solidFill>
                  <a:srgbClr val="0078BF"/>
                </a:solidFill>
              </a:rPr>
              <a:t>Список задач для разработки проекта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B319A8BC-3FD7-4B77-9D39-1C48B0F14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3143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BF5A088D-9361-42EE-B63A-27D6244D2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" y="987574"/>
            <a:ext cx="8474075" cy="271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023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ChangeArrowheads="1"/>
          </p:cNvSpPr>
          <p:nvPr/>
        </p:nvSpPr>
        <p:spPr bwMode="auto">
          <a:xfrm>
            <a:off x="5381625" y="704232"/>
            <a:ext cx="13811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/>
          </a:p>
        </p:txBody>
      </p:sp>
      <p:sp>
        <p:nvSpPr>
          <p:cNvPr id="7171" name="Rectangle 7"/>
          <p:cNvSpPr>
            <a:spLocks noChangeArrowheads="1"/>
          </p:cNvSpPr>
          <p:nvPr/>
        </p:nvSpPr>
        <p:spPr bwMode="auto">
          <a:xfrm>
            <a:off x="6797279" y="659584"/>
            <a:ext cx="15120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6ADF2EE-92E5-45FC-A185-4DBE92F18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736356"/>
            <a:ext cx="8035392" cy="3903253"/>
          </a:xfrm>
        </p:spPr>
      </p:pic>
      <p:sp>
        <p:nvSpPr>
          <p:cNvPr id="7174" name="Заголовок 1"/>
          <p:cNvSpPr>
            <a:spLocks/>
          </p:cNvSpPr>
          <p:nvPr/>
        </p:nvSpPr>
        <p:spPr bwMode="auto">
          <a:xfrm>
            <a:off x="28103" y="281560"/>
            <a:ext cx="8432329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sz="2100" b="1" dirty="0">
                <a:solidFill>
                  <a:srgbClr val="0078BF"/>
                </a:solidFill>
              </a:rPr>
              <a:t>Техническое задание на разработку…</a:t>
            </a:r>
          </a:p>
        </p:txBody>
      </p:sp>
      <p:sp>
        <p:nvSpPr>
          <p:cNvPr id="7175" name="Rectangle 9"/>
          <p:cNvSpPr>
            <a:spLocks noChangeArrowheads="1"/>
          </p:cNvSpPr>
          <p:nvPr/>
        </p:nvSpPr>
        <p:spPr bwMode="auto">
          <a:xfrm>
            <a:off x="1494235" y="627460"/>
            <a:ext cx="6210300" cy="399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z="1350"/>
          </a:p>
        </p:txBody>
      </p:sp>
    </p:spTree>
    <p:extLst>
      <p:ext uri="{BB962C8B-B14F-4D97-AF65-F5344CB8AC3E}">
        <p14:creationId xmlns:p14="http://schemas.microsoft.com/office/powerpoint/2010/main" val="3408137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5381625" y="704232"/>
            <a:ext cx="13811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/>
          </a:p>
        </p:txBody>
      </p:sp>
      <p:sp>
        <p:nvSpPr>
          <p:cNvPr id="9219" name="Rectangle 7"/>
          <p:cNvSpPr>
            <a:spLocks noChangeArrowheads="1"/>
          </p:cNvSpPr>
          <p:nvPr/>
        </p:nvSpPr>
        <p:spPr bwMode="auto">
          <a:xfrm>
            <a:off x="6797279" y="659584"/>
            <a:ext cx="15120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endParaRPr lang="ru-RU" altLang="ru-RU" sz="1350"/>
          </a:p>
        </p:txBody>
      </p:sp>
      <p:sp>
        <p:nvSpPr>
          <p:cNvPr id="9222" name="Заголовок 1"/>
          <p:cNvSpPr>
            <a:spLocks/>
          </p:cNvSpPr>
          <p:nvPr/>
        </p:nvSpPr>
        <p:spPr bwMode="auto">
          <a:xfrm>
            <a:off x="34596" y="219053"/>
            <a:ext cx="8280920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sz="2100" b="1" dirty="0">
                <a:solidFill>
                  <a:srgbClr val="0078BF"/>
                </a:solidFill>
              </a:rPr>
              <a:t>Схема базы данных</a:t>
            </a:r>
          </a:p>
        </p:txBody>
      </p:sp>
      <p:sp>
        <p:nvSpPr>
          <p:cNvPr id="9223" name="Rectangle 9"/>
          <p:cNvSpPr>
            <a:spLocks noChangeArrowheads="1"/>
          </p:cNvSpPr>
          <p:nvPr/>
        </p:nvSpPr>
        <p:spPr bwMode="auto">
          <a:xfrm>
            <a:off x="1494235" y="627460"/>
            <a:ext cx="6210300" cy="399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sz="135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C53766-1F45-4A0C-8AB2-15B9D980BA6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61510" y="877209"/>
            <a:ext cx="8820980" cy="392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41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2">
      <a:majorFont>
        <a:latin typeface="Montserrat ExtraBold"/>
        <a:ea typeface=""/>
        <a:cs typeface=""/>
      </a:majorFont>
      <a:minorFont>
        <a:latin typeface="Montserrat Medium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bsiu_powerpoint3.potx" id="{7BE7135A-A2CE-45A9-9025-97AA320F3EC4}" vid="{2EC4D109-93C9-46B2-9753-C9ABEADADF5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560</Words>
  <Application>Microsoft Office PowerPoint</Application>
  <PresentationFormat>Экран (16:9)</PresentationFormat>
  <Paragraphs>132</Paragraphs>
  <Slides>16</Slides>
  <Notes>7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Montserrat ExtraBold</vt:lpstr>
      <vt:lpstr>Montserrat Medium</vt:lpstr>
      <vt:lpstr>Montserrat SemiBold</vt:lpstr>
      <vt:lpstr>Times New Roman</vt:lpstr>
      <vt:lpstr>Тема Office</vt:lpstr>
      <vt:lpstr>Презентация PowerPoint</vt:lpstr>
      <vt:lpstr>Актуальность работы </vt:lpstr>
      <vt:lpstr>Цель и задачи работы </vt:lpstr>
      <vt:lpstr>Презентация PowerPoint</vt:lpstr>
      <vt:lpstr>Презентация PowerPoint</vt:lpstr>
      <vt:lpstr>Диаграмма Ганта</vt:lpstr>
      <vt:lpstr>Список задач для разработки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Бабичева Надежда Борисовна</dc:creator>
  <cp:lastModifiedBy>Антон Токмаков</cp:lastModifiedBy>
  <cp:revision>19</cp:revision>
  <dcterms:created xsi:type="dcterms:W3CDTF">2022-12-12T05:06:26Z</dcterms:created>
  <dcterms:modified xsi:type="dcterms:W3CDTF">2024-01-16T11:34:19Z</dcterms:modified>
</cp:coreProperties>
</file>