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71" r:id="rId3"/>
    <p:sldId id="272" r:id="rId4"/>
    <p:sldId id="273" r:id="rId5"/>
    <p:sldId id="274" r:id="rId6"/>
    <p:sldId id="276" r:id="rId7"/>
    <p:sldId id="275" r:id="rId8"/>
    <p:sldId id="277" r:id="rId9"/>
    <p:sldId id="278" r:id="rId10"/>
    <p:sldId id="281" r:id="rId11"/>
    <p:sldId id="279" r:id="rId12"/>
    <p:sldId id="280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586"/>
  </p:normalViewPr>
  <p:slideViewPr>
    <p:cSldViewPr snapToGrid="0">
      <p:cViewPr>
        <p:scale>
          <a:sx n="109" d="100"/>
          <a:sy n="109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5E600-16D6-F4F0-71E2-D4C63B05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9A381D-5CD5-4A5F-C948-F59E0102B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7" indent="0" algn="ctr">
              <a:buNone/>
              <a:defRPr sz="2000"/>
            </a:lvl2pPr>
            <a:lvl3pPr marL="914353" indent="0" algn="ctr">
              <a:buNone/>
              <a:defRPr sz="1800"/>
            </a:lvl3pPr>
            <a:lvl4pPr marL="1371530" indent="0" algn="ctr">
              <a:buNone/>
              <a:defRPr sz="1600"/>
            </a:lvl4pPr>
            <a:lvl5pPr marL="1828706" indent="0" algn="ctr">
              <a:buNone/>
              <a:defRPr sz="1600"/>
            </a:lvl5pPr>
            <a:lvl6pPr marL="2285883" indent="0" algn="ctr">
              <a:buNone/>
              <a:defRPr sz="1600"/>
            </a:lvl6pPr>
            <a:lvl7pPr marL="2743060" indent="0" algn="ctr">
              <a:buNone/>
              <a:defRPr sz="1600"/>
            </a:lvl7pPr>
            <a:lvl8pPr marL="3200236" indent="0" algn="ctr">
              <a:buNone/>
              <a:defRPr sz="1600"/>
            </a:lvl8pPr>
            <a:lvl9pPr marL="3657413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827BB3-9DE8-1E62-9D7B-7520C703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E7B2-EB6C-204D-B5B2-6B8A9012DAA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45BB30-8003-BE69-BF7A-E3856EBB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496256-CD97-092F-8758-7F08FFF3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E583-5013-8041-99F4-0BE3DAE5A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0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F681D-1DF8-CBF3-A21E-B337936A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4AF940-7152-482E-6556-3489B3CEE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9E5804-CF53-50A9-B9E4-E52F1BBF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E7B2-EB6C-204D-B5B2-6B8A9012DAA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C925E0-C490-22AC-279B-331AB6B8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E3A776-81BE-A8C3-4754-81512562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E583-5013-8041-99F4-0BE3DAE5A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03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73DB00-C15C-F9EC-CC21-E43EA0DB9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A6B20B-FBCD-184F-4C47-F10155197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217B45-E17C-8B5D-5F8C-8DCC3BA6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E7B2-EB6C-204D-B5B2-6B8A9012DAA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BACCDC-E5F7-8F1C-9C5A-4CE27B56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14B437-4D2A-3460-00C9-53E18C29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E583-5013-8041-99F4-0BE3DAE5A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773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298407" y="446484"/>
            <a:ext cx="5000625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r>
              <a:rPr lang="ru-RU" noProof="0">
                <a:sym typeface="Helvetica Light"/>
              </a:rPr>
              <a:t>Вставка рисунка</a:t>
            </a:r>
            <a:endParaRPr noProof="0">
              <a:sym typeface="Helvetica Light"/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892969" y="3348633"/>
            <a:ext cx="5000625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6E583-5013-8041-99F4-0BE3DAE5A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6370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1E85D-39C8-A3B7-C0D5-76AD847E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8CACB-B419-6AF0-DEC5-2124A1BB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DE5405-5262-9D87-C226-D69E56E0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E7B2-EB6C-204D-B5B2-6B8A9012DAA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CEC2BC-639D-3FE2-0D1F-CBFCCAA3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1D2072-3EBE-9A5A-B0C4-F93BF931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E583-5013-8041-99F4-0BE3DAE5A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51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2EBC7-66F4-E001-0AE8-6F16B43B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B97B24-C734-1B17-25C9-71BD10138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1713D-356A-FEFE-2C8F-8BAB4EA6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E7B2-EB6C-204D-B5B2-6B8A9012DAA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E833B-9C9E-5B5F-9E8D-6F168548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7663B-0097-2C6E-5782-08F76A07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E583-5013-8041-99F4-0BE3DAE5A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47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6BFCB-06FE-8B15-F4F1-5148B2B6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22321-F1F0-9EA3-434D-5B2C01683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FF1F92-D6F3-7807-4FD0-1E064D0F2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42711C-D618-C024-0E15-86351996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E7B2-EB6C-204D-B5B2-6B8A9012DAA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F7FAE4-15B6-E063-60C6-A10543A5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54004E-DC66-FA20-598E-5A55AB7D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E583-5013-8041-99F4-0BE3DAE5A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17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11586-C694-F5DF-16E6-DF4C5BE2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2B1F89-46DC-16AA-B853-11448151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32A422-1CC2-F041-CFFF-8407B600A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DE311F-205C-4B1D-533B-C5CFC4F32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288B0D-453A-93FD-7463-272AAA856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B387F3-04DE-A5C6-4287-37C7B98B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E7B2-EB6C-204D-B5B2-6B8A9012DAA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50AF93-7DD1-6E13-D2AD-4D26791F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A5B7BF-C7E1-6765-9D26-D4E4D187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E583-5013-8041-99F4-0BE3DAE5A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83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D83F9-A236-E40F-D7F6-1F4ABB57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ADFB08-9DC0-52E7-D215-B5B75796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E7B2-EB6C-204D-B5B2-6B8A9012DAA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2C4FF8-3D3A-9DFE-5C63-8E33D87B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DAF146-9CBD-85B9-519A-B47C97E5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E583-5013-8041-99F4-0BE3DAE5A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29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B22DD8-884D-8422-1578-5C53F778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E7B2-EB6C-204D-B5B2-6B8A9012DAA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2C9043-F3FC-E7E5-4F9E-61A30EFA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561E09-0F5E-BFEA-E2DE-E2D0FB39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E583-5013-8041-99F4-0BE3DAE5A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37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B40EA-BC64-A0FA-F5FD-DC12167F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8AE43-B0A6-FF17-2B58-1A128C6C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FD3E95-96D7-2270-0C98-C6138ADD6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0"/>
            </a:lvl2pPr>
            <a:lvl3pPr marL="914353" indent="0">
              <a:buNone/>
              <a:defRPr sz="1200"/>
            </a:lvl3pPr>
            <a:lvl4pPr marL="1371530" indent="0">
              <a:buNone/>
              <a:defRPr sz="1000"/>
            </a:lvl4pPr>
            <a:lvl5pPr marL="1828706" indent="0">
              <a:buNone/>
              <a:defRPr sz="1000"/>
            </a:lvl5pPr>
            <a:lvl6pPr marL="2285883" indent="0">
              <a:buNone/>
              <a:defRPr sz="1000"/>
            </a:lvl6pPr>
            <a:lvl7pPr marL="2743060" indent="0">
              <a:buNone/>
              <a:defRPr sz="1000"/>
            </a:lvl7pPr>
            <a:lvl8pPr marL="3200236" indent="0">
              <a:buNone/>
              <a:defRPr sz="1000"/>
            </a:lvl8pPr>
            <a:lvl9pPr marL="365741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E388F9-F0A9-6F37-4D4D-568C4177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E7B2-EB6C-204D-B5B2-6B8A9012DAA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481ED6-8D65-72B0-8EFB-98D8117D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DCB5B4-4EE9-6829-5521-5AD0C742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E583-5013-8041-99F4-0BE3DAE5A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81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14A98-9F45-1994-F75D-0B28794D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FFFFE4-3CD9-82C0-57C2-600876988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04BA3B-9D66-2B6E-51D6-82DC42FD4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0"/>
            </a:lvl2pPr>
            <a:lvl3pPr marL="914353" indent="0">
              <a:buNone/>
              <a:defRPr sz="1200"/>
            </a:lvl3pPr>
            <a:lvl4pPr marL="1371530" indent="0">
              <a:buNone/>
              <a:defRPr sz="1000"/>
            </a:lvl4pPr>
            <a:lvl5pPr marL="1828706" indent="0">
              <a:buNone/>
              <a:defRPr sz="1000"/>
            </a:lvl5pPr>
            <a:lvl6pPr marL="2285883" indent="0">
              <a:buNone/>
              <a:defRPr sz="1000"/>
            </a:lvl6pPr>
            <a:lvl7pPr marL="2743060" indent="0">
              <a:buNone/>
              <a:defRPr sz="1000"/>
            </a:lvl7pPr>
            <a:lvl8pPr marL="3200236" indent="0">
              <a:buNone/>
              <a:defRPr sz="1000"/>
            </a:lvl8pPr>
            <a:lvl9pPr marL="365741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2878B9-D1D2-DFEB-5F03-C8D29BC3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E7B2-EB6C-204D-B5B2-6B8A9012DAA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EFDA18-3498-F492-A918-C638D215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B0D437-9244-4062-C2F6-A7791973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E583-5013-8041-99F4-0BE3DAE5A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46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950FE-881C-8ED6-D789-6A09473D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7ED2E5-D116-8315-887B-FD76EFBE2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CF2C2D-1DE9-73B1-2ADA-E378D25A0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E7B2-EB6C-204D-B5B2-6B8A9012DAA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85D405-BC33-A30F-0BFE-6EEB92D1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DB24C-C2AE-490A-C155-9C7460002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E583-5013-8041-99F4-0BE3DAE5A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88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066BA-517B-4E2D-2D9E-D1ED9A15A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0;p1">
            <a:extLst>
              <a:ext uri="{FF2B5EF4-FFF2-40B4-BE49-F238E27FC236}">
                <a16:creationId xmlns:a16="http://schemas.microsoft.com/office/drawing/2014/main" id="{EF5C53E0-F74C-6DE9-CE03-CAEDFD6F7386}"/>
              </a:ext>
            </a:extLst>
          </p:cNvPr>
          <p:cNvSpPr/>
          <p:nvPr/>
        </p:nvSpPr>
        <p:spPr bwMode="auto">
          <a:xfrm>
            <a:off x="-4" y="2158305"/>
            <a:ext cx="1219200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defRPr/>
            </a:pPr>
            <a:r>
              <a:rPr lang="ru-RU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Институт информационных технологий (ИИТ)</a:t>
            </a:r>
            <a:endParaRPr sz="2000" dirty="0"/>
          </a:p>
          <a:p>
            <a:pPr algn="ctr">
              <a:defRPr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Кафедра прикладной математики</a:t>
            </a:r>
            <a:endParaRPr sz="1600" dirty="0">
              <a:solidFill>
                <a:schemeClr val="dk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9" name="Google Shape;173;p1">
            <a:extLst>
              <a:ext uri="{FF2B5EF4-FFF2-40B4-BE49-F238E27FC236}">
                <a16:creationId xmlns:a16="http://schemas.microsoft.com/office/drawing/2014/main" id="{2A5556B1-0CBA-1D76-2782-65E4A9D44D4D}"/>
              </a:ext>
            </a:extLst>
          </p:cNvPr>
          <p:cNvSpPr/>
          <p:nvPr/>
        </p:nvSpPr>
        <p:spPr bwMode="auto">
          <a:xfrm>
            <a:off x="0" y="6367586"/>
            <a:ext cx="121919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defRPr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Москва 2025</a:t>
            </a:r>
            <a:endParaRPr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F6D71-309C-7817-6A39-8BD07053433D}"/>
              </a:ext>
            </a:extLst>
          </p:cNvPr>
          <p:cNvSpPr txBox="1"/>
          <p:nvPr/>
        </p:nvSpPr>
        <p:spPr bwMode="auto">
          <a:xfrm>
            <a:off x="117137" y="4713219"/>
            <a:ext cx="12074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группы ИНБО-22-23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Снигаренко Антон Владимирович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старший преподаватель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Трушин Степан Михайлович</a:t>
            </a:r>
          </a:p>
        </p:txBody>
      </p:sp>
      <p:sp>
        <p:nvSpPr>
          <p:cNvPr id="11" name="Google Shape;170;p1">
            <a:extLst>
              <a:ext uri="{FF2B5EF4-FFF2-40B4-BE49-F238E27FC236}">
                <a16:creationId xmlns:a16="http://schemas.microsoft.com/office/drawing/2014/main" id="{5363A245-6B60-AF10-9CDA-1C2C5B160347}"/>
              </a:ext>
            </a:extLst>
          </p:cNvPr>
          <p:cNvSpPr/>
          <p:nvPr/>
        </p:nvSpPr>
        <p:spPr bwMode="auto">
          <a:xfrm>
            <a:off x="-5" y="2735454"/>
            <a:ext cx="121919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defRPr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Направление «Прикладная информатика»</a:t>
            </a:r>
          </a:p>
          <a:p>
            <a:pPr algn="ctr">
              <a:defRPr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Century Gothic"/>
                <a:cs typeface="Times New Roman"/>
              </a:rPr>
              <a:t>профиль «Управление данными»</a:t>
            </a:r>
            <a:endParaRPr sz="1600" dirty="0">
              <a:solidFill>
                <a:schemeClr val="dk1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3" name="Google Shape;168;p1">
            <a:extLst>
              <a:ext uri="{FF2B5EF4-FFF2-40B4-BE49-F238E27FC236}">
                <a16:creationId xmlns:a16="http://schemas.microsoft.com/office/drawing/2014/main" id="{190E380F-75FC-359D-5BF5-31E37E1076DD}"/>
              </a:ext>
            </a:extLst>
          </p:cNvPr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652913" y="241186"/>
            <a:ext cx="886165" cy="9814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59CED8-2E28-290A-FC2E-CE4CD8F0CAB0}"/>
              </a:ext>
            </a:extLst>
          </p:cNvPr>
          <p:cNvSpPr txBox="1"/>
          <p:nvPr/>
        </p:nvSpPr>
        <p:spPr>
          <a:xfrm>
            <a:off x="1276342" y="1271423"/>
            <a:ext cx="9639306" cy="981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728" marR="109728" indent="0" algn="ctr" rtl="0" eaLnBrk="1" fontAlgn="t" latinLnBrk="0" hangingPunct="1">
              <a:lnSpc>
                <a:spcPct val="107000"/>
              </a:lnSpc>
              <a:buNone/>
            </a:pP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109728" marR="109728" indent="0" algn="ctr" rtl="0" eaLnBrk="1" fontAlgn="t" latinLnBrk="0" hangingPunct="1">
              <a:lnSpc>
                <a:spcPct val="107000"/>
              </a:lnSpc>
              <a:buNone/>
            </a:pPr>
            <a:r>
              <a:rPr lang="ru-RU" sz="18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109728" marR="109728" indent="0" algn="ctr" rtl="0" eaLnBrk="1" fontAlgn="t" latinLnBrk="0" hangingPunct="1">
              <a:lnSpc>
                <a:spcPct val="107000"/>
              </a:lnSpc>
            </a:pPr>
            <a:r>
              <a:rPr lang="ru-RU" sz="18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- Российский технологический университет»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D4C4B-FA50-DC1A-02C3-065F2232A81D}"/>
              </a:ext>
            </a:extLst>
          </p:cNvPr>
          <p:cNvSpPr txBox="1"/>
          <p:nvPr/>
        </p:nvSpPr>
        <p:spPr>
          <a:xfrm>
            <a:off x="5" y="3381744"/>
            <a:ext cx="12191995" cy="12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44245" marR="853439" algn="ctr">
              <a:lnSpc>
                <a:spcPct val="107000"/>
              </a:lnSpc>
              <a:defRPr/>
            </a:pPr>
            <a:r>
              <a:rPr lang="ru-RU" dirty="0">
                <a:solidFill>
                  <a:schemeClr val="dk1"/>
                </a:solidFill>
                <a:latin typeface="Times New Roman"/>
                <a:ea typeface="Century Gothic"/>
                <a:cs typeface="Times New Roman"/>
              </a:rPr>
              <a:t>Курсовая работа по дисциплине «Языки программирования для статистической обработки данных» по теме:</a:t>
            </a:r>
          </a:p>
          <a:p>
            <a:pPr marR="853439" lvl="0" indent="942975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800" b="1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«Использование методов иерархической кластеризации и алгоритма -</a:t>
            </a:r>
            <a:r>
              <a:rPr lang="en" sz="1800" b="1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 means </a:t>
            </a:r>
            <a:r>
              <a:rPr lang="ru-RU" sz="1800" b="1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для определения факторов влияющих на объем выработки электроэнергии газовой турбиной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  <a:endParaRPr lang="ru-RU" sz="1800" b="1" u="none" strike="noStrike" cap="none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96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E3046-1B5B-7D3D-0DC1-583127DF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4D546-4336-4906-82BA-CA94A531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В ходе проведенного исследования были использованы методы иерархической кластеризации и алгоритм </a:t>
            </a:r>
            <a:r>
              <a:rPr lang="en" dirty="0"/>
              <a:t>k-means </a:t>
            </a:r>
            <a:r>
              <a:rPr lang="ru-RU" dirty="0"/>
              <a:t>для анализа факторов, влияющих на объем выработки электроэнергии газовой турбиной. Оба подхода показали свою применимость для решения поставленной задачи, позволив выделить группы режимов работы турбины с похожими характеристиками и определить ключевые параметры, оказывающие влияние на энергетическую эффективность.</a:t>
            </a:r>
          </a:p>
        </p:txBody>
      </p:sp>
    </p:spTree>
    <p:extLst>
      <p:ext uri="{BB962C8B-B14F-4D97-AF65-F5344CB8AC3E}">
        <p14:creationId xmlns:p14="http://schemas.microsoft.com/office/powerpoint/2010/main" val="89758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62F80-2643-11DA-0359-890083F7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4B75384-B915-A203-1CDA-0A8E1BC8E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813" y="1509102"/>
            <a:ext cx="797901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448140-C7D6-5919-E163-0528A90CF354}"/>
              </a:ext>
            </a:extLst>
          </p:cNvPr>
          <p:cNvSpPr txBox="1"/>
          <p:nvPr/>
        </p:nvSpPr>
        <p:spPr>
          <a:xfrm>
            <a:off x="5482275" y="586044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Датасет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420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AF03E-CDB1-A70D-8693-09E4F283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Б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B082F6-AAB2-8FA2-AD66-F88E7267E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279"/>
            <a:ext cx="10515600" cy="4192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E84619-C32C-6BC9-7A0F-34C8D8BC6F83}"/>
              </a:ext>
            </a:extLst>
          </p:cNvPr>
          <p:cNvSpPr txBox="1"/>
          <p:nvPr/>
        </p:nvSpPr>
        <p:spPr>
          <a:xfrm>
            <a:off x="4782980" y="6063447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Итоговая кластеризация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195336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9C870-D15D-60C7-E8BB-811A83B68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D4BD8-C2DA-87BC-9FB2-4372C054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563" y="3081880"/>
            <a:ext cx="4402873" cy="69424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E373E51-BF8B-6B97-9709-BFC0B15C7D7B}"/>
              </a:ext>
            </a:extLst>
          </p:cNvPr>
          <p:cNvSpPr txBox="1">
            <a:spLocks/>
          </p:cNvSpPr>
          <p:nvPr/>
        </p:nvSpPr>
        <p:spPr>
          <a:xfrm>
            <a:off x="838200" y="904373"/>
            <a:ext cx="10515600" cy="694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880-DDE7-0C14-B6DE-2E4F8B9AF3DA}"/>
              </a:ext>
            </a:extLst>
          </p:cNvPr>
          <p:cNvSpPr txBox="1"/>
          <p:nvPr/>
        </p:nvSpPr>
        <p:spPr>
          <a:xfrm>
            <a:off x="11775689" y="6488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2991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6FF8B-D6B5-4484-5469-F6E078A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A22D77-9121-FED6-D2A9-2BA233E5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В рамках исследования рассматривается применение передовых методов анализа данных, в частности </a:t>
            </a:r>
            <a:r>
              <a:rPr lang="ru-RU" dirty="0" err="1"/>
              <a:t>иерархическои</a:t>
            </a:r>
            <a:r>
              <a:rPr lang="ru-RU" dirty="0"/>
              <a:t>̆ кластеризации и алгоритма </a:t>
            </a:r>
            <a:r>
              <a:rPr lang="en" dirty="0"/>
              <a:t>k- </a:t>
            </a:r>
            <a:r>
              <a:rPr lang="en-US" dirty="0"/>
              <a:t>means</a:t>
            </a:r>
            <a:r>
              <a:rPr lang="ru-RU" dirty="0"/>
              <a:t>, для идентификации и оценки значимости факторов, оказывающих влияние на объем генерации </a:t>
            </a:r>
            <a:r>
              <a:rPr lang="ru-RU" dirty="0" err="1"/>
              <a:t>электрическои</a:t>
            </a:r>
            <a:r>
              <a:rPr lang="ru-RU" dirty="0"/>
              <a:t>̆ энергии газовыми турбинами. Эффективность эксплуатации газотурбинных установок (ГТУ) напрямую зависит от множества операционных и внешних параметров. Целью работы является выявление скрытых </a:t>
            </a:r>
            <a:r>
              <a:rPr lang="ru-RU" dirty="0" err="1"/>
              <a:t>закономерностеи</a:t>
            </a:r>
            <a:r>
              <a:rPr lang="ru-RU" dirty="0"/>
              <a:t>̆ в многомерных массивах данных, регистрируемых в процессе работы ГТУ, с последующим формированием кластеров, характеризующих различные режимы работы и соответствующие им уровни выработки. </a:t>
            </a:r>
          </a:p>
        </p:txBody>
      </p:sp>
    </p:spTree>
    <p:extLst>
      <p:ext uri="{BB962C8B-B14F-4D97-AF65-F5344CB8AC3E}">
        <p14:creationId xmlns:p14="http://schemas.microsoft.com/office/powerpoint/2010/main" val="163111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299B2-82EF-DCFB-6A88-6EE973D0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используемых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5F3F1-2A68-3FEC-5A4E-FA8FE28A5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В данной работе был использован синтетический </a:t>
            </a:r>
            <a:r>
              <a:rPr lang="ru-RU" dirty="0" err="1"/>
              <a:t>датасет</a:t>
            </a:r>
            <a:r>
              <a:rPr lang="en-US" dirty="0"/>
              <a:t>, </a:t>
            </a:r>
            <a:r>
              <a:rPr lang="ru-RU" dirty="0"/>
              <a:t>который создан с помощью </a:t>
            </a:r>
            <a:r>
              <a:rPr lang="en-US" dirty="0"/>
              <a:t>Python </a:t>
            </a:r>
            <a:r>
              <a:rPr lang="ru-RU" dirty="0"/>
              <a:t>кода</a:t>
            </a:r>
            <a:r>
              <a:rPr lang="en-US" dirty="0"/>
              <a:t>. </a:t>
            </a:r>
            <a:r>
              <a:rPr lang="ru-RU" dirty="0"/>
              <a:t>Данный набор данных максимально приближен к реальным замерам</a:t>
            </a:r>
            <a:r>
              <a:rPr lang="en-US" dirty="0"/>
              <a:t>.</a:t>
            </a:r>
            <a:r>
              <a:rPr lang="ru-RU" dirty="0"/>
              <a:t> Набор можно увидеть в приложении А.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В наборе данных имеется 10 столбцов,</a:t>
            </a:r>
            <a:r>
              <a:rPr lang="en-US" dirty="0"/>
              <a:t> </a:t>
            </a:r>
            <a:r>
              <a:rPr lang="ru-RU" dirty="0"/>
              <a:t>9 из которых численные и 1 категориальная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ru-RU" dirty="0"/>
              <a:t>	Все значения в </a:t>
            </a:r>
            <a:r>
              <a:rPr lang="ru-RU" dirty="0" err="1"/>
              <a:t>датасете</a:t>
            </a:r>
            <a:r>
              <a:rPr lang="ru-RU" dirty="0"/>
              <a:t> в большей или меньшей степени влияют на выработку электроэнергии</a:t>
            </a:r>
            <a:r>
              <a:rPr lang="en-US" dirty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	Какие именно значения будут больше влиять – должны узнать с помощью подробного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4769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7D92F-0A00-D22B-0153-17F3CCBF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методы анализа (</a:t>
            </a:r>
            <a:r>
              <a:rPr lang="en-US" dirty="0"/>
              <a:t>EDA)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2DBDCD-8C4D-1BF4-AB8D-7A705EE5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К основным методам анализа в данной работе можно отнести</a:t>
            </a:r>
            <a:r>
              <a:rPr lang="en-US" dirty="0"/>
              <a:t>: </a:t>
            </a:r>
            <a:r>
              <a:rPr lang="ru-RU" dirty="0"/>
              <a:t>Первичный анализ данных</a:t>
            </a:r>
            <a:r>
              <a:rPr lang="en-US" dirty="0"/>
              <a:t>, </a:t>
            </a:r>
            <a:r>
              <a:rPr lang="ru-RU" dirty="0"/>
              <a:t>корреляционный анализ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ANOVA</a:t>
            </a:r>
            <a:r>
              <a:rPr lang="ru-RU" dirty="0"/>
              <a:t> и иерархическая кластеризация с помощью алгоритма </a:t>
            </a:r>
            <a:r>
              <a:rPr lang="en-US" dirty="0"/>
              <a:t>k-means.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71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1F69F-DD69-831D-5EAD-9155C07E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FE119-A70E-BBAA-0E41-BA49C5D1C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246" y="1825625"/>
            <a:ext cx="492955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Приведем результат первичного анализа данных</a:t>
            </a:r>
            <a:r>
              <a:rPr lang="en-US" dirty="0"/>
              <a:t>.</a:t>
            </a:r>
            <a:r>
              <a:rPr lang="ru-RU" dirty="0"/>
              <a:t> На данных графиках мы можем проследить картину в общем и понять</a:t>
            </a:r>
            <a:r>
              <a:rPr lang="en-US" dirty="0"/>
              <a:t>,</a:t>
            </a:r>
            <a:r>
              <a:rPr lang="ru-RU" dirty="0"/>
              <a:t> какие методы нам подойдут лучше</a:t>
            </a:r>
            <a:r>
              <a:rPr lang="en-US" dirty="0"/>
              <a:t>. </a:t>
            </a:r>
            <a:r>
              <a:rPr lang="ru-RU" dirty="0"/>
              <a:t>В данном случае можно заметить </a:t>
            </a:r>
            <a:r>
              <a:rPr lang="ru-RU" dirty="0" err="1"/>
              <a:t>мультимодальность</a:t>
            </a:r>
            <a:r>
              <a:rPr lang="ru-RU" dirty="0"/>
              <a:t> и пиковые бугры в некоторых графиках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DC40D9-8210-777D-A7AB-FFB55A48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5625"/>
            <a:ext cx="5410200" cy="36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3FB93-73F8-0D8A-2E14-926F966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Боксплот</a:t>
            </a:r>
            <a:r>
              <a:rPr lang="ru-RU" dirty="0"/>
              <a:t> по категориальным данным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25E84A4-7742-B135-2B31-127486817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221" y="1995489"/>
            <a:ext cx="5827016" cy="3572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9C581-3A8F-845C-559E-CF0EECF11424}"/>
              </a:ext>
            </a:extLst>
          </p:cNvPr>
          <p:cNvSpPr txBox="1"/>
          <p:nvPr/>
        </p:nvSpPr>
        <p:spPr>
          <a:xfrm>
            <a:off x="6663237" y="2874034"/>
            <a:ext cx="43623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На данных графиках мы можем видеть разброс значений,</a:t>
            </a:r>
            <a:r>
              <a:rPr lang="en-US" sz="2800" dirty="0"/>
              <a:t> </a:t>
            </a:r>
            <a:r>
              <a:rPr lang="ru-RU" sz="2800" dirty="0"/>
              <a:t>в зависимости от времени после ТО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47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CC3BD-EBE6-DA9E-F724-BDF26ED3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Корреляционный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AF0A6-B1EA-7D97-FE49-97C5F6AC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На данной тепловой карте мы можем увидеть корреляционный анализ данный – один из важнейших методов анализа в данной работе так как он показывает зависимости переменных (синие или красные не считая побочной диагонали)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003DBC-7B54-0F15-285F-228D4B32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0" y="1825625"/>
            <a:ext cx="5497465" cy="398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8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357F2-6485-E36E-D09B-842C0464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определения количества кластеров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2C6FB2-D388-97CE-7CCF-470F689D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Метод силуэтов и метод локтя поможет нам определить количество кластеров и правильно провести анализ в будущем</a:t>
            </a:r>
            <a:r>
              <a:rPr lang="en-US" dirty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В рамках этой работы будет выбрано 3 кластера – как наглядная демонстрация работы алгоритмов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6782B2-FC3B-433A-ECA5-473C0D2D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72" y="1787524"/>
            <a:ext cx="4938128" cy="442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6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63D8C-E9B1-85EC-78A7-12523579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Кластеризация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172A7-50DD-4AA2-002A-F457B557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Последним методом</a:t>
            </a:r>
            <a:r>
              <a:rPr lang="en-US" dirty="0"/>
              <a:t>, </a:t>
            </a:r>
            <a:r>
              <a:rPr lang="ru-RU" dirty="0"/>
              <a:t>использованном в рамках данной курсовой работы будет кластеризация данных</a:t>
            </a:r>
            <a:r>
              <a:rPr lang="en-US" dirty="0"/>
              <a:t>, </a:t>
            </a:r>
            <a:r>
              <a:rPr lang="ru-RU" dirty="0"/>
              <a:t>визуализация которой будет показана в Приложение Б</a:t>
            </a:r>
          </a:p>
        </p:txBody>
      </p:sp>
    </p:spTree>
    <p:extLst>
      <p:ext uri="{BB962C8B-B14F-4D97-AF65-F5344CB8AC3E}">
        <p14:creationId xmlns:p14="http://schemas.microsoft.com/office/powerpoint/2010/main" val="2478721379"/>
      </p:ext>
    </p:extLst>
  </p:cSld>
  <p:clrMapOvr>
    <a:masterClrMapping/>
  </p:clrMapOvr>
</p:sld>
</file>

<file path=ppt/theme/theme1.xml><?xml version="1.0" encoding="utf-8"?>
<a:theme xmlns:a="http://schemas.openxmlformats.org/drawingml/2006/main" name="ПМ_с_Лого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М_с_Лого" id="{F7516732-D8D0-9043-8243-A8BD8BF1D468}" vid="{04A2C018-727A-A440-935C-C8323FA330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ПМ_с_Лого</Template>
  <TotalTime>73</TotalTime>
  <Words>522</Words>
  <Application>Microsoft Macintosh PowerPoint</Application>
  <PresentationFormat>Широкоэкранный</PresentationFormat>
  <Paragraphs>41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Helvetica Light</vt:lpstr>
      <vt:lpstr>Times New Roman</vt:lpstr>
      <vt:lpstr>ПМ_с_Лого</vt:lpstr>
      <vt:lpstr>Презентация PowerPoint</vt:lpstr>
      <vt:lpstr>Объект исследования</vt:lpstr>
      <vt:lpstr>Описание используемых данных</vt:lpstr>
      <vt:lpstr>Основные методы анализа (EDA)</vt:lpstr>
      <vt:lpstr>Результаты анализа</vt:lpstr>
      <vt:lpstr>Боксплот по категориальным данным</vt:lpstr>
      <vt:lpstr>Корреляционный анализ данных</vt:lpstr>
      <vt:lpstr>Методы для определения количества кластеров</vt:lpstr>
      <vt:lpstr>Кластеризация данных</vt:lpstr>
      <vt:lpstr>Выводы</vt:lpstr>
      <vt:lpstr>Приложение А</vt:lpstr>
      <vt:lpstr>Приложение Б</vt:lpstr>
      <vt:lpstr>Благодарю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Антон Снигаренко</cp:lastModifiedBy>
  <cp:revision>9</cp:revision>
  <dcterms:created xsi:type="dcterms:W3CDTF">2025-04-21T14:08:12Z</dcterms:created>
  <dcterms:modified xsi:type="dcterms:W3CDTF">2025-05-16T12:08:54Z</dcterms:modified>
</cp:coreProperties>
</file>