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11" r:id="rId4"/>
    <p:sldId id="274" r:id="rId5"/>
    <p:sldId id="260" r:id="rId6"/>
    <p:sldId id="401" r:id="rId7"/>
    <p:sldId id="271" r:id="rId8"/>
    <p:sldId id="403" r:id="rId9"/>
    <p:sldId id="410" r:id="rId10"/>
    <p:sldId id="258" r:id="rId11"/>
    <p:sldId id="409" r:id="rId12"/>
    <p:sldId id="407" r:id="rId13"/>
    <p:sldId id="281" r:id="rId14"/>
    <p:sldId id="266" r:id="rId15"/>
    <p:sldId id="404" r:id="rId16"/>
    <p:sldId id="405" r:id="rId17"/>
    <p:sldId id="408" r:id="rId18"/>
    <p:sldId id="406" r:id="rId19"/>
    <p:sldId id="268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19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826AD-5FFF-4B7C-98F8-464129332CF9}" v="2" dt="2023-02-16T18:53:29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92C826AD-5FFF-4B7C-98F8-464129332CF9}"/>
    <pc:docChg chg="custSel addSld delSld modSld">
      <pc:chgData name="MKONDIWA, Maxwell (CIMMYT-India)" userId="861bee07-b612-4cf7-beae-414489ecebf8" providerId="ADAL" clId="{92C826AD-5FFF-4B7C-98F8-464129332CF9}" dt="2023-02-16T19:28:55.456" v="462" actId="47"/>
      <pc:docMkLst>
        <pc:docMk/>
      </pc:docMkLst>
      <pc:sldChg chg="modSp mod">
        <pc:chgData name="MKONDIWA, Maxwell (CIMMYT-India)" userId="861bee07-b612-4cf7-beae-414489ecebf8" providerId="ADAL" clId="{92C826AD-5FFF-4B7C-98F8-464129332CF9}" dt="2023-02-16T19:22:20.327" v="180" actId="20577"/>
        <pc:sldMkLst>
          <pc:docMk/>
          <pc:sldMk cId="1543117436" sldId="257"/>
        </pc:sldMkLst>
        <pc:spChg chg="mod">
          <ac:chgData name="MKONDIWA, Maxwell (CIMMYT-India)" userId="861bee07-b612-4cf7-beae-414489ecebf8" providerId="ADAL" clId="{92C826AD-5FFF-4B7C-98F8-464129332CF9}" dt="2023-02-16T19:22:20.327" v="180" actId="20577"/>
          <ac:spMkLst>
            <pc:docMk/>
            <pc:sldMk cId="1543117436" sldId="257"/>
            <ac:spMk id="3" creationId="{F74DDAF1-BBF4-2C0D-9312-59759B33286B}"/>
          </ac:spMkLst>
        </pc:spChg>
      </pc:sldChg>
      <pc:sldChg chg="modSp mod">
        <pc:chgData name="MKONDIWA, Maxwell (CIMMYT-India)" userId="861bee07-b612-4cf7-beae-414489ecebf8" providerId="ADAL" clId="{92C826AD-5FFF-4B7C-98F8-464129332CF9}" dt="2023-02-16T19:27:42.586" v="461" actId="20577"/>
        <pc:sldMkLst>
          <pc:docMk/>
          <pc:sldMk cId="871965772" sldId="260"/>
        </pc:sldMkLst>
        <pc:spChg chg="mod">
          <ac:chgData name="MKONDIWA, Maxwell (CIMMYT-India)" userId="861bee07-b612-4cf7-beae-414489ecebf8" providerId="ADAL" clId="{92C826AD-5FFF-4B7C-98F8-464129332CF9}" dt="2023-02-16T19:27:42.586" v="461" actId="20577"/>
          <ac:spMkLst>
            <pc:docMk/>
            <pc:sldMk cId="871965772" sldId="260"/>
            <ac:spMk id="2" creationId="{789E4C8C-6639-6D3B-37A4-E5ED1BC4BB14}"/>
          </ac:spMkLst>
        </pc:spChg>
      </pc:sldChg>
      <pc:sldChg chg="modSp mod">
        <pc:chgData name="MKONDIWA, Maxwell (CIMMYT-India)" userId="861bee07-b612-4cf7-beae-414489ecebf8" providerId="ADAL" clId="{92C826AD-5FFF-4B7C-98F8-464129332CF9}" dt="2023-02-16T18:58:39.606" v="39" actId="14100"/>
        <pc:sldMkLst>
          <pc:docMk/>
          <pc:sldMk cId="2192085616" sldId="271"/>
        </pc:sldMkLst>
        <pc:graphicFrameChg chg="mod modGraphic">
          <ac:chgData name="MKONDIWA, Maxwell (CIMMYT-India)" userId="861bee07-b612-4cf7-beae-414489ecebf8" providerId="ADAL" clId="{92C826AD-5FFF-4B7C-98F8-464129332CF9}" dt="2023-02-16T18:58:39.606" v="39" actId="14100"/>
          <ac:graphicFrameMkLst>
            <pc:docMk/>
            <pc:sldMk cId="2192085616" sldId="271"/>
            <ac:graphicFrameMk id="4" creationId="{55DF422D-E2DA-F67E-0187-F834432B9E5F}"/>
          </ac:graphicFrameMkLst>
        </pc:graphicFrameChg>
      </pc:sldChg>
      <pc:sldChg chg="del">
        <pc:chgData name="MKONDIWA, Maxwell (CIMMYT-India)" userId="861bee07-b612-4cf7-beae-414489ecebf8" providerId="ADAL" clId="{92C826AD-5FFF-4B7C-98F8-464129332CF9}" dt="2023-02-16T19:28:55.456" v="462" actId="47"/>
        <pc:sldMkLst>
          <pc:docMk/>
          <pc:sldMk cId="4226359700" sldId="283"/>
        </pc:sldMkLst>
      </pc:sldChg>
      <pc:sldChg chg="modSp new mod">
        <pc:chgData name="MKONDIWA, Maxwell (CIMMYT-India)" userId="861bee07-b612-4cf7-beae-414489ecebf8" providerId="ADAL" clId="{92C826AD-5FFF-4B7C-98F8-464129332CF9}" dt="2023-02-16T19:26:41.337" v="449" actId="20577"/>
        <pc:sldMkLst>
          <pc:docMk/>
          <pc:sldMk cId="2926160936" sldId="411"/>
        </pc:sldMkLst>
        <pc:spChg chg="mod">
          <ac:chgData name="MKONDIWA, Maxwell (CIMMYT-India)" userId="861bee07-b612-4cf7-beae-414489ecebf8" providerId="ADAL" clId="{92C826AD-5FFF-4B7C-98F8-464129332CF9}" dt="2023-02-16T19:20:29.970" v="65" actId="2711"/>
          <ac:spMkLst>
            <pc:docMk/>
            <pc:sldMk cId="2926160936" sldId="411"/>
            <ac:spMk id="2" creationId="{E156A211-CE78-B2E3-3418-75F31866948F}"/>
          </ac:spMkLst>
        </pc:spChg>
        <pc:spChg chg="mod">
          <ac:chgData name="MKONDIWA, Maxwell (CIMMYT-India)" userId="861bee07-b612-4cf7-beae-414489ecebf8" providerId="ADAL" clId="{92C826AD-5FFF-4B7C-98F8-464129332CF9}" dt="2023-02-16T19:26:41.337" v="449" actId="20577"/>
          <ac:spMkLst>
            <pc:docMk/>
            <pc:sldMk cId="2926160936" sldId="411"/>
            <ac:spMk id="3" creationId="{37194A35-8751-E738-3097-2AF7C84648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614-87B8-5BE0-133B-22047298E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3472-E1EA-518D-5A44-F31947C1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3010-BF1D-3FAC-9324-64290A5C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51ED-E1DF-C80E-F5BB-1309C1B1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7465-6B34-F010-C64C-E0662474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789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C0A-82B3-ED78-2C54-41926123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6520-582A-18F4-81AA-E42BED7A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1EE-EBEA-EA8C-BCDF-061E801F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7356-1F5A-7FF2-0C17-8A8E03EA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E182-5384-823C-A731-BA0C575C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9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A8D2F-1236-5D76-DF44-485A2066F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F9AE-CE1B-300B-3912-EFB83B892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3A3-8BF5-1C54-8DC2-995B6C6F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7CE4-60BF-84BB-E780-77577909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C867-1A99-9A73-F533-B94F89C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2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7D7-587A-7DD3-3F13-BF178A7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5A2B-0E60-B01F-25D9-8583C942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424B-0EEB-5901-3D96-606F97D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C25-A537-A3D3-CC7F-5AB5CCB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C409-2436-DBAF-22A0-6E8B603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327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C33-2E9C-D60B-9F74-0EB5B7B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D6E0-59C2-F231-0F60-A2237983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67D-5BB5-78C0-A536-33258C88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174-B466-2DDA-3F17-2C8EAFA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347D-9FC7-120A-9EB4-6A0A4D03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05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D18C-CA84-A4D1-931D-832F4AA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B917-3DDF-DC2E-2EA7-23D4AD43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6840-1C91-AD53-3813-CC6823096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8229-9A50-D7E6-5506-7BAFAF2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6CD2-A3F8-DB98-25CE-906DEF9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850-0BB0-9EA2-7793-FEBFCB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605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FE9-9E7A-C492-296C-ACDB83F9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9E8C-EB06-4358-9915-C593E3D7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5200-9FF6-57C3-DC05-73B9E5E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1E76-22DF-E904-5D9C-6ED305495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38D5D-1C5B-0123-E131-C9CA3DCE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8404-7EE8-CE0D-B150-223497FA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DC79C-1E0D-A725-661C-745AC50C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31DE8-03AB-03DE-44E4-045DB88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16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1E6D-3085-1E17-A93D-83670314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1BCEE-A438-0B24-DB8B-9481B95C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3149-A1F3-A12B-50E9-C176A168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B2F7-6C0B-5D15-3D24-5862A278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4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2FF8-2FBA-7F0C-7413-12223505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5384F-473A-CCF1-3713-E5DA569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9C9F-423B-7B2C-2F06-3A4E4069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53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2315-9899-4D10-761D-96721892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1CFE-CF50-6B1A-EFFA-9DE83CE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622C-047B-2147-0177-5185EBF6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F2EF-BECC-9BC7-4804-C8D9AD74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832F-20CE-1492-2E22-D466063E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CEB5-C451-D861-0D25-40CDF761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1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286D-F0C6-B607-D265-E5BB110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F88C8-528A-F0F8-0D7E-30996F07B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DC5A-BAE8-FD77-FC42-AFB5F245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22A43-EC51-CBC3-2168-66BC648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A9C-DE3B-ECF2-AF2B-792AF2C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BF84-1A0E-DDD6-40F9-B5E77C3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524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A39A-FA2B-29A6-CDDF-A42BBE3D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A078-B456-57F2-E1B6-CED15567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F16D-B6BB-D318-E8A2-04B4438CB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653-BEC4-4200-85FD-0B10B1D3D944}" type="datetimeFigureOut">
              <a:rPr lang="en-ZW" smtClean="0"/>
              <a:t>16/2/2023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85F5-8EEE-0D0A-A1C3-5B3708A0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9A2B-1B69-D074-C009-FC8A8DD4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9E2F-95BE-48B2-AC42-C639CCDDEE0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71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A324-86B6-E2C3-FD3E-E4046665E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1122363"/>
            <a:ext cx="11301274" cy="2387600"/>
          </a:xfrm>
        </p:spPr>
        <p:txBody>
          <a:bodyPr>
            <a:normAutofit/>
          </a:bodyPr>
          <a:lstStyle/>
          <a:p>
            <a:r>
              <a:rPr lang="en-ZW" sz="3600" b="1" dirty="0">
                <a:latin typeface="Goudy Old Style" panose="02020502050305020303" pitchFamily="18" charset="0"/>
              </a:rPr>
              <a:t>Planting date strategies and risk: Towards greater economic benefits in rice-wheat systems in Bihar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7B56F-277B-B356-CF43-621D3BED0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Maxwell Mkondiwa </a:t>
            </a:r>
          </a:p>
          <a:p>
            <a:r>
              <a:rPr lang="en-ZW" dirty="0">
                <a:latin typeface="Goudy Old Style" panose="02020502050305020303" pitchFamily="18" charset="0"/>
              </a:rPr>
              <a:t>Anton </a:t>
            </a:r>
            <a:r>
              <a:rPr lang="en-ZW" dirty="0" err="1">
                <a:latin typeface="Goudy Old Style" panose="02020502050305020303" pitchFamily="18" charset="0"/>
              </a:rPr>
              <a:t>Urfels</a:t>
            </a:r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682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F1DFEC-75AD-0774-E98F-F5FE940C5526}"/>
              </a:ext>
            </a:extLst>
          </p:cNvPr>
          <p:cNvGrpSpPr/>
          <p:nvPr/>
        </p:nvGrpSpPr>
        <p:grpSpPr>
          <a:xfrm>
            <a:off x="270648" y="194521"/>
            <a:ext cx="11582285" cy="5680487"/>
            <a:chOff x="270648" y="194521"/>
            <a:chExt cx="11582285" cy="56804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B29CD-616E-76C9-9B48-DC939FFC7310}"/>
                </a:ext>
              </a:extLst>
            </p:cNvPr>
            <p:cNvSpPr txBox="1"/>
            <p:nvPr/>
          </p:nvSpPr>
          <p:spPr>
            <a:xfrm>
              <a:off x="339067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A862FD-170B-7667-ED5D-A5CE8B062D84}"/>
                </a:ext>
              </a:extLst>
            </p:cNvPr>
            <p:cNvSpPr txBox="1"/>
            <p:nvPr/>
          </p:nvSpPr>
          <p:spPr>
            <a:xfrm>
              <a:off x="3911286" y="194521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136C8D-51CF-5056-EBBC-54F84449CECE}"/>
                </a:ext>
              </a:extLst>
            </p:cNvPr>
            <p:cNvSpPr txBox="1"/>
            <p:nvPr/>
          </p:nvSpPr>
          <p:spPr>
            <a:xfrm>
              <a:off x="7888949" y="285906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641386-2C2F-CC50-081A-A7EA40BA9A7F}"/>
                </a:ext>
              </a:extLst>
            </p:cNvPr>
            <p:cNvSpPr txBox="1"/>
            <p:nvPr/>
          </p:nvSpPr>
          <p:spPr>
            <a:xfrm>
              <a:off x="339066" y="3243892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A0938B-A3CB-0E2C-4694-C3D3125D1EEA}"/>
                </a:ext>
              </a:extLst>
            </p:cNvPr>
            <p:cNvSpPr txBox="1"/>
            <p:nvPr/>
          </p:nvSpPr>
          <p:spPr>
            <a:xfrm>
              <a:off x="3911286" y="3163247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9F0835-01B6-9AF7-6FE6-BF351E46E248}"/>
                </a:ext>
              </a:extLst>
            </p:cNvPr>
            <p:cNvSpPr txBox="1"/>
            <p:nvPr/>
          </p:nvSpPr>
          <p:spPr>
            <a:xfrm>
              <a:off x="7719480" y="3324538"/>
              <a:ext cx="533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400" dirty="0">
                  <a:latin typeface="Gill Sans MT" panose="020B0502020104020203" pitchFamily="34" charset="0"/>
                </a:rPr>
                <a:t>f</a:t>
              </a:r>
            </a:p>
          </p:txBody>
        </p:sp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5A35FAAB-513B-3423-E4A0-5681095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088" y="593683"/>
              <a:ext cx="3600000" cy="217675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FFC3461A-EFB7-E46D-741B-6BF1A716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933" y="593683"/>
              <a:ext cx="3600000" cy="2176750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C2B94D48-8867-9E12-076A-D050FFA8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66" y="3632315"/>
              <a:ext cx="3600000" cy="2176750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84D55DC-5E9C-11DC-ACE0-DB7EDD9D1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273" y="3632315"/>
              <a:ext cx="3600000" cy="2176750"/>
            </a:xfrm>
            <a:prstGeom prst="rect">
              <a:avLst/>
            </a:prstGeom>
          </p:spPr>
        </p:pic>
        <p:pic>
          <p:nvPicPr>
            <p:cNvPr id="15" name="Picture 14" descr="Chart, histogram&#10;&#10;Description automatically generated">
              <a:extLst>
                <a:ext uri="{FF2B5EF4-FFF2-40B4-BE49-F238E27FC236}">
                  <a16:creationId xmlns:a16="http://schemas.microsoft.com/office/drawing/2014/main" id="{B942120B-2227-85D1-D0A3-2D19DE980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933" y="3698258"/>
              <a:ext cx="3600000" cy="217675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0B988BF-4DEC-5C2F-7EB1-6828C0806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648" y="582944"/>
              <a:ext cx="3600010" cy="217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33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551EB5-18D2-DB13-72D3-C3CB9BC8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72" y="1137665"/>
            <a:ext cx="8252750" cy="5205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78F54-C657-D4F8-76FC-30505013C075}"/>
              </a:ext>
            </a:extLst>
          </p:cNvPr>
          <p:cNvSpPr txBox="1"/>
          <p:nvPr/>
        </p:nvSpPr>
        <p:spPr>
          <a:xfrm>
            <a:off x="1967696" y="289367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b="1" dirty="0"/>
              <a:t>WHEAT</a:t>
            </a:r>
          </a:p>
        </p:txBody>
      </p:sp>
    </p:spTree>
    <p:extLst>
      <p:ext uri="{BB962C8B-B14F-4D97-AF65-F5344CB8AC3E}">
        <p14:creationId xmlns:p14="http://schemas.microsoft.com/office/powerpoint/2010/main" val="301722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01-7617-D8C8-915B-F6F38089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assessment for each crop separately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672D-AF85-499C-3FC6-9C605888B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6281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EC09093C-9058-2BF9-61CA-1951F34C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822E52C-24FF-C63B-6C3D-F8EE62F11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W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EF6168-203B-71EC-7FDD-377FD95EB19E}"/>
              </a:ext>
            </a:extLst>
          </p:cNvPr>
          <p:cNvGrpSpPr/>
          <p:nvPr/>
        </p:nvGrpSpPr>
        <p:grpSpPr>
          <a:xfrm>
            <a:off x="420129" y="313038"/>
            <a:ext cx="11584517" cy="6096151"/>
            <a:chOff x="420129" y="313038"/>
            <a:chExt cx="11584517" cy="6096151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C9DACA8F-1919-04ED-C570-F54E55CF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02" y="1182067"/>
              <a:ext cx="5749418" cy="234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1F445-980E-6AD7-54E0-1D601876F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642" y="3840655"/>
              <a:ext cx="6163719" cy="256853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02A213-8D2C-8081-C9FB-BB219342A2C8}"/>
                </a:ext>
              </a:extLst>
            </p:cNvPr>
            <p:cNvSpPr txBox="1"/>
            <p:nvPr/>
          </p:nvSpPr>
          <p:spPr>
            <a:xfrm>
              <a:off x="420129" y="313038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a. Without zero yield entries [fixed long as reference]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BF0092-0BBB-2AE3-F349-D7045DEDD008}"/>
                </a:ext>
              </a:extLst>
            </p:cNvPr>
            <p:cNvSpPr txBox="1"/>
            <p:nvPr/>
          </p:nvSpPr>
          <p:spPr>
            <a:xfrm>
              <a:off x="723642" y="760692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49C42-3AEE-B69D-9DA5-0B1C6DCE53BA}"/>
                </a:ext>
              </a:extLst>
            </p:cNvPr>
            <p:cNvSpPr txBox="1"/>
            <p:nvPr/>
          </p:nvSpPr>
          <p:spPr>
            <a:xfrm>
              <a:off x="807903" y="3455279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D3E99428-4DEE-69E9-D4B8-57F65CFD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59" y="1038067"/>
              <a:ext cx="5214551" cy="2484000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DF04B6C2-6F31-C8A2-66FA-C16BF3292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860" y="3754579"/>
              <a:ext cx="5220786" cy="26546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9984F-44D4-E9FC-F08E-9C2A053CF906}"/>
                </a:ext>
              </a:extLst>
            </p:cNvPr>
            <p:cNvSpPr txBox="1"/>
            <p:nvPr/>
          </p:nvSpPr>
          <p:spPr>
            <a:xfrm>
              <a:off x="6557320" y="355295"/>
              <a:ext cx="521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b. With zero yield entries [fixed long as reference]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452AE9-5156-195B-F049-B93B203635B4}"/>
                </a:ext>
              </a:extLst>
            </p:cNvPr>
            <p:cNvSpPr txBox="1"/>
            <p:nvPr/>
          </p:nvSpPr>
          <p:spPr>
            <a:xfrm>
              <a:off x="6783859" y="727639"/>
              <a:ext cx="741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Rice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6F5AA-58B0-EB76-B594-B1AB7A7B25A3}"/>
                </a:ext>
              </a:extLst>
            </p:cNvPr>
            <p:cNvSpPr txBox="1"/>
            <p:nvPr/>
          </p:nvSpPr>
          <p:spPr>
            <a:xfrm>
              <a:off x="6818396" y="3401148"/>
              <a:ext cx="1383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dirty="0"/>
                <a:t>Wheat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66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79B7-F6F7-C6C7-4C06-00190E06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Economic and risk assessment of cropping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F1414-0AC9-F25D-B06D-190A239E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3335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F9EB1F-FB9A-5D12-820B-95669185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43" y="922638"/>
            <a:ext cx="5884862" cy="517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6FB010-1172-BB88-0F0D-FA8E355A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8" y="1120475"/>
            <a:ext cx="5884862" cy="4893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29317-4E3E-0292-7E32-59DE6400D3EF}"/>
              </a:ext>
            </a:extLst>
          </p:cNvPr>
          <p:cNvSpPr txBox="1"/>
          <p:nvPr/>
        </p:nvSpPr>
        <p:spPr>
          <a:xfrm>
            <a:off x="379328" y="321276"/>
            <a:ext cx="603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>
                <a:latin typeface="Gill Sans MT" panose="020B0502020104020203" pitchFamily="34" charset="0"/>
              </a:rPr>
              <a:t>Interpolated rice and wheat prices</a:t>
            </a:r>
          </a:p>
        </p:txBody>
      </p:sp>
    </p:spTree>
    <p:extLst>
      <p:ext uri="{BB962C8B-B14F-4D97-AF65-F5344CB8AC3E}">
        <p14:creationId xmlns:p14="http://schemas.microsoft.com/office/powerpoint/2010/main" val="346576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3FE52B-B5E4-5526-DEA6-1A18B7E5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906447"/>
            <a:ext cx="6911939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A6134-3F86-4594-2BBB-AE32AFC8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" y="428263"/>
            <a:ext cx="11331616" cy="60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0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5601EE-98D5-D9C2-F5A9-6BA5F5FA0E85}"/>
              </a:ext>
            </a:extLst>
          </p:cNvPr>
          <p:cNvGrpSpPr/>
          <p:nvPr/>
        </p:nvGrpSpPr>
        <p:grpSpPr>
          <a:xfrm>
            <a:off x="100600" y="295532"/>
            <a:ext cx="11990799" cy="6111961"/>
            <a:chOff x="100600" y="295532"/>
            <a:chExt cx="11990799" cy="6111961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BD56440B-F37D-23E1-483E-9725984D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0" y="295532"/>
              <a:ext cx="4041133" cy="28029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4694C1-87E5-5A0B-C801-6E87F18F4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1733" y="370702"/>
              <a:ext cx="4186010" cy="29903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57D9F4-CB75-AC5F-93E4-F3AAE5CA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9144" y="450507"/>
              <a:ext cx="3658067" cy="28307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C4AB59-E9AB-0610-EFF1-6F7753CF9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01" y="3759546"/>
              <a:ext cx="4041132" cy="26319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2DFA56-31EB-BC69-7A07-D83D8A08E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0018" y="3734453"/>
              <a:ext cx="4131964" cy="26319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0A6DEC-B63E-293C-6217-836AAF0AD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743" y="3665838"/>
              <a:ext cx="3763656" cy="2741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44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8244-028E-FEBB-69B0-5D5D2D1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3106-D496-A614-59B9-8512CAC5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3919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5CCD-933C-9765-F48B-72A82869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DAF1-BBF4-2C0D-9312-59759B33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Advancing rice sowing date considered entry point for rice-wheat system optimization</a:t>
            </a:r>
          </a:p>
          <a:p>
            <a:endParaRPr lang="en-ZW" dirty="0">
              <a:latin typeface="Goudy Old Style" panose="02020502050305020303" pitchFamily="18" charset="0"/>
            </a:endParaRPr>
          </a:p>
          <a:p>
            <a:endParaRPr lang="en-ZW" dirty="0">
              <a:latin typeface="Goudy Old Style" panose="02020502050305020303" pitchFamily="18" charset="0"/>
            </a:endParaRPr>
          </a:p>
          <a:p>
            <a:endParaRPr lang="en-ZW" dirty="0">
              <a:latin typeface="Goudy Old Style" panose="02020502050305020303" pitchFamily="18" charset="0"/>
            </a:endParaRPr>
          </a:p>
          <a:p>
            <a:endParaRPr lang="en-ZW" dirty="0">
              <a:latin typeface="Goudy Old Style" panose="02020502050305020303" pitchFamily="18" charset="0"/>
            </a:endParaRPr>
          </a:p>
          <a:p>
            <a:r>
              <a:rPr lang="en-ZW" dirty="0">
                <a:latin typeface="Goudy Old Style" panose="02020502050305020303" pitchFamily="18" charset="0"/>
              </a:rPr>
              <a:t>Heterogeneity in returns to technology adoption and risk preferences have been proposed to affect lack of adoption of profitable innovations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See Hurley et al 2018, Suri 2011, </a:t>
            </a:r>
            <a:r>
              <a:rPr lang="en-ZW" dirty="0" err="1">
                <a:latin typeface="Goudy Old Style" panose="02020502050305020303" pitchFamily="18" charset="0"/>
              </a:rPr>
              <a:t>Dercon</a:t>
            </a: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oudy Old Style" panose="02020502050305020303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4311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4624-EA34-5ECC-5674-DE1B267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Appendices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D557-52CF-AA23-A88E-3FCDBBB1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6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211-CE78-B2E3-3418-75F31866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4A35-8751-E738-3097-2AF7C846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>
                <a:latin typeface="Gill Sans MT" panose="020B0502020104020203" pitchFamily="34" charset="0"/>
              </a:rPr>
              <a:t>Stability analyses of crop simulation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 err="1">
                <a:latin typeface="Gill Sans MT" panose="020B0502020104020203" pitchFamily="34" charset="0"/>
              </a:rPr>
              <a:t>Urfels</a:t>
            </a:r>
            <a:r>
              <a:rPr lang="en-ZW" dirty="0">
                <a:latin typeface="Gill Sans MT" panose="020B0502020104020203" pitchFamily="34" charset="0"/>
              </a:rPr>
              <a:t> et al (2022), Montes et al (2022)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ZW" dirty="0">
              <a:latin typeface="Gill Sans MT" panose="020B0502020104020203" pitchFamily="34" charset="0"/>
            </a:endParaRPr>
          </a:p>
          <a:p>
            <a:r>
              <a:rPr lang="en-ZW" dirty="0">
                <a:latin typeface="Gill Sans MT" panose="020B0502020104020203" pitchFamily="34" charset="0"/>
              </a:rPr>
              <a:t>Risk assessment of crop simulation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ill Sans MT" panose="020B0502020104020203" pitchFamily="34" charset="0"/>
              </a:rPr>
              <a:t>Mean-variance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ill Sans MT" panose="020B0502020104020203" pitchFamily="34" charset="0"/>
              </a:rPr>
              <a:t>Second order stochastic dominance and risk aversion: Hurley et al (2018)</a:t>
            </a:r>
          </a:p>
        </p:txBody>
      </p:sp>
    </p:spTree>
    <p:extLst>
      <p:ext uri="{BB962C8B-B14F-4D97-AF65-F5344CB8AC3E}">
        <p14:creationId xmlns:p14="http://schemas.microsoft.com/office/powerpoint/2010/main" val="29261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15AD-760A-218A-B677-DC791A9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Computational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BE53-1EB3-A4C1-0C4A-83BCD5387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720"/>
            <a:ext cx="10843054" cy="4801244"/>
          </a:xfrm>
        </p:spPr>
        <p:txBody>
          <a:bodyPr/>
          <a:lstStyle/>
          <a:p>
            <a:r>
              <a:rPr lang="en-ZW" dirty="0">
                <a:latin typeface="Goudy Old Style" panose="02020502050305020303" pitchFamily="18" charset="0"/>
              </a:rPr>
              <a:t>Crop simulation model</a:t>
            </a:r>
          </a:p>
          <a:p>
            <a:r>
              <a:rPr lang="en-ZW" dirty="0">
                <a:latin typeface="Goudy Old Style" panose="02020502050305020303" pitchFamily="18" charset="0"/>
              </a:rPr>
              <a:t>Mean-variance optimization model???</a:t>
            </a:r>
          </a:p>
          <a:p>
            <a:r>
              <a:rPr lang="en-ZW" dirty="0">
                <a:latin typeface="Goudy Old Style" panose="02020502050305020303" pitchFamily="18" charset="0"/>
              </a:rPr>
              <a:t>Computational risk assessment model </a:t>
            </a:r>
          </a:p>
        </p:txBody>
      </p:sp>
    </p:spTree>
    <p:extLst>
      <p:ext uri="{BB962C8B-B14F-4D97-AF65-F5344CB8AC3E}">
        <p14:creationId xmlns:p14="http://schemas.microsoft.com/office/powerpoint/2010/main" val="1779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4C8C-6639-6D3B-37A4-E5ED1BC4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ZW" dirty="0"/>
              <a:t>Data and crop simulation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72160-9B3E-3451-FA63-672E501D7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137737"/>
              </p:ext>
            </p:extLst>
          </p:nvPr>
        </p:nvGraphicFramePr>
        <p:xfrm>
          <a:off x="474215" y="1115411"/>
          <a:ext cx="10515600" cy="53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936">
                  <a:extLst>
                    <a:ext uri="{9D8B030D-6E8A-4147-A177-3AD203B41FA5}">
                      <a16:colId xmlns:a16="http://schemas.microsoft.com/office/drawing/2014/main" val="2631810497"/>
                    </a:ext>
                  </a:extLst>
                </a:gridCol>
                <a:gridCol w="1873189">
                  <a:extLst>
                    <a:ext uri="{9D8B030D-6E8A-4147-A177-3AD203B41FA5}">
                      <a16:colId xmlns:a16="http://schemas.microsoft.com/office/drawing/2014/main" val="4166645857"/>
                    </a:ext>
                  </a:extLst>
                </a:gridCol>
                <a:gridCol w="2139038">
                  <a:extLst>
                    <a:ext uri="{9D8B030D-6E8A-4147-A177-3AD203B41FA5}">
                      <a16:colId xmlns:a16="http://schemas.microsoft.com/office/drawing/2014/main" val="1337121407"/>
                    </a:ext>
                  </a:extLst>
                </a:gridCol>
                <a:gridCol w="4811437">
                  <a:extLst>
                    <a:ext uri="{9D8B030D-6E8A-4147-A177-3AD203B41FA5}">
                      <a16:colId xmlns:a16="http://schemas.microsoft.com/office/drawing/2014/main" val="2449998701"/>
                    </a:ext>
                  </a:extLst>
                </a:gridCol>
              </a:tblGrid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 number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Rice</a:t>
                      </a:r>
                      <a:endParaRPr lang="en-ZW" sz="1800" dirty="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Wheat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b="1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ZW" sz="1800">
                        <a:effectLst/>
                        <a:latin typeface="Goudy Old Style" panose="0202050205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4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 practice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Farmers’ practice baseline without nutrient and water limitations to understand current limits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956809"/>
                  </a:ext>
                </a:extLst>
              </a:tr>
              <a:tr h="800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long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(baseline)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variety at a fixed recommended 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03714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medium duration variety at a fixed recommended date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587952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Planting long duration rice variety at the onset of monsoon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8339563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long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long duration varieties at monsoon onset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12144"/>
                  </a:ext>
                </a:extLst>
              </a:tr>
              <a:tr h="331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355757"/>
                  </a:ext>
                </a:extLst>
              </a:tr>
              <a:tr h="70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Onset medium supp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ZW" sz="1800" dirty="0">
                          <a:effectLst/>
                          <a:latin typeface="Goudy Old Style" panose="0202050205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 irrigation for planting medium varieties at monsoon onset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41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6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591-4DB8-C596-295A-19DF85DC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and second order stochastic dominance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B9D2-4FDD-5A5C-C1C0-344E8297E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673" y="1520456"/>
            <a:ext cx="4110182" cy="4972419"/>
          </a:xfrm>
        </p:spPr>
        <p:txBody>
          <a:bodyPr>
            <a:normAutofit lnSpcReduction="10000"/>
          </a:bodyPr>
          <a:lstStyle/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First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first order stochastically dominates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FOSD implies SOSD</a:t>
            </a:r>
          </a:p>
          <a:p>
            <a:r>
              <a:rPr lang="en-ZW" dirty="0">
                <a:solidFill>
                  <a:srgbClr val="008080"/>
                </a:solidFill>
                <a:latin typeface="Goudy Old Style" panose="02020502050305020303" pitchFamily="18" charset="0"/>
              </a:rPr>
              <a:t>Second order stochastic dominance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Assuming same mean, agents prefer the technology with less outcome variance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  Based on area of CDFs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ZW" dirty="0">
                <a:latin typeface="Goudy Old Style" panose="02020502050305020303" pitchFamily="18" charset="0"/>
              </a:rPr>
              <a:t>G SOSD F</a:t>
            </a:r>
          </a:p>
          <a:p>
            <a:pPr marL="457200" lvl="1" indent="0">
              <a:buNone/>
            </a:pPr>
            <a:endParaRPr lang="en-ZW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14DC38C-2F8E-A230-B24E-D092A71D3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76" y="1520456"/>
            <a:ext cx="5181600" cy="484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F0A3-1E5F-D8D2-136E-590062C0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ADA7-CEB8-4644-83E2-B85A10E250DF}" type="slidenum">
              <a:rPr lang="en-ZW" smtClean="0"/>
              <a:t>6</a:t>
            </a:fld>
            <a:endParaRPr lang="en-Z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7E3A-5009-C659-CB1F-46D4D64378C2}"/>
              </a:ext>
            </a:extLst>
          </p:cNvPr>
          <p:cNvSpPr txBox="1"/>
          <p:nvPr/>
        </p:nvSpPr>
        <p:spPr>
          <a:xfrm>
            <a:off x="4331855" y="1414561"/>
            <a:ext cx="22259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G= </a:t>
            </a:r>
            <a:r>
              <a:rPr lang="en-ZW" b="1" dirty="0" err="1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rtruncnorm</a:t>
            </a: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n=1000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a=4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b=8,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highlight>
                  <a:srgbClr val="FFFF00"/>
                </a:highlight>
                <a:latin typeface="Goudy Old Style" panose="02020502050305020303" pitchFamily="18" charset="0"/>
                <a:ea typeface="Calibri" panose="020F0502020204030204" pitchFamily="34" charset="0"/>
              </a:rPr>
              <a:t>mean=6</a:t>
            </a: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 err="1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sd</a:t>
            </a: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=0.8),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Q=</a:t>
            </a:r>
            <a:r>
              <a:rPr lang="en-ZW" b="1" dirty="0" err="1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rtruncnorm</a:t>
            </a: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n=1000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a=4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b=8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highlight>
                  <a:srgbClr val="FFFF00"/>
                </a:highlight>
                <a:latin typeface="Goudy Old Style" panose="02020502050305020303" pitchFamily="18" charset="0"/>
                <a:ea typeface="Calibri" panose="020F0502020204030204" pitchFamily="34" charset="0"/>
              </a:rPr>
              <a:t>mean=5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 err="1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sd</a:t>
            </a: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F=</a:t>
            </a:r>
            <a:r>
              <a:rPr lang="en-ZW" b="1" dirty="0" err="1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rtruncnorm</a:t>
            </a: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n=1000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a=3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b=9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>
                <a:effectLst/>
                <a:highlight>
                  <a:srgbClr val="FFFF00"/>
                </a:highlight>
                <a:latin typeface="Goudy Old Style" panose="02020502050305020303" pitchFamily="18" charset="0"/>
                <a:ea typeface="Calibri" panose="020F0502020204030204" pitchFamily="34" charset="0"/>
              </a:rPr>
              <a:t>mean=5</a:t>
            </a:r>
            <a:endParaRPr lang="en-ZW" b="1" dirty="0">
              <a:highlight>
                <a:srgbClr val="FFFF00"/>
              </a:highlight>
              <a:latin typeface="Goudy Old Style" panose="02020502050305020303" pitchFamily="18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ZW" b="1" dirty="0" err="1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sd</a:t>
            </a:r>
            <a:r>
              <a:rPr lang="en-ZW" b="1" dirty="0">
                <a:effectLst/>
                <a:latin typeface="Goudy Old Style" panose="02020502050305020303" pitchFamily="18" charset="0"/>
                <a:ea typeface="Calibri" panose="020F0502020204030204" pitchFamily="34" charset="0"/>
              </a:rPr>
              <a:t>=2. </a:t>
            </a:r>
            <a:endParaRPr lang="en-ZW" b="1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8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222-4228-5BCB-707A-17637A45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60655"/>
            <a:ext cx="11771453" cy="514551"/>
          </a:xfrm>
        </p:spPr>
        <p:txBody>
          <a:bodyPr>
            <a:normAutofit/>
          </a:bodyPr>
          <a:lstStyle/>
          <a:p>
            <a:r>
              <a:rPr lang="en-ZW" sz="2800" dirty="0">
                <a:latin typeface="Goudy Old Style" panose="02020502050305020303" pitchFamily="18" charset="0"/>
              </a:rPr>
              <a:t>Computational spatial ex-ante economic model under risk aversion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F422D-E2DA-F67E-0187-F834432B9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079909"/>
              </p:ext>
            </p:extLst>
          </p:nvPr>
        </p:nvGraphicFramePr>
        <p:xfrm>
          <a:off x="266218" y="899652"/>
          <a:ext cx="7882359" cy="583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650">
                  <a:extLst>
                    <a:ext uri="{9D8B030D-6E8A-4147-A177-3AD203B41FA5}">
                      <a16:colId xmlns:a16="http://schemas.microsoft.com/office/drawing/2014/main" val="2850839421"/>
                    </a:ext>
                  </a:extLst>
                </a:gridCol>
                <a:gridCol w="1087987">
                  <a:extLst>
                    <a:ext uri="{9D8B030D-6E8A-4147-A177-3AD203B41FA5}">
                      <a16:colId xmlns:a16="http://schemas.microsoft.com/office/drawing/2014/main" val="1952799875"/>
                    </a:ext>
                  </a:extLst>
                </a:gridCol>
                <a:gridCol w="988070">
                  <a:extLst>
                    <a:ext uri="{9D8B030D-6E8A-4147-A177-3AD203B41FA5}">
                      <a16:colId xmlns:a16="http://schemas.microsoft.com/office/drawing/2014/main" val="2134470616"/>
                    </a:ext>
                  </a:extLst>
                </a:gridCol>
                <a:gridCol w="854846">
                  <a:extLst>
                    <a:ext uri="{9D8B030D-6E8A-4147-A177-3AD203B41FA5}">
                      <a16:colId xmlns:a16="http://schemas.microsoft.com/office/drawing/2014/main" val="3691892080"/>
                    </a:ext>
                  </a:extLst>
                </a:gridCol>
                <a:gridCol w="1010274">
                  <a:extLst>
                    <a:ext uri="{9D8B030D-6E8A-4147-A177-3AD203B41FA5}">
                      <a16:colId xmlns:a16="http://schemas.microsoft.com/office/drawing/2014/main" val="842562547"/>
                    </a:ext>
                  </a:extLst>
                </a:gridCol>
                <a:gridCol w="1143497">
                  <a:extLst>
                    <a:ext uri="{9D8B030D-6E8A-4147-A177-3AD203B41FA5}">
                      <a16:colId xmlns:a16="http://schemas.microsoft.com/office/drawing/2014/main" val="3085645081"/>
                    </a:ext>
                  </a:extLst>
                </a:gridCol>
                <a:gridCol w="766035">
                  <a:extLst>
                    <a:ext uri="{9D8B030D-6E8A-4147-A177-3AD203B41FA5}">
                      <a16:colId xmlns:a16="http://schemas.microsoft.com/office/drawing/2014/main" val="3537060107"/>
                    </a:ext>
                  </a:extLst>
                </a:gridCol>
              </a:tblGrid>
              <a:tr h="945255"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Q(base) </a:t>
                      </a:r>
                    </a:p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vs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Q vs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F vs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9925"/>
                  </a:ext>
                </a:extLst>
              </a:tr>
              <a:tr h="37810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75530"/>
                  </a:ext>
                </a:extLst>
              </a:tr>
              <a:tr h="37810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Min=a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11230"/>
                  </a:ext>
                </a:extLst>
              </a:tr>
              <a:tr h="37810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Max=b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68013"/>
                  </a:ext>
                </a:extLst>
              </a:tr>
              <a:tr h="37810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13582"/>
                  </a:ext>
                </a:extLst>
              </a:tr>
              <a:tr h="378102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33956"/>
                  </a:ext>
                </a:extLst>
              </a:tr>
              <a:tr h="1421286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Interpretation </a:t>
                      </a:r>
                    </a:p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W" sz="1800" dirty="0">
                          <a:latin typeface="Gill Sans MT" panose="020B0502020104020203" pitchFamily="34" charset="0"/>
                        </a:rPr>
                        <a:t>G F/SOSD Dominate Q </a:t>
                      </a:r>
                    </a:p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Not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G SOSD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771"/>
                  </a:ext>
                </a:extLst>
              </a:tr>
              <a:tr h="699701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WTP 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0.499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789"/>
                  </a:ext>
                </a:extLst>
              </a:tr>
              <a:tr h="840940"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WTP Upper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0.763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sz="1800" dirty="0">
                          <a:latin typeface="Gill Sans MT" panose="020B0502020104020203" pitchFamily="34" charset="0"/>
                        </a:rPr>
                        <a:t>1.384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3702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7A61E4-B20B-FE44-80E3-3C463881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25" y="899652"/>
            <a:ext cx="3707754" cy="49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8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0F1606-7A28-B979-C9C3-39DFC933BFB7}"/>
              </a:ext>
            </a:extLst>
          </p:cNvPr>
          <p:cNvGrpSpPr/>
          <p:nvPr/>
        </p:nvGrpSpPr>
        <p:grpSpPr>
          <a:xfrm>
            <a:off x="256658" y="145094"/>
            <a:ext cx="11693867" cy="5884674"/>
            <a:chOff x="256658" y="145094"/>
            <a:chExt cx="11693867" cy="58846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ECF0796-BB1F-7AD2-EF5D-9CBFF63C1635}"/>
                </a:ext>
              </a:extLst>
            </p:cNvPr>
            <p:cNvGrpSpPr/>
            <p:nvPr/>
          </p:nvGrpSpPr>
          <p:grpSpPr>
            <a:xfrm>
              <a:off x="256658" y="145094"/>
              <a:ext cx="11693867" cy="5884674"/>
              <a:chOff x="256658" y="145094"/>
              <a:chExt cx="11693867" cy="5884674"/>
            </a:xfrm>
          </p:grpSpPr>
          <p:pic>
            <p:nvPicPr>
              <p:cNvPr id="19" name="Picture 18" descr="Chart, histogram&#10;&#10;Description automatically generated">
                <a:extLst>
                  <a:ext uri="{FF2B5EF4-FFF2-40B4-BE49-F238E27FC236}">
                    <a16:creationId xmlns:a16="http://schemas.microsoft.com/office/drawing/2014/main" id="{8DED7BB8-9315-E270-DB8E-981CF86F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681" y="561902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1" name="Picture 20" descr="Chart, histogram&#10;&#10;Description automatically generated">
                <a:extLst>
                  <a:ext uri="{FF2B5EF4-FFF2-40B4-BE49-F238E27FC236}">
                    <a16:creationId xmlns:a16="http://schemas.microsoft.com/office/drawing/2014/main" id="{5E575EEE-16DD-660E-E7CD-EC033964E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525" y="561902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3" name="Picture 22" descr="Chart&#10;&#10;Description automatically generated">
                <a:extLst>
                  <a:ext uri="{FF2B5EF4-FFF2-40B4-BE49-F238E27FC236}">
                    <a16:creationId xmlns:a16="http://schemas.microsoft.com/office/drawing/2014/main" id="{CD086DB9-1D20-635B-42E2-599C35FE6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680" y="3723457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5" name="Picture 24" descr="Chart, histogram&#10;&#10;Description automatically generated">
                <a:extLst>
                  <a:ext uri="{FF2B5EF4-FFF2-40B4-BE49-F238E27FC236}">
                    <a16:creationId xmlns:a16="http://schemas.microsoft.com/office/drawing/2014/main" id="{21334060-5FCE-2B0D-B7C0-196DA708A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681" y="3723457"/>
                <a:ext cx="3600000" cy="2176750"/>
              </a:xfrm>
              <a:prstGeom prst="rect">
                <a:avLst/>
              </a:prstGeom>
            </p:spPr>
          </p:pic>
          <p:pic>
            <p:nvPicPr>
              <p:cNvPr id="27" name="Picture 26" descr="Chart&#10;&#10;Description automatically generated">
                <a:extLst>
                  <a:ext uri="{FF2B5EF4-FFF2-40B4-BE49-F238E27FC236}">
                    <a16:creationId xmlns:a16="http://schemas.microsoft.com/office/drawing/2014/main" id="{86A6BF43-23C9-71DC-2A24-E3F467F2E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0525" y="3635343"/>
                <a:ext cx="3960000" cy="239442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2B29CD-616E-76C9-9B48-DC939FFC7310}"/>
                  </a:ext>
                </a:extLst>
              </p:cNvPr>
              <p:cNvSpPr txBox="1"/>
              <p:nvPr/>
            </p:nvSpPr>
            <p:spPr>
              <a:xfrm>
                <a:off x="256659" y="145094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862FD-170B-7667-ED5D-A5CE8B062D84}"/>
                  </a:ext>
                </a:extLst>
              </p:cNvPr>
              <p:cNvSpPr txBox="1"/>
              <p:nvPr/>
            </p:nvSpPr>
            <p:spPr>
              <a:xfrm>
                <a:off x="3828878" y="145094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b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136C8D-51CF-5056-EBBC-54F84449CECE}"/>
                  </a:ext>
                </a:extLst>
              </p:cNvPr>
              <p:cNvSpPr txBox="1"/>
              <p:nvPr/>
            </p:nvSpPr>
            <p:spPr>
              <a:xfrm>
                <a:off x="7806541" y="236479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c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641386-2C2F-CC50-081A-A7EA40BA9A7F}"/>
                  </a:ext>
                </a:extLst>
              </p:cNvPr>
              <p:cNvSpPr txBox="1"/>
              <p:nvPr/>
            </p:nvSpPr>
            <p:spPr>
              <a:xfrm>
                <a:off x="256658" y="3033109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d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A0938B-A3CB-0E2C-4694-C3D3125D1EEA}"/>
                  </a:ext>
                </a:extLst>
              </p:cNvPr>
              <p:cNvSpPr txBox="1"/>
              <p:nvPr/>
            </p:nvSpPr>
            <p:spPr>
              <a:xfrm>
                <a:off x="3828878" y="3113820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9F0835-01B6-9AF7-6FE6-BF351E46E248}"/>
                  </a:ext>
                </a:extLst>
              </p:cNvPr>
              <p:cNvSpPr txBox="1"/>
              <p:nvPr/>
            </p:nvSpPr>
            <p:spPr>
              <a:xfrm>
                <a:off x="7637072" y="3275111"/>
                <a:ext cx="533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sz="1400" dirty="0">
                    <a:latin typeface="Gill Sans MT" panose="020B0502020104020203" pitchFamily="34" charset="0"/>
                  </a:rPr>
                  <a:t>f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1E5A818-3BC4-0EB6-2B87-A90CC472A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658" y="614260"/>
              <a:ext cx="3600010" cy="217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47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DA183-F603-03AF-DAE9-8726100A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83" y="833377"/>
            <a:ext cx="8461093" cy="5729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B3179-ACB5-ED84-EB9E-8479ABFD7719}"/>
              </a:ext>
            </a:extLst>
          </p:cNvPr>
          <p:cNvSpPr txBox="1"/>
          <p:nvPr/>
        </p:nvSpPr>
        <p:spPr>
          <a:xfrm>
            <a:off x="1516283" y="295154"/>
            <a:ext cx="1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7229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471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Gill Sans MT</vt:lpstr>
      <vt:lpstr>Goudy Old Style</vt:lpstr>
      <vt:lpstr>Office Theme</vt:lpstr>
      <vt:lpstr>Planting date strategies and risk: Towards greater economic benefits in rice-wheat systems in Bihar</vt:lpstr>
      <vt:lpstr>Motivation</vt:lpstr>
      <vt:lpstr>Related literature</vt:lpstr>
      <vt:lpstr>Computational Models</vt:lpstr>
      <vt:lpstr>Data and crop simulation models</vt:lpstr>
      <vt:lpstr>First and second order stochastic dominance </vt:lpstr>
      <vt:lpstr>Computational spatial ex-ante economic model under risk aversion </vt:lpstr>
      <vt:lpstr>PowerPoint Presentation</vt:lpstr>
      <vt:lpstr>PowerPoint Presentation</vt:lpstr>
      <vt:lpstr>PowerPoint Presentation</vt:lpstr>
      <vt:lpstr>PowerPoint Presentation</vt:lpstr>
      <vt:lpstr>Economic assessment for each crop separately</vt:lpstr>
      <vt:lpstr>PowerPoint Presentation</vt:lpstr>
      <vt:lpstr>Economic and risk assessment of cropping system</vt:lpstr>
      <vt:lpstr>PowerPoint Presentation</vt:lpstr>
      <vt:lpstr>PowerPoint Presentation</vt:lpstr>
      <vt:lpstr>PowerPoint Presentation</vt:lpstr>
      <vt:lpstr>PowerPoint Presentation</vt:lpstr>
      <vt:lpstr>Conclusion</vt:lpstr>
      <vt:lpstr>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Planting date strategies and risk: Towards greater economic benefits in rice-wheat systems in Bihar</dc:title>
  <dc:creator>Maxwell Mkondiwa</dc:creator>
  <cp:lastModifiedBy>MKONDIWA, Maxwell (CIMMYT-India)</cp:lastModifiedBy>
  <cp:revision>2</cp:revision>
  <dcterms:created xsi:type="dcterms:W3CDTF">2022-10-06T05:31:10Z</dcterms:created>
  <dcterms:modified xsi:type="dcterms:W3CDTF">2023-02-16T19:29:04Z</dcterms:modified>
</cp:coreProperties>
</file>