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11" r:id="rId4"/>
    <p:sldId id="274" r:id="rId5"/>
    <p:sldId id="260" r:id="rId6"/>
    <p:sldId id="401" r:id="rId7"/>
    <p:sldId id="271" r:id="rId8"/>
    <p:sldId id="410" r:id="rId9"/>
    <p:sldId id="403" r:id="rId10"/>
    <p:sldId id="409" r:id="rId11"/>
    <p:sldId id="258" r:id="rId12"/>
    <p:sldId id="407" r:id="rId13"/>
    <p:sldId id="281" r:id="rId14"/>
    <p:sldId id="266" r:id="rId15"/>
    <p:sldId id="404" r:id="rId16"/>
    <p:sldId id="405" r:id="rId17"/>
    <p:sldId id="408" r:id="rId18"/>
    <p:sldId id="406" r:id="rId19"/>
    <p:sldId id="413" r:id="rId20"/>
    <p:sldId id="268" r:id="rId21"/>
    <p:sldId id="414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198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6CFFD4-2463-4344-9DB3-AF68CB17649B}" v="9" dt="2023-02-17T09:46:03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115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KONDIWA, Maxwell (CIMMYT-India)" userId="2583b33a-ac5f-4640-9c8d-12230e6847d1" providerId="ADAL" clId="{FE6CFFD4-2463-4344-9DB3-AF68CB17649B}"/>
    <pc:docChg chg="undo custSel addSld delSld modSld sldOrd">
      <pc:chgData name="MKONDIWA, Maxwell (CIMMYT-India)" userId="2583b33a-ac5f-4640-9c8d-12230e6847d1" providerId="ADAL" clId="{FE6CFFD4-2463-4344-9DB3-AF68CB17649B}" dt="2023-02-17T11:45:33.802" v="2925" actId="20577"/>
      <pc:docMkLst>
        <pc:docMk/>
      </pc:docMkLst>
      <pc:sldChg chg="modSp mod">
        <pc:chgData name="MKONDIWA, Maxwell (CIMMYT-India)" userId="2583b33a-ac5f-4640-9c8d-12230e6847d1" providerId="ADAL" clId="{FE6CFFD4-2463-4344-9DB3-AF68CB17649B}" dt="2023-02-17T05:53:19.689" v="1147" actId="1076"/>
        <pc:sldMkLst>
          <pc:docMk/>
          <pc:sldMk cId="1168277330" sldId="256"/>
        </pc:sldMkLst>
        <pc:spChg chg="mod">
          <ac:chgData name="MKONDIWA, Maxwell (CIMMYT-India)" userId="2583b33a-ac5f-4640-9c8d-12230e6847d1" providerId="ADAL" clId="{FE6CFFD4-2463-4344-9DB3-AF68CB17649B}" dt="2023-02-17T05:53:16.616" v="1146" actId="14100"/>
          <ac:spMkLst>
            <pc:docMk/>
            <pc:sldMk cId="1168277330" sldId="256"/>
            <ac:spMk id="2" creationId="{02F9A324-86B6-E2C3-FD3E-E4046665EEBA}"/>
          </ac:spMkLst>
        </pc:spChg>
        <pc:spChg chg="mod">
          <ac:chgData name="MKONDIWA, Maxwell (CIMMYT-India)" userId="2583b33a-ac5f-4640-9c8d-12230e6847d1" providerId="ADAL" clId="{FE6CFFD4-2463-4344-9DB3-AF68CB17649B}" dt="2023-02-17T05:53:19.689" v="1147" actId="1076"/>
          <ac:spMkLst>
            <pc:docMk/>
            <pc:sldMk cId="1168277330" sldId="256"/>
            <ac:spMk id="3" creationId="{5207B56F-277B-B356-CF43-621D3BED0555}"/>
          </ac:spMkLst>
        </pc:spChg>
      </pc:sldChg>
      <pc:sldChg chg="modSp mod">
        <pc:chgData name="MKONDIWA, Maxwell (CIMMYT-India)" userId="2583b33a-ac5f-4640-9c8d-12230e6847d1" providerId="ADAL" clId="{FE6CFFD4-2463-4344-9DB3-AF68CB17649B}" dt="2023-02-17T05:54:21.299" v="1154" actId="2711"/>
        <pc:sldMkLst>
          <pc:docMk/>
          <pc:sldMk cId="1543117436" sldId="257"/>
        </pc:sldMkLst>
        <pc:spChg chg="mod">
          <ac:chgData name="MKONDIWA, Maxwell (CIMMYT-India)" userId="2583b33a-ac5f-4640-9c8d-12230e6847d1" providerId="ADAL" clId="{FE6CFFD4-2463-4344-9DB3-AF68CB17649B}" dt="2023-02-17T05:52:07.923" v="1130" actId="1076"/>
          <ac:spMkLst>
            <pc:docMk/>
            <pc:sldMk cId="1543117436" sldId="257"/>
            <ac:spMk id="2" creationId="{76625CCD-933C-9765-F48B-72A828692DB1}"/>
          </ac:spMkLst>
        </pc:spChg>
        <pc:spChg chg="mod">
          <ac:chgData name="MKONDIWA, Maxwell (CIMMYT-India)" userId="2583b33a-ac5f-4640-9c8d-12230e6847d1" providerId="ADAL" clId="{FE6CFFD4-2463-4344-9DB3-AF68CB17649B}" dt="2023-02-17T05:54:21.299" v="1154" actId="2711"/>
          <ac:spMkLst>
            <pc:docMk/>
            <pc:sldMk cId="1543117436" sldId="257"/>
            <ac:spMk id="3" creationId="{F74DDAF1-BBF4-2C0D-9312-59759B33286B}"/>
          </ac:spMkLst>
        </pc:spChg>
      </pc:sldChg>
      <pc:sldChg chg="ord">
        <pc:chgData name="MKONDIWA, Maxwell (CIMMYT-India)" userId="2583b33a-ac5f-4640-9c8d-12230e6847d1" providerId="ADAL" clId="{FE6CFFD4-2463-4344-9DB3-AF68CB17649B}" dt="2023-02-17T05:30:24.297" v="175"/>
        <pc:sldMkLst>
          <pc:docMk/>
          <pc:sldMk cId="632333329" sldId="258"/>
        </pc:sldMkLst>
      </pc:sldChg>
      <pc:sldChg chg="modSp mod">
        <pc:chgData name="MKONDIWA, Maxwell (CIMMYT-India)" userId="2583b33a-ac5f-4640-9c8d-12230e6847d1" providerId="ADAL" clId="{FE6CFFD4-2463-4344-9DB3-AF68CB17649B}" dt="2023-02-17T05:54:32.168" v="1155" actId="2711"/>
        <pc:sldMkLst>
          <pc:docMk/>
          <pc:sldMk cId="871965772" sldId="260"/>
        </pc:sldMkLst>
        <pc:spChg chg="mod">
          <ac:chgData name="MKONDIWA, Maxwell (CIMMYT-India)" userId="2583b33a-ac5f-4640-9c8d-12230e6847d1" providerId="ADAL" clId="{FE6CFFD4-2463-4344-9DB3-AF68CB17649B}" dt="2023-02-17T05:54:32.168" v="1155" actId="2711"/>
          <ac:spMkLst>
            <pc:docMk/>
            <pc:sldMk cId="871965772" sldId="260"/>
            <ac:spMk id="2" creationId="{789E4C8C-6639-6D3B-37A4-E5ED1BC4BB14}"/>
          </ac:spMkLst>
        </pc:spChg>
        <pc:graphicFrameChg chg="mod modGraphic">
          <ac:chgData name="MKONDIWA, Maxwell (CIMMYT-India)" userId="2583b33a-ac5f-4640-9c8d-12230e6847d1" providerId="ADAL" clId="{FE6CFFD4-2463-4344-9DB3-AF68CB17649B}" dt="2023-02-17T05:53:00.449" v="1144" actId="14100"/>
          <ac:graphicFrameMkLst>
            <pc:docMk/>
            <pc:sldMk cId="871965772" sldId="260"/>
            <ac:graphicFrameMk id="4" creationId="{CBE72160-9B3E-3451-FA63-672E501D7DB1}"/>
          </ac:graphicFrameMkLst>
        </pc:graphicFrameChg>
      </pc:sldChg>
      <pc:sldChg chg="modSp mod">
        <pc:chgData name="MKONDIWA, Maxwell (CIMMYT-India)" userId="2583b33a-ac5f-4640-9c8d-12230e6847d1" providerId="ADAL" clId="{FE6CFFD4-2463-4344-9DB3-AF68CB17649B}" dt="2023-02-17T11:35:33.199" v="2673" actId="27636"/>
        <pc:sldMkLst>
          <pc:docMk/>
          <pc:sldMk cId="3239193764" sldId="268"/>
        </pc:sldMkLst>
        <pc:spChg chg="mod">
          <ac:chgData name="MKONDIWA, Maxwell (CIMMYT-India)" userId="2583b33a-ac5f-4640-9c8d-12230e6847d1" providerId="ADAL" clId="{FE6CFFD4-2463-4344-9DB3-AF68CB17649B}" dt="2023-02-17T11:35:33.199" v="2673" actId="27636"/>
          <ac:spMkLst>
            <pc:docMk/>
            <pc:sldMk cId="3239193764" sldId="268"/>
            <ac:spMk id="3" creationId="{25F63106-D496-A614-59B9-8512CAC5E639}"/>
          </ac:spMkLst>
        </pc:spChg>
      </pc:sldChg>
      <pc:sldChg chg="addSp modSp mod">
        <pc:chgData name="MKONDIWA, Maxwell (CIMMYT-India)" userId="2583b33a-ac5f-4640-9c8d-12230e6847d1" providerId="ADAL" clId="{FE6CFFD4-2463-4344-9DB3-AF68CB17649B}" dt="2023-02-17T05:56:23.034" v="1163" actId="14100"/>
        <pc:sldMkLst>
          <pc:docMk/>
          <pc:sldMk cId="2192085616" sldId="271"/>
        </pc:sldMkLst>
        <pc:graphicFrameChg chg="add mod modGraphic">
          <ac:chgData name="MKONDIWA, Maxwell (CIMMYT-India)" userId="2583b33a-ac5f-4640-9c8d-12230e6847d1" providerId="ADAL" clId="{FE6CFFD4-2463-4344-9DB3-AF68CB17649B}" dt="2023-02-17T05:56:13.408" v="1161" actId="2711"/>
          <ac:graphicFrameMkLst>
            <pc:docMk/>
            <pc:sldMk cId="2192085616" sldId="271"/>
            <ac:graphicFrameMk id="3" creationId="{B3216D11-DB45-A27D-4069-A672A2770288}"/>
          </ac:graphicFrameMkLst>
        </pc:graphicFrameChg>
        <pc:graphicFrameChg chg="mod modGraphic">
          <ac:chgData name="MKONDIWA, Maxwell (CIMMYT-India)" userId="2583b33a-ac5f-4640-9c8d-12230e6847d1" providerId="ADAL" clId="{FE6CFFD4-2463-4344-9DB3-AF68CB17649B}" dt="2023-02-17T05:56:19.556" v="1162" actId="2711"/>
          <ac:graphicFrameMkLst>
            <pc:docMk/>
            <pc:sldMk cId="2192085616" sldId="271"/>
            <ac:graphicFrameMk id="4" creationId="{55DF422D-E2DA-F67E-0187-F834432B9E5F}"/>
          </ac:graphicFrameMkLst>
        </pc:graphicFrameChg>
        <pc:picChg chg="mod">
          <ac:chgData name="MKONDIWA, Maxwell (CIMMYT-India)" userId="2583b33a-ac5f-4640-9c8d-12230e6847d1" providerId="ADAL" clId="{FE6CFFD4-2463-4344-9DB3-AF68CB17649B}" dt="2023-02-17T05:56:23.034" v="1163" actId="14100"/>
          <ac:picMkLst>
            <pc:docMk/>
            <pc:sldMk cId="2192085616" sldId="271"/>
            <ac:picMk id="5" creationId="{377A61E4-B20B-FE44-80E3-3C4638816EC7}"/>
          </ac:picMkLst>
        </pc:picChg>
      </pc:sldChg>
      <pc:sldChg chg="modSp mod">
        <pc:chgData name="MKONDIWA, Maxwell (CIMMYT-India)" userId="2583b33a-ac5f-4640-9c8d-12230e6847d1" providerId="ADAL" clId="{FE6CFFD4-2463-4344-9DB3-AF68CB17649B}" dt="2023-02-17T11:45:33.802" v="2925" actId="20577"/>
        <pc:sldMkLst>
          <pc:docMk/>
          <pc:sldMk cId="177913579" sldId="274"/>
        </pc:sldMkLst>
        <pc:spChg chg="mod">
          <ac:chgData name="MKONDIWA, Maxwell (CIMMYT-India)" userId="2583b33a-ac5f-4640-9c8d-12230e6847d1" providerId="ADAL" clId="{FE6CFFD4-2463-4344-9DB3-AF68CB17649B}" dt="2023-02-17T11:45:33.802" v="2925" actId="20577"/>
          <ac:spMkLst>
            <pc:docMk/>
            <pc:sldMk cId="177913579" sldId="274"/>
            <ac:spMk id="3" creationId="{A740BE53-1EB3-A4C1-0C4A-83BCD53878C7}"/>
          </ac:spMkLst>
        </pc:spChg>
      </pc:sldChg>
      <pc:sldChg chg="addSp delSp modSp mod">
        <pc:chgData name="MKONDIWA, Maxwell (CIMMYT-India)" userId="2583b33a-ac5f-4640-9c8d-12230e6847d1" providerId="ADAL" clId="{FE6CFFD4-2463-4344-9DB3-AF68CB17649B}" dt="2023-02-17T05:54:54.195" v="1156" actId="2711"/>
        <pc:sldMkLst>
          <pc:docMk/>
          <pc:sldMk cId="2980081293" sldId="401"/>
        </pc:sldMkLst>
        <pc:spChg chg="mod">
          <ac:chgData name="MKONDIWA, Maxwell (CIMMYT-India)" userId="2583b33a-ac5f-4640-9c8d-12230e6847d1" providerId="ADAL" clId="{FE6CFFD4-2463-4344-9DB3-AF68CB17649B}" dt="2023-02-17T04:58:29.393" v="62" actId="20577"/>
          <ac:spMkLst>
            <pc:docMk/>
            <pc:sldMk cId="2980081293" sldId="401"/>
            <ac:spMk id="3" creationId="{95C3B9D2-4FDD-5A5C-C1C0-344E8297EBE1}"/>
          </ac:spMkLst>
        </pc:spChg>
        <pc:spChg chg="del">
          <ac:chgData name="MKONDIWA, Maxwell (CIMMYT-India)" userId="2583b33a-ac5f-4640-9c8d-12230e6847d1" providerId="ADAL" clId="{FE6CFFD4-2463-4344-9DB3-AF68CB17649B}" dt="2023-02-17T04:57:19.746" v="34" actId="478"/>
          <ac:spMkLst>
            <pc:docMk/>
            <pc:sldMk cId="2980081293" sldId="401"/>
            <ac:spMk id="4" creationId="{2C107E3A-5009-C659-CB1F-46D4D64378C2}"/>
          </ac:spMkLst>
        </pc:spChg>
        <pc:graphicFrameChg chg="add mod modGraphic">
          <ac:chgData name="MKONDIWA, Maxwell (CIMMYT-India)" userId="2583b33a-ac5f-4640-9c8d-12230e6847d1" providerId="ADAL" clId="{FE6CFFD4-2463-4344-9DB3-AF68CB17649B}" dt="2023-02-17T05:54:54.195" v="1156" actId="2711"/>
          <ac:graphicFrameMkLst>
            <pc:docMk/>
            <pc:sldMk cId="2980081293" sldId="401"/>
            <ac:graphicFrameMk id="7" creationId="{74963D9F-2A69-922B-03B2-A71BE697386E}"/>
          </ac:graphicFrameMkLst>
        </pc:graphicFrameChg>
        <pc:picChg chg="mod">
          <ac:chgData name="MKONDIWA, Maxwell (CIMMYT-India)" userId="2583b33a-ac5f-4640-9c8d-12230e6847d1" providerId="ADAL" clId="{FE6CFFD4-2463-4344-9DB3-AF68CB17649B}" dt="2023-02-17T04:57:34.747" v="38" actId="14100"/>
          <ac:picMkLst>
            <pc:docMk/>
            <pc:sldMk cId="2980081293" sldId="401"/>
            <ac:picMk id="5" creationId="{914DC38C-2F8E-A230-B24E-D092A71D31BF}"/>
          </ac:picMkLst>
        </pc:picChg>
      </pc:sldChg>
      <pc:sldChg chg="ord">
        <pc:chgData name="MKONDIWA, Maxwell (CIMMYT-India)" userId="2583b33a-ac5f-4640-9c8d-12230e6847d1" providerId="ADAL" clId="{FE6CFFD4-2463-4344-9DB3-AF68CB17649B}" dt="2023-02-17T05:30:20.784" v="173"/>
        <pc:sldMkLst>
          <pc:docMk/>
          <pc:sldMk cId="1879476646" sldId="403"/>
        </pc:sldMkLst>
      </pc:sldChg>
      <pc:sldChg chg="modSp mod">
        <pc:chgData name="MKONDIWA, Maxwell (CIMMYT-India)" userId="2583b33a-ac5f-4640-9c8d-12230e6847d1" providerId="ADAL" clId="{FE6CFFD4-2463-4344-9DB3-AF68CB17649B}" dt="2023-02-17T11:45:15.654" v="2915" actId="20577"/>
        <pc:sldMkLst>
          <pc:docMk/>
          <pc:sldMk cId="2926160936" sldId="411"/>
        </pc:sldMkLst>
        <pc:spChg chg="mod">
          <ac:chgData name="MKONDIWA, Maxwell (CIMMYT-India)" userId="2583b33a-ac5f-4640-9c8d-12230e6847d1" providerId="ADAL" clId="{FE6CFFD4-2463-4344-9DB3-AF68CB17649B}" dt="2023-02-17T05:52:33.965" v="1139" actId="27636"/>
          <ac:spMkLst>
            <pc:docMk/>
            <pc:sldMk cId="2926160936" sldId="411"/>
            <ac:spMk id="2" creationId="{E156A211-CE78-B2E3-3418-75F31866948F}"/>
          </ac:spMkLst>
        </pc:spChg>
        <pc:spChg chg="mod">
          <ac:chgData name="MKONDIWA, Maxwell (CIMMYT-India)" userId="2583b33a-ac5f-4640-9c8d-12230e6847d1" providerId="ADAL" clId="{FE6CFFD4-2463-4344-9DB3-AF68CB17649B}" dt="2023-02-17T11:45:15.654" v="2915" actId="20577"/>
          <ac:spMkLst>
            <pc:docMk/>
            <pc:sldMk cId="2926160936" sldId="411"/>
            <ac:spMk id="3" creationId="{37194A35-8751-E738-3097-2AF7C8464814}"/>
          </ac:spMkLst>
        </pc:spChg>
      </pc:sldChg>
      <pc:sldChg chg="new del">
        <pc:chgData name="MKONDIWA, Maxwell (CIMMYT-India)" userId="2583b33a-ac5f-4640-9c8d-12230e6847d1" providerId="ADAL" clId="{FE6CFFD4-2463-4344-9DB3-AF68CB17649B}" dt="2023-02-17T05:30:33.794" v="178" actId="47"/>
        <pc:sldMkLst>
          <pc:docMk/>
          <pc:sldMk cId="2465192667" sldId="412"/>
        </pc:sldMkLst>
      </pc:sldChg>
      <pc:sldChg chg="addSp delSp modSp add mod">
        <pc:chgData name="MKONDIWA, Maxwell (CIMMYT-India)" userId="2583b33a-ac5f-4640-9c8d-12230e6847d1" providerId="ADAL" clId="{FE6CFFD4-2463-4344-9DB3-AF68CB17649B}" dt="2023-02-17T09:47:45.002" v="1593" actId="1076"/>
        <pc:sldMkLst>
          <pc:docMk/>
          <pc:sldMk cId="1260023922" sldId="413"/>
        </pc:sldMkLst>
        <pc:spChg chg="del">
          <ac:chgData name="MKONDIWA, Maxwell (CIMMYT-India)" userId="2583b33a-ac5f-4640-9c8d-12230e6847d1" providerId="ADAL" clId="{FE6CFFD4-2463-4344-9DB3-AF68CB17649B}" dt="2023-02-17T09:26:22.376" v="1549"/>
          <ac:spMkLst>
            <pc:docMk/>
            <pc:sldMk cId="1260023922" sldId="413"/>
            <ac:spMk id="3" creationId="{8FB4A0E4-847C-2E13-86F3-53A81A6B59FF}"/>
          </ac:spMkLst>
        </pc:spChg>
        <pc:spChg chg="add del mod">
          <ac:chgData name="MKONDIWA, Maxwell (CIMMYT-India)" userId="2583b33a-ac5f-4640-9c8d-12230e6847d1" providerId="ADAL" clId="{FE6CFFD4-2463-4344-9DB3-AF68CB17649B}" dt="2023-02-17T09:41:07.463" v="1553"/>
          <ac:spMkLst>
            <pc:docMk/>
            <pc:sldMk cId="1260023922" sldId="413"/>
            <ac:spMk id="6" creationId="{4534E064-088A-EAC8-98F9-1E8C0747A447}"/>
          </ac:spMkLst>
        </pc:spChg>
        <pc:spChg chg="add del mod">
          <ac:chgData name="MKONDIWA, Maxwell (CIMMYT-India)" userId="2583b33a-ac5f-4640-9c8d-12230e6847d1" providerId="ADAL" clId="{FE6CFFD4-2463-4344-9DB3-AF68CB17649B}" dt="2023-02-17T09:44:43.083" v="1566"/>
          <ac:spMkLst>
            <pc:docMk/>
            <pc:sldMk cId="1260023922" sldId="413"/>
            <ac:spMk id="10" creationId="{4A0CFD17-8DE7-262D-1B8A-22594C193899}"/>
          </ac:spMkLst>
        </pc:spChg>
        <pc:picChg chg="add del mod">
          <ac:chgData name="MKONDIWA, Maxwell (CIMMYT-India)" userId="2583b33a-ac5f-4640-9c8d-12230e6847d1" providerId="ADAL" clId="{FE6CFFD4-2463-4344-9DB3-AF68CB17649B}" dt="2023-02-17T09:32:30.061" v="1552" actId="478"/>
          <ac:picMkLst>
            <pc:docMk/>
            <pc:sldMk cId="1260023922" sldId="413"/>
            <ac:picMk id="4" creationId="{1C519F18-BEC4-CD6F-32AC-06F63724A30B}"/>
          </ac:picMkLst>
        </pc:picChg>
        <pc:picChg chg="add del mod">
          <ac:chgData name="MKONDIWA, Maxwell (CIMMYT-India)" userId="2583b33a-ac5f-4640-9c8d-12230e6847d1" providerId="ADAL" clId="{FE6CFFD4-2463-4344-9DB3-AF68CB17649B}" dt="2023-02-17T09:44:02.828" v="1565" actId="478"/>
          <ac:picMkLst>
            <pc:docMk/>
            <pc:sldMk cId="1260023922" sldId="413"/>
            <ac:picMk id="7" creationId="{9FFE2DA2-8F4C-5C20-B925-3D4E55AB4BAD}"/>
          </ac:picMkLst>
        </pc:picChg>
        <pc:picChg chg="add mod modCrop">
          <ac:chgData name="MKONDIWA, Maxwell (CIMMYT-India)" userId="2583b33a-ac5f-4640-9c8d-12230e6847d1" providerId="ADAL" clId="{FE6CFFD4-2463-4344-9DB3-AF68CB17649B}" dt="2023-02-17T09:47:03.015" v="1592" actId="14100"/>
          <ac:picMkLst>
            <pc:docMk/>
            <pc:sldMk cId="1260023922" sldId="413"/>
            <ac:picMk id="8" creationId="{098500C4-A9DD-6F42-B7C6-7C94CD58C369}"/>
          </ac:picMkLst>
        </pc:picChg>
        <pc:picChg chg="add mod modCrop">
          <ac:chgData name="MKONDIWA, Maxwell (CIMMYT-India)" userId="2583b33a-ac5f-4640-9c8d-12230e6847d1" providerId="ADAL" clId="{FE6CFFD4-2463-4344-9DB3-AF68CB17649B}" dt="2023-02-17T09:46:34.943" v="1591" actId="1076"/>
          <ac:picMkLst>
            <pc:docMk/>
            <pc:sldMk cId="1260023922" sldId="413"/>
            <ac:picMk id="11" creationId="{A9D96D1D-643C-729A-4182-3AB7405C44AD}"/>
          </ac:picMkLst>
        </pc:picChg>
        <pc:picChg chg="add mod">
          <ac:chgData name="MKONDIWA, Maxwell (CIMMYT-India)" userId="2583b33a-ac5f-4640-9c8d-12230e6847d1" providerId="ADAL" clId="{FE6CFFD4-2463-4344-9DB3-AF68CB17649B}" dt="2023-02-17T09:47:45.002" v="1593" actId="1076"/>
          <ac:picMkLst>
            <pc:docMk/>
            <pc:sldMk cId="1260023922" sldId="413"/>
            <ac:picMk id="12" creationId="{E8F07FCF-7AE9-9370-39A3-741B57E97CD4}"/>
          </ac:picMkLst>
        </pc:picChg>
      </pc:sldChg>
      <pc:sldChg chg="modSp new del mod">
        <pc:chgData name="MKONDIWA, Maxwell (CIMMYT-India)" userId="2583b33a-ac5f-4640-9c8d-12230e6847d1" providerId="ADAL" clId="{FE6CFFD4-2463-4344-9DB3-AF68CB17649B}" dt="2023-02-17T09:17:50.191" v="1545" actId="2696"/>
        <pc:sldMkLst>
          <pc:docMk/>
          <pc:sldMk cId="2971300998" sldId="413"/>
        </pc:sldMkLst>
        <pc:spChg chg="mod">
          <ac:chgData name="MKONDIWA, Maxwell (CIMMYT-India)" userId="2583b33a-ac5f-4640-9c8d-12230e6847d1" providerId="ADAL" clId="{FE6CFFD4-2463-4344-9DB3-AF68CB17649B}" dt="2023-02-17T05:55:28.809" v="1160" actId="14100"/>
          <ac:spMkLst>
            <pc:docMk/>
            <pc:sldMk cId="2971300998" sldId="413"/>
            <ac:spMk id="2" creationId="{F45937E6-5FCE-9A5F-880D-4A5E840391AA}"/>
          </ac:spMkLst>
        </pc:spChg>
      </pc:sldChg>
      <pc:sldChg chg="modSp new mod">
        <pc:chgData name="MKONDIWA, Maxwell (CIMMYT-India)" userId="2583b33a-ac5f-4640-9c8d-12230e6847d1" providerId="ADAL" clId="{FE6CFFD4-2463-4344-9DB3-AF68CB17649B}" dt="2023-02-17T11:44:52.870" v="2911" actId="5793"/>
        <pc:sldMkLst>
          <pc:docMk/>
          <pc:sldMk cId="3031076343" sldId="414"/>
        </pc:sldMkLst>
        <pc:spChg chg="mod">
          <ac:chgData name="MKONDIWA, Maxwell (CIMMYT-India)" userId="2583b33a-ac5f-4640-9c8d-12230e6847d1" providerId="ADAL" clId="{FE6CFFD4-2463-4344-9DB3-AF68CB17649B}" dt="2023-02-17T11:35:45.814" v="2681" actId="20577"/>
          <ac:spMkLst>
            <pc:docMk/>
            <pc:sldMk cId="3031076343" sldId="414"/>
            <ac:spMk id="2" creationId="{5868A918-B95E-E07E-0266-F68C60763844}"/>
          </ac:spMkLst>
        </pc:spChg>
        <pc:spChg chg="mod">
          <ac:chgData name="MKONDIWA, Maxwell (CIMMYT-India)" userId="2583b33a-ac5f-4640-9c8d-12230e6847d1" providerId="ADAL" clId="{FE6CFFD4-2463-4344-9DB3-AF68CB17649B}" dt="2023-02-17T11:44:52.870" v="2911" actId="5793"/>
          <ac:spMkLst>
            <pc:docMk/>
            <pc:sldMk cId="3031076343" sldId="414"/>
            <ac:spMk id="3" creationId="{373D8668-A4D5-7A86-3A59-93FE4D3BDF1A}"/>
          </ac:spMkLst>
        </pc:spChg>
      </pc:sldChg>
      <pc:sldChg chg="new del">
        <pc:chgData name="MKONDIWA, Maxwell (CIMMYT-India)" userId="2583b33a-ac5f-4640-9c8d-12230e6847d1" providerId="ADAL" clId="{FE6CFFD4-2463-4344-9DB3-AF68CB17649B}" dt="2023-02-17T09:15:02.414" v="1544" actId="47"/>
        <pc:sldMkLst>
          <pc:docMk/>
          <pc:sldMk cId="735563603" sldId="415"/>
        </pc:sldMkLst>
      </pc:sldChg>
      <pc:sldChg chg="new del">
        <pc:chgData name="MKONDIWA, Maxwell (CIMMYT-India)" userId="2583b33a-ac5f-4640-9c8d-12230e6847d1" providerId="ADAL" clId="{FE6CFFD4-2463-4344-9DB3-AF68CB17649B}" dt="2023-02-17T09:18:01.102" v="1548" actId="47"/>
        <pc:sldMkLst>
          <pc:docMk/>
          <pc:sldMk cId="3805058010" sldId="41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1614-87B8-5BE0-133B-22047298E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63472-E1EA-518D-5A44-F31947C14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83010-BF1D-3FAC-9324-64290A5C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17/2/2023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51ED-E1DF-C80E-F5BB-1309C1B1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37465-6B34-F010-C64C-E0662474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02789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EC0A-82B3-ED78-2C54-41926123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36520-582A-18F4-81AA-E42BED7A8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121EE-EBEA-EA8C-BCDF-061E801F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17/2/2023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27356-1F5A-7FF2-0C17-8A8E03EA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0E182-5384-823C-A731-BA0C575C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5793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A8D2F-1236-5D76-DF44-485A2066F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EF9AE-CE1B-300B-3912-EFB83B892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CF3A3-8BF5-1C54-8DC2-995B6C6F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17/2/2023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B7CE4-60BF-84BB-E780-77577909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6C867-1A99-9A73-F533-B94F89CA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44273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57D7-587A-7DD3-3F13-BF178A78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5A2B-0E60-B01F-25D9-8583C942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2424B-0EEB-5901-3D96-606F97DB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17/2/2023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46C25-A537-A3D3-CC7F-5AB5CCBA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9C409-2436-DBAF-22A0-6E8B603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13274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2C33-2E9C-D60B-9F74-0EB5B7B9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DD6E0-59C2-F231-0F60-A22379832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FC67D-5BB5-78C0-A536-33258C88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17/2/2023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9174-B466-2DDA-3F17-2C8EAFA5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8347D-9FC7-120A-9EB4-6A0A4D03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6057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D18C-CA84-A4D1-931D-832F4AAF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9B917-3DDF-DC2E-2EA7-23D4AD432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56840-1C91-AD53-3813-CC6823096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D8229-9A50-D7E6-5506-7BAFAF20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17/2/2023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E6CD2-A3F8-DB98-25CE-906DEF99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55850-0BB0-9EA2-7793-FEBFCB8A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6055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AFE9-9E7A-C492-296C-ACDB83F9B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09E8C-EB06-4358-9915-C593E3D78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25200-9FF6-57C3-DC05-73B9E5EC7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11E76-22DF-E904-5D9C-6ED305495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38D5D-1C5B-0123-E131-C9CA3DCE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88404-7EE8-CE0D-B150-223497FA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17/2/2023</a:t>
            </a:fld>
            <a:endParaRPr lang="en-Z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DC79C-1E0D-A725-661C-745AC50C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31DE8-03AB-03DE-44E4-045DB880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0169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1E6D-3085-1E17-A93D-83670314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1BCEE-A438-0B24-DB8B-9481B95C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17/2/2023</a:t>
            </a:fld>
            <a:endParaRPr lang="en-Z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83149-A1F3-A12B-50E9-C176A168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EB2F7-6C0B-5D15-3D24-5862A278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4244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62FF8-2FBA-7F0C-7413-12223505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17/2/2023</a:t>
            </a:fld>
            <a:endParaRPr lang="en-Z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5384F-473A-CCF1-3713-E5DA569F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79C9F-423B-7B2C-2F06-3A4E4069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8530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2315-9899-4D10-761D-96721892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31CFE-CF50-6B1A-EFFA-9DE83CE8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E622C-047B-2147-0177-5185EBF6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5F2EF-BECC-9BC7-4804-C8D9AD74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17/2/2023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8832F-20CE-1492-2E22-D466063E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3CEB5-C451-D861-0D25-40CDF761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73166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286D-F0C6-B607-D265-E5BB110E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F88C8-528A-F0F8-0D7E-30996F07B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8DC5A-BAE8-FD77-FC42-AFB5F2457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22A43-EC51-CBC3-2168-66BC6482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17/2/2023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ABA9C-DE3B-ECF2-AF2B-792AF2CF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2BF84-1A0E-DDD6-40F9-B5E77C3C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5242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2A39A-FA2B-29A6-CDDF-A42BBE3D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A078-B456-57F2-E1B6-CED155673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FF16D-B6BB-D318-E8A2-04B4438CB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36653-BEC4-4200-85FD-0B10B1D3D944}" type="datetimeFigureOut">
              <a:rPr lang="en-ZW" smtClean="0"/>
              <a:t>17/2/2023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785F5-8EEE-0D0A-A1C3-5B3708A08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B9A2B-1B69-D074-C009-FC8A8DD44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7117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atmos14010040" TargetMode="External"/><Relationship Id="rId2" Type="http://schemas.openxmlformats.org/officeDocument/2006/relationships/hyperlink" Target="https://www.jstor.org/stable/4196052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A324-86B6-E2C3-FD3E-E4046665E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8" y="1122363"/>
            <a:ext cx="11301274" cy="1540938"/>
          </a:xfrm>
        </p:spPr>
        <p:txBody>
          <a:bodyPr>
            <a:normAutofit/>
          </a:bodyPr>
          <a:lstStyle/>
          <a:p>
            <a:r>
              <a:rPr lang="en-ZW" sz="3600" b="1" dirty="0">
                <a:latin typeface="Goudy Old Style" panose="02020502050305020303" pitchFamily="18" charset="0"/>
              </a:rPr>
              <a:t>Planting date strategies and risk: Towards greater economic benefits in rice-wheat systems in Bihar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7B56F-277B-B356-CF43-621D3BED0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2442"/>
            <a:ext cx="9144000" cy="1655762"/>
          </a:xfrm>
        </p:spPr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Maxwell Mkondiwa </a:t>
            </a:r>
          </a:p>
          <a:p>
            <a:r>
              <a:rPr lang="en-ZW" dirty="0">
                <a:latin typeface="Goudy Old Style" panose="02020502050305020303" pitchFamily="18" charset="0"/>
              </a:rPr>
              <a:t>Anton </a:t>
            </a:r>
            <a:r>
              <a:rPr lang="en-ZW" dirty="0" err="1">
                <a:latin typeface="Goudy Old Style" panose="02020502050305020303" pitchFamily="18" charset="0"/>
              </a:rPr>
              <a:t>Urfels</a:t>
            </a:r>
            <a:endParaRPr lang="en-ZW" dirty="0">
              <a:latin typeface="Goudy Old Style" panose="02020502050305020303" pitchFamily="18" charset="0"/>
            </a:endParaRPr>
          </a:p>
          <a:p>
            <a:r>
              <a:rPr lang="en-ZW" dirty="0">
                <a:latin typeface="Goudy Old Style" panose="02020502050305020303" pitchFamily="18" charset="0"/>
              </a:rPr>
              <a:t>Others </a:t>
            </a:r>
          </a:p>
        </p:txBody>
      </p:sp>
    </p:spTree>
    <p:extLst>
      <p:ext uri="{BB962C8B-B14F-4D97-AF65-F5344CB8AC3E}">
        <p14:creationId xmlns:p14="http://schemas.microsoft.com/office/powerpoint/2010/main" val="116827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551EB5-18D2-DB13-72D3-C3CB9BC85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72" y="1137665"/>
            <a:ext cx="8252750" cy="52052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278F54-C657-D4F8-76FC-30505013C075}"/>
              </a:ext>
            </a:extLst>
          </p:cNvPr>
          <p:cNvSpPr txBox="1"/>
          <p:nvPr/>
        </p:nvSpPr>
        <p:spPr>
          <a:xfrm>
            <a:off x="1967696" y="289367"/>
            <a:ext cx="311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b="1" dirty="0"/>
              <a:t>WHEAT</a:t>
            </a:r>
          </a:p>
        </p:txBody>
      </p:sp>
    </p:spTree>
    <p:extLst>
      <p:ext uri="{BB962C8B-B14F-4D97-AF65-F5344CB8AC3E}">
        <p14:creationId xmlns:p14="http://schemas.microsoft.com/office/powerpoint/2010/main" val="3017227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F1DFEC-75AD-0774-E98F-F5FE940C5526}"/>
              </a:ext>
            </a:extLst>
          </p:cNvPr>
          <p:cNvGrpSpPr/>
          <p:nvPr/>
        </p:nvGrpSpPr>
        <p:grpSpPr>
          <a:xfrm>
            <a:off x="270648" y="194521"/>
            <a:ext cx="11582285" cy="5680487"/>
            <a:chOff x="270648" y="194521"/>
            <a:chExt cx="11582285" cy="568048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2B29CD-616E-76C9-9B48-DC939FFC7310}"/>
                </a:ext>
              </a:extLst>
            </p:cNvPr>
            <p:cNvSpPr txBox="1"/>
            <p:nvPr/>
          </p:nvSpPr>
          <p:spPr>
            <a:xfrm>
              <a:off x="339067" y="194521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0A862FD-170B-7667-ED5D-A5CE8B062D84}"/>
                </a:ext>
              </a:extLst>
            </p:cNvPr>
            <p:cNvSpPr txBox="1"/>
            <p:nvPr/>
          </p:nvSpPr>
          <p:spPr>
            <a:xfrm>
              <a:off x="3911286" y="194521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136C8D-51CF-5056-EBBC-54F84449CECE}"/>
                </a:ext>
              </a:extLst>
            </p:cNvPr>
            <p:cNvSpPr txBox="1"/>
            <p:nvPr/>
          </p:nvSpPr>
          <p:spPr>
            <a:xfrm>
              <a:off x="7888949" y="285906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c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641386-2C2F-CC50-081A-A7EA40BA9A7F}"/>
                </a:ext>
              </a:extLst>
            </p:cNvPr>
            <p:cNvSpPr txBox="1"/>
            <p:nvPr/>
          </p:nvSpPr>
          <p:spPr>
            <a:xfrm>
              <a:off x="339066" y="3243892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A0938B-A3CB-0E2C-4694-C3D3125D1EEA}"/>
                </a:ext>
              </a:extLst>
            </p:cNvPr>
            <p:cNvSpPr txBox="1"/>
            <p:nvPr/>
          </p:nvSpPr>
          <p:spPr>
            <a:xfrm>
              <a:off x="3911286" y="3163247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9F0835-01B6-9AF7-6FE6-BF351E46E248}"/>
                </a:ext>
              </a:extLst>
            </p:cNvPr>
            <p:cNvSpPr txBox="1"/>
            <p:nvPr/>
          </p:nvSpPr>
          <p:spPr>
            <a:xfrm>
              <a:off x="7719480" y="3324538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f</a:t>
              </a:r>
            </a:p>
          </p:txBody>
        </p:sp>
        <p:pic>
          <p:nvPicPr>
            <p:cNvPr id="3" name="Picture 2" descr="Chart, histogram&#10;&#10;Description automatically generated">
              <a:extLst>
                <a:ext uri="{FF2B5EF4-FFF2-40B4-BE49-F238E27FC236}">
                  <a16:creationId xmlns:a16="http://schemas.microsoft.com/office/drawing/2014/main" id="{5A35FAAB-513B-3423-E4A0-568109543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088" y="593683"/>
              <a:ext cx="3600000" cy="2176750"/>
            </a:xfrm>
            <a:prstGeom prst="rect">
              <a:avLst/>
            </a:prstGeom>
          </p:spPr>
        </p:pic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FFC3461A-EFB7-E46D-741B-6BF1A716A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2933" y="593683"/>
              <a:ext cx="3600000" cy="2176750"/>
            </a:xfrm>
            <a:prstGeom prst="rect">
              <a:avLst/>
            </a:prstGeom>
          </p:spPr>
        </p:pic>
        <p:pic>
          <p:nvPicPr>
            <p:cNvPr id="9" name="Picture 8" descr="Chart&#10;&#10;Description automatically generated">
              <a:extLst>
                <a:ext uri="{FF2B5EF4-FFF2-40B4-BE49-F238E27FC236}">
                  <a16:creationId xmlns:a16="http://schemas.microsoft.com/office/drawing/2014/main" id="{C2B94D48-8867-9E12-076A-D050FFA85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066" y="3632315"/>
              <a:ext cx="3600000" cy="2176750"/>
            </a:xfrm>
            <a:prstGeom prst="rect">
              <a:avLst/>
            </a:prstGeom>
          </p:spPr>
        </p:pic>
        <p:pic>
          <p:nvPicPr>
            <p:cNvPr id="11" name="Picture 10" descr="Chart&#10;&#10;Description automatically generated">
              <a:extLst>
                <a:ext uri="{FF2B5EF4-FFF2-40B4-BE49-F238E27FC236}">
                  <a16:creationId xmlns:a16="http://schemas.microsoft.com/office/drawing/2014/main" id="{C84D55DC-5E9C-11DC-ACE0-DB7EDD9D1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273" y="3632315"/>
              <a:ext cx="3600000" cy="2176750"/>
            </a:xfrm>
            <a:prstGeom prst="rect">
              <a:avLst/>
            </a:prstGeom>
          </p:spPr>
        </p:pic>
        <p:pic>
          <p:nvPicPr>
            <p:cNvPr id="15" name="Picture 14" descr="Chart, histogram&#10;&#10;Description automatically generated">
              <a:extLst>
                <a:ext uri="{FF2B5EF4-FFF2-40B4-BE49-F238E27FC236}">
                  <a16:creationId xmlns:a16="http://schemas.microsoft.com/office/drawing/2014/main" id="{B942120B-2227-85D1-D0A3-2D19DE980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2933" y="3698258"/>
              <a:ext cx="3600000" cy="217675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0B988BF-4DEC-5C2F-7EB1-6828C0806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0648" y="582944"/>
              <a:ext cx="3600010" cy="217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2333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3E01-7617-D8C8-915B-F6F38089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Economic assessment for each crop separately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B672D-AF85-499C-3FC6-9C605888B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6281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EC09093C-9058-2BF9-61CA-1951F34C9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W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822E52C-24FF-C63B-6C3D-F8EE62F11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82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W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EF6168-203B-71EC-7FDD-377FD95EB19E}"/>
              </a:ext>
            </a:extLst>
          </p:cNvPr>
          <p:cNvGrpSpPr/>
          <p:nvPr/>
        </p:nvGrpSpPr>
        <p:grpSpPr>
          <a:xfrm>
            <a:off x="420129" y="313038"/>
            <a:ext cx="11584517" cy="6096151"/>
            <a:chOff x="420129" y="313038"/>
            <a:chExt cx="11584517" cy="6096151"/>
          </a:xfrm>
        </p:grpSpPr>
        <p:pic>
          <p:nvPicPr>
            <p:cNvPr id="3" name="Content Placeholder 4">
              <a:extLst>
                <a:ext uri="{FF2B5EF4-FFF2-40B4-BE49-F238E27FC236}">
                  <a16:creationId xmlns:a16="http://schemas.microsoft.com/office/drawing/2014/main" id="{C9DACA8F-1919-04ED-C570-F54E55CF3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902" y="1182067"/>
              <a:ext cx="5749418" cy="2340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D1F445-980E-6AD7-54E0-1D601876F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642" y="3840655"/>
              <a:ext cx="6163719" cy="256853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02A213-8D2C-8081-C9FB-BB219342A2C8}"/>
                </a:ext>
              </a:extLst>
            </p:cNvPr>
            <p:cNvSpPr txBox="1"/>
            <p:nvPr/>
          </p:nvSpPr>
          <p:spPr>
            <a:xfrm>
              <a:off x="420129" y="313038"/>
              <a:ext cx="5214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a. Without zero yield entries [fixed long as reference]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BF0092-0BBB-2AE3-F349-D7045DEDD008}"/>
                </a:ext>
              </a:extLst>
            </p:cNvPr>
            <p:cNvSpPr txBox="1"/>
            <p:nvPr/>
          </p:nvSpPr>
          <p:spPr>
            <a:xfrm>
              <a:off x="723642" y="760692"/>
              <a:ext cx="741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Rice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B49C42-3AEE-B69D-9DA5-0B1C6DCE53BA}"/>
                </a:ext>
              </a:extLst>
            </p:cNvPr>
            <p:cNvSpPr txBox="1"/>
            <p:nvPr/>
          </p:nvSpPr>
          <p:spPr>
            <a:xfrm>
              <a:off x="807903" y="3455279"/>
              <a:ext cx="1383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Wheat</a:t>
              </a:r>
            </a:p>
          </p:txBody>
        </p:sp>
        <p:pic>
          <p:nvPicPr>
            <p:cNvPr id="11" name="Picture 10" descr="Chart, line chart&#10;&#10;Description automatically generated">
              <a:extLst>
                <a:ext uri="{FF2B5EF4-FFF2-40B4-BE49-F238E27FC236}">
                  <a16:creationId xmlns:a16="http://schemas.microsoft.com/office/drawing/2014/main" id="{D3E99428-4DEE-69E9-D4B8-57F65CFD8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3859" y="1038067"/>
              <a:ext cx="5214551" cy="2484000"/>
            </a:xfrm>
            <a:prstGeom prst="rect">
              <a:avLst/>
            </a:prstGeom>
          </p:spPr>
        </p:pic>
        <p:pic>
          <p:nvPicPr>
            <p:cNvPr id="12" name="Picture 11" descr="Chart, line chart&#10;&#10;Description automatically generated">
              <a:extLst>
                <a:ext uri="{FF2B5EF4-FFF2-40B4-BE49-F238E27FC236}">
                  <a16:creationId xmlns:a16="http://schemas.microsoft.com/office/drawing/2014/main" id="{DF04B6C2-6F31-C8A2-66FA-C16BF3292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3860" y="3754579"/>
              <a:ext cx="5220786" cy="265461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79984F-44D4-E9FC-F08E-9C2A053CF906}"/>
                </a:ext>
              </a:extLst>
            </p:cNvPr>
            <p:cNvSpPr txBox="1"/>
            <p:nvPr/>
          </p:nvSpPr>
          <p:spPr>
            <a:xfrm>
              <a:off x="6557320" y="355295"/>
              <a:ext cx="5214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b. With zero yield entries [fixed long as reference]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452AE9-5156-195B-F049-B93B203635B4}"/>
                </a:ext>
              </a:extLst>
            </p:cNvPr>
            <p:cNvSpPr txBox="1"/>
            <p:nvPr/>
          </p:nvSpPr>
          <p:spPr>
            <a:xfrm>
              <a:off x="6783859" y="727639"/>
              <a:ext cx="741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Rice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36F5AA-58B0-EB76-B594-B1AB7A7B25A3}"/>
                </a:ext>
              </a:extLst>
            </p:cNvPr>
            <p:cNvSpPr txBox="1"/>
            <p:nvPr/>
          </p:nvSpPr>
          <p:spPr>
            <a:xfrm>
              <a:off x="6818396" y="3401148"/>
              <a:ext cx="1383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Wheat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466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79B7-F6F7-C6C7-4C06-00190E06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Economic and risk assessment of cropping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F1414-0AC9-F25D-B06D-190A239E0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733357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F9EB1F-FB9A-5D12-820B-956691857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843" y="922638"/>
            <a:ext cx="5884862" cy="51771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6FB010-1172-BB88-0F0D-FA8E355A0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28" y="1120475"/>
            <a:ext cx="5884862" cy="48931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329317-4E3E-0292-7E32-59DE6400D3EF}"/>
              </a:ext>
            </a:extLst>
          </p:cNvPr>
          <p:cNvSpPr txBox="1"/>
          <p:nvPr/>
        </p:nvSpPr>
        <p:spPr>
          <a:xfrm>
            <a:off x="379328" y="321276"/>
            <a:ext cx="6037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2400" b="1" dirty="0">
                <a:latin typeface="Gill Sans MT" panose="020B0502020104020203" pitchFamily="34" charset="0"/>
              </a:rPr>
              <a:t>Interpolated rice and wheat prices</a:t>
            </a:r>
          </a:p>
        </p:txBody>
      </p:sp>
    </p:spTree>
    <p:extLst>
      <p:ext uri="{BB962C8B-B14F-4D97-AF65-F5344CB8AC3E}">
        <p14:creationId xmlns:p14="http://schemas.microsoft.com/office/powerpoint/2010/main" val="346576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3FE52B-B5E4-5526-DEA6-1A18B7E50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30" y="906447"/>
            <a:ext cx="6911939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41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2A6134-3F86-4594-2BBB-AE32AFC8B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16" y="428263"/>
            <a:ext cx="11331616" cy="607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07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85601EE-98D5-D9C2-F5A9-6BA5F5FA0E85}"/>
              </a:ext>
            </a:extLst>
          </p:cNvPr>
          <p:cNvGrpSpPr/>
          <p:nvPr/>
        </p:nvGrpSpPr>
        <p:grpSpPr>
          <a:xfrm>
            <a:off x="100600" y="295532"/>
            <a:ext cx="11990799" cy="6111961"/>
            <a:chOff x="100600" y="295532"/>
            <a:chExt cx="11990799" cy="6111961"/>
          </a:xfrm>
        </p:grpSpPr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BD56440B-F37D-23E1-483E-9725984D6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0" y="295532"/>
              <a:ext cx="4041133" cy="280292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94694C1-87E5-5A0B-C801-6E87F18F4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1733" y="370702"/>
              <a:ext cx="4186010" cy="299033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57D9F4-CB75-AC5F-93E4-F3AAE5CA6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9144" y="450507"/>
              <a:ext cx="3658067" cy="28307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6C4AB59-E9AB-0610-EFF1-6F7753CF9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601" y="3759546"/>
              <a:ext cx="4041132" cy="263198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2DFA56-31EB-BC69-7A07-D83D8A08E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0018" y="3734453"/>
              <a:ext cx="4131964" cy="263198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F0A6DEC-B63E-293C-6217-836AAF0AD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7743" y="3665838"/>
              <a:ext cx="3763656" cy="2741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6444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37E6-5FCE-9A5F-880D-4A5E8403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" y="365125"/>
            <a:ext cx="11585359" cy="1325563"/>
          </a:xfrm>
        </p:spPr>
        <p:txBody>
          <a:bodyPr>
            <a:normAutofit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Understanding heterogeneity of WTP Bounds: Using onset-long duration as a case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8500C4-A9DD-6F42-B7C6-7C94CD58C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9" b="13544"/>
          <a:stretch/>
        </p:blipFill>
        <p:spPr>
          <a:xfrm>
            <a:off x="4764859" y="2131268"/>
            <a:ext cx="3497110" cy="393273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9D96D1D-643C-729A-4182-3AB7405C4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2472" b="14947"/>
          <a:stretch/>
        </p:blipFill>
        <p:spPr>
          <a:xfrm>
            <a:off x="240118" y="2131267"/>
            <a:ext cx="4252626" cy="39327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F07FCF-7AE9-9370-39A3-741B57E97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084" y="2275392"/>
            <a:ext cx="3579694" cy="364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2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5CCD-933C-9765-F48B-72A8286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5" y="178695"/>
            <a:ext cx="10515600" cy="851116"/>
          </a:xfrm>
        </p:spPr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DAF1-BBF4-2C0D-9312-59759B33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6" y="1127464"/>
            <a:ext cx="11123719" cy="5468645"/>
          </a:xfrm>
        </p:spPr>
        <p:txBody>
          <a:bodyPr>
            <a:normAutofit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Indo-Gangetic Plains—the food basket of the world through a rice-wheat cropping system has over the recent past experienced two major climatic changes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W" dirty="0">
                <a:latin typeface="Goudy Old Style" panose="02020502050305020303" pitchFamily="18" charset="0"/>
              </a:rPr>
              <a:t>Late monsoon onset which pushes farmers to transplant rice late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W" dirty="0">
                <a:latin typeface="Goudy Old Style" panose="02020502050305020303" pitchFamily="18" charset="0"/>
              </a:rPr>
              <a:t>Terminal heat stress which reduces wheat yield</a:t>
            </a:r>
          </a:p>
          <a:p>
            <a:r>
              <a:rPr lang="en-ZW" dirty="0">
                <a:latin typeface="Goudy Old Style" panose="02020502050305020303" pitchFamily="18" charset="0"/>
              </a:rPr>
              <a:t>Early sowing of wheat would allow the wheat crop to escape terminal heat stress</a:t>
            </a:r>
          </a:p>
          <a:p>
            <a:r>
              <a:rPr lang="en-ZW" dirty="0">
                <a:latin typeface="Goudy Old Style" panose="02020502050305020303" pitchFamily="18" charset="0"/>
              </a:rPr>
              <a:t>Late sowing of wheat is however highly associated with delays in the harvesting of rice crop</a:t>
            </a:r>
          </a:p>
          <a:p>
            <a:r>
              <a:rPr lang="en-ZW" dirty="0">
                <a:latin typeface="Goudy Old Style" panose="02020502050305020303" pitchFamily="18" charset="0"/>
              </a:rPr>
              <a:t>Advancing rice sowing date so as to prepare early for wheat sowing has been considered the entry point for rice-wheat system optimization</a:t>
            </a:r>
          </a:p>
          <a:p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ZW" dirty="0"/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54311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8244-028E-FEBB-69B0-5D5D2D1A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3106-D496-A614-59B9-8512CAC5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20"/>
          </a:xfrm>
        </p:spPr>
        <p:txBody>
          <a:bodyPr>
            <a:normAutofit lnSpcReduction="10000"/>
          </a:bodyPr>
          <a:lstStyle/>
          <a:p>
            <a:r>
              <a:rPr lang="en-ZW" dirty="0"/>
              <a:t>Planting date adjustments are proposed based on average yield benefits and stability (through standard deviation or absolute deviation from the mean) of the yield benefits.</a:t>
            </a:r>
          </a:p>
          <a:p>
            <a:r>
              <a:rPr lang="en-ZW" dirty="0"/>
              <a:t>This may be a suboptimal decision framework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/>
              <a:t>It does not optimize on the mean-variability </a:t>
            </a:r>
            <a:r>
              <a:rPr lang="en-ZW" dirty="0" err="1"/>
              <a:t>tradeoff</a:t>
            </a:r>
            <a:endParaRPr lang="en-ZW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/>
              <a:t>It neglects input and output prices in multi-input, multi-output cropping systems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/>
              <a:t>It considers a limited number of moments (mean and variance) yet higher moments may be important</a:t>
            </a:r>
          </a:p>
          <a:p>
            <a:r>
              <a:rPr lang="en-ZW" dirty="0"/>
              <a:t>We have used second order stochastic dominance and using computational tools (in Octave) computed the willingness to pay bounds for a risk averse farmer to find the suggested rice planting strategy profitable.</a:t>
            </a: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239193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A918-B95E-E07E-0266-F68C6076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Key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8668-A4D5-7A86-3A59-93FE4D3BD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374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W" sz="1800" b="1" dirty="0">
                <a:solidFill>
                  <a:srgbClr val="426198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Mean-variance portfolio theory approach</a:t>
            </a:r>
          </a:p>
          <a:p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Nalley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L.L., and Barkley, A.P. 2010. “Using Portfolio Theory to Enhance Wheat Yield Stability in Low-Income Nations: An Application in the Yaqui Valley of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Northwestern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Mexico.” </a:t>
            </a:r>
            <a:r>
              <a:rPr lang="en-ZW" sz="1800" i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Agricultural and Resource Economics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35(2): 334-347. Url: </a:t>
            </a:r>
            <a:r>
              <a:rPr lang="en-ZW" sz="1800" u="none" strike="noStrike" dirty="0">
                <a:solidFill>
                  <a:srgbClr val="0563C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https://www.jstor.org/stable/41960521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ZW" sz="1800" spc="-25" dirty="0">
                <a:solidFill>
                  <a:srgbClr val="34333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ZW" sz="18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ZW" sz="1800" b="1" dirty="0">
                <a:solidFill>
                  <a:srgbClr val="426198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 order stochastic dominance approach</a:t>
            </a:r>
          </a:p>
          <a:p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Hurley, T., Koo, J., and Tesfaye, K. 2018. “Weather risk: how does it change the yield benefits of nitrogen fertilizer and improved maize varieties in sub-Saharan Africa?” </a:t>
            </a:r>
            <a:r>
              <a:rPr lang="en-ZW" sz="1800" i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Agricultural Economics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49: 711-723. Doi: 10.1111/agec.12454. </a:t>
            </a:r>
          </a:p>
          <a:p>
            <a:pPr marL="0" indent="0">
              <a:buNone/>
            </a:pPr>
            <a:r>
              <a:rPr lang="en-ZW" sz="1800" b="1" dirty="0">
                <a:solidFill>
                  <a:srgbClr val="426198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Crop simulation results and stability analyses</a:t>
            </a:r>
          </a:p>
          <a:p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Montes, C.,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Urfels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Han, E., and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Balwinder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-Singh. 2022. “Planting rice at monsoon onset could mitigate the impact of temperature stress on rice-wheat systems of Bihar, India.” </a:t>
            </a:r>
            <a:r>
              <a:rPr lang="en-ZW" sz="1800" i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Atmosphere 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14(1), 40. Doi:  </a:t>
            </a:r>
            <a:r>
              <a:rPr lang="en-ZW" sz="1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https://doi.org/10.3390/atmos14010040</a:t>
            </a:r>
            <a:r>
              <a:rPr lang="en-ZW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ZW" dirty="0"/>
          </a:p>
          <a:p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Urfels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Montes, C.,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Balwinder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-Singh,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Halsema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G.,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Struik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P.,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Krupnik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T., and McDonald, J. 2022. “Climate adaptative rice planting strategies diverge across environmental gradients in the Indo-Gangetic Plains.” </a:t>
            </a:r>
            <a:r>
              <a:rPr lang="en-ZW" sz="1800" i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 Research Letters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17: 124030. Doi: 10.1088/1748-9326/aca5a2.</a:t>
            </a:r>
            <a:r>
              <a:rPr lang="en-ZW" sz="1800" dirty="0">
                <a:solidFill>
                  <a:srgbClr val="333333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endParaRPr lang="en-ZW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031076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4624-EA34-5ECC-5674-DE1B267D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Appendices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5D557-52CF-AA23-A88E-3FCDBBB1A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567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A211-CE78-B2E3-3418-75F31866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ZW" dirty="0">
                <a:latin typeface="Gill Sans MT" panose="020B0502020104020203" pitchFamily="34" charset="0"/>
              </a:rPr>
              <a:t>Related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94A35-8751-E738-3097-2AF7C846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5" y="1216241"/>
            <a:ext cx="11292395" cy="5433134"/>
          </a:xfrm>
        </p:spPr>
        <p:txBody>
          <a:bodyPr>
            <a:normAutofit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Stability analyses of agricultural technology benefits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 err="1">
                <a:latin typeface="Goudy Old Style" panose="02020502050305020303" pitchFamily="18" charset="0"/>
              </a:rPr>
              <a:t>Urfels</a:t>
            </a:r>
            <a:r>
              <a:rPr lang="en-ZW" dirty="0">
                <a:latin typeface="Goudy Old Style" panose="02020502050305020303" pitchFamily="18" charset="0"/>
              </a:rPr>
              <a:t> et al (2022), Montes et al (2022)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 err="1">
                <a:latin typeface="Goudy Old Style" panose="02020502050305020303" pitchFamily="18" charset="0"/>
              </a:rPr>
              <a:t>Chimonyo</a:t>
            </a:r>
            <a:r>
              <a:rPr lang="en-ZW" dirty="0">
                <a:latin typeface="Goudy Old Style" panose="02020502050305020303" pitchFamily="18" charset="0"/>
              </a:rPr>
              <a:t> et al (2019)</a:t>
            </a:r>
          </a:p>
          <a:p>
            <a:r>
              <a:rPr lang="en-ZW" dirty="0">
                <a:latin typeface="Goudy Old Style" panose="02020502050305020303" pitchFamily="18" charset="0"/>
              </a:rPr>
              <a:t>Spatial risk assessment of technology benefits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Heterogeneity in returns to technology adoption and risk preferences have been proposed to affect lack of adoption of profitable innovations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See Hurley et al 2018, Suri 2011, </a:t>
            </a:r>
            <a:r>
              <a:rPr lang="en-ZW" dirty="0" err="1">
                <a:latin typeface="Goudy Old Style" panose="02020502050305020303" pitchFamily="18" charset="0"/>
              </a:rPr>
              <a:t>Dercon</a:t>
            </a:r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Mean-variance analysis (</a:t>
            </a:r>
            <a:r>
              <a:rPr lang="en-ZW" dirty="0" err="1">
                <a:latin typeface="Goudy Old Style" panose="02020502050305020303" pitchFamily="18" charset="0"/>
              </a:rPr>
              <a:t>Sukcharoen</a:t>
            </a:r>
            <a:r>
              <a:rPr lang="en-ZW" dirty="0">
                <a:latin typeface="Goudy Old Style" panose="02020502050305020303" pitchFamily="18" charset="0"/>
              </a:rPr>
              <a:t> and Leatham 2016)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Second order stochastic dominance and risk aversion: Hurley et al (2018)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W" dirty="0">
                <a:latin typeface="Goudy Old Style" panose="02020502050305020303" pitchFamily="18" charset="0"/>
              </a:rPr>
              <a:t>We rely on second order stochastic dominance because it directly relates to risk aversion and does not rely on only two moments of the data as the mean-variance analysis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ZW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16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15AD-760A-218A-B677-DC791A9D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886"/>
          </a:xfrm>
        </p:spPr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Computational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0BE53-1EB3-A4C1-0C4A-83BCD5387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720"/>
            <a:ext cx="10843054" cy="4801244"/>
          </a:xfrm>
        </p:spPr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Crop simulation model results </a:t>
            </a:r>
          </a:p>
          <a:p>
            <a:r>
              <a:rPr lang="en-ZW" dirty="0">
                <a:latin typeface="Goudy Old Style" panose="02020502050305020303" pitchFamily="18" charset="0"/>
              </a:rPr>
              <a:t>Computational risk assessment model using second order stochastic dominance </a:t>
            </a:r>
          </a:p>
        </p:txBody>
      </p:sp>
    </p:spTree>
    <p:extLst>
      <p:ext uri="{BB962C8B-B14F-4D97-AF65-F5344CB8AC3E}">
        <p14:creationId xmlns:p14="http://schemas.microsoft.com/office/powerpoint/2010/main" val="17791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4C8C-6639-6D3B-37A4-E5ED1BC4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 fontScale="90000"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Data and crop simulation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E72160-9B3E-3451-FA63-672E501D7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946922"/>
              </p:ext>
            </p:extLst>
          </p:nvPr>
        </p:nvGraphicFramePr>
        <p:xfrm>
          <a:off x="474214" y="1115411"/>
          <a:ext cx="11191042" cy="5377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613">
                  <a:extLst>
                    <a:ext uri="{9D8B030D-6E8A-4147-A177-3AD203B41FA5}">
                      <a16:colId xmlns:a16="http://schemas.microsoft.com/office/drawing/2014/main" val="2631810497"/>
                    </a:ext>
                  </a:extLst>
                </a:gridCol>
                <a:gridCol w="2267497">
                  <a:extLst>
                    <a:ext uri="{9D8B030D-6E8A-4147-A177-3AD203B41FA5}">
                      <a16:colId xmlns:a16="http://schemas.microsoft.com/office/drawing/2014/main" val="4166645857"/>
                    </a:ext>
                  </a:extLst>
                </a:gridCol>
                <a:gridCol w="2258049">
                  <a:extLst>
                    <a:ext uri="{9D8B030D-6E8A-4147-A177-3AD203B41FA5}">
                      <a16:colId xmlns:a16="http://schemas.microsoft.com/office/drawing/2014/main" val="1337121407"/>
                    </a:ext>
                  </a:extLst>
                </a:gridCol>
                <a:gridCol w="4864883">
                  <a:extLst>
                    <a:ext uri="{9D8B030D-6E8A-4147-A177-3AD203B41FA5}">
                      <a16:colId xmlns:a16="http://schemas.microsoft.com/office/drawing/2014/main" val="2449998701"/>
                    </a:ext>
                  </a:extLst>
                </a:gridCol>
              </a:tblGrid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Scenario number</a:t>
                      </a:r>
                      <a:endParaRPr lang="en-ZW" sz="1800" dirty="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Rice</a:t>
                      </a:r>
                      <a:endParaRPr lang="en-ZW" sz="1800" dirty="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Wheat</a:t>
                      </a:r>
                      <a:endParaRPr lang="en-ZW" sz="180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ZW" sz="180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00647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Farmer practice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Farmer practice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Farmers’ practice baseline without nutrient and water limitations to understand current limits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6956809"/>
                  </a:ext>
                </a:extLst>
              </a:tr>
              <a:tr h="8005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long (baseline)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long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(baseline)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Planting long duration variety at a fixed recommended date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037142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Planting medium duration variety at a fixed recommended date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7587952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Planting long duration rice variety at the onset of monsoon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8339563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Supplementary irrigation for planting long duration varieties at monsoon onset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2312144"/>
                  </a:ext>
                </a:extLst>
              </a:tr>
              <a:tr h="3312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355757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Supplementary irrigation for planting medium varieties at monsoon onset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6417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96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4591-4DB8-C596-295A-19DF85DC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824"/>
          </a:xfrm>
        </p:spPr>
        <p:txBody>
          <a:bodyPr/>
          <a:lstStyle/>
          <a:p>
            <a:r>
              <a:rPr lang="en-ZW" dirty="0">
                <a:solidFill>
                  <a:srgbClr val="008080"/>
                </a:solidFill>
                <a:latin typeface="Goudy Old Style" panose="02020502050305020303" pitchFamily="18" charset="0"/>
              </a:rPr>
              <a:t>First and second order stochastic dominance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B9D2-4FDD-5A5C-C1C0-344E8297E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1673" y="1520456"/>
            <a:ext cx="3498071" cy="4972419"/>
          </a:xfrm>
        </p:spPr>
        <p:txBody>
          <a:bodyPr>
            <a:normAutofit lnSpcReduction="10000"/>
          </a:bodyPr>
          <a:lstStyle/>
          <a:p>
            <a:r>
              <a:rPr lang="en-ZW" dirty="0">
                <a:solidFill>
                  <a:srgbClr val="008080"/>
                </a:solidFill>
                <a:latin typeface="Goudy Old Style" panose="02020502050305020303" pitchFamily="18" charset="0"/>
              </a:rPr>
              <a:t>First order stochastic dominance (FOSD)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G FOSD Q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FOSD implies SOSD</a:t>
            </a:r>
          </a:p>
          <a:p>
            <a:r>
              <a:rPr lang="en-ZW" dirty="0">
                <a:solidFill>
                  <a:srgbClr val="008080"/>
                </a:solidFill>
                <a:latin typeface="Goudy Old Style" panose="02020502050305020303" pitchFamily="18" charset="0"/>
              </a:rPr>
              <a:t>Second order stochastic dominance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Assuming same mean, agents prefer the technology with less outcome variance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  Based on area of CDFs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G SOSD F</a:t>
            </a:r>
          </a:p>
          <a:p>
            <a:pPr marL="457200" lvl="1" indent="0">
              <a:buNone/>
            </a:pPr>
            <a:endParaRPr lang="en-ZW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14DC38C-2F8E-A230-B24E-D092A71D31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492" y="1520456"/>
            <a:ext cx="4110183" cy="48433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CF0A3-1E5F-D8D2-136E-590062C0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ADA7-CEB8-4644-83E2-B85A10E250DF}" type="slidenum">
              <a:rPr lang="en-ZW" smtClean="0"/>
              <a:t>6</a:t>
            </a:fld>
            <a:endParaRPr lang="en-ZW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963D9F-2A69-922B-03B2-A71BE6973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780988"/>
              </p:ext>
            </p:extLst>
          </p:nvPr>
        </p:nvGraphicFramePr>
        <p:xfrm>
          <a:off x="3808520" y="1656949"/>
          <a:ext cx="3826276" cy="40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967">
                  <a:extLst>
                    <a:ext uri="{9D8B030D-6E8A-4147-A177-3AD203B41FA5}">
                      <a16:colId xmlns:a16="http://schemas.microsoft.com/office/drawing/2014/main" val="3831846546"/>
                    </a:ext>
                  </a:extLst>
                </a:gridCol>
                <a:gridCol w="705368">
                  <a:extLst>
                    <a:ext uri="{9D8B030D-6E8A-4147-A177-3AD203B41FA5}">
                      <a16:colId xmlns:a16="http://schemas.microsoft.com/office/drawing/2014/main" val="463679821"/>
                    </a:ext>
                  </a:extLst>
                </a:gridCol>
                <a:gridCol w="636685">
                  <a:extLst>
                    <a:ext uri="{9D8B030D-6E8A-4147-A177-3AD203B41FA5}">
                      <a16:colId xmlns:a16="http://schemas.microsoft.com/office/drawing/2014/main" val="3489165414"/>
                    </a:ext>
                  </a:extLst>
                </a:gridCol>
                <a:gridCol w="592256">
                  <a:extLst>
                    <a:ext uri="{9D8B030D-6E8A-4147-A177-3AD203B41FA5}">
                      <a16:colId xmlns:a16="http://schemas.microsoft.com/office/drawing/2014/main" val="461929302"/>
                    </a:ext>
                  </a:extLst>
                </a:gridCol>
              </a:tblGrid>
              <a:tr h="1228128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Truncated normal parameters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81842"/>
                  </a:ext>
                </a:extLst>
              </a:tr>
              <a:tr h="831628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00031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Min=a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19361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Max=b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99087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591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8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2222-4228-5BCB-707A-17637A45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2" y="160655"/>
            <a:ext cx="11771453" cy="514551"/>
          </a:xfrm>
        </p:spPr>
        <p:txBody>
          <a:bodyPr>
            <a:normAutofit/>
          </a:bodyPr>
          <a:lstStyle/>
          <a:p>
            <a:r>
              <a:rPr lang="en-ZW" sz="2800" dirty="0">
                <a:latin typeface="Goudy Old Style" panose="02020502050305020303" pitchFamily="18" charset="0"/>
              </a:rPr>
              <a:t>Computational spatial ex-ante economic model under risk aversion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DF422D-E2DA-F67E-0187-F834432B9E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519926"/>
              </p:ext>
            </p:extLst>
          </p:nvPr>
        </p:nvGraphicFramePr>
        <p:xfrm>
          <a:off x="1020820" y="3814231"/>
          <a:ext cx="6924695" cy="2841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352">
                  <a:extLst>
                    <a:ext uri="{9D8B030D-6E8A-4147-A177-3AD203B41FA5}">
                      <a16:colId xmlns:a16="http://schemas.microsoft.com/office/drawing/2014/main" val="3691892080"/>
                    </a:ext>
                  </a:extLst>
                </a:gridCol>
                <a:gridCol w="2007831">
                  <a:extLst>
                    <a:ext uri="{9D8B030D-6E8A-4147-A177-3AD203B41FA5}">
                      <a16:colId xmlns:a16="http://schemas.microsoft.com/office/drawing/2014/main" val="842562547"/>
                    </a:ext>
                  </a:extLst>
                </a:gridCol>
                <a:gridCol w="1273259">
                  <a:extLst>
                    <a:ext uri="{9D8B030D-6E8A-4147-A177-3AD203B41FA5}">
                      <a16:colId xmlns:a16="http://schemas.microsoft.com/office/drawing/2014/main" val="3085645081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3537060107"/>
                    </a:ext>
                  </a:extLst>
                </a:gridCol>
              </a:tblGrid>
              <a:tr h="65429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Q(base) </a:t>
                      </a:r>
                    </a:p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vs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Q vs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F vs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89925"/>
                  </a:ext>
                </a:extLst>
              </a:tr>
              <a:tr h="674343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WTP Lower bound (t/ha)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78789"/>
                  </a:ext>
                </a:extLst>
              </a:tr>
              <a:tr h="598713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WTP Upper bound (t/ha)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1.384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37021"/>
                  </a:ext>
                </a:extLst>
              </a:tr>
              <a:tr h="833043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Interpretation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 F/SOSD Q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Not 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 SOSD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4279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77A61E4-B20B-FE44-80E3-3C4638816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823" y="938856"/>
            <a:ext cx="3928910" cy="571712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216D11-DB45-A27D-4069-A672A2770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20863"/>
              </p:ext>
            </p:extLst>
          </p:nvPr>
        </p:nvGraphicFramePr>
        <p:xfrm>
          <a:off x="1020820" y="675206"/>
          <a:ext cx="6827040" cy="2750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745">
                  <a:extLst>
                    <a:ext uri="{9D8B030D-6E8A-4147-A177-3AD203B41FA5}">
                      <a16:colId xmlns:a16="http://schemas.microsoft.com/office/drawing/2014/main" val="3831846546"/>
                    </a:ext>
                  </a:extLst>
                </a:gridCol>
                <a:gridCol w="1258555">
                  <a:extLst>
                    <a:ext uri="{9D8B030D-6E8A-4147-A177-3AD203B41FA5}">
                      <a16:colId xmlns:a16="http://schemas.microsoft.com/office/drawing/2014/main" val="463679821"/>
                    </a:ext>
                  </a:extLst>
                </a:gridCol>
                <a:gridCol w="1136006">
                  <a:extLst>
                    <a:ext uri="{9D8B030D-6E8A-4147-A177-3AD203B41FA5}">
                      <a16:colId xmlns:a16="http://schemas.microsoft.com/office/drawing/2014/main" val="3489165414"/>
                    </a:ext>
                  </a:extLst>
                </a:gridCol>
                <a:gridCol w="1056734">
                  <a:extLst>
                    <a:ext uri="{9D8B030D-6E8A-4147-A177-3AD203B41FA5}">
                      <a16:colId xmlns:a16="http://schemas.microsoft.com/office/drawing/2014/main" val="461929302"/>
                    </a:ext>
                  </a:extLst>
                </a:gridCol>
              </a:tblGrid>
              <a:tr h="767605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Truncated normal parameters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81842"/>
                  </a:ext>
                </a:extLst>
              </a:tr>
              <a:tr h="519784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00031"/>
                  </a:ext>
                </a:extLst>
              </a:tr>
              <a:tr h="30704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Min=a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19361"/>
                  </a:ext>
                </a:extLst>
              </a:tr>
              <a:tr h="30704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Max=b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99087"/>
                  </a:ext>
                </a:extLst>
              </a:tr>
              <a:tr h="30704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591"/>
                  </a:ext>
                </a:extLst>
              </a:tr>
              <a:tr h="30704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085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4DA183-F603-03AF-DAE9-8726100A9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83" y="833377"/>
            <a:ext cx="8461093" cy="57294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0B3179-ACB5-ED84-EB9E-8479ABFD7719}"/>
              </a:ext>
            </a:extLst>
          </p:cNvPr>
          <p:cNvSpPr txBox="1"/>
          <p:nvPr/>
        </p:nvSpPr>
        <p:spPr>
          <a:xfrm>
            <a:off x="1516283" y="295154"/>
            <a:ext cx="155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b="1" dirty="0"/>
              <a:t>RICE</a:t>
            </a:r>
          </a:p>
        </p:txBody>
      </p:sp>
    </p:spTree>
    <p:extLst>
      <p:ext uri="{BB962C8B-B14F-4D97-AF65-F5344CB8AC3E}">
        <p14:creationId xmlns:p14="http://schemas.microsoft.com/office/powerpoint/2010/main" val="357229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0F1606-7A28-B979-C9C3-39DFC933BFB7}"/>
              </a:ext>
            </a:extLst>
          </p:cNvPr>
          <p:cNvGrpSpPr/>
          <p:nvPr/>
        </p:nvGrpSpPr>
        <p:grpSpPr>
          <a:xfrm>
            <a:off x="256658" y="145094"/>
            <a:ext cx="11693867" cy="5884674"/>
            <a:chOff x="256658" y="145094"/>
            <a:chExt cx="11693867" cy="588467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ECF0796-BB1F-7AD2-EF5D-9CBFF63C1635}"/>
                </a:ext>
              </a:extLst>
            </p:cNvPr>
            <p:cNvGrpSpPr/>
            <p:nvPr/>
          </p:nvGrpSpPr>
          <p:grpSpPr>
            <a:xfrm>
              <a:off x="256658" y="145094"/>
              <a:ext cx="11693867" cy="5884674"/>
              <a:chOff x="256658" y="145094"/>
              <a:chExt cx="11693867" cy="5884674"/>
            </a:xfrm>
          </p:grpSpPr>
          <p:pic>
            <p:nvPicPr>
              <p:cNvPr id="19" name="Picture 18" descr="Chart, histogram&#10;&#10;Description automatically generated">
                <a:extLst>
                  <a:ext uri="{FF2B5EF4-FFF2-40B4-BE49-F238E27FC236}">
                    <a16:creationId xmlns:a16="http://schemas.microsoft.com/office/drawing/2014/main" id="{8DED7BB8-9315-E270-DB8E-981CF86F4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7681" y="561902"/>
                <a:ext cx="3600000" cy="2176750"/>
              </a:xfrm>
              <a:prstGeom prst="rect">
                <a:avLst/>
              </a:prstGeom>
            </p:spPr>
          </p:pic>
          <p:pic>
            <p:nvPicPr>
              <p:cNvPr id="21" name="Picture 20" descr="Chart, histogram&#10;&#10;Description automatically generated">
                <a:extLst>
                  <a:ext uri="{FF2B5EF4-FFF2-40B4-BE49-F238E27FC236}">
                    <a16:creationId xmlns:a16="http://schemas.microsoft.com/office/drawing/2014/main" id="{5E575EEE-16DD-660E-E7CD-EC033964E3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0525" y="561902"/>
                <a:ext cx="3600000" cy="2176750"/>
              </a:xfrm>
              <a:prstGeom prst="rect">
                <a:avLst/>
              </a:prstGeom>
            </p:spPr>
          </p:pic>
          <p:pic>
            <p:nvPicPr>
              <p:cNvPr id="23" name="Picture 22" descr="Chart&#10;&#10;Description automatically generated">
                <a:extLst>
                  <a:ext uri="{FF2B5EF4-FFF2-40B4-BE49-F238E27FC236}">
                    <a16:creationId xmlns:a16="http://schemas.microsoft.com/office/drawing/2014/main" id="{CD086DB9-1D20-635B-42E2-599C35FE6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680" y="3723457"/>
                <a:ext cx="3600000" cy="2176750"/>
              </a:xfrm>
              <a:prstGeom prst="rect">
                <a:avLst/>
              </a:prstGeom>
            </p:spPr>
          </p:pic>
          <p:pic>
            <p:nvPicPr>
              <p:cNvPr id="25" name="Picture 24" descr="Chart, histogram&#10;&#10;Description automatically generated">
                <a:extLst>
                  <a:ext uri="{FF2B5EF4-FFF2-40B4-BE49-F238E27FC236}">
                    <a16:creationId xmlns:a16="http://schemas.microsoft.com/office/drawing/2014/main" id="{21334060-5FCE-2B0D-B7C0-196DA708A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7681" y="3723457"/>
                <a:ext cx="3600000" cy="2176750"/>
              </a:xfrm>
              <a:prstGeom prst="rect">
                <a:avLst/>
              </a:prstGeom>
            </p:spPr>
          </p:pic>
          <p:pic>
            <p:nvPicPr>
              <p:cNvPr id="27" name="Picture 26" descr="Chart&#10;&#10;Description automatically generated">
                <a:extLst>
                  <a:ext uri="{FF2B5EF4-FFF2-40B4-BE49-F238E27FC236}">
                    <a16:creationId xmlns:a16="http://schemas.microsoft.com/office/drawing/2014/main" id="{86A6BF43-23C9-71DC-2A24-E3F467F2E2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0525" y="3635343"/>
                <a:ext cx="3960000" cy="2394425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2B29CD-616E-76C9-9B48-DC939FFC7310}"/>
                  </a:ext>
                </a:extLst>
              </p:cNvPr>
              <p:cNvSpPr txBox="1"/>
              <p:nvPr/>
            </p:nvSpPr>
            <p:spPr>
              <a:xfrm>
                <a:off x="256659" y="145094"/>
                <a:ext cx="533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W" sz="1400" dirty="0">
                    <a:latin typeface="Gill Sans MT" panose="020B0502020104020203" pitchFamily="34" charset="0"/>
                  </a:rPr>
                  <a:t>a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A862FD-170B-7667-ED5D-A5CE8B062D84}"/>
                  </a:ext>
                </a:extLst>
              </p:cNvPr>
              <p:cNvSpPr txBox="1"/>
              <p:nvPr/>
            </p:nvSpPr>
            <p:spPr>
              <a:xfrm>
                <a:off x="3828878" y="145094"/>
                <a:ext cx="533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W" sz="1400" dirty="0">
                    <a:latin typeface="Gill Sans MT" panose="020B0502020104020203" pitchFamily="34" charset="0"/>
                  </a:rPr>
                  <a:t>b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3136C8D-51CF-5056-EBBC-54F84449CECE}"/>
                  </a:ext>
                </a:extLst>
              </p:cNvPr>
              <p:cNvSpPr txBox="1"/>
              <p:nvPr/>
            </p:nvSpPr>
            <p:spPr>
              <a:xfrm>
                <a:off x="7806541" y="236479"/>
                <a:ext cx="533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W" sz="1400" dirty="0">
                    <a:latin typeface="Gill Sans MT" panose="020B0502020104020203" pitchFamily="34" charset="0"/>
                  </a:rPr>
                  <a:t>c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641386-2C2F-CC50-081A-A7EA40BA9A7F}"/>
                  </a:ext>
                </a:extLst>
              </p:cNvPr>
              <p:cNvSpPr txBox="1"/>
              <p:nvPr/>
            </p:nvSpPr>
            <p:spPr>
              <a:xfrm>
                <a:off x="256658" y="3033109"/>
                <a:ext cx="533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W" sz="1400" dirty="0">
                    <a:latin typeface="Gill Sans MT" panose="020B0502020104020203" pitchFamily="34" charset="0"/>
                  </a:rPr>
                  <a:t>d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0A0938B-A3CB-0E2C-4694-C3D3125D1EEA}"/>
                  </a:ext>
                </a:extLst>
              </p:cNvPr>
              <p:cNvSpPr txBox="1"/>
              <p:nvPr/>
            </p:nvSpPr>
            <p:spPr>
              <a:xfrm>
                <a:off x="3828878" y="3113820"/>
                <a:ext cx="533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W" sz="1400" dirty="0">
                    <a:latin typeface="Gill Sans MT" panose="020B0502020104020203" pitchFamily="34" charset="0"/>
                  </a:rPr>
                  <a:t>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09F0835-01B6-9AF7-6FE6-BF351E46E248}"/>
                  </a:ext>
                </a:extLst>
              </p:cNvPr>
              <p:cNvSpPr txBox="1"/>
              <p:nvPr/>
            </p:nvSpPr>
            <p:spPr>
              <a:xfrm>
                <a:off x="7637072" y="3275111"/>
                <a:ext cx="533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W" sz="1400" dirty="0">
                    <a:latin typeface="Gill Sans MT" panose="020B0502020104020203" pitchFamily="34" charset="0"/>
                  </a:rPr>
                  <a:t>f</a:t>
                </a:r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1E5A818-3BC4-0EB6-2B87-A90CC472A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6658" y="614260"/>
              <a:ext cx="3600010" cy="217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947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941</Words>
  <Application>Microsoft Office PowerPoint</Application>
  <PresentationFormat>Widescreen</PresentationFormat>
  <Paragraphs>177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Gill Sans MT</vt:lpstr>
      <vt:lpstr>Goudy Old Style</vt:lpstr>
      <vt:lpstr>Helvetica</vt:lpstr>
      <vt:lpstr>Times New Roman</vt:lpstr>
      <vt:lpstr>Wingdings</vt:lpstr>
      <vt:lpstr>Office Theme</vt:lpstr>
      <vt:lpstr>Planting date strategies and risk: Towards greater economic benefits in rice-wheat systems in Bihar</vt:lpstr>
      <vt:lpstr>Motivation</vt:lpstr>
      <vt:lpstr>Related literature</vt:lpstr>
      <vt:lpstr>Computational Models</vt:lpstr>
      <vt:lpstr>Data and crop simulation models</vt:lpstr>
      <vt:lpstr>First and second order stochastic dominance </vt:lpstr>
      <vt:lpstr>Computational spatial ex-ante economic model under risk aversion </vt:lpstr>
      <vt:lpstr>PowerPoint Presentation</vt:lpstr>
      <vt:lpstr>PowerPoint Presentation</vt:lpstr>
      <vt:lpstr>PowerPoint Presentation</vt:lpstr>
      <vt:lpstr>PowerPoint Presentation</vt:lpstr>
      <vt:lpstr>Economic assessment for each crop separately</vt:lpstr>
      <vt:lpstr>PowerPoint Presentation</vt:lpstr>
      <vt:lpstr>Economic and risk assessment of cropping system</vt:lpstr>
      <vt:lpstr>PowerPoint Presentation</vt:lpstr>
      <vt:lpstr>PowerPoint Presentation</vt:lpstr>
      <vt:lpstr>PowerPoint Presentation</vt:lpstr>
      <vt:lpstr>PowerPoint Presentation</vt:lpstr>
      <vt:lpstr>Understanding heterogeneity of WTP Bounds: Using onset-long duration as a case </vt:lpstr>
      <vt:lpstr>Conclusion</vt:lpstr>
      <vt:lpstr>Key references</vt:lpstr>
      <vt:lpstr>Appendices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Planting date strategies and risk: Towards greater economic benefits in rice-wheat systems in Bihar</dc:title>
  <dc:creator>Maxwell Mkondiwa</dc:creator>
  <cp:lastModifiedBy>MKONDIWA, Maxwell (CIMMYT-India)</cp:lastModifiedBy>
  <cp:revision>3</cp:revision>
  <dcterms:created xsi:type="dcterms:W3CDTF">2022-10-06T05:31:10Z</dcterms:created>
  <dcterms:modified xsi:type="dcterms:W3CDTF">2023-02-17T11:45:42Z</dcterms:modified>
</cp:coreProperties>
</file>