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66700C-5FB4-4427-9062-0D3C13443CDB}">
  <a:tblStyle styleId="{F566700C-5FB4-4427-9062-0D3C13443C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96dd73fad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96dd73fad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96dd73fad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96dd73fa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96dd73fad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96dd73fad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96dd73fad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96dd73fad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96dd73fad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96dd73fad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96dd73fad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96dd73fa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96dd73fad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96dd73fad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96dd73fad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96dd73fad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96dd73fad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96dd73fad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96dd73fad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96dd73fad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173d34653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173d34653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73d34653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73d34653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73d34653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73d34653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73d34653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73d34653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73d34653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73d34653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73d34653a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73d34653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96dd73f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96dd73f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96dd73fa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96dd73fa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D9EAD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4350"/>
            <a:ext cx="8520600" cy="1317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latin typeface="Comic Sans MS"/>
                <a:ea typeface="Comic Sans MS"/>
                <a:cs typeface="Comic Sans MS"/>
                <a:sym typeface="Comic Sans MS"/>
              </a:rPr>
              <a:t>Первое погружение в JavaScript</a:t>
            </a:r>
            <a:endParaRPr>
              <a:latin typeface="Comic Sans MS"/>
              <a:ea typeface="Comic Sans MS"/>
              <a:cs typeface="Comic Sans MS"/>
              <a:sym typeface="Comic Sans MS"/>
            </a:endParaRPr>
          </a:p>
        </p:txBody>
      </p:sp>
      <p:pic>
        <p:nvPicPr>
          <p:cNvPr id="55" name="Google Shape;55;p13"/>
          <p:cNvPicPr preferRelativeResize="0"/>
          <p:nvPr/>
        </p:nvPicPr>
        <p:blipFill>
          <a:blip r:embed="rId3">
            <a:alphaModFix/>
          </a:blip>
          <a:stretch>
            <a:fillRect/>
          </a:stretch>
        </p:blipFill>
        <p:spPr>
          <a:xfrm>
            <a:off x="3197900" y="1584375"/>
            <a:ext cx="2799024" cy="2799024"/>
          </a:xfrm>
          <a:prstGeom prst="rect">
            <a:avLst/>
          </a:prstGeom>
          <a:noFill/>
          <a:ln>
            <a:noFill/>
          </a:ln>
        </p:spPr>
      </p:pic>
      <p:pic>
        <p:nvPicPr>
          <p:cNvPr id="56" name="Google Shape;56;p13"/>
          <p:cNvPicPr preferRelativeResize="0"/>
          <p:nvPr/>
        </p:nvPicPr>
        <p:blipFill>
          <a:blip r:embed="rId4">
            <a:alphaModFix/>
          </a:blip>
          <a:stretch>
            <a:fillRect/>
          </a:stretch>
        </p:blipFill>
        <p:spPr>
          <a:xfrm>
            <a:off x="256800" y="922450"/>
            <a:ext cx="2343876" cy="2343874"/>
          </a:xfrm>
          <a:prstGeom prst="rect">
            <a:avLst/>
          </a:prstGeom>
          <a:noFill/>
          <a:ln>
            <a:noFill/>
          </a:ln>
        </p:spPr>
      </p:pic>
      <p:pic>
        <p:nvPicPr>
          <p:cNvPr id="57" name="Google Shape;57;p13"/>
          <p:cNvPicPr preferRelativeResize="0"/>
          <p:nvPr/>
        </p:nvPicPr>
        <p:blipFill>
          <a:blip r:embed="rId5">
            <a:alphaModFix/>
          </a:blip>
          <a:stretch>
            <a:fillRect/>
          </a:stretch>
        </p:blipFill>
        <p:spPr>
          <a:xfrm>
            <a:off x="6746551" y="922450"/>
            <a:ext cx="1728226" cy="2441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2"/>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31" name="Google Shape;131;p22"/>
          <p:cNvSpPr txBox="1"/>
          <p:nvPr/>
        </p:nvSpPr>
        <p:spPr>
          <a:xfrm>
            <a:off x="325550" y="76200"/>
            <a:ext cx="8268600" cy="42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3200">
                <a:solidFill>
                  <a:schemeClr val="dk1"/>
                </a:solidFill>
                <a:latin typeface="Comic Sans MS"/>
                <a:ea typeface="Comic Sans MS"/>
                <a:cs typeface="Comic Sans MS"/>
                <a:sym typeface="Comic Sans MS"/>
              </a:rPr>
              <a:t>О</a:t>
            </a:r>
            <a:r>
              <a:rPr b="1" lang="ru" sz="3200">
                <a:solidFill>
                  <a:schemeClr val="dk1"/>
                </a:solidFill>
                <a:latin typeface="Comic Sans MS"/>
                <a:ea typeface="Comic Sans MS"/>
                <a:cs typeface="Comic Sans MS"/>
                <a:sym typeface="Comic Sans MS"/>
              </a:rPr>
              <a:t>ператоры сравнения</a:t>
            </a:r>
            <a:endParaRPr b="1" sz="3100">
              <a:solidFill>
                <a:schemeClr val="dk1"/>
              </a:solidFill>
              <a:latin typeface="Comic Sans MS"/>
              <a:ea typeface="Comic Sans MS"/>
              <a:cs typeface="Comic Sans MS"/>
              <a:sym typeface="Comic Sans MS"/>
            </a:endParaRPr>
          </a:p>
        </p:txBody>
      </p:sp>
      <p:graphicFrame>
        <p:nvGraphicFramePr>
          <p:cNvPr id="132" name="Google Shape;132;p22"/>
          <p:cNvGraphicFramePr/>
          <p:nvPr/>
        </p:nvGraphicFramePr>
        <p:xfrm>
          <a:off x="322300" y="600100"/>
          <a:ext cx="3000000" cy="3000000"/>
        </p:xfrm>
        <a:graphic>
          <a:graphicData uri="http://schemas.openxmlformats.org/drawingml/2006/table">
            <a:tbl>
              <a:tblPr>
                <a:noFill/>
                <a:tableStyleId>{F566700C-5FB4-4427-9062-0D3C13443CDB}</a:tableStyleId>
              </a:tblPr>
              <a:tblGrid>
                <a:gridCol w="1661300"/>
                <a:gridCol w="2381675"/>
                <a:gridCol w="3966475"/>
              </a:tblGrid>
              <a:tr h="381000">
                <a:tc>
                  <a:txBody>
                    <a:bodyPr/>
                    <a:lstStyle/>
                    <a:p>
                      <a:pPr indent="0" lvl="0" marL="0" rtl="0" algn="ctr">
                        <a:spcBef>
                          <a:spcPts val="0"/>
                        </a:spcBef>
                        <a:spcAft>
                          <a:spcPts val="0"/>
                        </a:spcAft>
                        <a:buNone/>
                      </a:pPr>
                      <a:r>
                        <a:rPr b="1" lang="ru" sz="2000">
                          <a:latin typeface="Comic Sans MS"/>
                          <a:ea typeface="Comic Sans MS"/>
                          <a:cs typeface="Comic Sans MS"/>
                          <a:sym typeface="Comic Sans MS"/>
                        </a:rPr>
                        <a:t>Оператор</a:t>
                      </a:r>
                      <a:endParaRPr b="1" sz="20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b="1" lang="ru" sz="2000">
                          <a:latin typeface="Comic Sans MS"/>
                          <a:ea typeface="Comic Sans MS"/>
                          <a:cs typeface="Comic Sans MS"/>
                          <a:sym typeface="Comic Sans MS"/>
                        </a:rPr>
                        <a:t>Имя</a:t>
                      </a:r>
                      <a:endParaRPr b="1" sz="20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b="1" lang="ru" sz="2000">
                          <a:latin typeface="Comic Sans MS"/>
                          <a:ea typeface="Comic Sans MS"/>
                          <a:cs typeface="Comic Sans MS"/>
                          <a:sym typeface="Comic Sans MS"/>
                        </a:rPr>
                        <a:t>Пример</a:t>
                      </a:r>
                      <a:endParaRPr b="1" sz="2000">
                        <a:latin typeface="Comic Sans MS"/>
                        <a:ea typeface="Comic Sans MS"/>
                        <a:cs typeface="Comic Sans MS"/>
                        <a:sym typeface="Comic Sans MS"/>
                      </a:endParaRPr>
                    </a:p>
                  </a:txBody>
                  <a:tcPr marT="91425" marB="91425" marR="91425" marL="91425"/>
                </a:tc>
              </a:tr>
              <a:tr h="381000">
                <a:tc>
                  <a:txBody>
                    <a:bodyPr/>
                    <a:lstStyle/>
                    <a:p>
                      <a:pPr indent="0" lvl="0" marL="0" rtl="0" algn="ctr">
                        <a:spcBef>
                          <a:spcPts val="0"/>
                        </a:spcBef>
                        <a:spcAft>
                          <a:spcPts val="0"/>
                        </a:spcAft>
                        <a:buNone/>
                      </a:pPr>
                      <a:r>
                        <a:rPr lang="ru" sz="1600">
                          <a:latin typeface="Comic Sans MS"/>
                          <a:ea typeface="Comic Sans MS"/>
                          <a:cs typeface="Comic Sans MS"/>
                          <a:sym typeface="Comic Sans MS"/>
                        </a:rPr>
                        <a:t>&gt;</a:t>
                      </a:r>
                      <a:endParaRPr sz="16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lang="ru">
                          <a:latin typeface="Comic Sans MS"/>
                          <a:ea typeface="Comic Sans MS"/>
                          <a:cs typeface="Comic Sans MS"/>
                          <a:sym typeface="Comic Sans MS"/>
                        </a:rPr>
                        <a:t>больше</a:t>
                      </a:r>
                      <a:endParaRPr>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lang="ru" sz="1200">
                          <a:latin typeface="Comic Sans MS"/>
                          <a:ea typeface="Comic Sans MS"/>
                          <a:cs typeface="Comic Sans MS"/>
                          <a:sym typeface="Comic Sans MS"/>
                        </a:rPr>
                        <a:t>'2' &gt; 1 // true, строка '2' становится числом 2</a:t>
                      </a:r>
                      <a:endParaRPr sz="1200">
                        <a:latin typeface="Comic Sans MS"/>
                        <a:ea typeface="Comic Sans MS"/>
                        <a:cs typeface="Comic Sans MS"/>
                        <a:sym typeface="Comic Sans MS"/>
                      </a:endParaRPr>
                    </a:p>
                  </a:txBody>
                  <a:tcPr marT="91425" marB="91425" marR="91425" marL="91425"/>
                </a:tc>
              </a:tr>
              <a:tr h="381000">
                <a:tc>
                  <a:txBody>
                    <a:bodyPr/>
                    <a:lstStyle/>
                    <a:p>
                      <a:pPr indent="0" lvl="0" marL="0" rtl="0" algn="ctr">
                        <a:spcBef>
                          <a:spcPts val="0"/>
                        </a:spcBef>
                        <a:spcAft>
                          <a:spcPts val="0"/>
                        </a:spcAft>
                        <a:buNone/>
                      </a:pPr>
                      <a:r>
                        <a:rPr lang="ru" sz="1600">
                          <a:latin typeface="Comic Sans MS"/>
                          <a:ea typeface="Comic Sans MS"/>
                          <a:cs typeface="Comic Sans MS"/>
                          <a:sym typeface="Comic Sans MS"/>
                        </a:rPr>
                        <a:t>&lt;</a:t>
                      </a:r>
                      <a:endParaRPr sz="16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lang="ru">
                          <a:latin typeface="Comic Sans MS"/>
                          <a:ea typeface="Comic Sans MS"/>
                          <a:cs typeface="Comic Sans MS"/>
                          <a:sym typeface="Comic Sans MS"/>
                        </a:rPr>
                        <a:t>меньше</a:t>
                      </a:r>
                      <a:endParaRPr>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ru" sz="1200">
                          <a:solidFill>
                            <a:schemeClr val="dk1"/>
                          </a:solidFill>
                          <a:latin typeface="Comic Sans MS"/>
                          <a:ea typeface="Comic Sans MS"/>
                          <a:cs typeface="Comic Sans MS"/>
                          <a:sym typeface="Comic Sans MS"/>
                        </a:rPr>
                        <a:t>'2' &lt; 1 // false, строка '2' становится числом 2</a:t>
                      </a:r>
                      <a:endParaRPr sz="1200">
                        <a:latin typeface="Comic Sans MS"/>
                        <a:ea typeface="Comic Sans MS"/>
                        <a:cs typeface="Comic Sans MS"/>
                        <a:sym typeface="Comic Sans MS"/>
                      </a:endParaRPr>
                    </a:p>
                  </a:txBody>
                  <a:tcPr marT="91425" marB="91425" marR="91425" marL="91425"/>
                </a:tc>
              </a:tr>
              <a:tr h="381000">
                <a:tc>
                  <a:txBody>
                    <a:bodyPr/>
                    <a:lstStyle/>
                    <a:p>
                      <a:pPr indent="0" lvl="0" marL="0" rtl="0" algn="ctr">
                        <a:spcBef>
                          <a:spcPts val="0"/>
                        </a:spcBef>
                        <a:spcAft>
                          <a:spcPts val="0"/>
                        </a:spcAft>
                        <a:buNone/>
                      </a:pPr>
                      <a:r>
                        <a:rPr lang="ru" sz="1600">
                          <a:latin typeface="Comic Sans MS"/>
                          <a:ea typeface="Comic Sans MS"/>
                          <a:cs typeface="Comic Sans MS"/>
                          <a:sym typeface="Comic Sans MS"/>
                        </a:rPr>
                        <a:t>&lt;=</a:t>
                      </a:r>
                      <a:endParaRPr sz="16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lang="ru">
                          <a:latin typeface="Comic Sans MS"/>
                          <a:ea typeface="Comic Sans MS"/>
                          <a:cs typeface="Comic Sans MS"/>
                          <a:sym typeface="Comic Sans MS"/>
                        </a:rPr>
                        <a:t>больше или равно</a:t>
                      </a:r>
                      <a:endParaRPr>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lang="ru" sz="1200">
                          <a:latin typeface="Comic Sans MS"/>
                          <a:ea typeface="Comic Sans MS"/>
                          <a:cs typeface="Comic Sans MS"/>
                          <a:sym typeface="Comic Sans MS"/>
                        </a:rPr>
                        <a:t>тоже, что и при сравнении &lt; плюс с учётом равенства</a:t>
                      </a:r>
                      <a:endParaRPr sz="1200">
                        <a:latin typeface="Comic Sans MS"/>
                        <a:ea typeface="Comic Sans MS"/>
                        <a:cs typeface="Comic Sans MS"/>
                        <a:sym typeface="Comic Sans MS"/>
                      </a:endParaRPr>
                    </a:p>
                  </a:txBody>
                  <a:tcPr marT="91425" marB="91425" marR="91425" marL="91425"/>
                </a:tc>
              </a:tr>
              <a:tr h="381000">
                <a:tc>
                  <a:txBody>
                    <a:bodyPr/>
                    <a:lstStyle/>
                    <a:p>
                      <a:pPr indent="0" lvl="0" marL="0" rtl="0" algn="ctr">
                        <a:spcBef>
                          <a:spcPts val="0"/>
                        </a:spcBef>
                        <a:spcAft>
                          <a:spcPts val="0"/>
                        </a:spcAft>
                        <a:buNone/>
                      </a:pPr>
                      <a:r>
                        <a:rPr lang="ru" sz="1600">
                          <a:latin typeface="Comic Sans MS"/>
                          <a:ea typeface="Comic Sans MS"/>
                          <a:cs typeface="Comic Sans MS"/>
                          <a:sym typeface="Comic Sans MS"/>
                        </a:rPr>
                        <a:t>&gt;=</a:t>
                      </a:r>
                      <a:endParaRPr sz="1600">
                        <a:latin typeface="Comic Sans MS"/>
                        <a:ea typeface="Comic Sans MS"/>
                        <a:cs typeface="Comic Sans MS"/>
                        <a:sym typeface="Comic Sans M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latin typeface="Comic Sans MS"/>
                          <a:ea typeface="Comic Sans MS"/>
                          <a:cs typeface="Comic Sans MS"/>
                          <a:sym typeface="Comic Sans MS"/>
                        </a:rPr>
                        <a:t>меньше или равно</a:t>
                      </a:r>
                      <a:endParaRPr>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ru" sz="1200">
                          <a:solidFill>
                            <a:schemeClr val="dk1"/>
                          </a:solidFill>
                          <a:latin typeface="Comic Sans MS"/>
                          <a:ea typeface="Comic Sans MS"/>
                          <a:cs typeface="Comic Sans MS"/>
                          <a:sym typeface="Comic Sans MS"/>
                        </a:rPr>
                        <a:t>тоже, что и при сравнении &gt; плюс с учётом равенства</a:t>
                      </a:r>
                      <a:endParaRPr sz="1200">
                        <a:latin typeface="Comic Sans MS"/>
                        <a:ea typeface="Comic Sans MS"/>
                        <a:cs typeface="Comic Sans MS"/>
                        <a:sym typeface="Comic Sans MS"/>
                      </a:endParaRPr>
                    </a:p>
                  </a:txBody>
                  <a:tcPr marT="91425" marB="91425" marR="91425" marL="91425"/>
                </a:tc>
              </a:tr>
              <a:tr h="381000">
                <a:tc>
                  <a:txBody>
                    <a:bodyPr/>
                    <a:lstStyle/>
                    <a:p>
                      <a:pPr indent="0" lvl="0" marL="0" rtl="0" algn="ctr">
                        <a:spcBef>
                          <a:spcPts val="0"/>
                        </a:spcBef>
                        <a:spcAft>
                          <a:spcPts val="0"/>
                        </a:spcAft>
                        <a:buNone/>
                      </a:pPr>
                      <a:r>
                        <a:rPr lang="ru" sz="1600">
                          <a:latin typeface="Comic Sans MS"/>
                          <a:ea typeface="Comic Sans MS"/>
                          <a:cs typeface="Comic Sans MS"/>
                          <a:sym typeface="Comic Sans MS"/>
                        </a:rPr>
                        <a:t>==</a:t>
                      </a:r>
                      <a:endParaRPr sz="1600">
                        <a:latin typeface="Comic Sans MS"/>
                        <a:ea typeface="Comic Sans MS"/>
                        <a:cs typeface="Comic Sans MS"/>
                        <a:sym typeface="Comic Sans M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latin typeface="Comic Sans MS"/>
                          <a:ea typeface="Comic Sans MS"/>
                          <a:cs typeface="Comic Sans MS"/>
                          <a:sym typeface="Comic Sans MS"/>
                        </a:rPr>
                        <a:t>равно</a:t>
                      </a:r>
                      <a:endParaRPr>
                        <a:latin typeface="Comic Sans MS"/>
                        <a:ea typeface="Comic Sans MS"/>
                        <a:cs typeface="Comic Sans MS"/>
                        <a:sym typeface="Comic Sans MS"/>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ru" sz="1200">
                          <a:latin typeface="Comic Sans MS"/>
                          <a:ea typeface="Comic Sans MS"/>
                          <a:cs typeface="Comic Sans MS"/>
                          <a:sym typeface="Comic Sans MS"/>
                        </a:rPr>
                        <a:t>'01' == 1// true, строка '01' становится числом 1</a:t>
                      </a:r>
                      <a:endParaRPr sz="1200">
                        <a:latin typeface="Comic Sans MS"/>
                        <a:ea typeface="Comic Sans MS"/>
                        <a:cs typeface="Comic Sans MS"/>
                        <a:sym typeface="Comic Sans MS"/>
                      </a:endParaRPr>
                    </a:p>
                  </a:txBody>
                  <a:tcPr marT="91425" marB="91425" marR="91425" marL="91425"/>
                </a:tc>
              </a:tr>
              <a:tr h="381000">
                <a:tc>
                  <a:txBody>
                    <a:bodyPr/>
                    <a:lstStyle/>
                    <a:p>
                      <a:pPr indent="0" lvl="0" marL="0" rtl="0" algn="ctr">
                        <a:spcBef>
                          <a:spcPts val="0"/>
                        </a:spcBef>
                        <a:spcAft>
                          <a:spcPts val="0"/>
                        </a:spcAft>
                        <a:buNone/>
                      </a:pPr>
                      <a:r>
                        <a:rPr lang="ru" sz="1600">
                          <a:latin typeface="Comic Sans MS"/>
                          <a:ea typeface="Comic Sans MS"/>
                          <a:cs typeface="Comic Sans MS"/>
                          <a:sym typeface="Comic Sans MS"/>
                        </a:rPr>
                        <a:t>===</a:t>
                      </a:r>
                      <a:endParaRPr sz="1600">
                        <a:latin typeface="Comic Sans MS"/>
                        <a:ea typeface="Comic Sans MS"/>
                        <a:cs typeface="Comic Sans MS"/>
                        <a:sym typeface="Comic Sans M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latin typeface="Comic Sans MS"/>
                          <a:ea typeface="Comic Sans MS"/>
                          <a:cs typeface="Comic Sans MS"/>
                          <a:sym typeface="Comic Sans MS"/>
                        </a:rPr>
                        <a:t>строгое равенство</a:t>
                      </a:r>
                      <a:endParaRPr>
                        <a:latin typeface="Comic Sans MS"/>
                        <a:ea typeface="Comic Sans MS"/>
                        <a:cs typeface="Comic Sans MS"/>
                        <a:sym typeface="Comic Sans MS"/>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ru" sz="1200">
                          <a:latin typeface="Comic Sans MS"/>
                          <a:ea typeface="Comic Sans MS"/>
                          <a:cs typeface="Comic Sans MS"/>
                          <a:sym typeface="Comic Sans MS"/>
                        </a:rPr>
                        <a:t>0 === false //false</a:t>
                      </a:r>
                      <a:endParaRPr sz="1200">
                        <a:latin typeface="Comic Sans MS"/>
                        <a:ea typeface="Comic Sans MS"/>
                        <a:cs typeface="Comic Sans MS"/>
                        <a:sym typeface="Comic Sans MS"/>
                      </a:endParaRPr>
                    </a:p>
                    <a:p>
                      <a:pPr indent="0" lvl="0" marL="0" rtl="0" algn="ctr">
                        <a:spcBef>
                          <a:spcPts val="0"/>
                        </a:spcBef>
                        <a:spcAft>
                          <a:spcPts val="0"/>
                        </a:spcAft>
                        <a:buNone/>
                      </a:pPr>
                      <a:r>
                        <a:rPr lang="ru" sz="1200">
                          <a:latin typeface="Comic Sans MS"/>
                          <a:ea typeface="Comic Sans MS"/>
                          <a:cs typeface="Comic Sans MS"/>
                          <a:sym typeface="Comic Sans MS"/>
                        </a:rPr>
                        <a:t>'' === false //</a:t>
                      </a:r>
                      <a:r>
                        <a:rPr lang="ru" sz="1200">
                          <a:solidFill>
                            <a:schemeClr val="dk1"/>
                          </a:solidFill>
                          <a:latin typeface="Comic Sans MS"/>
                          <a:ea typeface="Comic Sans MS"/>
                          <a:cs typeface="Comic Sans MS"/>
                          <a:sym typeface="Comic Sans MS"/>
                        </a:rPr>
                        <a:t>false</a:t>
                      </a:r>
                      <a:endParaRPr sz="1200">
                        <a:latin typeface="Comic Sans MS"/>
                        <a:ea typeface="Comic Sans MS"/>
                        <a:cs typeface="Comic Sans MS"/>
                        <a:sym typeface="Comic Sans MS"/>
                      </a:endParaRPr>
                    </a:p>
                  </a:txBody>
                  <a:tcPr marT="91425" marB="91425" marR="91425" marL="91425"/>
                </a:tc>
              </a:tr>
              <a:tr h="381000">
                <a:tc>
                  <a:txBody>
                    <a:bodyPr/>
                    <a:lstStyle/>
                    <a:p>
                      <a:pPr indent="0" lvl="0" marL="0" rtl="0" algn="ctr">
                        <a:spcBef>
                          <a:spcPts val="0"/>
                        </a:spcBef>
                        <a:spcAft>
                          <a:spcPts val="0"/>
                        </a:spcAft>
                        <a:buNone/>
                      </a:pPr>
                      <a:r>
                        <a:rPr lang="ru" sz="1600">
                          <a:latin typeface="Comic Sans MS"/>
                          <a:ea typeface="Comic Sans MS"/>
                          <a:cs typeface="Comic Sans MS"/>
                          <a:sym typeface="Comic Sans MS"/>
                        </a:rPr>
                        <a:t>!=</a:t>
                      </a:r>
                      <a:endParaRPr sz="1600">
                        <a:latin typeface="Comic Sans MS"/>
                        <a:ea typeface="Comic Sans MS"/>
                        <a:cs typeface="Comic Sans MS"/>
                        <a:sym typeface="Comic Sans M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latin typeface="Comic Sans MS"/>
                          <a:ea typeface="Comic Sans MS"/>
                          <a:cs typeface="Comic Sans MS"/>
                          <a:sym typeface="Comic Sans MS"/>
                        </a:rPr>
                        <a:t>неравно</a:t>
                      </a:r>
                      <a:endParaRPr>
                        <a:latin typeface="Comic Sans MS"/>
                        <a:ea typeface="Comic Sans MS"/>
                        <a:cs typeface="Comic Sans MS"/>
                        <a:sym typeface="Comic Sans MS"/>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lang="ru" sz="1200">
                          <a:latin typeface="Comic Sans MS"/>
                          <a:ea typeface="Comic Sans MS"/>
                          <a:cs typeface="Comic Sans MS"/>
                          <a:sym typeface="Comic Sans MS"/>
                        </a:rPr>
                        <a:t>инверсия с учётом нестрогого равенства</a:t>
                      </a:r>
                      <a:endParaRPr sz="1200">
                        <a:latin typeface="Comic Sans MS"/>
                        <a:ea typeface="Comic Sans MS"/>
                        <a:cs typeface="Comic Sans MS"/>
                        <a:sym typeface="Comic Sans MS"/>
                      </a:endParaRPr>
                    </a:p>
                  </a:txBody>
                  <a:tcPr marT="91425" marB="91425" marR="91425" marL="91425"/>
                </a:tc>
              </a:tr>
              <a:tr h="381000">
                <a:tc>
                  <a:txBody>
                    <a:bodyPr/>
                    <a:lstStyle/>
                    <a:p>
                      <a:pPr indent="0" lvl="0" marL="0" rtl="0" algn="ctr">
                        <a:spcBef>
                          <a:spcPts val="0"/>
                        </a:spcBef>
                        <a:spcAft>
                          <a:spcPts val="0"/>
                        </a:spcAft>
                        <a:buNone/>
                      </a:pPr>
                      <a:r>
                        <a:rPr lang="ru" sz="1600">
                          <a:latin typeface="Comic Sans MS"/>
                          <a:ea typeface="Comic Sans MS"/>
                          <a:cs typeface="Comic Sans MS"/>
                          <a:sym typeface="Comic Sans MS"/>
                        </a:rPr>
                        <a:t>!==</a:t>
                      </a:r>
                      <a:endParaRPr sz="1600">
                        <a:latin typeface="Comic Sans MS"/>
                        <a:ea typeface="Comic Sans MS"/>
                        <a:cs typeface="Comic Sans MS"/>
                        <a:sym typeface="Comic Sans M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ru">
                          <a:latin typeface="Comic Sans MS"/>
                          <a:ea typeface="Comic Sans MS"/>
                          <a:cs typeface="Comic Sans MS"/>
                          <a:sym typeface="Comic Sans MS"/>
                        </a:rPr>
                        <a:t>строгое неравенство</a:t>
                      </a:r>
                      <a:endParaRPr>
                        <a:latin typeface="Comic Sans MS"/>
                        <a:ea typeface="Comic Sans MS"/>
                        <a:cs typeface="Comic Sans MS"/>
                        <a:sym typeface="Comic Sans MS"/>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Clr>
                          <a:schemeClr val="dk1"/>
                        </a:buClr>
                        <a:buSzPts val="1100"/>
                        <a:buFont typeface="Arial"/>
                        <a:buNone/>
                      </a:pPr>
                      <a:r>
                        <a:rPr lang="ru" sz="1200">
                          <a:solidFill>
                            <a:schemeClr val="dk1"/>
                          </a:solidFill>
                          <a:latin typeface="Comic Sans MS"/>
                          <a:ea typeface="Comic Sans MS"/>
                          <a:cs typeface="Comic Sans MS"/>
                          <a:sym typeface="Comic Sans MS"/>
                        </a:rPr>
                        <a:t>инверсия с учётом строгого равенства</a:t>
                      </a:r>
                      <a:endParaRPr sz="1200">
                        <a:latin typeface="Comic Sans MS"/>
                        <a:ea typeface="Comic Sans MS"/>
                        <a:cs typeface="Comic Sans MS"/>
                        <a:sym typeface="Comic Sans MS"/>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6" name="Shape 136"/>
        <p:cNvGrpSpPr/>
        <p:nvPr/>
      </p:nvGrpSpPr>
      <p:grpSpPr>
        <a:xfrm>
          <a:off x="0" y="0"/>
          <a:ext cx="0" cy="0"/>
          <a:chOff x="0" y="0"/>
          <a:chExt cx="0" cy="0"/>
        </a:xfrm>
      </p:grpSpPr>
      <p:pic>
        <p:nvPicPr>
          <p:cNvPr id="137" name="Google Shape;137;p23"/>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38" name="Google Shape;138;p23"/>
          <p:cNvSpPr txBox="1"/>
          <p:nvPr/>
        </p:nvSpPr>
        <p:spPr>
          <a:xfrm>
            <a:off x="325550" y="76200"/>
            <a:ext cx="8268600" cy="42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3200">
                <a:solidFill>
                  <a:schemeClr val="dk1"/>
                </a:solidFill>
                <a:latin typeface="Comic Sans MS"/>
                <a:ea typeface="Comic Sans MS"/>
                <a:cs typeface="Comic Sans MS"/>
                <a:sym typeface="Comic Sans MS"/>
              </a:rPr>
              <a:t>Как избежать проблем </a:t>
            </a:r>
            <a:r>
              <a:rPr b="1" lang="ru" sz="3200">
                <a:solidFill>
                  <a:schemeClr val="accent1"/>
                </a:solidFill>
                <a:latin typeface="Comic Sans MS"/>
                <a:ea typeface="Comic Sans MS"/>
                <a:cs typeface="Comic Sans MS"/>
                <a:sym typeface="Comic Sans MS"/>
              </a:rPr>
              <a:t>undefined</a:t>
            </a:r>
            <a:r>
              <a:rPr b="1" lang="ru" sz="3200">
                <a:solidFill>
                  <a:schemeClr val="dk1"/>
                </a:solidFill>
                <a:latin typeface="Comic Sans MS"/>
                <a:ea typeface="Comic Sans MS"/>
                <a:cs typeface="Comic Sans MS"/>
                <a:sym typeface="Comic Sans MS"/>
              </a:rPr>
              <a:t>/</a:t>
            </a:r>
            <a:r>
              <a:rPr b="1" lang="ru" sz="3200">
                <a:solidFill>
                  <a:schemeClr val="accent1"/>
                </a:solidFill>
                <a:latin typeface="Comic Sans MS"/>
                <a:ea typeface="Comic Sans MS"/>
                <a:cs typeface="Comic Sans MS"/>
                <a:sym typeface="Comic Sans MS"/>
              </a:rPr>
              <a:t>null</a:t>
            </a:r>
            <a:endParaRPr b="1" sz="3100">
              <a:solidFill>
                <a:schemeClr val="accent1"/>
              </a:solidFill>
              <a:latin typeface="Comic Sans MS"/>
              <a:ea typeface="Comic Sans MS"/>
              <a:cs typeface="Comic Sans MS"/>
              <a:sym typeface="Comic Sans MS"/>
            </a:endParaRPr>
          </a:p>
        </p:txBody>
      </p:sp>
      <p:sp>
        <p:nvSpPr>
          <p:cNvPr id="139" name="Google Shape;139;p23"/>
          <p:cNvSpPr txBox="1"/>
          <p:nvPr/>
        </p:nvSpPr>
        <p:spPr>
          <a:xfrm>
            <a:off x="402225" y="780050"/>
            <a:ext cx="7983300" cy="26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2200">
                <a:solidFill>
                  <a:schemeClr val="dk2"/>
                </a:solidFill>
                <a:latin typeface="Comic Sans MS"/>
                <a:ea typeface="Comic Sans MS"/>
                <a:cs typeface="Comic Sans MS"/>
                <a:sym typeface="Comic Sans MS"/>
              </a:rPr>
              <a:t>Относитесь очень осторожно к любому сравнению с </a:t>
            </a:r>
            <a:r>
              <a:rPr lang="ru" sz="2200">
                <a:solidFill>
                  <a:schemeClr val="accent1"/>
                </a:solidFill>
                <a:latin typeface="Comic Sans MS"/>
                <a:ea typeface="Comic Sans MS"/>
                <a:cs typeface="Comic Sans MS"/>
                <a:sym typeface="Comic Sans MS"/>
              </a:rPr>
              <a:t>undefined</a:t>
            </a:r>
            <a:r>
              <a:rPr lang="ru" sz="2200">
                <a:solidFill>
                  <a:schemeClr val="dk2"/>
                </a:solidFill>
                <a:latin typeface="Comic Sans MS"/>
                <a:ea typeface="Comic Sans MS"/>
                <a:cs typeface="Comic Sans MS"/>
                <a:sym typeface="Comic Sans MS"/>
              </a:rPr>
              <a:t>/</a:t>
            </a:r>
            <a:r>
              <a:rPr lang="ru" sz="2200">
                <a:solidFill>
                  <a:schemeClr val="accent1"/>
                </a:solidFill>
                <a:latin typeface="Comic Sans MS"/>
                <a:ea typeface="Comic Sans MS"/>
                <a:cs typeface="Comic Sans MS"/>
                <a:sym typeface="Comic Sans MS"/>
              </a:rPr>
              <a:t>null</a:t>
            </a:r>
            <a:r>
              <a:rPr lang="ru" sz="2200">
                <a:solidFill>
                  <a:schemeClr val="dk2"/>
                </a:solidFill>
                <a:latin typeface="Comic Sans MS"/>
                <a:ea typeface="Comic Sans MS"/>
                <a:cs typeface="Comic Sans MS"/>
                <a:sym typeface="Comic Sans MS"/>
              </a:rPr>
              <a:t>, кроме случаев строгого равенства </a:t>
            </a:r>
            <a:r>
              <a:rPr b="1" lang="ru" sz="2200">
                <a:solidFill>
                  <a:srgbClr val="FF0000"/>
                </a:solidFill>
                <a:latin typeface="Comic Sans MS"/>
                <a:ea typeface="Comic Sans MS"/>
                <a:cs typeface="Comic Sans MS"/>
                <a:sym typeface="Comic Sans MS"/>
              </a:rPr>
              <a:t>===</a:t>
            </a:r>
            <a:r>
              <a:rPr b="1" lang="ru" sz="2200">
                <a:solidFill>
                  <a:srgbClr val="9E9E9E"/>
                </a:solidFill>
                <a:latin typeface="Comic Sans MS"/>
                <a:ea typeface="Comic Sans MS"/>
                <a:cs typeface="Comic Sans MS"/>
                <a:sym typeface="Comic Sans MS"/>
              </a:rPr>
              <a:t>.</a:t>
            </a:r>
            <a:endParaRPr b="1" sz="2200">
              <a:solidFill>
                <a:srgbClr val="9E9E9E"/>
              </a:solidFill>
              <a:latin typeface="Comic Sans MS"/>
              <a:ea typeface="Comic Sans MS"/>
              <a:cs typeface="Comic Sans MS"/>
              <a:sym typeface="Comic Sans MS"/>
            </a:endParaRPr>
          </a:p>
          <a:p>
            <a:pPr indent="0" lvl="0" marL="0" rtl="0" algn="l">
              <a:spcBef>
                <a:spcPts val="0"/>
              </a:spcBef>
              <a:spcAft>
                <a:spcPts val="0"/>
              </a:spcAft>
              <a:buClr>
                <a:schemeClr val="dk1"/>
              </a:buClr>
              <a:buSzPts val="1100"/>
              <a:buFont typeface="Arial"/>
              <a:buNone/>
            </a:pPr>
            <a:r>
              <a:rPr lang="ru" sz="2200">
                <a:solidFill>
                  <a:schemeClr val="dk2"/>
                </a:solidFill>
                <a:latin typeface="Comic Sans MS"/>
                <a:ea typeface="Comic Sans MS"/>
                <a:cs typeface="Comic Sans MS"/>
                <a:sym typeface="Comic Sans MS"/>
              </a:rPr>
              <a:t>Не используйте сравнения </a:t>
            </a:r>
            <a:r>
              <a:rPr lang="ru" sz="2200">
                <a:solidFill>
                  <a:srgbClr val="FF0000"/>
                </a:solidFill>
                <a:latin typeface="Comic Sans MS"/>
                <a:ea typeface="Comic Sans MS"/>
                <a:cs typeface="Comic Sans MS"/>
                <a:sym typeface="Comic Sans MS"/>
              </a:rPr>
              <a:t>&gt;=</a:t>
            </a:r>
            <a:r>
              <a:rPr lang="ru" sz="2200">
                <a:solidFill>
                  <a:srgbClr val="9E9E9E"/>
                </a:solidFill>
                <a:latin typeface="Comic Sans MS"/>
                <a:ea typeface="Comic Sans MS"/>
                <a:cs typeface="Comic Sans MS"/>
                <a:sym typeface="Comic Sans MS"/>
              </a:rPr>
              <a:t>,</a:t>
            </a:r>
            <a:r>
              <a:rPr lang="ru" sz="2200">
                <a:solidFill>
                  <a:schemeClr val="dk2"/>
                </a:solidFill>
                <a:latin typeface="Comic Sans MS"/>
                <a:ea typeface="Comic Sans MS"/>
                <a:cs typeface="Comic Sans MS"/>
                <a:sym typeface="Comic Sans MS"/>
              </a:rPr>
              <a:t> </a:t>
            </a:r>
            <a:r>
              <a:rPr lang="ru" sz="2200">
                <a:solidFill>
                  <a:srgbClr val="FF0000"/>
                </a:solidFill>
                <a:latin typeface="Comic Sans MS"/>
                <a:ea typeface="Comic Sans MS"/>
                <a:cs typeface="Comic Sans MS"/>
                <a:sym typeface="Comic Sans MS"/>
              </a:rPr>
              <a:t>&gt;</a:t>
            </a:r>
            <a:r>
              <a:rPr lang="ru" sz="2200">
                <a:solidFill>
                  <a:srgbClr val="9E9E9E"/>
                </a:solidFill>
                <a:latin typeface="Comic Sans MS"/>
                <a:ea typeface="Comic Sans MS"/>
                <a:cs typeface="Comic Sans MS"/>
                <a:sym typeface="Comic Sans MS"/>
              </a:rPr>
              <a:t>,</a:t>
            </a:r>
            <a:r>
              <a:rPr lang="ru" sz="2200">
                <a:solidFill>
                  <a:schemeClr val="dk2"/>
                </a:solidFill>
                <a:latin typeface="Comic Sans MS"/>
                <a:ea typeface="Comic Sans MS"/>
                <a:cs typeface="Comic Sans MS"/>
                <a:sym typeface="Comic Sans MS"/>
              </a:rPr>
              <a:t> </a:t>
            </a:r>
            <a:r>
              <a:rPr lang="ru" sz="2200">
                <a:solidFill>
                  <a:srgbClr val="FF0000"/>
                </a:solidFill>
                <a:latin typeface="Comic Sans MS"/>
                <a:ea typeface="Comic Sans MS"/>
                <a:cs typeface="Comic Sans MS"/>
                <a:sym typeface="Comic Sans MS"/>
              </a:rPr>
              <a:t>&lt;</a:t>
            </a:r>
            <a:r>
              <a:rPr lang="ru" sz="2200">
                <a:solidFill>
                  <a:srgbClr val="9E9E9E"/>
                </a:solidFill>
                <a:latin typeface="Comic Sans MS"/>
                <a:ea typeface="Comic Sans MS"/>
                <a:cs typeface="Comic Sans MS"/>
                <a:sym typeface="Comic Sans MS"/>
              </a:rPr>
              <a:t>,</a:t>
            </a:r>
            <a:r>
              <a:rPr lang="ru" sz="2200">
                <a:solidFill>
                  <a:schemeClr val="dk2"/>
                </a:solidFill>
                <a:latin typeface="Comic Sans MS"/>
                <a:ea typeface="Comic Sans MS"/>
                <a:cs typeface="Comic Sans MS"/>
                <a:sym typeface="Comic Sans MS"/>
              </a:rPr>
              <a:t> </a:t>
            </a:r>
            <a:r>
              <a:rPr lang="ru" sz="2200">
                <a:solidFill>
                  <a:srgbClr val="FF0000"/>
                </a:solidFill>
                <a:latin typeface="Comic Sans MS"/>
                <a:ea typeface="Comic Sans MS"/>
                <a:cs typeface="Comic Sans MS"/>
                <a:sym typeface="Comic Sans MS"/>
              </a:rPr>
              <a:t>&lt;=</a:t>
            </a:r>
            <a:r>
              <a:rPr lang="ru" sz="2200">
                <a:solidFill>
                  <a:schemeClr val="dk2"/>
                </a:solidFill>
                <a:latin typeface="Comic Sans MS"/>
                <a:ea typeface="Comic Sans MS"/>
                <a:cs typeface="Comic Sans MS"/>
                <a:sym typeface="Comic Sans MS"/>
              </a:rPr>
              <a:t> с переменными, которые могут принимать значения </a:t>
            </a:r>
            <a:r>
              <a:rPr lang="ru" sz="2200">
                <a:solidFill>
                  <a:schemeClr val="accent1"/>
                </a:solidFill>
                <a:latin typeface="Comic Sans MS"/>
                <a:ea typeface="Comic Sans MS"/>
                <a:cs typeface="Comic Sans MS"/>
                <a:sym typeface="Comic Sans MS"/>
              </a:rPr>
              <a:t>null</a:t>
            </a:r>
            <a:r>
              <a:rPr lang="ru" sz="2200">
                <a:solidFill>
                  <a:schemeClr val="dk2"/>
                </a:solidFill>
                <a:latin typeface="Comic Sans MS"/>
                <a:ea typeface="Comic Sans MS"/>
                <a:cs typeface="Comic Sans MS"/>
                <a:sym typeface="Comic Sans MS"/>
              </a:rPr>
              <a:t>/</a:t>
            </a:r>
            <a:r>
              <a:rPr lang="ru" sz="2200">
                <a:solidFill>
                  <a:schemeClr val="accent1"/>
                </a:solidFill>
                <a:latin typeface="Comic Sans MS"/>
                <a:ea typeface="Comic Sans MS"/>
                <a:cs typeface="Comic Sans MS"/>
                <a:sym typeface="Comic Sans MS"/>
              </a:rPr>
              <a:t>undefined</a:t>
            </a:r>
            <a:r>
              <a:rPr lang="ru" sz="2200">
                <a:solidFill>
                  <a:schemeClr val="dk2"/>
                </a:solidFill>
                <a:latin typeface="Comic Sans MS"/>
                <a:ea typeface="Comic Sans MS"/>
                <a:cs typeface="Comic Sans MS"/>
                <a:sym typeface="Comic Sans MS"/>
              </a:rPr>
              <a:t>, разве что вы полностью уверены в том, что делаете. Если переменная может принимать эти значения, то добавьте для них отдельные проверки.</a:t>
            </a:r>
            <a:endParaRPr sz="22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2200">
              <a:solidFill>
                <a:schemeClr val="dk2"/>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4"/>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45" name="Google Shape;145;p24"/>
          <p:cNvSpPr txBox="1"/>
          <p:nvPr/>
        </p:nvSpPr>
        <p:spPr>
          <a:xfrm>
            <a:off x="325550" y="76200"/>
            <a:ext cx="8268600" cy="42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3200">
                <a:solidFill>
                  <a:schemeClr val="dk1"/>
                </a:solidFill>
                <a:latin typeface="Comic Sans MS"/>
                <a:ea typeface="Comic Sans MS"/>
                <a:cs typeface="Comic Sans MS"/>
                <a:sym typeface="Comic Sans MS"/>
              </a:rPr>
              <a:t>Для HTML.</a:t>
            </a:r>
            <a:endParaRPr b="1" sz="3100">
              <a:solidFill>
                <a:schemeClr val="dk1"/>
              </a:solidFill>
              <a:latin typeface="Comic Sans MS"/>
              <a:ea typeface="Comic Sans MS"/>
              <a:cs typeface="Comic Sans MS"/>
              <a:sym typeface="Comic Sans MS"/>
            </a:endParaRPr>
          </a:p>
        </p:txBody>
      </p:sp>
      <p:sp>
        <p:nvSpPr>
          <p:cNvPr id="146" name="Google Shape;146;p24"/>
          <p:cNvSpPr txBox="1"/>
          <p:nvPr/>
        </p:nvSpPr>
        <p:spPr>
          <a:xfrm>
            <a:off x="0" y="673425"/>
            <a:ext cx="9077100" cy="283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Comic Sans MS"/>
              <a:buChar char="●"/>
            </a:pPr>
            <a:r>
              <a:rPr lang="ru" sz="1800">
                <a:solidFill>
                  <a:schemeClr val="dk2"/>
                </a:solidFill>
                <a:latin typeface="Comic Sans MS"/>
                <a:ea typeface="Comic Sans MS"/>
                <a:cs typeface="Comic Sans MS"/>
                <a:sym typeface="Comic Sans MS"/>
              </a:rPr>
              <a:t>Следующие две переменных хранят ссылки на форму ввода текста и кнопку отправки а позже используются для управления подачи догадки:</a:t>
            </a:r>
            <a:endParaRPr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&lt;div class="form"&gt;</a:t>
            </a:r>
            <a:endParaRPr b="1" sz="1800">
              <a:solidFill>
                <a:schemeClr val="dk2"/>
              </a:solidFill>
              <a:latin typeface="Courier New"/>
              <a:ea typeface="Courier New"/>
              <a:cs typeface="Courier New"/>
              <a:sym typeface="Courier New"/>
            </a:endParaRPr>
          </a:p>
          <a:p>
            <a:pPr indent="0" lvl="0" marL="457200" rtl="0" algn="l">
              <a:spcBef>
                <a:spcPts val="0"/>
              </a:spcBef>
              <a:spcAft>
                <a:spcPts val="0"/>
              </a:spcAft>
              <a:buNone/>
            </a:pPr>
            <a:r>
              <a:rPr b="1" lang="ru" sz="1600">
                <a:solidFill>
                  <a:schemeClr val="dk2"/>
                </a:solidFill>
                <a:latin typeface="Courier New"/>
                <a:ea typeface="Courier New"/>
                <a:cs typeface="Courier New"/>
                <a:sym typeface="Courier New"/>
              </a:rPr>
              <a:t>&lt;label for="guessField"&gt;Enter a guess: &lt;/label&gt;</a:t>
            </a:r>
            <a:endParaRPr b="1" sz="1600">
              <a:solidFill>
                <a:schemeClr val="dk2"/>
              </a:solidFill>
              <a:latin typeface="Courier New"/>
              <a:ea typeface="Courier New"/>
              <a:cs typeface="Courier New"/>
              <a:sym typeface="Courier New"/>
            </a:endParaRPr>
          </a:p>
          <a:p>
            <a:pPr indent="0" lvl="0" marL="457200" rtl="0" algn="l">
              <a:spcBef>
                <a:spcPts val="0"/>
              </a:spcBef>
              <a:spcAft>
                <a:spcPts val="0"/>
              </a:spcAft>
              <a:buNone/>
            </a:pPr>
            <a:r>
              <a:rPr b="1" lang="ru" sz="1600">
                <a:solidFill>
                  <a:schemeClr val="dk2"/>
                </a:solidFill>
                <a:latin typeface="Courier New"/>
                <a:ea typeface="Courier New"/>
                <a:cs typeface="Courier New"/>
                <a:sym typeface="Courier New"/>
              </a:rPr>
              <a:t>&lt;input type="text" id="guessField" class="guessField" /&gt;</a:t>
            </a:r>
            <a:endParaRPr b="1" sz="1600">
              <a:solidFill>
                <a:schemeClr val="dk2"/>
              </a:solidFill>
              <a:latin typeface="Courier New"/>
              <a:ea typeface="Courier New"/>
              <a:cs typeface="Courier New"/>
              <a:sym typeface="Courier New"/>
            </a:endParaRPr>
          </a:p>
          <a:p>
            <a:pPr indent="0" lvl="0" marL="457200" rtl="0" algn="l">
              <a:spcBef>
                <a:spcPts val="0"/>
              </a:spcBef>
              <a:spcAft>
                <a:spcPts val="0"/>
              </a:spcAft>
              <a:buNone/>
            </a:pPr>
            <a:r>
              <a:rPr b="1" lang="ru" sz="1600">
                <a:solidFill>
                  <a:schemeClr val="dk2"/>
                </a:solidFill>
                <a:latin typeface="Courier New"/>
                <a:ea typeface="Courier New"/>
                <a:cs typeface="Courier New"/>
                <a:sym typeface="Courier New"/>
              </a:rPr>
              <a:t>&lt;input type="submit" value="Submit guess" class="guessSubmit" /&gt;</a:t>
            </a:r>
            <a:endParaRPr b="1" sz="16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&lt;/div&gt;</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5"/>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52" name="Google Shape;152;p25"/>
          <p:cNvSpPr txBox="1"/>
          <p:nvPr/>
        </p:nvSpPr>
        <p:spPr>
          <a:xfrm>
            <a:off x="325550" y="76200"/>
            <a:ext cx="8268600" cy="42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3200">
                <a:solidFill>
                  <a:schemeClr val="dk1"/>
                </a:solidFill>
                <a:latin typeface="Comic Sans MS"/>
                <a:ea typeface="Comic Sans MS"/>
                <a:cs typeface="Comic Sans MS"/>
                <a:sym typeface="Comic Sans MS"/>
              </a:rPr>
              <a:t>Для HTML.</a:t>
            </a:r>
            <a:endParaRPr b="1" sz="3100">
              <a:solidFill>
                <a:schemeClr val="dk1"/>
              </a:solidFill>
              <a:latin typeface="Comic Sans MS"/>
              <a:ea typeface="Comic Sans MS"/>
              <a:cs typeface="Comic Sans MS"/>
              <a:sym typeface="Comic Sans MS"/>
            </a:endParaRPr>
          </a:p>
        </p:txBody>
      </p:sp>
      <p:sp>
        <p:nvSpPr>
          <p:cNvPr id="153" name="Google Shape;153;p25"/>
          <p:cNvSpPr txBox="1"/>
          <p:nvPr/>
        </p:nvSpPr>
        <p:spPr>
          <a:xfrm>
            <a:off x="316900" y="673425"/>
            <a:ext cx="8019900" cy="2839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Comic Sans MS"/>
              <a:buChar char="●"/>
            </a:pPr>
            <a:r>
              <a:rPr lang="ru" sz="1800">
                <a:solidFill>
                  <a:schemeClr val="dk2"/>
                </a:solidFill>
                <a:latin typeface="Comic Sans MS"/>
                <a:ea typeface="Comic Sans MS"/>
                <a:cs typeface="Comic Sans MS"/>
                <a:sym typeface="Comic Sans MS"/>
              </a:rPr>
              <a:t>Следующие три переменные сделаны для хранения ссылок на абзацы результатов в нашем HTML и используются для вставки значений в абзацы, приведённые далее в коде:</a:t>
            </a:r>
            <a:endParaRPr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&lt;div class="resultParas"&gt;</a:t>
            </a:r>
            <a:endParaRPr b="1" sz="1800">
              <a:solidFill>
                <a:schemeClr val="dk2"/>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ru" sz="1800">
                <a:solidFill>
                  <a:schemeClr val="dk2"/>
                </a:solidFill>
                <a:latin typeface="Courier New"/>
                <a:ea typeface="Courier New"/>
                <a:cs typeface="Courier New"/>
                <a:sym typeface="Courier New"/>
              </a:rPr>
              <a:t>&lt;p class="guesses"&gt;&lt;/p&gt;</a:t>
            </a:r>
            <a:endParaRPr b="1" sz="1800">
              <a:solidFill>
                <a:schemeClr val="dk2"/>
              </a:solidFill>
              <a:latin typeface="Courier New"/>
              <a:ea typeface="Courier New"/>
              <a:cs typeface="Courier New"/>
              <a:sym typeface="Courier New"/>
            </a:endParaRPr>
          </a:p>
          <a:p>
            <a:pPr indent="457200" lvl="0" marL="0" rtl="0" algn="l">
              <a:spcBef>
                <a:spcPts val="0"/>
              </a:spcBef>
              <a:spcAft>
                <a:spcPts val="0"/>
              </a:spcAft>
              <a:buClr>
                <a:schemeClr val="dk1"/>
              </a:buClr>
              <a:buSzPts val="1100"/>
              <a:buFont typeface="Arial"/>
              <a:buNone/>
            </a:pPr>
            <a:r>
              <a:rPr b="1" lang="ru" sz="1800">
                <a:solidFill>
                  <a:schemeClr val="dk2"/>
                </a:solidFill>
                <a:latin typeface="Courier New"/>
                <a:ea typeface="Courier New"/>
                <a:cs typeface="Courier New"/>
                <a:sym typeface="Courier New"/>
              </a:rPr>
              <a:t>&lt;p class="lastResult"&gt;&lt;/p&gt;</a:t>
            </a:r>
            <a:endParaRPr b="1" sz="1800">
              <a:solidFill>
                <a:schemeClr val="dk2"/>
              </a:solidFill>
              <a:latin typeface="Courier New"/>
              <a:ea typeface="Courier New"/>
              <a:cs typeface="Courier New"/>
              <a:sym typeface="Courier New"/>
            </a:endParaRPr>
          </a:p>
          <a:p>
            <a:pPr indent="457200" lvl="0" marL="0" rtl="0" algn="l">
              <a:spcBef>
                <a:spcPts val="0"/>
              </a:spcBef>
              <a:spcAft>
                <a:spcPts val="0"/>
              </a:spcAft>
              <a:buNone/>
            </a:pPr>
            <a:r>
              <a:rPr b="1" lang="ru" sz="1800">
                <a:solidFill>
                  <a:schemeClr val="dk2"/>
                </a:solidFill>
                <a:latin typeface="Courier New"/>
                <a:ea typeface="Courier New"/>
                <a:cs typeface="Courier New"/>
                <a:sym typeface="Courier New"/>
              </a:rPr>
              <a:t>&lt;p class="lowOrHi"&gt;&lt;/p&gt;</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ru" sz="1800">
                <a:solidFill>
                  <a:schemeClr val="dk2"/>
                </a:solidFill>
                <a:latin typeface="Courier New"/>
                <a:ea typeface="Courier New"/>
                <a:cs typeface="Courier New"/>
                <a:sym typeface="Courier New"/>
              </a:rPr>
              <a:t>&lt;/div&gt;</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6"/>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59" name="Google Shape;159;p26"/>
          <p:cNvSpPr txBox="1"/>
          <p:nvPr/>
        </p:nvSpPr>
        <p:spPr>
          <a:xfrm>
            <a:off x="325550" y="0"/>
            <a:ext cx="8268600" cy="42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3200">
                <a:solidFill>
                  <a:schemeClr val="dk1"/>
                </a:solidFill>
                <a:latin typeface="Comic Sans MS"/>
                <a:ea typeface="Comic Sans MS"/>
                <a:cs typeface="Comic Sans MS"/>
                <a:sym typeface="Comic Sans MS"/>
              </a:rPr>
              <a:t>Для CSS.</a:t>
            </a:r>
            <a:endParaRPr b="1" sz="3100">
              <a:solidFill>
                <a:schemeClr val="dk1"/>
              </a:solidFill>
              <a:latin typeface="Comic Sans MS"/>
              <a:ea typeface="Comic Sans MS"/>
              <a:cs typeface="Comic Sans MS"/>
              <a:sym typeface="Comic Sans MS"/>
            </a:endParaRPr>
          </a:p>
        </p:txBody>
      </p:sp>
      <p:sp>
        <p:nvSpPr>
          <p:cNvPr id="160" name="Google Shape;160;p26"/>
          <p:cNvSpPr txBox="1"/>
          <p:nvPr/>
        </p:nvSpPr>
        <p:spPr>
          <a:xfrm>
            <a:off x="0" y="368625"/>
            <a:ext cx="9077100" cy="47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html {</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        font-family: sans-serif;</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      }</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body {</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        width: 50%;</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        max-width: 800px;</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        min-width: 480px;</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        margin: 0 auto;</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      }</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   </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.form input[type="number"] {</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        width: 200px;</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      }</a:t>
            </a:r>
            <a:endParaRPr b="1" sz="1800">
              <a:solidFill>
                <a:schemeClr val="dk2"/>
              </a:solidFill>
              <a:latin typeface="Comic Sans MS"/>
              <a:ea typeface="Comic Sans MS"/>
              <a:cs typeface="Comic Sans MS"/>
              <a:sym typeface="Comic Sans MS"/>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.lastResult {</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        color: white;</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        padding: 3px;}</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7"/>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66" name="Google Shape;166;p27"/>
          <p:cNvSpPr txBox="1"/>
          <p:nvPr/>
        </p:nvSpPr>
        <p:spPr>
          <a:xfrm>
            <a:off x="325550" y="76200"/>
            <a:ext cx="8268600" cy="42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3200">
                <a:solidFill>
                  <a:schemeClr val="dk1"/>
                </a:solidFill>
                <a:latin typeface="Comic Sans MS"/>
                <a:ea typeface="Comic Sans MS"/>
                <a:cs typeface="Comic Sans MS"/>
                <a:sym typeface="Comic Sans MS"/>
              </a:rPr>
              <a:t>Реализация алгоритма. Часть 1.</a:t>
            </a:r>
            <a:endParaRPr b="1" sz="3100">
              <a:solidFill>
                <a:schemeClr val="dk1"/>
              </a:solidFill>
              <a:latin typeface="Comic Sans MS"/>
              <a:ea typeface="Comic Sans MS"/>
              <a:cs typeface="Comic Sans MS"/>
              <a:sym typeface="Comic Sans MS"/>
            </a:endParaRPr>
          </a:p>
        </p:txBody>
      </p:sp>
      <p:sp>
        <p:nvSpPr>
          <p:cNvPr id="167" name="Google Shape;167;p27"/>
          <p:cNvSpPr txBox="1"/>
          <p:nvPr/>
        </p:nvSpPr>
        <p:spPr>
          <a:xfrm>
            <a:off x="316900" y="673425"/>
            <a:ext cx="8722200" cy="28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sz="1800">
                <a:solidFill>
                  <a:schemeClr val="dk2"/>
                </a:solidFill>
                <a:latin typeface="Courier New"/>
                <a:ea typeface="Courier New"/>
                <a:cs typeface="Courier New"/>
                <a:sym typeface="Courier New"/>
              </a:rPr>
              <a:t>let randomNumber = Math.floor(Math.random() * 100) + 1;</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const guesses = document.querySelector('.guesses');</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const lastResult = document.querySelector('.lastResult');</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const lowOrHi = document.querySelector('.lowOrHi');</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const guessSubmit = document.querySelector('.guessSubmit');</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const guessField = document.querySelector('.guessField');</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sz="1800">
                <a:solidFill>
                  <a:schemeClr val="dk2"/>
                </a:solidFill>
                <a:latin typeface="Courier New"/>
                <a:ea typeface="Courier New"/>
                <a:cs typeface="Courier New"/>
                <a:sym typeface="Courier New"/>
              </a:rPr>
              <a:t>let guessCount = 1;</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ru" sz="1800">
                <a:solidFill>
                  <a:schemeClr val="dk2"/>
                </a:solidFill>
                <a:latin typeface="Courier New"/>
                <a:ea typeface="Courier New"/>
                <a:cs typeface="Courier New"/>
                <a:sym typeface="Courier New"/>
              </a:rPr>
              <a:t>let resetButton;</a:t>
            </a:r>
            <a:endParaRPr b="1" sz="18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b="1"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8"/>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73" name="Google Shape;173;p28"/>
          <p:cNvSpPr txBox="1"/>
          <p:nvPr/>
        </p:nvSpPr>
        <p:spPr>
          <a:xfrm>
            <a:off x="325550" y="0"/>
            <a:ext cx="8268600" cy="42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800">
                <a:solidFill>
                  <a:schemeClr val="dk1"/>
                </a:solidFill>
                <a:latin typeface="Comic Sans MS"/>
                <a:ea typeface="Comic Sans MS"/>
                <a:cs typeface="Comic Sans MS"/>
                <a:sym typeface="Comic Sans MS"/>
              </a:rPr>
              <a:t>Реализация алгоритма. Часть 2.</a:t>
            </a:r>
            <a:endParaRPr b="1" sz="2700">
              <a:solidFill>
                <a:schemeClr val="dk1"/>
              </a:solidFill>
              <a:latin typeface="Comic Sans MS"/>
              <a:ea typeface="Comic Sans MS"/>
              <a:cs typeface="Comic Sans MS"/>
              <a:sym typeface="Comic Sans MS"/>
            </a:endParaRPr>
          </a:p>
        </p:txBody>
      </p:sp>
      <p:sp>
        <p:nvSpPr>
          <p:cNvPr id="174" name="Google Shape;174;p28"/>
          <p:cNvSpPr txBox="1"/>
          <p:nvPr/>
        </p:nvSpPr>
        <p:spPr>
          <a:xfrm>
            <a:off x="316900" y="368625"/>
            <a:ext cx="8019900" cy="45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000">
                <a:solidFill>
                  <a:schemeClr val="dk2"/>
                </a:solidFill>
                <a:latin typeface="Courier New"/>
                <a:ea typeface="Courier New"/>
                <a:cs typeface="Courier New"/>
                <a:sym typeface="Courier New"/>
              </a:rPr>
              <a:t>function checkGuess()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const userGuess = Number(guessField.value);</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if (guessCount === 1)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guesses.textContent = 'Previous guesses: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guesses.textContent = `${guesses.textContent} ${userGuess}`;</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if (userGuess === randomNumber)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lastResult.textContent = 'Congratulations! You got it right!';</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lastResult.style.backgroundColor = 'green';</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lowOrHi.textContent =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setGameOver();</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 else if (guessCount === 10)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lastResult.textContent = '!!!GAME OVER!!!';</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lowOrHi.textContent =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setGameOver();</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 else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lastResult.textContent = 'Wrong!';</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lastResult.style.backgroundColor = 'red';</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if(userGuess &lt; randomNumber)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lowOrHi.textContent = 'Last guess was too low!'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 else if(userGuess &gt; randomNumber)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lowOrHi.textContent = 'Last guess was too high!';</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guessCount++;</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guessField.value =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guessField.focus();</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rPr lang="ru" sz="1000">
                <a:solidFill>
                  <a:schemeClr val="dk2"/>
                </a:solidFill>
                <a:latin typeface="Courier New"/>
                <a:ea typeface="Courier New"/>
                <a:cs typeface="Courier New"/>
                <a:sym typeface="Courier New"/>
              </a:rPr>
              <a:t>      guessSubmit.addEventListener('click', checkGuess);</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9"/>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80" name="Google Shape;180;p29"/>
          <p:cNvSpPr txBox="1"/>
          <p:nvPr/>
        </p:nvSpPr>
        <p:spPr>
          <a:xfrm>
            <a:off x="325550" y="0"/>
            <a:ext cx="8268600" cy="42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800">
                <a:solidFill>
                  <a:schemeClr val="dk1"/>
                </a:solidFill>
                <a:latin typeface="Comic Sans MS"/>
                <a:ea typeface="Comic Sans MS"/>
                <a:cs typeface="Comic Sans MS"/>
                <a:sym typeface="Comic Sans MS"/>
              </a:rPr>
              <a:t>Реализация алгоритма. Часть 3.</a:t>
            </a:r>
            <a:endParaRPr b="1" sz="2700">
              <a:solidFill>
                <a:schemeClr val="dk1"/>
              </a:solidFill>
              <a:latin typeface="Comic Sans MS"/>
              <a:ea typeface="Comic Sans MS"/>
              <a:cs typeface="Comic Sans MS"/>
              <a:sym typeface="Comic Sans MS"/>
            </a:endParaRPr>
          </a:p>
        </p:txBody>
      </p:sp>
      <p:sp>
        <p:nvSpPr>
          <p:cNvPr id="181" name="Google Shape;181;p29"/>
          <p:cNvSpPr txBox="1"/>
          <p:nvPr/>
        </p:nvSpPr>
        <p:spPr>
          <a:xfrm>
            <a:off x="316900" y="368625"/>
            <a:ext cx="8019900" cy="45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solidFill>
                  <a:schemeClr val="dk2"/>
                </a:solidFill>
                <a:latin typeface="Courier New"/>
                <a:ea typeface="Courier New"/>
                <a:cs typeface="Courier New"/>
                <a:sym typeface="Courier New"/>
              </a:rPr>
              <a:t>function setGameOver() {</a:t>
            </a:r>
            <a:endParaRPr b="1">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ru">
                <a:solidFill>
                  <a:schemeClr val="dk2"/>
                </a:solidFill>
                <a:latin typeface="Courier New"/>
                <a:ea typeface="Courier New"/>
                <a:cs typeface="Courier New"/>
                <a:sym typeface="Courier New"/>
              </a:rPr>
              <a:t>        guessField.disabled = true;</a:t>
            </a:r>
            <a:endParaRPr b="1">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ru">
                <a:solidFill>
                  <a:schemeClr val="dk2"/>
                </a:solidFill>
                <a:latin typeface="Courier New"/>
                <a:ea typeface="Courier New"/>
                <a:cs typeface="Courier New"/>
                <a:sym typeface="Courier New"/>
              </a:rPr>
              <a:t>        guessSubmit.disabled = true;</a:t>
            </a:r>
            <a:endParaRPr b="1">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ru">
                <a:solidFill>
                  <a:schemeClr val="dk2"/>
                </a:solidFill>
                <a:latin typeface="Courier New"/>
                <a:ea typeface="Courier New"/>
                <a:cs typeface="Courier New"/>
                <a:sym typeface="Courier New"/>
              </a:rPr>
              <a:t>        resetButton = document.createElement('button');</a:t>
            </a:r>
            <a:endParaRPr b="1">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ru">
                <a:solidFill>
                  <a:schemeClr val="dk2"/>
                </a:solidFill>
                <a:latin typeface="Courier New"/>
                <a:ea typeface="Courier New"/>
                <a:cs typeface="Courier New"/>
                <a:sym typeface="Courier New"/>
              </a:rPr>
              <a:t>        resetButton.textContent = 'Start new game';</a:t>
            </a:r>
            <a:endParaRPr b="1">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ru">
                <a:solidFill>
                  <a:schemeClr val="dk2"/>
                </a:solidFill>
                <a:latin typeface="Courier New"/>
                <a:ea typeface="Courier New"/>
                <a:cs typeface="Courier New"/>
                <a:sym typeface="Courier New"/>
              </a:rPr>
              <a:t>        document.body.appendChild(resetButton);</a:t>
            </a:r>
            <a:endParaRPr b="1">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ru">
                <a:solidFill>
                  <a:schemeClr val="dk2"/>
                </a:solidFill>
                <a:latin typeface="Courier New"/>
                <a:ea typeface="Courier New"/>
                <a:cs typeface="Courier New"/>
                <a:sym typeface="Courier New"/>
              </a:rPr>
              <a:t>        resetButton.addEventListener('click', resetGame);</a:t>
            </a:r>
            <a:endParaRPr b="1">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ru">
                <a:solidFill>
                  <a:schemeClr val="dk2"/>
                </a:solidFill>
                <a:latin typeface="Courier New"/>
                <a:ea typeface="Courier New"/>
                <a:cs typeface="Courier New"/>
                <a:sym typeface="Courier New"/>
              </a:rPr>
              <a:t>      }</a:t>
            </a:r>
            <a:endParaRPr b="1">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b="1">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ru">
                <a:solidFill>
                  <a:schemeClr val="dk2"/>
                </a:solidFill>
                <a:latin typeface="Courier New"/>
                <a:ea typeface="Courier New"/>
                <a:cs typeface="Courier New"/>
                <a:sym typeface="Courier New"/>
              </a:rPr>
              <a:t> function resetGame() {</a:t>
            </a:r>
            <a:endParaRPr b="1">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ru">
                <a:solidFill>
                  <a:schemeClr val="dk2"/>
                </a:solidFill>
                <a:latin typeface="Courier New"/>
                <a:ea typeface="Courier New"/>
                <a:cs typeface="Courier New"/>
                <a:sym typeface="Courier New"/>
              </a:rPr>
              <a:t>        guessCount = 1;</a:t>
            </a:r>
            <a:endParaRPr b="1">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ru">
                <a:solidFill>
                  <a:schemeClr val="dk2"/>
                </a:solidFill>
                <a:latin typeface="Courier New"/>
                <a:ea typeface="Courier New"/>
                <a:cs typeface="Courier New"/>
                <a:sym typeface="Courier New"/>
              </a:rPr>
              <a:t>        const resetParas = document.querySelectorAll('.resultParas p');</a:t>
            </a:r>
            <a:endParaRPr b="1">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ru">
                <a:solidFill>
                  <a:schemeClr val="dk2"/>
                </a:solidFill>
                <a:latin typeface="Courier New"/>
                <a:ea typeface="Courier New"/>
                <a:cs typeface="Courier New"/>
                <a:sym typeface="Courier New"/>
              </a:rPr>
              <a:t>        for (const resetPara of resetParas) {</a:t>
            </a:r>
            <a:endParaRPr b="1">
              <a:solidFill>
                <a:schemeClr val="dk2"/>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ru">
                <a:solidFill>
                  <a:schemeClr val="dk2"/>
                </a:solidFill>
                <a:latin typeface="Courier New"/>
                <a:ea typeface="Courier New"/>
                <a:cs typeface="Courier New"/>
                <a:sym typeface="Courier New"/>
              </a:rPr>
              <a:t>          resetPara.textContent = '';</a:t>
            </a:r>
            <a:endParaRPr b="1">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a:solidFill>
                  <a:schemeClr val="dk2"/>
                </a:solidFill>
                <a:latin typeface="Courier New"/>
                <a:ea typeface="Courier New"/>
                <a:cs typeface="Courier New"/>
                <a:sym typeface="Courier New"/>
              </a:rPr>
              <a:t>        }</a:t>
            </a:r>
            <a:endParaRPr b="1">
              <a:solidFill>
                <a:schemeClr val="dk2"/>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0"/>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87" name="Google Shape;187;p30"/>
          <p:cNvSpPr txBox="1"/>
          <p:nvPr/>
        </p:nvSpPr>
        <p:spPr>
          <a:xfrm>
            <a:off x="325550" y="0"/>
            <a:ext cx="8668200" cy="42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800">
                <a:solidFill>
                  <a:schemeClr val="dk1"/>
                </a:solidFill>
                <a:latin typeface="Comic Sans MS"/>
                <a:ea typeface="Comic Sans MS"/>
                <a:cs typeface="Comic Sans MS"/>
                <a:sym typeface="Comic Sans MS"/>
              </a:rPr>
              <a:t>Реализация алгоритма. Часть 4. Финализация</a:t>
            </a:r>
            <a:endParaRPr b="1" sz="2700">
              <a:solidFill>
                <a:schemeClr val="dk1"/>
              </a:solidFill>
              <a:latin typeface="Comic Sans MS"/>
              <a:ea typeface="Comic Sans MS"/>
              <a:cs typeface="Comic Sans MS"/>
              <a:sym typeface="Comic Sans MS"/>
            </a:endParaRPr>
          </a:p>
        </p:txBody>
      </p:sp>
      <p:sp>
        <p:nvSpPr>
          <p:cNvPr id="188" name="Google Shape;188;p30"/>
          <p:cNvSpPr txBox="1"/>
          <p:nvPr/>
        </p:nvSpPr>
        <p:spPr>
          <a:xfrm>
            <a:off x="316900" y="609600"/>
            <a:ext cx="8019900" cy="43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chemeClr val="dk2"/>
                </a:solidFill>
                <a:latin typeface="Courier New"/>
                <a:ea typeface="Courier New"/>
                <a:cs typeface="Courier New"/>
                <a:sym typeface="Courier New"/>
              </a:rPr>
              <a:t>resetButton.parentNode.removeChild(resetButton);</a:t>
            </a:r>
            <a:endParaRPr b="1">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a:solidFill>
                  <a:schemeClr val="dk2"/>
                </a:solidFill>
                <a:latin typeface="Courier New"/>
                <a:ea typeface="Courier New"/>
                <a:cs typeface="Courier New"/>
                <a:sym typeface="Courier New"/>
              </a:rPr>
              <a:t>guessField.disabled = false;</a:t>
            </a:r>
            <a:endParaRPr b="1">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a:solidFill>
                  <a:schemeClr val="dk2"/>
                </a:solidFill>
                <a:latin typeface="Courier New"/>
                <a:ea typeface="Courier New"/>
                <a:cs typeface="Courier New"/>
                <a:sym typeface="Courier New"/>
              </a:rPr>
              <a:t>guessSubmit.disabled = false;</a:t>
            </a:r>
            <a:endParaRPr b="1">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a:solidFill>
                  <a:schemeClr val="dk2"/>
                </a:solidFill>
                <a:latin typeface="Courier New"/>
                <a:ea typeface="Courier New"/>
                <a:cs typeface="Courier New"/>
                <a:sym typeface="Courier New"/>
              </a:rPr>
              <a:t>guessField.value = '';</a:t>
            </a:r>
            <a:endParaRPr b="1">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a:solidFill>
                  <a:schemeClr val="dk2"/>
                </a:solidFill>
                <a:latin typeface="Courier New"/>
                <a:ea typeface="Courier New"/>
                <a:cs typeface="Courier New"/>
                <a:sym typeface="Courier New"/>
              </a:rPr>
              <a:t>guessField.focus();</a:t>
            </a:r>
            <a:endParaRPr b="1">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a:solidFill>
                  <a:schemeClr val="dk2"/>
                </a:solidFill>
                <a:latin typeface="Courier New"/>
                <a:ea typeface="Courier New"/>
                <a:cs typeface="Courier New"/>
                <a:sym typeface="Courier New"/>
              </a:rPr>
              <a:t>lastResult.style.backgroundColor = 'white';</a:t>
            </a:r>
            <a:endParaRPr b="1">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a:solidFill>
                  <a:schemeClr val="dk2"/>
                </a:solidFill>
                <a:latin typeface="Courier New"/>
                <a:ea typeface="Courier New"/>
                <a:cs typeface="Courier New"/>
                <a:sym typeface="Courier New"/>
              </a:rPr>
              <a:t>randomNumber = Math.floor(Math.random() * 100) + 1;</a:t>
            </a:r>
            <a:endParaRPr b="1">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ru">
                <a:solidFill>
                  <a:schemeClr val="dk2"/>
                </a:solidFill>
                <a:latin typeface="Courier New"/>
                <a:ea typeface="Courier New"/>
                <a:cs typeface="Courier New"/>
                <a:sym typeface="Courier New"/>
              </a:rPr>
              <a:t>  }</a:t>
            </a:r>
            <a:endParaRPr b="1">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b="1">
              <a:solidFill>
                <a:schemeClr val="dk2"/>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1"/>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94" name="Google Shape;194;p31"/>
          <p:cNvSpPr txBox="1"/>
          <p:nvPr/>
        </p:nvSpPr>
        <p:spPr>
          <a:xfrm>
            <a:off x="106475" y="2148450"/>
            <a:ext cx="8668200" cy="42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800">
                <a:solidFill>
                  <a:schemeClr val="dk1"/>
                </a:solidFill>
                <a:latin typeface="Comic Sans MS"/>
                <a:ea typeface="Comic Sans MS"/>
                <a:cs typeface="Comic Sans MS"/>
                <a:sym typeface="Comic Sans MS"/>
              </a:rPr>
              <a:t>Тестирование!</a:t>
            </a:r>
            <a:endParaRPr b="1" sz="2700">
              <a:solidFill>
                <a:schemeClr val="dk1"/>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104350"/>
            <a:ext cx="8520600" cy="1317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latin typeface="Comic Sans MS"/>
                <a:ea typeface="Comic Sans MS"/>
                <a:cs typeface="Comic Sans MS"/>
                <a:sym typeface="Comic Sans MS"/>
              </a:rPr>
              <a:t>Игра «Угадай число»</a:t>
            </a:r>
            <a:endParaRPr>
              <a:latin typeface="Comic Sans MS"/>
              <a:ea typeface="Comic Sans MS"/>
              <a:cs typeface="Comic Sans MS"/>
              <a:sym typeface="Comic Sans MS"/>
            </a:endParaRPr>
          </a:p>
        </p:txBody>
      </p:sp>
      <p:sp>
        <p:nvSpPr>
          <p:cNvPr id="63" name="Google Shape;63;p14"/>
          <p:cNvSpPr txBox="1"/>
          <p:nvPr/>
        </p:nvSpPr>
        <p:spPr>
          <a:xfrm>
            <a:off x="748750" y="2626000"/>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chemeClr val="accent5"/>
                </a:solidFill>
                <a:latin typeface="Comic Sans MS"/>
                <a:ea typeface="Comic Sans MS"/>
                <a:cs typeface="Comic Sans MS"/>
                <a:sym typeface="Comic Sans MS"/>
              </a:rPr>
              <a:t>1</a:t>
            </a:r>
            <a:endParaRPr b="1" sz="2500">
              <a:solidFill>
                <a:schemeClr val="accent5"/>
              </a:solidFill>
              <a:latin typeface="Comic Sans MS"/>
              <a:ea typeface="Comic Sans MS"/>
              <a:cs typeface="Comic Sans MS"/>
              <a:sym typeface="Comic Sans MS"/>
            </a:endParaRPr>
          </a:p>
        </p:txBody>
      </p:sp>
      <p:sp>
        <p:nvSpPr>
          <p:cNvPr id="64" name="Google Shape;64;p14"/>
          <p:cNvSpPr txBox="1"/>
          <p:nvPr/>
        </p:nvSpPr>
        <p:spPr>
          <a:xfrm>
            <a:off x="3070925" y="1823025"/>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rgbClr val="00FFFF"/>
                </a:solidFill>
                <a:latin typeface="Comic Sans MS"/>
                <a:ea typeface="Comic Sans MS"/>
                <a:cs typeface="Comic Sans MS"/>
                <a:sym typeface="Comic Sans MS"/>
              </a:rPr>
              <a:t>99</a:t>
            </a:r>
            <a:endParaRPr b="1" sz="2500">
              <a:solidFill>
                <a:srgbClr val="00FFFF"/>
              </a:solidFill>
              <a:latin typeface="Comic Sans MS"/>
              <a:ea typeface="Comic Sans MS"/>
              <a:cs typeface="Comic Sans MS"/>
              <a:sym typeface="Comic Sans MS"/>
            </a:endParaRPr>
          </a:p>
        </p:txBody>
      </p:sp>
      <p:sp>
        <p:nvSpPr>
          <p:cNvPr id="65" name="Google Shape;65;p14"/>
          <p:cNvSpPr txBox="1"/>
          <p:nvPr/>
        </p:nvSpPr>
        <p:spPr>
          <a:xfrm>
            <a:off x="4351375" y="2430700"/>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rgbClr val="00FF00"/>
                </a:solidFill>
                <a:latin typeface="Comic Sans MS"/>
                <a:ea typeface="Comic Sans MS"/>
                <a:cs typeface="Comic Sans MS"/>
                <a:sym typeface="Comic Sans MS"/>
              </a:rPr>
              <a:t>12</a:t>
            </a:r>
            <a:endParaRPr b="1" sz="2500">
              <a:solidFill>
                <a:srgbClr val="00FF00"/>
              </a:solidFill>
              <a:latin typeface="Comic Sans MS"/>
              <a:ea typeface="Comic Sans MS"/>
              <a:cs typeface="Comic Sans MS"/>
              <a:sym typeface="Comic Sans MS"/>
            </a:endParaRPr>
          </a:p>
        </p:txBody>
      </p:sp>
      <p:sp>
        <p:nvSpPr>
          <p:cNvPr id="66" name="Google Shape;66;p14"/>
          <p:cNvSpPr txBox="1"/>
          <p:nvPr/>
        </p:nvSpPr>
        <p:spPr>
          <a:xfrm>
            <a:off x="3222850" y="2984100"/>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chemeClr val="dk1"/>
                </a:solidFill>
                <a:latin typeface="Comic Sans MS"/>
                <a:ea typeface="Comic Sans MS"/>
                <a:cs typeface="Comic Sans MS"/>
                <a:sym typeface="Comic Sans MS"/>
              </a:rPr>
              <a:t>7</a:t>
            </a:r>
            <a:endParaRPr b="1" sz="2500">
              <a:solidFill>
                <a:schemeClr val="dk1"/>
              </a:solidFill>
              <a:latin typeface="Comic Sans MS"/>
              <a:ea typeface="Comic Sans MS"/>
              <a:cs typeface="Comic Sans MS"/>
              <a:sym typeface="Comic Sans MS"/>
            </a:endParaRPr>
          </a:p>
        </p:txBody>
      </p:sp>
      <p:sp>
        <p:nvSpPr>
          <p:cNvPr id="67" name="Google Shape;67;p14"/>
          <p:cNvSpPr txBox="1"/>
          <p:nvPr/>
        </p:nvSpPr>
        <p:spPr>
          <a:xfrm>
            <a:off x="6999075" y="2908150"/>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rgbClr val="FF0000"/>
                </a:solidFill>
                <a:latin typeface="Comic Sans MS"/>
                <a:ea typeface="Comic Sans MS"/>
                <a:cs typeface="Comic Sans MS"/>
                <a:sym typeface="Comic Sans MS"/>
              </a:rPr>
              <a:t>3</a:t>
            </a:r>
            <a:endParaRPr b="1" sz="2500">
              <a:solidFill>
                <a:srgbClr val="FF0000"/>
              </a:solidFill>
              <a:latin typeface="Comic Sans MS"/>
              <a:ea typeface="Comic Sans MS"/>
              <a:cs typeface="Comic Sans MS"/>
              <a:sym typeface="Comic Sans MS"/>
            </a:endParaRPr>
          </a:p>
        </p:txBody>
      </p:sp>
      <p:sp>
        <p:nvSpPr>
          <p:cNvPr id="68" name="Google Shape;68;p14"/>
          <p:cNvSpPr txBox="1"/>
          <p:nvPr/>
        </p:nvSpPr>
        <p:spPr>
          <a:xfrm>
            <a:off x="4655200" y="3797950"/>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rgbClr val="FF00FF"/>
                </a:solidFill>
                <a:latin typeface="Comic Sans MS"/>
                <a:ea typeface="Comic Sans MS"/>
                <a:cs typeface="Comic Sans MS"/>
                <a:sym typeface="Comic Sans MS"/>
              </a:rPr>
              <a:t>4</a:t>
            </a:r>
            <a:endParaRPr b="1" sz="2500">
              <a:solidFill>
                <a:srgbClr val="FF00FF"/>
              </a:solidFill>
              <a:latin typeface="Comic Sans MS"/>
              <a:ea typeface="Comic Sans MS"/>
              <a:cs typeface="Comic Sans MS"/>
              <a:sym typeface="Comic Sans MS"/>
            </a:endParaRPr>
          </a:p>
        </p:txBody>
      </p:sp>
      <p:sp>
        <p:nvSpPr>
          <p:cNvPr id="69" name="Google Shape;69;p14"/>
          <p:cNvSpPr txBox="1"/>
          <p:nvPr/>
        </p:nvSpPr>
        <p:spPr>
          <a:xfrm>
            <a:off x="1671100" y="4047525"/>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chemeClr val="accent1"/>
                </a:solidFill>
                <a:latin typeface="Comic Sans MS"/>
                <a:ea typeface="Comic Sans MS"/>
                <a:cs typeface="Comic Sans MS"/>
                <a:sym typeface="Comic Sans MS"/>
              </a:rPr>
              <a:t>23</a:t>
            </a:r>
            <a:endParaRPr b="1" sz="2500">
              <a:solidFill>
                <a:schemeClr val="accent1"/>
              </a:solidFill>
              <a:latin typeface="Comic Sans MS"/>
              <a:ea typeface="Comic Sans MS"/>
              <a:cs typeface="Comic Sans MS"/>
              <a:sym typeface="Comic Sans MS"/>
            </a:endParaRPr>
          </a:p>
        </p:txBody>
      </p:sp>
      <p:sp>
        <p:nvSpPr>
          <p:cNvPr id="70" name="Google Shape;70;p14"/>
          <p:cNvSpPr txBox="1"/>
          <p:nvPr/>
        </p:nvSpPr>
        <p:spPr>
          <a:xfrm>
            <a:off x="6803750" y="1595125"/>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chemeClr val="accent4"/>
                </a:solidFill>
                <a:latin typeface="Comic Sans MS"/>
                <a:ea typeface="Comic Sans MS"/>
                <a:cs typeface="Comic Sans MS"/>
                <a:sym typeface="Comic Sans MS"/>
              </a:rPr>
              <a:t>2</a:t>
            </a:r>
            <a:endParaRPr b="1" sz="2500">
              <a:solidFill>
                <a:schemeClr val="accent4"/>
              </a:solidFill>
              <a:latin typeface="Comic Sans MS"/>
              <a:ea typeface="Comic Sans MS"/>
              <a:cs typeface="Comic Sans MS"/>
              <a:sym typeface="Comic Sans MS"/>
            </a:endParaRPr>
          </a:p>
        </p:txBody>
      </p:sp>
      <p:pic>
        <p:nvPicPr>
          <p:cNvPr id="71" name="Google Shape;71;p14"/>
          <p:cNvPicPr preferRelativeResize="0"/>
          <p:nvPr/>
        </p:nvPicPr>
        <p:blipFill>
          <a:blip r:embed="rId3">
            <a:alphaModFix/>
          </a:blip>
          <a:stretch>
            <a:fillRect/>
          </a:stretch>
        </p:blipFill>
        <p:spPr>
          <a:xfrm>
            <a:off x="8482200" y="4481325"/>
            <a:ext cx="661800" cy="661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281000" y="0"/>
            <a:ext cx="8520600" cy="629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SzPts val="891"/>
              <a:buNone/>
            </a:pPr>
            <a:r>
              <a:rPr lang="ru" sz="4380">
                <a:latin typeface="Comic Sans MS"/>
                <a:ea typeface="Comic Sans MS"/>
                <a:cs typeface="Comic Sans MS"/>
                <a:sym typeface="Comic Sans MS"/>
              </a:rPr>
              <a:t>Игра «Угадай число»</a:t>
            </a:r>
            <a:endParaRPr sz="4380">
              <a:latin typeface="Comic Sans MS"/>
              <a:ea typeface="Comic Sans MS"/>
              <a:cs typeface="Comic Sans MS"/>
              <a:sym typeface="Comic Sans MS"/>
            </a:endParaRPr>
          </a:p>
        </p:txBody>
      </p:sp>
      <p:sp>
        <p:nvSpPr>
          <p:cNvPr id="77" name="Google Shape;77;p15"/>
          <p:cNvSpPr txBox="1"/>
          <p:nvPr/>
        </p:nvSpPr>
        <p:spPr>
          <a:xfrm>
            <a:off x="520850" y="1878225"/>
            <a:ext cx="8040900" cy="31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800">
                <a:solidFill>
                  <a:srgbClr val="FF0000"/>
                </a:solidFill>
                <a:latin typeface="Comic Sans MS"/>
                <a:ea typeface="Comic Sans MS"/>
                <a:cs typeface="Comic Sans MS"/>
                <a:sym typeface="Comic Sans MS"/>
              </a:rPr>
              <a:t>ТЗ:</a:t>
            </a:r>
            <a:endParaRPr b="1" sz="1800">
              <a:solidFill>
                <a:srgbClr val="FF0000"/>
              </a:solidFill>
              <a:latin typeface="Comic Sans MS"/>
              <a:ea typeface="Comic Sans MS"/>
              <a:cs typeface="Comic Sans MS"/>
              <a:sym typeface="Comic Sans MS"/>
            </a:endParaRPr>
          </a:p>
          <a:p>
            <a:pPr indent="0" lvl="0" marL="0" rtl="0" algn="l">
              <a:spcBef>
                <a:spcPts val="0"/>
              </a:spcBef>
              <a:spcAft>
                <a:spcPts val="0"/>
              </a:spcAft>
              <a:buNone/>
            </a:pPr>
            <a:r>
              <a:rPr lang="ru" sz="1800">
                <a:latin typeface="Comic Sans MS"/>
                <a:ea typeface="Comic Sans MS"/>
                <a:cs typeface="Comic Sans MS"/>
                <a:sym typeface="Comic Sans MS"/>
              </a:rPr>
              <a:t>Я хочу чтобы ты создал простую игру по принципу "Угадай число". Игра должна случайным образом генерировать число от 0 до 100, затем игрок должен отгадать это число за 10 попыток. После каждой попытки игроку сообщают угадал он число или не угадал и если он ошибся, то ему сообщается, что загаданное число больше или меньше того, которое он ввёл. Так же необходимо показывать игроку числа из его предыдущих попыток. Игра будет окончена, если игрок угадал число верно или если у него кончатся все попытки. После окончания игры игроку будет дана возможность сыграть в игру ещё раз.</a:t>
            </a:r>
            <a:endParaRPr sz="1800">
              <a:latin typeface="Comic Sans MS"/>
              <a:ea typeface="Comic Sans MS"/>
              <a:cs typeface="Comic Sans MS"/>
              <a:sym typeface="Comic Sans MS"/>
            </a:endParaRPr>
          </a:p>
        </p:txBody>
      </p:sp>
      <p:sp>
        <p:nvSpPr>
          <p:cNvPr id="78" name="Google Shape;78;p15"/>
          <p:cNvSpPr txBox="1"/>
          <p:nvPr/>
        </p:nvSpPr>
        <p:spPr>
          <a:xfrm>
            <a:off x="249575" y="650100"/>
            <a:ext cx="8312100" cy="12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2000">
                <a:solidFill>
                  <a:schemeClr val="dk2"/>
                </a:solidFill>
                <a:latin typeface="Comic Sans MS"/>
                <a:ea typeface="Comic Sans MS"/>
                <a:cs typeface="Comic Sans MS"/>
                <a:sym typeface="Comic Sans MS"/>
              </a:rPr>
              <a:t>Ситуация:</a:t>
            </a:r>
            <a:endParaRPr b="1" sz="2000">
              <a:solidFill>
                <a:schemeClr val="dk2"/>
              </a:solidFill>
              <a:latin typeface="Comic Sans MS"/>
              <a:ea typeface="Comic Sans MS"/>
              <a:cs typeface="Comic Sans MS"/>
              <a:sym typeface="Comic Sans MS"/>
            </a:endParaRPr>
          </a:p>
          <a:p>
            <a:pPr indent="0" lvl="0" marL="0" rtl="0" algn="l">
              <a:spcBef>
                <a:spcPts val="0"/>
              </a:spcBef>
              <a:spcAft>
                <a:spcPts val="0"/>
              </a:spcAft>
              <a:buNone/>
            </a:pPr>
            <a:r>
              <a:rPr lang="ru" sz="1700">
                <a:solidFill>
                  <a:schemeClr val="dk2"/>
                </a:solidFill>
                <a:latin typeface="Comic Sans MS"/>
                <a:ea typeface="Comic Sans MS"/>
                <a:cs typeface="Comic Sans MS"/>
                <a:sym typeface="Comic Sans MS"/>
              </a:rPr>
              <a:t>Ты заходишь на биржу фриланса и видишь простое задание стоимостью </a:t>
            </a:r>
            <a:r>
              <a:rPr b="1" lang="ru" sz="1700" u="sng">
                <a:solidFill>
                  <a:schemeClr val="dk2"/>
                </a:solidFill>
                <a:latin typeface="Comic Sans MS"/>
                <a:ea typeface="Comic Sans MS"/>
                <a:cs typeface="Comic Sans MS"/>
                <a:sym typeface="Comic Sans MS"/>
              </a:rPr>
              <a:t>1500 рублей.</a:t>
            </a:r>
            <a:r>
              <a:rPr lang="ru" sz="1700">
                <a:solidFill>
                  <a:schemeClr val="dk2"/>
                </a:solidFill>
                <a:latin typeface="Comic Sans MS"/>
                <a:ea typeface="Comic Sans MS"/>
                <a:cs typeface="Comic Sans MS"/>
                <a:sym typeface="Comic Sans MS"/>
              </a:rPr>
              <a:t> Оценивая время разработки </a:t>
            </a:r>
            <a:r>
              <a:rPr lang="ru" sz="1700" u="sng">
                <a:solidFill>
                  <a:schemeClr val="dk2"/>
                </a:solidFill>
                <a:latin typeface="Comic Sans MS"/>
                <a:ea typeface="Comic Sans MS"/>
                <a:cs typeface="Comic Sans MS"/>
                <a:sym typeface="Comic Sans MS"/>
              </a:rPr>
              <a:t>не более часа</a:t>
            </a:r>
            <a:r>
              <a:rPr lang="ru" sz="1700">
                <a:solidFill>
                  <a:schemeClr val="dk2"/>
                </a:solidFill>
                <a:latin typeface="Comic Sans MS"/>
                <a:ea typeface="Comic Sans MS"/>
                <a:cs typeface="Comic Sans MS"/>
                <a:sym typeface="Comic Sans MS"/>
              </a:rPr>
              <a:t> и поставленную цену принимаешь решение, что </a:t>
            </a:r>
            <a:r>
              <a:rPr lang="ru" sz="1700">
                <a:solidFill>
                  <a:schemeClr val="dk2"/>
                </a:solidFill>
                <a:latin typeface="Comic Sans MS"/>
                <a:ea typeface="Comic Sans MS"/>
                <a:cs typeface="Comic Sans MS"/>
                <a:sym typeface="Comic Sans MS"/>
              </a:rPr>
              <a:t>возьмешься</a:t>
            </a:r>
            <a:r>
              <a:rPr lang="ru" sz="1700">
                <a:solidFill>
                  <a:schemeClr val="dk2"/>
                </a:solidFill>
                <a:latin typeface="Comic Sans MS"/>
                <a:ea typeface="Comic Sans MS"/>
                <a:cs typeface="Comic Sans MS"/>
                <a:sym typeface="Comic Sans MS"/>
              </a:rPr>
              <a:t> за заказ. Ниже приведено ТЗ</a:t>
            </a:r>
            <a:endParaRPr sz="1700">
              <a:solidFill>
                <a:schemeClr val="dk2"/>
              </a:solidFill>
              <a:latin typeface="Comic Sans MS"/>
              <a:ea typeface="Comic Sans MS"/>
              <a:cs typeface="Comic Sans MS"/>
              <a:sym typeface="Comic Sans MS"/>
            </a:endParaRPr>
          </a:p>
        </p:txBody>
      </p:sp>
      <p:sp>
        <p:nvSpPr>
          <p:cNvPr id="79" name="Google Shape;79;p15"/>
          <p:cNvSpPr txBox="1"/>
          <p:nvPr/>
        </p:nvSpPr>
        <p:spPr>
          <a:xfrm>
            <a:off x="0" y="4481700"/>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chemeClr val="dk1"/>
                </a:solidFill>
                <a:latin typeface="Comic Sans MS"/>
                <a:ea typeface="Comic Sans MS"/>
                <a:cs typeface="Comic Sans MS"/>
                <a:sym typeface="Comic Sans MS"/>
              </a:rPr>
              <a:t>7</a:t>
            </a:r>
            <a:endParaRPr b="1" sz="2500">
              <a:solidFill>
                <a:schemeClr val="dk1"/>
              </a:solidFill>
              <a:latin typeface="Comic Sans MS"/>
              <a:ea typeface="Comic Sans MS"/>
              <a:cs typeface="Comic Sans MS"/>
              <a:sym typeface="Comic Sans MS"/>
            </a:endParaRPr>
          </a:p>
        </p:txBody>
      </p:sp>
      <p:sp>
        <p:nvSpPr>
          <p:cNvPr id="80" name="Google Shape;80;p15"/>
          <p:cNvSpPr txBox="1"/>
          <p:nvPr/>
        </p:nvSpPr>
        <p:spPr>
          <a:xfrm>
            <a:off x="7910575" y="249575"/>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rgbClr val="FF0000"/>
                </a:solidFill>
                <a:latin typeface="Comic Sans MS"/>
                <a:ea typeface="Comic Sans MS"/>
                <a:cs typeface="Comic Sans MS"/>
                <a:sym typeface="Comic Sans MS"/>
              </a:rPr>
              <a:t>3</a:t>
            </a:r>
            <a:endParaRPr b="1" sz="2500">
              <a:solidFill>
                <a:srgbClr val="FF0000"/>
              </a:solidFill>
              <a:latin typeface="Comic Sans MS"/>
              <a:ea typeface="Comic Sans MS"/>
              <a:cs typeface="Comic Sans MS"/>
              <a:sym typeface="Comic Sans MS"/>
            </a:endParaRPr>
          </a:p>
        </p:txBody>
      </p:sp>
      <p:sp>
        <p:nvSpPr>
          <p:cNvPr id="81" name="Google Shape;81;p15"/>
          <p:cNvSpPr txBox="1"/>
          <p:nvPr/>
        </p:nvSpPr>
        <p:spPr>
          <a:xfrm>
            <a:off x="7498200" y="4406625"/>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chemeClr val="accent1"/>
                </a:solidFill>
                <a:latin typeface="Comic Sans MS"/>
                <a:ea typeface="Comic Sans MS"/>
                <a:cs typeface="Comic Sans MS"/>
                <a:sym typeface="Comic Sans MS"/>
              </a:rPr>
              <a:t>23</a:t>
            </a:r>
            <a:endParaRPr b="1" sz="2500">
              <a:solidFill>
                <a:schemeClr val="accent1"/>
              </a:solidFill>
              <a:latin typeface="Comic Sans MS"/>
              <a:ea typeface="Comic Sans MS"/>
              <a:cs typeface="Comic Sans MS"/>
              <a:sym typeface="Comic Sans MS"/>
            </a:endParaRPr>
          </a:p>
        </p:txBody>
      </p:sp>
      <p:sp>
        <p:nvSpPr>
          <p:cNvPr id="82" name="Google Shape;82;p15"/>
          <p:cNvSpPr txBox="1"/>
          <p:nvPr/>
        </p:nvSpPr>
        <p:spPr>
          <a:xfrm>
            <a:off x="173625" y="0"/>
            <a:ext cx="846300" cy="66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u" sz="2500">
                <a:solidFill>
                  <a:schemeClr val="accent5"/>
                </a:solidFill>
                <a:latin typeface="Comic Sans MS"/>
                <a:ea typeface="Comic Sans MS"/>
                <a:cs typeface="Comic Sans MS"/>
                <a:sym typeface="Comic Sans MS"/>
              </a:rPr>
              <a:t>1</a:t>
            </a:r>
            <a:endParaRPr b="1" sz="2500">
              <a:solidFill>
                <a:schemeClr val="accent5"/>
              </a:solidFill>
              <a:latin typeface="Comic Sans MS"/>
              <a:ea typeface="Comic Sans MS"/>
              <a:cs typeface="Comic Sans MS"/>
              <a:sym typeface="Comic Sans MS"/>
            </a:endParaRPr>
          </a:p>
        </p:txBody>
      </p:sp>
      <p:pic>
        <p:nvPicPr>
          <p:cNvPr id="83" name="Google Shape;83;p15"/>
          <p:cNvPicPr preferRelativeResize="0"/>
          <p:nvPr/>
        </p:nvPicPr>
        <p:blipFill>
          <a:blip r:embed="rId3">
            <a:alphaModFix/>
          </a:blip>
          <a:stretch>
            <a:fillRect/>
          </a:stretch>
        </p:blipFill>
        <p:spPr>
          <a:xfrm>
            <a:off x="8482200" y="4481700"/>
            <a:ext cx="661800" cy="66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nvSpPr>
        <p:spPr>
          <a:xfrm>
            <a:off x="68700" y="1195400"/>
            <a:ext cx="9006600" cy="169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400">
                <a:solidFill>
                  <a:schemeClr val="dk2"/>
                </a:solidFill>
                <a:latin typeface="Comic Sans MS"/>
                <a:ea typeface="Comic Sans MS"/>
                <a:cs typeface="Comic Sans MS"/>
                <a:sym typeface="Comic Sans MS"/>
              </a:rPr>
              <a:t>К ТЗ был прикреплен примерный вид игры. Заказчик рассчитывает на международную аудиторию и просит выполнить надписи на английском языке.</a:t>
            </a:r>
            <a:endParaRPr sz="2100">
              <a:solidFill>
                <a:schemeClr val="dk2"/>
              </a:solidFill>
              <a:latin typeface="Comic Sans MS"/>
              <a:ea typeface="Comic Sans MS"/>
              <a:cs typeface="Comic Sans MS"/>
              <a:sym typeface="Comic Sans MS"/>
            </a:endParaRPr>
          </a:p>
        </p:txBody>
      </p:sp>
      <p:pic>
        <p:nvPicPr>
          <p:cNvPr id="89" name="Google Shape;89;p16"/>
          <p:cNvPicPr preferRelativeResize="0"/>
          <p:nvPr/>
        </p:nvPicPr>
        <p:blipFill>
          <a:blip r:embed="rId3">
            <a:alphaModFix/>
          </a:blip>
          <a:stretch>
            <a:fillRect/>
          </a:stretch>
        </p:blipFill>
        <p:spPr>
          <a:xfrm>
            <a:off x="8482200" y="4481325"/>
            <a:ext cx="661800" cy="661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601775" y="2711724"/>
            <a:ext cx="7823714" cy="2365100"/>
          </a:xfrm>
          <a:prstGeom prst="rect">
            <a:avLst/>
          </a:prstGeom>
          <a:noFill/>
          <a:ln>
            <a:noFill/>
          </a:ln>
        </p:spPr>
      </p:pic>
      <p:pic>
        <p:nvPicPr>
          <p:cNvPr id="95" name="Google Shape;95;p17"/>
          <p:cNvPicPr preferRelativeResize="0"/>
          <p:nvPr/>
        </p:nvPicPr>
        <p:blipFill>
          <a:blip r:embed="rId4">
            <a:alphaModFix/>
          </a:blip>
          <a:stretch>
            <a:fillRect/>
          </a:stretch>
        </p:blipFill>
        <p:spPr>
          <a:xfrm>
            <a:off x="590638" y="152400"/>
            <a:ext cx="7810324" cy="2365100"/>
          </a:xfrm>
          <a:prstGeom prst="rect">
            <a:avLst/>
          </a:prstGeom>
          <a:noFill/>
          <a:ln>
            <a:noFill/>
          </a:ln>
        </p:spPr>
      </p:pic>
      <p:pic>
        <p:nvPicPr>
          <p:cNvPr id="96" name="Google Shape;96;p17"/>
          <p:cNvPicPr preferRelativeResize="0"/>
          <p:nvPr/>
        </p:nvPicPr>
        <p:blipFill>
          <a:blip r:embed="rId5">
            <a:alphaModFix/>
          </a:blip>
          <a:stretch>
            <a:fillRect/>
          </a:stretch>
        </p:blipFill>
        <p:spPr>
          <a:xfrm>
            <a:off x="8482200" y="4481325"/>
            <a:ext cx="661800" cy="661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02" name="Google Shape;102;p18"/>
          <p:cNvSpPr txBox="1"/>
          <p:nvPr/>
        </p:nvSpPr>
        <p:spPr>
          <a:xfrm>
            <a:off x="325550" y="0"/>
            <a:ext cx="8268600" cy="423300"/>
          </a:xfrm>
          <a:prstGeom prst="rect">
            <a:avLst/>
          </a:prstGeom>
          <a:noFill/>
          <a:ln>
            <a:noFill/>
          </a:ln>
        </p:spPr>
        <p:txBody>
          <a:bodyPr anchorCtr="0" anchor="ctr" bIns="91425" lIns="91425" spcFirstLastPara="1" rIns="91425" wrap="square" tIns="91425">
            <a:noAutofit/>
          </a:bodyPr>
          <a:lstStyle/>
          <a:p>
            <a:pPr indent="-412750" lvl="0" marL="457200" rtl="0" algn="l">
              <a:spcBef>
                <a:spcPts val="0"/>
              </a:spcBef>
              <a:spcAft>
                <a:spcPts val="0"/>
              </a:spcAft>
              <a:buClr>
                <a:schemeClr val="dk1"/>
              </a:buClr>
              <a:buSzPts val="2900"/>
              <a:buFont typeface="Comic Sans MS"/>
              <a:buAutoNum type="romanUcPeriod"/>
            </a:pPr>
            <a:r>
              <a:rPr b="1" lang="ru" sz="2900">
                <a:solidFill>
                  <a:schemeClr val="dk1"/>
                </a:solidFill>
                <a:latin typeface="Comic Sans MS"/>
                <a:ea typeface="Comic Sans MS"/>
                <a:cs typeface="Comic Sans MS"/>
                <a:sym typeface="Comic Sans MS"/>
              </a:rPr>
              <a:t>Планирование</a:t>
            </a:r>
            <a:endParaRPr b="1" sz="2900">
              <a:solidFill>
                <a:schemeClr val="dk1"/>
              </a:solidFill>
              <a:latin typeface="Comic Sans MS"/>
              <a:ea typeface="Comic Sans MS"/>
              <a:cs typeface="Comic Sans MS"/>
              <a:sym typeface="Comic Sans MS"/>
            </a:endParaRPr>
          </a:p>
        </p:txBody>
      </p:sp>
      <p:sp>
        <p:nvSpPr>
          <p:cNvPr id="103" name="Google Shape;103;p18"/>
          <p:cNvSpPr txBox="1"/>
          <p:nvPr/>
        </p:nvSpPr>
        <p:spPr>
          <a:xfrm>
            <a:off x="188150" y="628650"/>
            <a:ext cx="8406000" cy="3803400"/>
          </a:xfrm>
          <a:prstGeom prst="rect">
            <a:avLst/>
          </a:prstGeom>
          <a:noFill/>
          <a:ln>
            <a:noFill/>
          </a:ln>
        </p:spPr>
        <p:txBody>
          <a:bodyPr anchorCtr="0" anchor="ctr" bIns="91425" lIns="91425" spcFirstLastPara="1" rIns="91425" wrap="square" tIns="91425">
            <a:noAutofit/>
          </a:bodyPr>
          <a:lstStyle/>
          <a:p>
            <a:pPr indent="-387350" lvl="0" marL="457200" rtl="0" algn="l">
              <a:spcBef>
                <a:spcPts val="0"/>
              </a:spcBef>
              <a:spcAft>
                <a:spcPts val="0"/>
              </a:spcAft>
              <a:buSzPts val="2500"/>
              <a:buFont typeface="Comic Sans MS"/>
              <a:buAutoNum type="arabicPeriod"/>
            </a:pPr>
            <a:r>
              <a:rPr lang="ru" sz="2500">
                <a:latin typeface="Comic Sans MS"/>
                <a:ea typeface="Comic Sans MS"/>
                <a:cs typeface="Comic Sans MS"/>
                <a:sym typeface="Comic Sans MS"/>
              </a:rPr>
              <a:t>Составить алгоритм работы скрипта.</a:t>
            </a:r>
            <a:endParaRPr sz="2500">
              <a:latin typeface="Comic Sans MS"/>
              <a:ea typeface="Comic Sans MS"/>
              <a:cs typeface="Comic Sans MS"/>
              <a:sym typeface="Comic Sans MS"/>
            </a:endParaRPr>
          </a:p>
          <a:p>
            <a:pPr indent="-387350" lvl="0" marL="457200" rtl="0" algn="l">
              <a:spcBef>
                <a:spcPts val="0"/>
              </a:spcBef>
              <a:spcAft>
                <a:spcPts val="0"/>
              </a:spcAft>
              <a:buSzPts val="2500"/>
              <a:buFont typeface="Comic Sans MS"/>
              <a:buAutoNum type="arabicPeriod"/>
            </a:pPr>
            <a:r>
              <a:rPr lang="ru" sz="2500">
                <a:latin typeface="Comic Sans MS"/>
                <a:ea typeface="Comic Sans MS"/>
                <a:cs typeface="Comic Sans MS"/>
                <a:sym typeface="Comic Sans MS"/>
              </a:rPr>
              <a:t>Создать заготовку html документа.</a:t>
            </a:r>
            <a:endParaRPr sz="2500">
              <a:latin typeface="Comic Sans MS"/>
              <a:ea typeface="Comic Sans MS"/>
              <a:cs typeface="Comic Sans MS"/>
              <a:sym typeface="Comic Sans MS"/>
            </a:endParaRPr>
          </a:p>
          <a:p>
            <a:pPr indent="-387350" lvl="0" marL="457200" rtl="0" algn="l">
              <a:spcBef>
                <a:spcPts val="0"/>
              </a:spcBef>
              <a:spcAft>
                <a:spcPts val="0"/>
              </a:spcAft>
              <a:buSzPts val="2500"/>
              <a:buFont typeface="Comic Sans MS"/>
              <a:buAutoNum type="arabicPeriod"/>
            </a:pPr>
            <a:r>
              <a:rPr lang="ru" sz="2500">
                <a:solidFill>
                  <a:schemeClr val="dk1"/>
                </a:solidFill>
                <a:latin typeface="Comic Sans MS"/>
                <a:ea typeface="Comic Sans MS"/>
                <a:cs typeface="Comic Sans MS"/>
                <a:sym typeface="Comic Sans MS"/>
              </a:rPr>
              <a:t>Создать заготовку css стилей.</a:t>
            </a:r>
            <a:endParaRPr sz="2500">
              <a:latin typeface="Comic Sans MS"/>
              <a:ea typeface="Comic Sans MS"/>
              <a:cs typeface="Comic Sans MS"/>
              <a:sym typeface="Comic Sans MS"/>
            </a:endParaRPr>
          </a:p>
          <a:p>
            <a:pPr indent="-387350" lvl="0" marL="457200" rtl="0" algn="l">
              <a:spcBef>
                <a:spcPts val="0"/>
              </a:spcBef>
              <a:spcAft>
                <a:spcPts val="0"/>
              </a:spcAft>
              <a:buSzPts val="2500"/>
              <a:buFont typeface="Comic Sans MS"/>
              <a:buAutoNum type="arabicPeriod"/>
            </a:pPr>
            <a:r>
              <a:rPr lang="ru" sz="2500">
                <a:latin typeface="Comic Sans MS"/>
                <a:ea typeface="Comic Sans MS"/>
                <a:cs typeface="Comic Sans MS"/>
                <a:sym typeface="Comic Sans MS"/>
              </a:rPr>
              <a:t>Создать заготовку JS.</a:t>
            </a:r>
            <a:endParaRPr sz="2500">
              <a:latin typeface="Comic Sans MS"/>
              <a:ea typeface="Comic Sans MS"/>
              <a:cs typeface="Comic Sans MS"/>
              <a:sym typeface="Comic Sans MS"/>
            </a:endParaRPr>
          </a:p>
          <a:p>
            <a:pPr indent="-387350" lvl="0" marL="457200" rtl="0" algn="l">
              <a:spcBef>
                <a:spcPts val="0"/>
              </a:spcBef>
              <a:spcAft>
                <a:spcPts val="0"/>
              </a:spcAft>
              <a:buSzPts val="2500"/>
              <a:buFont typeface="Comic Sans MS"/>
              <a:buAutoNum type="arabicPeriod"/>
            </a:pPr>
            <a:r>
              <a:rPr lang="ru" sz="2500">
                <a:latin typeface="Comic Sans MS"/>
                <a:ea typeface="Comic Sans MS"/>
                <a:cs typeface="Comic Sans MS"/>
                <a:sym typeface="Comic Sans MS"/>
              </a:rPr>
              <a:t>Реализовать алгоритм на языке JS в файле-заготовке.</a:t>
            </a:r>
            <a:endParaRPr sz="2500">
              <a:latin typeface="Comic Sans MS"/>
              <a:ea typeface="Comic Sans MS"/>
              <a:cs typeface="Comic Sans MS"/>
              <a:sym typeface="Comic Sans MS"/>
            </a:endParaRPr>
          </a:p>
          <a:p>
            <a:pPr indent="-387350" lvl="0" marL="457200" rtl="0" algn="l">
              <a:spcBef>
                <a:spcPts val="0"/>
              </a:spcBef>
              <a:spcAft>
                <a:spcPts val="0"/>
              </a:spcAft>
              <a:buSzPts val="2500"/>
              <a:buFont typeface="Comic Sans MS"/>
              <a:buAutoNum type="arabicPeriod"/>
            </a:pPr>
            <a:r>
              <a:rPr lang="ru" sz="2500">
                <a:latin typeface="Comic Sans MS"/>
                <a:ea typeface="Comic Sans MS"/>
                <a:cs typeface="Comic Sans MS"/>
                <a:sym typeface="Comic Sans MS"/>
              </a:rPr>
              <a:t>Протестировать реализованный проект.</a:t>
            </a:r>
            <a:endParaRPr sz="2500">
              <a:latin typeface="Comic Sans MS"/>
              <a:ea typeface="Comic Sans MS"/>
              <a:cs typeface="Comic Sans MS"/>
              <a:sym typeface="Comic Sans MS"/>
            </a:endParaRPr>
          </a:p>
          <a:p>
            <a:pPr indent="-387350" lvl="0" marL="457200" rtl="0" algn="l">
              <a:spcBef>
                <a:spcPts val="0"/>
              </a:spcBef>
              <a:spcAft>
                <a:spcPts val="0"/>
              </a:spcAft>
              <a:buSzPts val="2500"/>
              <a:buFont typeface="Comic Sans MS"/>
              <a:buAutoNum type="arabicPeriod"/>
            </a:pPr>
            <a:r>
              <a:rPr lang="ru" sz="2500">
                <a:latin typeface="Comic Sans MS"/>
                <a:ea typeface="Comic Sans MS"/>
                <a:cs typeface="Comic Sans MS"/>
                <a:sym typeface="Comic Sans MS"/>
              </a:rPr>
              <a:t>Упаковать </a:t>
            </a:r>
            <a:r>
              <a:rPr lang="ru" sz="2500">
                <a:solidFill>
                  <a:schemeClr val="dk1"/>
                </a:solidFill>
                <a:latin typeface="Comic Sans MS"/>
                <a:ea typeface="Comic Sans MS"/>
                <a:cs typeface="Comic Sans MS"/>
                <a:sym typeface="Comic Sans MS"/>
              </a:rPr>
              <a:t>файлы </a:t>
            </a:r>
            <a:r>
              <a:rPr lang="ru" sz="2500">
                <a:latin typeface="Comic Sans MS"/>
                <a:ea typeface="Comic Sans MS"/>
                <a:cs typeface="Comic Sans MS"/>
                <a:sym typeface="Comic Sans MS"/>
              </a:rPr>
              <a:t>в архив и отправить выполненную работу заказчику.</a:t>
            </a:r>
            <a:endParaRPr sz="2500">
              <a:latin typeface="Comic Sans MS"/>
              <a:ea typeface="Comic Sans MS"/>
              <a:cs typeface="Comic Sans MS"/>
              <a:sym typeface="Comic Sans MS"/>
            </a:endParaRPr>
          </a:p>
          <a:p>
            <a:pPr indent="0" lvl="0" marL="0" rtl="0" algn="l">
              <a:spcBef>
                <a:spcPts val="0"/>
              </a:spcBef>
              <a:spcAft>
                <a:spcPts val="0"/>
              </a:spcAft>
              <a:buNone/>
            </a:pPr>
            <a:r>
              <a:t/>
            </a:r>
            <a:endParaRPr sz="29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9"/>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09" name="Google Shape;109;p19"/>
          <p:cNvSpPr txBox="1"/>
          <p:nvPr/>
        </p:nvSpPr>
        <p:spPr>
          <a:xfrm>
            <a:off x="325550" y="0"/>
            <a:ext cx="8268600" cy="42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500">
                <a:solidFill>
                  <a:schemeClr val="dk1"/>
                </a:solidFill>
                <a:latin typeface="Comic Sans MS"/>
                <a:ea typeface="Comic Sans MS"/>
                <a:cs typeface="Comic Sans MS"/>
                <a:sym typeface="Comic Sans MS"/>
              </a:rPr>
              <a:t>А</a:t>
            </a:r>
            <a:r>
              <a:rPr b="1" lang="ru" sz="2500">
                <a:solidFill>
                  <a:schemeClr val="dk1"/>
                </a:solidFill>
                <a:latin typeface="Comic Sans MS"/>
                <a:ea typeface="Comic Sans MS"/>
                <a:cs typeface="Comic Sans MS"/>
                <a:sym typeface="Comic Sans MS"/>
              </a:rPr>
              <a:t>лгоритм работы скрипта.</a:t>
            </a:r>
            <a:endParaRPr b="1" sz="2400">
              <a:solidFill>
                <a:schemeClr val="dk1"/>
              </a:solidFill>
              <a:latin typeface="Comic Sans MS"/>
              <a:ea typeface="Comic Sans MS"/>
              <a:cs typeface="Comic Sans MS"/>
              <a:sym typeface="Comic Sans MS"/>
            </a:endParaRPr>
          </a:p>
        </p:txBody>
      </p:sp>
      <p:sp>
        <p:nvSpPr>
          <p:cNvPr id="110" name="Google Shape;110;p19"/>
          <p:cNvSpPr txBox="1"/>
          <p:nvPr/>
        </p:nvSpPr>
        <p:spPr>
          <a:xfrm>
            <a:off x="76200" y="423300"/>
            <a:ext cx="8406000" cy="4580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Сгенерировать случайное число между 1 и 100.</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Начать запись количества попыток игрока угадать число. Начать с 1.</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Предоставить попытку угадать игроку загаданное число.</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Как только попытка угадать была отправлена, сначала записать её где-нибудь, чтобы пользователь мог увидеть свои предыдущие попытки</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Далее, проверить было ли это число верным.</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Если число верное:</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Показать поздравительное сообщение.</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Оградить игрока от дальнейшей возможности ввода чисел (это испортит игру).</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Предоставить возможность для перезапуска игры.</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Если число не верное и есть попытки:</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Сказать игроку, что он не угадал.</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Разрешить ему использовать ещё попытку.</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Повысить число попыток на 1.</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Если число не верное и попыток нет:</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Сказать игроку, что игра окончена.</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Оградить игрока от дальнейшей возможности ввода чисел (это испортит игру).</a:t>
            </a:r>
            <a:endParaRPr>
              <a:latin typeface="Comic Sans MS"/>
              <a:ea typeface="Comic Sans MS"/>
              <a:cs typeface="Comic Sans MS"/>
              <a:sym typeface="Comic Sans MS"/>
            </a:endParaRPr>
          </a:p>
          <a:p>
            <a:pPr indent="-317500" lvl="1" marL="9144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Предоставить возможность для перезапуска игры.</a:t>
            </a:r>
            <a:endParaRPr>
              <a:latin typeface="Comic Sans MS"/>
              <a:ea typeface="Comic Sans MS"/>
              <a:cs typeface="Comic Sans MS"/>
              <a:sym typeface="Comic Sans MS"/>
            </a:endParaRPr>
          </a:p>
          <a:p>
            <a:pPr indent="-317500" lvl="0" marL="457200" rtl="0" algn="l">
              <a:spcBef>
                <a:spcPts val="0"/>
              </a:spcBef>
              <a:spcAft>
                <a:spcPts val="0"/>
              </a:spcAft>
              <a:buSzPts val="1400"/>
              <a:buFont typeface="Comic Sans MS"/>
              <a:buAutoNum type="arabicPeriod"/>
            </a:pPr>
            <a:r>
              <a:rPr lang="ru">
                <a:latin typeface="Comic Sans MS"/>
                <a:ea typeface="Comic Sans MS"/>
                <a:cs typeface="Comic Sans MS"/>
                <a:sym typeface="Comic Sans MS"/>
              </a:rPr>
              <a:t>Во время перезапуска игры убедиться, что игровая логика и пользовательский интерфейс полностью сбросились на начальные значения и далее перейти обратно к пункту 1.</a:t>
            </a:r>
            <a:endParaRPr>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16" name="Google Shape;116;p20"/>
          <p:cNvSpPr txBox="1"/>
          <p:nvPr/>
        </p:nvSpPr>
        <p:spPr>
          <a:xfrm>
            <a:off x="325550" y="76200"/>
            <a:ext cx="8268600" cy="42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2600">
                <a:solidFill>
                  <a:schemeClr val="dk1"/>
                </a:solidFill>
                <a:latin typeface="Comic Sans MS"/>
                <a:ea typeface="Comic Sans MS"/>
                <a:cs typeface="Comic Sans MS"/>
                <a:sym typeface="Comic Sans MS"/>
              </a:rPr>
              <a:t>Термины: «унарный», «бинарный», «операнд»</a:t>
            </a:r>
            <a:endParaRPr b="1" sz="2500">
              <a:solidFill>
                <a:schemeClr val="dk1"/>
              </a:solidFill>
              <a:latin typeface="Comic Sans MS"/>
              <a:ea typeface="Comic Sans MS"/>
              <a:cs typeface="Comic Sans MS"/>
              <a:sym typeface="Comic Sans MS"/>
            </a:endParaRPr>
          </a:p>
        </p:txBody>
      </p:sp>
      <p:sp>
        <p:nvSpPr>
          <p:cNvPr id="117" name="Google Shape;117;p20"/>
          <p:cNvSpPr txBox="1"/>
          <p:nvPr/>
        </p:nvSpPr>
        <p:spPr>
          <a:xfrm>
            <a:off x="76200" y="423300"/>
            <a:ext cx="8406000" cy="45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Comic Sans MS"/>
              <a:ea typeface="Comic Sans MS"/>
              <a:cs typeface="Comic Sans MS"/>
              <a:sym typeface="Comic Sans MS"/>
            </a:endParaRPr>
          </a:p>
          <a:p>
            <a:pPr indent="0" lvl="0" marL="0" rtl="0" algn="l">
              <a:spcBef>
                <a:spcPts val="0"/>
              </a:spcBef>
              <a:spcAft>
                <a:spcPts val="0"/>
              </a:spcAft>
              <a:buNone/>
            </a:pPr>
            <a:r>
              <a:t/>
            </a:r>
            <a:endParaRPr sz="2000">
              <a:solidFill>
                <a:schemeClr val="dk2"/>
              </a:solidFill>
            </a:endParaRPr>
          </a:p>
        </p:txBody>
      </p:sp>
      <p:sp>
        <p:nvSpPr>
          <p:cNvPr id="118" name="Google Shape;118;p20"/>
          <p:cNvSpPr txBox="1"/>
          <p:nvPr/>
        </p:nvSpPr>
        <p:spPr>
          <a:xfrm>
            <a:off x="475350" y="606350"/>
            <a:ext cx="7715400" cy="43209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2"/>
              </a:buClr>
              <a:buSzPts val="2200"/>
              <a:buFont typeface="Comic Sans MS"/>
              <a:buChar char="●"/>
            </a:pPr>
            <a:r>
              <a:rPr b="1" lang="ru" sz="2200">
                <a:solidFill>
                  <a:schemeClr val="dk2"/>
                </a:solidFill>
                <a:latin typeface="Comic Sans MS"/>
                <a:ea typeface="Comic Sans MS"/>
                <a:cs typeface="Comic Sans MS"/>
                <a:sym typeface="Comic Sans MS"/>
              </a:rPr>
              <a:t>Операнд </a:t>
            </a:r>
            <a:r>
              <a:rPr lang="ru" sz="2200">
                <a:solidFill>
                  <a:schemeClr val="dk2"/>
                </a:solidFill>
                <a:latin typeface="Comic Sans MS"/>
                <a:ea typeface="Comic Sans MS"/>
                <a:cs typeface="Comic Sans MS"/>
                <a:sym typeface="Comic Sans MS"/>
              </a:rPr>
              <a:t>– то, к чему применяется оператор. Например, в умножении 5 * 2 есть два операнда: левый операнд равен 5, а правый операнд равен 2. Иногда их называют «аргументами» вместо «операндов».</a:t>
            </a:r>
            <a:endParaRPr sz="2200">
              <a:solidFill>
                <a:schemeClr val="dk2"/>
              </a:solidFill>
              <a:latin typeface="Comic Sans MS"/>
              <a:ea typeface="Comic Sans MS"/>
              <a:cs typeface="Comic Sans MS"/>
              <a:sym typeface="Comic Sans MS"/>
            </a:endParaRPr>
          </a:p>
          <a:p>
            <a:pPr indent="-368300" lvl="0" marL="457200" rtl="0" algn="l">
              <a:spcBef>
                <a:spcPts val="0"/>
              </a:spcBef>
              <a:spcAft>
                <a:spcPts val="0"/>
              </a:spcAft>
              <a:buClr>
                <a:schemeClr val="dk2"/>
              </a:buClr>
              <a:buSzPts val="2200"/>
              <a:buFont typeface="Comic Sans MS"/>
              <a:buChar char="●"/>
            </a:pPr>
            <a:r>
              <a:rPr b="1" lang="ru" sz="2200">
                <a:solidFill>
                  <a:schemeClr val="dk2"/>
                </a:solidFill>
                <a:latin typeface="Comic Sans MS"/>
                <a:ea typeface="Comic Sans MS"/>
                <a:cs typeface="Comic Sans MS"/>
                <a:sym typeface="Comic Sans MS"/>
              </a:rPr>
              <a:t>Унарным </a:t>
            </a:r>
            <a:r>
              <a:rPr lang="ru" sz="2200">
                <a:solidFill>
                  <a:schemeClr val="dk2"/>
                </a:solidFill>
                <a:latin typeface="Comic Sans MS"/>
                <a:ea typeface="Comic Sans MS"/>
                <a:cs typeface="Comic Sans MS"/>
                <a:sym typeface="Comic Sans MS"/>
              </a:rPr>
              <a:t>называется оператор, который применяется к одному операнду. Например, оператор унарный минус "-" меняет знак числа на противоположный</a:t>
            </a:r>
            <a:endParaRPr sz="2200">
              <a:solidFill>
                <a:schemeClr val="dk2"/>
              </a:solidFill>
              <a:latin typeface="Comic Sans MS"/>
              <a:ea typeface="Comic Sans MS"/>
              <a:cs typeface="Comic Sans MS"/>
              <a:sym typeface="Comic Sans MS"/>
            </a:endParaRPr>
          </a:p>
          <a:p>
            <a:pPr indent="-368300" lvl="0" marL="457200" rtl="0" algn="l">
              <a:spcBef>
                <a:spcPts val="0"/>
              </a:spcBef>
              <a:spcAft>
                <a:spcPts val="0"/>
              </a:spcAft>
              <a:buClr>
                <a:schemeClr val="dk2"/>
              </a:buClr>
              <a:buSzPts val="2200"/>
              <a:buFont typeface="Comic Sans MS"/>
              <a:buChar char="●"/>
            </a:pPr>
            <a:r>
              <a:rPr b="1" lang="ru" sz="2200">
                <a:solidFill>
                  <a:schemeClr val="dk2"/>
                </a:solidFill>
                <a:latin typeface="Comic Sans MS"/>
                <a:ea typeface="Comic Sans MS"/>
                <a:cs typeface="Comic Sans MS"/>
                <a:sym typeface="Comic Sans MS"/>
              </a:rPr>
              <a:t>Бинарным </a:t>
            </a:r>
            <a:r>
              <a:rPr lang="ru" sz="2200">
                <a:solidFill>
                  <a:schemeClr val="dk2"/>
                </a:solidFill>
                <a:latin typeface="Comic Sans MS"/>
                <a:ea typeface="Comic Sans MS"/>
                <a:cs typeface="Comic Sans MS"/>
                <a:sym typeface="Comic Sans MS"/>
              </a:rPr>
              <a:t>называется оператор, который применяется к двум операндам. Тот же минус существует и в бинарной форме</a:t>
            </a:r>
            <a:endParaRPr sz="2200">
              <a:solidFill>
                <a:schemeClr val="dk2"/>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8482200" y="4481325"/>
            <a:ext cx="661800" cy="661800"/>
          </a:xfrm>
          <a:prstGeom prst="rect">
            <a:avLst/>
          </a:prstGeom>
          <a:noFill/>
          <a:ln>
            <a:noFill/>
          </a:ln>
        </p:spPr>
      </p:pic>
      <p:sp>
        <p:nvSpPr>
          <p:cNvPr id="124" name="Google Shape;124;p21"/>
          <p:cNvSpPr txBox="1"/>
          <p:nvPr/>
        </p:nvSpPr>
        <p:spPr>
          <a:xfrm>
            <a:off x="325550" y="76200"/>
            <a:ext cx="8268600" cy="42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ru" sz="3200">
                <a:solidFill>
                  <a:schemeClr val="dk1"/>
                </a:solidFill>
                <a:latin typeface="Comic Sans MS"/>
                <a:ea typeface="Comic Sans MS"/>
                <a:cs typeface="Comic Sans MS"/>
                <a:sym typeface="Comic Sans MS"/>
              </a:rPr>
              <a:t>Арифметические операторы</a:t>
            </a:r>
            <a:endParaRPr b="1" sz="3100">
              <a:solidFill>
                <a:schemeClr val="dk1"/>
              </a:solidFill>
              <a:latin typeface="Comic Sans MS"/>
              <a:ea typeface="Comic Sans MS"/>
              <a:cs typeface="Comic Sans MS"/>
              <a:sym typeface="Comic Sans MS"/>
            </a:endParaRPr>
          </a:p>
        </p:txBody>
      </p:sp>
      <p:graphicFrame>
        <p:nvGraphicFramePr>
          <p:cNvPr id="125" name="Google Shape;125;p21"/>
          <p:cNvGraphicFramePr/>
          <p:nvPr/>
        </p:nvGraphicFramePr>
        <p:xfrm>
          <a:off x="248275" y="752500"/>
          <a:ext cx="3000000" cy="3000000"/>
        </p:xfrm>
        <a:graphic>
          <a:graphicData uri="http://schemas.openxmlformats.org/drawingml/2006/table">
            <a:tbl>
              <a:tblPr>
                <a:noFill/>
                <a:tableStyleId>{F566700C-5FB4-4427-9062-0D3C13443CDB}</a:tableStyleId>
              </a:tblPr>
              <a:tblGrid>
                <a:gridCol w="2250225"/>
                <a:gridCol w="2554075"/>
                <a:gridCol w="3118325"/>
              </a:tblGrid>
              <a:tr h="381000">
                <a:tc>
                  <a:txBody>
                    <a:bodyPr/>
                    <a:lstStyle/>
                    <a:p>
                      <a:pPr indent="0" lvl="0" marL="0" rtl="0" algn="ctr">
                        <a:spcBef>
                          <a:spcPts val="0"/>
                        </a:spcBef>
                        <a:spcAft>
                          <a:spcPts val="0"/>
                        </a:spcAft>
                        <a:buNone/>
                      </a:pPr>
                      <a:r>
                        <a:rPr b="1" lang="ru" sz="2200">
                          <a:latin typeface="Comic Sans MS"/>
                          <a:ea typeface="Comic Sans MS"/>
                          <a:cs typeface="Comic Sans MS"/>
                          <a:sym typeface="Comic Sans MS"/>
                        </a:rPr>
                        <a:t>Оператор</a:t>
                      </a:r>
                      <a:endParaRPr b="1" sz="22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b="1" lang="ru" sz="2200">
                          <a:latin typeface="Comic Sans MS"/>
                          <a:ea typeface="Comic Sans MS"/>
                          <a:cs typeface="Comic Sans MS"/>
                          <a:sym typeface="Comic Sans MS"/>
                        </a:rPr>
                        <a:t>Имя</a:t>
                      </a:r>
                      <a:endParaRPr b="1" sz="22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b="1" lang="ru" sz="2200">
                          <a:latin typeface="Comic Sans MS"/>
                          <a:ea typeface="Comic Sans MS"/>
                          <a:cs typeface="Comic Sans MS"/>
                          <a:sym typeface="Comic Sans MS"/>
                        </a:rPr>
                        <a:t>Пример</a:t>
                      </a:r>
                      <a:endParaRPr b="1" sz="2200">
                        <a:latin typeface="Comic Sans MS"/>
                        <a:ea typeface="Comic Sans MS"/>
                        <a:cs typeface="Comic Sans MS"/>
                        <a:sym typeface="Comic Sans MS"/>
                      </a:endParaRPr>
                    </a:p>
                  </a:txBody>
                  <a:tcPr marT="91425" marB="91425" marR="91425" marL="91425"/>
                </a:tc>
              </a:tr>
              <a:tr h="381000">
                <a:tc>
                  <a:txBody>
                    <a:bodyPr/>
                    <a:lstStyle/>
                    <a:p>
                      <a:pPr indent="0" lvl="0" marL="0" rtl="0" algn="ctr">
                        <a:spcBef>
                          <a:spcPts val="0"/>
                        </a:spcBef>
                        <a:spcAft>
                          <a:spcPts val="0"/>
                        </a:spcAft>
                        <a:buNone/>
                      </a:pPr>
                      <a:r>
                        <a:rPr lang="ru" sz="2000">
                          <a:latin typeface="Comic Sans MS"/>
                          <a:ea typeface="Comic Sans MS"/>
                          <a:cs typeface="Comic Sans MS"/>
                          <a:sym typeface="Comic Sans MS"/>
                        </a:rPr>
                        <a:t>+</a:t>
                      </a:r>
                      <a:endParaRPr sz="20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lang="ru" sz="2000">
                          <a:latin typeface="Comic Sans MS"/>
                          <a:ea typeface="Comic Sans MS"/>
                          <a:cs typeface="Comic Sans MS"/>
                          <a:sym typeface="Comic Sans MS"/>
                        </a:rPr>
                        <a:t>Сложение</a:t>
                      </a:r>
                      <a:endParaRPr sz="20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lang="ru" sz="2000">
                          <a:latin typeface="Comic Sans MS"/>
                          <a:ea typeface="Comic Sans MS"/>
                          <a:cs typeface="Comic Sans MS"/>
                          <a:sym typeface="Comic Sans MS"/>
                        </a:rPr>
                        <a:t>6 + 9</a:t>
                      </a:r>
                      <a:endParaRPr sz="2000">
                        <a:latin typeface="Comic Sans MS"/>
                        <a:ea typeface="Comic Sans MS"/>
                        <a:cs typeface="Comic Sans MS"/>
                        <a:sym typeface="Comic Sans MS"/>
                      </a:endParaRPr>
                    </a:p>
                  </a:txBody>
                  <a:tcPr marT="91425" marB="91425" marR="91425" marL="91425"/>
                </a:tc>
              </a:tr>
              <a:tr h="381000">
                <a:tc>
                  <a:txBody>
                    <a:bodyPr/>
                    <a:lstStyle/>
                    <a:p>
                      <a:pPr indent="0" lvl="0" marL="0" rtl="0" algn="ctr">
                        <a:spcBef>
                          <a:spcPts val="0"/>
                        </a:spcBef>
                        <a:spcAft>
                          <a:spcPts val="0"/>
                        </a:spcAft>
                        <a:buNone/>
                      </a:pPr>
                      <a:r>
                        <a:rPr lang="ru" sz="2000">
                          <a:latin typeface="Comic Sans MS"/>
                          <a:ea typeface="Comic Sans MS"/>
                          <a:cs typeface="Comic Sans MS"/>
                          <a:sym typeface="Comic Sans MS"/>
                        </a:rPr>
                        <a:t>-</a:t>
                      </a:r>
                      <a:endParaRPr sz="20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lang="ru" sz="2000">
                          <a:latin typeface="Comic Sans MS"/>
                          <a:ea typeface="Comic Sans MS"/>
                          <a:cs typeface="Comic Sans MS"/>
                          <a:sym typeface="Comic Sans MS"/>
                        </a:rPr>
                        <a:t>Вычитание</a:t>
                      </a:r>
                      <a:endParaRPr sz="20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lang="ru" sz="2000">
                          <a:latin typeface="Comic Sans MS"/>
                          <a:ea typeface="Comic Sans MS"/>
                          <a:cs typeface="Comic Sans MS"/>
                          <a:sym typeface="Comic Sans MS"/>
                        </a:rPr>
                        <a:t>7 - 2</a:t>
                      </a:r>
                      <a:endParaRPr sz="2000">
                        <a:latin typeface="Comic Sans MS"/>
                        <a:ea typeface="Comic Sans MS"/>
                        <a:cs typeface="Comic Sans MS"/>
                        <a:sym typeface="Comic Sans MS"/>
                      </a:endParaRPr>
                    </a:p>
                  </a:txBody>
                  <a:tcPr marT="91425" marB="91425" marR="91425" marL="91425"/>
                </a:tc>
              </a:tr>
              <a:tr h="381000">
                <a:tc>
                  <a:txBody>
                    <a:bodyPr/>
                    <a:lstStyle/>
                    <a:p>
                      <a:pPr indent="0" lvl="0" marL="0" rtl="0" algn="ctr">
                        <a:spcBef>
                          <a:spcPts val="0"/>
                        </a:spcBef>
                        <a:spcAft>
                          <a:spcPts val="0"/>
                        </a:spcAft>
                        <a:buNone/>
                      </a:pPr>
                      <a:r>
                        <a:rPr lang="ru" sz="2000">
                          <a:latin typeface="Comic Sans MS"/>
                          <a:ea typeface="Comic Sans MS"/>
                          <a:cs typeface="Comic Sans MS"/>
                          <a:sym typeface="Comic Sans MS"/>
                        </a:rPr>
                        <a:t>*</a:t>
                      </a:r>
                      <a:endParaRPr sz="20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lang="ru" sz="2000">
                          <a:latin typeface="Comic Sans MS"/>
                          <a:ea typeface="Comic Sans MS"/>
                          <a:cs typeface="Comic Sans MS"/>
                          <a:sym typeface="Comic Sans MS"/>
                        </a:rPr>
                        <a:t>Умножение</a:t>
                      </a:r>
                      <a:endParaRPr sz="20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lang="ru" sz="2000">
                          <a:latin typeface="Comic Sans MS"/>
                          <a:ea typeface="Comic Sans MS"/>
                          <a:cs typeface="Comic Sans MS"/>
                          <a:sym typeface="Comic Sans MS"/>
                        </a:rPr>
                        <a:t>8 * 8</a:t>
                      </a:r>
                      <a:endParaRPr sz="2000">
                        <a:latin typeface="Comic Sans MS"/>
                        <a:ea typeface="Comic Sans MS"/>
                        <a:cs typeface="Comic Sans MS"/>
                        <a:sym typeface="Comic Sans MS"/>
                      </a:endParaRPr>
                    </a:p>
                  </a:txBody>
                  <a:tcPr marT="91425" marB="91425" marR="91425" marL="91425"/>
                </a:tc>
              </a:tr>
              <a:tr h="381000">
                <a:tc>
                  <a:txBody>
                    <a:bodyPr/>
                    <a:lstStyle/>
                    <a:p>
                      <a:pPr indent="0" lvl="0" marL="0" rtl="0" algn="ctr">
                        <a:spcBef>
                          <a:spcPts val="0"/>
                        </a:spcBef>
                        <a:spcAft>
                          <a:spcPts val="0"/>
                        </a:spcAft>
                        <a:buNone/>
                      </a:pPr>
                      <a:r>
                        <a:rPr lang="ru" sz="2000">
                          <a:latin typeface="Comic Sans MS"/>
                          <a:ea typeface="Comic Sans MS"/>
                          <a:cs typeface="Comic Sans MS"/>
                          <a:sym typeface="Comic Sans MS"/>
                        </a:rPr>
                        <a:t>/</a:t>
                      </a:r>
                      <a:endParaRPr sz="20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lang="ru" sz="2000">
                          <a:latin typeface="Comic Sans MS"/>
                          <a:ea typeface="Comic Sans MS"/>
                          <a:cs typeface="Comic Sans MS"/>
                          <a:sym typeface="Comic Sans MS"/>
                        </a:rPr>
                        <a:t>Деление</a:t>
                      </a:r>
                      <a:endParaRPr sz="20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lang="ru" sz="2000">
                          <a:latin typeface="Comic Sans MS"/>
                          <a:ea typeface="Comic Sans MS"/>
                          <a:cs typeface="Comic Sans MS"/>
                          <a:sym typeface="Comic Sans MS"/>
                        </a:rPr>
                        <a:t>12 / 1</a:t>
                      </a:r>
                      <a:endParaRPr sz="2000">
                        <a:latin typeface="Comic Sans MS"/>
                        <a:ea typeface="Comic Sans MS"/>
                        <a:cs typeface="Comic Sans MS"/>
                        <a:sym typeface="Comic Sans MS"/>
                      </a:endParaRPr>
                    </a:p>
                  </a:txBody>
                  <a:tcPr marT="91425" marB="91425" marR="91425" marL="91425"/>
                </a:tc>
              </a:tr>
              <a:tr h="381000">
                <a:tc>
                  <a:txBody>
                    <a:bodyPr/>
                    <a:lstStyle/>
                    <a:p>
                      <a:pPr indent="0" lvl="0" marL="0" rtl="0" algn="ctr">
                        <a:spcBef>
                          <a:spcPts val="0"/>
                        </a:spcBef>
                        <a:spcAft>
                          <a:spcPts val="0"/>
                        </a:spcAft>
                        <a:buNone/>
                      </a:pPr>
                      <a:r>
                        <a:rPr lang="ru" sz="2000">
                          <a:latin typeface="Comic Sans MS"/>
                          <a:ea typeface="Comic Sans MS"/>
                          <a:cs typeface="Comic Sans MS"/>
                          <a:sym typeface="Comic Sans MS"/>
                        </a:rPr>
                        <a:t>my_var++</a:t>
                      </a:r>
                      <a:endParaRPr sz="2000">
                        <a:latin typeface="Comic Sans MS"/>
                        <a:ea typeface="Comic Sans MS"/>
                        <a:cs typeface="Comic Sans MS"/>
                        <a:sym typeface="Comic Sans MS"/>
                      </a:endParaRPr>
                    </a:p>
                    <a:p>
                      <a:pPr indent="0" lvl="0" marL="0" rtl="0" algn="ctr">
                        <a:spcBef>
                          <a:spcPts val="0"/>
                        </a:spcBef>
                        <a:spcAft>
                          <a:spcPts val="0"/>
                        </a:spcAft>
                        <a:buClr>
                          <a:schemeClr val="dk1"/>
                        </a:buClr>
                        <a:buSzPts val="1100"/>
                        <a:buFont typeface="Arial"/>
                        <a:buNone/>
                      </a:pPr>
                      <a:r>
                        <a:rPr lang="ru" sz="2000">
                          <a:solidFill>
                            <a:schemeClr val="dk1"/>
                          </a:solidFill>
                          <a:latin typeface="Comic Sans MS"/>
                          <a:ea typeface="Comic Sans MS"/>
                          <a:cs typeface="Comic Sans MS"/>
                          <a:sym typeface="Comic Sans MS"/>
                        </a:rPr>
                        <a:t>++</a:t>
                      </a:r>
                      <a:r>
                        <a:rPr lang="ru" sz="2000">
                          <a:solidFill>
                            <a:schemeClr val="dk1"/>
                          </a:solidFill>
                          <a:latin typeface="Comic Sans MS"/>
                          <a:ea typeface="Comic Sans MS"/>
                          <a:cs typeface="Comic Sans MS"/>
                          <a:sym typeface="Comic Sans MS"/>
                        </a:rPr>
                        <a:t>my_var</a:t>
                      </a:r>
                      <a:endParaRPr sz="20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lang="ru" sz="2000">
                          <a:latin typeface="Comic Sans MS"/>
                          <a:ea typeface="Comic Sans MS"/>
                          <a:cs typeface="Comic Sans MS"/>
                          <a:sym typeface="Comic Sans MS"/>
                        </a:rPr>
                        <a:t>Инкремент</a:t>
                      </a:r>
                      <a:endParaRPr sz="20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lang="ru" sz="2000">
                          <a:latin typeface="Comic Sans MS"/>
                          <a:ea typeface="Comic Sans MS"/>
                          <a:cs typeface="Comic Sans MS"/>
                          <a:sym typeface="Comic Sans MS"/>
                        </a:rPr>
                        <a:t>увеличение на 1</a:t>
                      </a:r>
                      <a:endParaRPr sz="2000">
                        <a:latin typeface="Comic Sans MS"/>
                        <a:ea typeface="Comic Sans MS"/>
                        <a:cs typeface="Comic Sans MS"/>
                        <a:sym typeface="Comic Sans MS"/>
                      </a:endParaRPr>
                    </a:p>
                  </a:txBody>
                  <a:tcPr marT="91425" marB="91425" marR="91425" marL="91425"/>
                </a:tc>
              </a:tr>
              <a:tr h="381000">
                <a:tc>
                  <a:txBody>
                    <a:bodyPr/>
                    <a:lstStyle/>
                    <a:p>
                      <a:pPr indent="0" lvl="0" marL="0" rtl="0" algn="ctr">
                        <a:spcBef>
                          <a:spcPts val="0"/>
                        </a:spcBef>
                        <a:spcAft>
                          <a:spcPts val="0"/>
                        </a:spcAft>
                        <a:buNone/>
                      </a:pPr>
                      <a:r>
                        <a:rPr lang="ru" sz="2000">
                          <a:solidFill>
                            <a:schemeClr val="dk1"/>
                          </a:solidFill>
                          <a:latin typeface="Comic Sans MS"/>
                          <a:ea typeface="Comic Sans MS"/>
                          <a:cs typeface="Comic Sans MS"/>
                          <a:sym typeface="Comic Sans MS"/>
                        </a:rPr>
                        <a:t>my_var--</a:t>
                      </a:r>
                      <a:endParaRPr sz="2000">
                        <a:solidFill>
                          <a:schemeClr val="dk1"/>
                        </a:solidFill>
                        <a:latin typeface="Comic Sans MS"/>
                        <a:ea typeface="Comic Sans MS"/>
                        <a:cs typeface="Comic Sans MS"/>
                        <a:sym typeface="Comic Sans MS"/>
                      </a:endParaRPr>
                    </a:p>
                    <a:p>
                      <a:pPr indent="0" lvl="0" marL="0" rtl="0" algn="ctr">
                        <a:spcBef>
                          <a:spcPts val="0"/>
                        </a:spcBef>
                        <a:spcAft>
                          <a:spcPts val="0"/>
                        </a:spcAft>
                        <a:buNone/>
                      </a:pPr>
                      <a:r>
                        <a:rPr lang="ru" sz="2000">
                          <a:solidFill>
                            <a:schemeClr val="dk1"/>
                          </a:solidFill>
                          <a:latin typeface="Comic Sans MS"/>
                          <a:ea typeface="Comic Sans MS"/>
                          <a:cs typeface="Comic Sans MS"/>
                          <a:sym typeface="Comic Sans MS"/>
                        </a:rPr>
                        <a:t>--my_var</a:t>
                      </a:r>
                      <a:endParaRPr sz="2000">
                        <a:solidFill>
                          <a:schemeClr val="dk1"/>
                        </a:solidFill>
                        <a:latin typeface="Comic Sans MS"/>
                        <a:ea typeface="Comic Sans MS"/>
                        <a:cs typeface="Comic Sans MS"/>
                        <a:sym typeface="Comic Sans MS"/>
                      </a:endParaRPr>
                    </a:p>
                    <a:p>
                      <a:pPr indent="0" lvl="0" marL="0" rtl="0" algn="ctr">
                        <a:spcBef>
                          <a:spcPts val="0"/>
                        </a:spcBef>
                        <a:spcAft>
                          <a:spcPts val="0"/>
                        </a:spcAft>
                        <a:buClr>
                          <a:schemeClr val="dk1"/>
                        </a:buClr>
                        <a:buSzPts val="1100"/>
                        <a:buFont typeface="Arial"/>
                        <a:buNone/>
                      </a:pPr>
                      <a:r>
                        <a:t/>
                      </a:r>
                      <a:endParaRPr sz="2000">
                        <a:solidFill>
                          <a:schemeClr val="dk1"/>
                        </a:solidFill>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None/>
                      </a:pPr>
                      <a:r>
                        <a:rPr lang="ru" sz="2000">
                          <a:latin typeface="Comic Sans MS"/>
                          <a:ea typeface="Comic Sans MS"/>
                          <a:cs typeface="Comic Sans MS"/>
                          <a:sym typeface="Comic Sans MS"/>
                        </a:rPr>
                        <a:t>Декремент</a:t>
                      </a:r>
                      <a:endParaRPr sz="2000">
                        <a:latin typeface="Comic Sans MS"/>
                        <a:ea typeface="Comic Sans MS"/>
                        <a:cs typeface="Comic Sans MS"/>
                        <a:sym typeface="Comic Sans MS"/>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ru" sz="2000">
                          <a:solidFill>
                            <a:schemeClr val="dk1"/>
                          </a:solidFill>
                          <a:latin typeface="Comic Sans MS"/>
                          <a:ea typeface="Comic Sans MS"/>
                          <a:cs typeface="Comic Sans MS"/>
                          <a:sym typeface="Comic Sans MS"/>
                        </a:rPr>
                        <a:t>уменьшение</a:t>
                      </a:r>
                      <a:r>
                        <a:rPr lang="ru" sz="2000">
                          <a:solidFill>
                            <a:schemeClr val="dk1"/>
                          </a:solidFill>
                          <a:latin typeface="Comic Sans MS"/>
                          <a:ea typeface="Comic Sans MS"/>
                          <a:cs typeface="Comic Sans MS"/>
                          <a:sym typeface="Comic Sans MS"/>
                        </a:rPr>
                        <a:t> на 1</a:t>
                      </a:r>
                      <a:endParaRPr sz="2000">
                        <a:latin typeface="Comic Sans MS"/>
                        <a:ea typeface="Comic Sans MS"/>
                        <a:cs typeface="Comic Sans MS"/>
                        <a:sym typeface="Comic Sans MS"/>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