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a1026c0a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a1026c0a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a1026c0a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a1026c0a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a1026c0a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a1026c0a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a1026c0a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a1026c0a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a1026c0a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a1026c0a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a1026c0a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a1026c0a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a1026c0a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a1026c0a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a1026c0a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a1026c0a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a1026c0a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a1026c0a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a1026c0a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a1026c0a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73d34653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73d34653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a1026c0a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a1026c0a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a1026c0a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a1026c0a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a1026c0a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a1026c0a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a1026c0a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a1026c0a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a1026c0a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a1026c0a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a1026c0a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a1026c0a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a1026c0a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a1026c0a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a1026c0a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a1026c0a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a1026c0a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a1026c0a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a1026c0a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a1026c0a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a1026c0a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a1026c0a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9EAD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hyperlink" Target="https://docs.google.com/document/d/1XGRvPoSqmBchugrlq8ymk1eEDUT6rrXoHwGtAM9QU-M/edit?tab=t.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ecma-international.org/publications-and-standards/standards/ecma-26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350"/>
            <a:ext cx="8520600" cy="1317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latin typeface="Comic Sans MS"/>
                <a:ea typeface="Comic Sans MS"/>
                <a:cs typeface="Comic Sans MS"/>
                <a:sym typeface="Comic Sans MS"/>
              </a:rPr>
              <a:t>Отладка кода JS. </a:t>
            </a:r>
            <a:endParaRPr>
              <a:latin typeface="Comic Sans MS"/>
              <a:ea typeface="Comic Sans MS"/>
              <a:cs typeface="Comic Sans MS"/>
              <a:sym typeface="Comic Sans MS"/>
            </a:endParaRPr>
          </a:p>
          <a:p>
            <a:pPr indent="0" lvl="0" marL="0" rtl="0" algn="ctr">
              <a:spcBef>
                <a:spcPts val="0"/>
              </a:spcBef>
              <a:spcAft>
                <a:spcPts val="0"/>
              </a:spcAft>
              <a:buNone/>
            </a:pPr>
            <a:r>
              <a:rPr lang="ru">
                <a:latin typeface="Comic Sans MS"/>
                <a:ea typeface="Comic Sans MS"/>
                <a:cs typeface="Comic Sans MS"/>
                <a:sym typeface="Comic Sans MS"/>
              </a:rPr>
              <a:t>Типы ошибок.</a:t>
            </a:r>
            <a:endParaRPr>
              <a:latin typeface="Comic Sans MS"/>
              <a:ea typeface="Comic Sans MS"/>
              <a:cs typeface="Comic Sans MS"/>
              <a:sym typeface="Comic Sans MS"/>
            </a:endParaRPr>
          </a:p>
        </p:txBody>
      </p:sp>
      <p:pic>
        <p:nvPicPr>
          <p:cNvPr id="55" name="Google Shape;55;p13"/>
          <p:cNvPicPr preferRelativeResize="0"/>
          <p:nvPr/>
        </p:nvPicPr>
        <p:blipFill>
          <a:blip r:embed="rId3">
            <a:alphaModFix/>
          </a:blip>
          <a:stretch>
            <a:fillRect/>
          </a:stretch>
        </p:blipFill>
        <p:spPr>
          <a:xfrm>
            <a:off x="3197900" y="1584375"/>
            <a:ext cx="2799024" cy="2799024"/>
          </a:xfrm>
          <a:prstGeom prst="rect">
            <a:avLst/>
          </a:prstGeom>
          <a:noFill/>
          <a:ln>
            <a:noFill/>
          </a:ln>
        </p:spPr>
      </p:pic>
      <p:pic>
        <p:nvPicPr>
          <p:cNvPr id="56" name="Google Shape;56;p13"/>
          <p:cNvPicPr preferRelativeResize="0"/>
          <p:nvPr/>
        </p:nvPicPr>
        <p:blipFill>
          <a:blip r:embed="rId4">
            <a:alphaModFix/>
          </a:blip>
          <a:stretch>
            <a:fillRect/>
          </a:stretch>
        </p:blipFill>
        <p:spPr>
          <a:xfrm>
            <a:off x="256800" y="922450"/>
            <a:ext cx="2343876" cy="2343874"/>
          </a:xfrm>
          <a:prstGeom prst="rect">
            <a:avLst/>
          </a:prstGeom>
          <a:noFill/>
          <a:ln>
            <a:noFill/>
          </a:ln>
        </p:spPr>
      </p:pic>
      <p:pic>
        <p:nvPicPr>
          <p:cNvPr id="57" name="Google Shape;57;p13"/>
          <p:cNvPicPr preferRelativeResize="0"/>
          <p:nvPr/>
        </p:nvPicPr>
        <p:blipFill>
          <a:blip r:embed="rId5">
            <a:alphaModFix/>
          </a:blip>
          <a:stretch>
            <a:fillRect/>
          </a:stretch>
        </p:blipFill>
        <p:spPr>
          <a:xfrm>
            <a:off x="6746551" y="922450"/>
            <a:ext cx="1728226" cy="2441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ctrTitle"/>
          </p:nvPr>
        </p:nvSpPr>
        <p:spPr>
          <a:xfrm>
            <a:off x="311700" y="386325"/>
            <a:ext cx="8520600" cy="1317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latin typeface="Comic Sans MS"/>
                <a:ea typeface="Comic Sans MS"/>
                <a:cs typeface="Comic Sans MS"/>
                <a:sym typeface="Comic Sans MS"/>
              </a:rPr>
              <a:t>Но что-то пошло не так</a:t>
            </a:r>
            <a:r>
              <a:rPr lang="ru">
                <a:latin typeface="Comic Sans MS"/>
                <a:ea typeface="Comic Sans MS"/>
                <a:cs typeface="Comic Sans MS"/>
                <a:sym typeface="Comic Sans MS"/>
              </a:rPr>
              <a:t>...</a:t>
            </a:r>
            <a:endParaRPr>
              <a:latin typeface="Comic Sans MS"/>
              <a:ea typeface="Comic Sans MS"/>
              <a:cs typeface="Comic Sans MS"/>
              <a:sym typeface="Comic Sans MS"/>
            </a:endParaRPr>
          </a:p>
        </p:txBody>
      </p:sp>
      <p:pic>
        <p:nvPicPr>
          <p:cNvPr id="124" name="Google Shape;124;p22"/>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25" name="Google Shape;125;p22"/>
          <p:cNvSpPr txBox="1"/>
          <p:nvPr>
            <p:ph type="ctrTitle"/>
          </p:nvPr>
        </p:nvSpPr>
        <p:spPr>
          <a:xfrm>
            <a:off x="311700" y="1945225"/>
            <a:ext cx="8520600" cy="22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ru" sz="4280">
                <a:latin typeface="Comic Sans MS"/>
                <a:ea typeface="Comic Sans MS"/>
                <a:cs typeface="Comic Sans MS"/>
                <a:sym typeface="Comic Sans MS"/>
              </a:rPr>
              <a:t>Необходимо произвести более тщательное инспектирование кода на ошибки.</a:t>
            </a:r>
            <a:endParaRPr sz="4280">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1870050" y="89975"/>
            <a:ext cx="59313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Типы ошибок</a:t>
            </a:r>
            <a:endParaRPr sz="3100">
              <a:latin typeface="Comic Sans MS"/>
              <a:ea typeface="Comic Sans MS"/>
              <a:cs typeface="Comic Sans MS"/>
              <a:sym typeface="Comic Sans MS"/>
            </a:endParaRPr>
          </a:p>
        </p:txBody>
      </p:sp>
      <p:pic>
        <p:nvPicPr>
          <p:cNvPr id="131" name="Google Shape;131;p23"/>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32" name="Google Shape;132;p23"/>
          <p:cNvSpPr txBox="1"/>
          <p:nvPr/>
        </p:nvSpPr>
        <p:spPr>
          <a:xfrm>
            <a:off x="458900" y="717175"/>
            <a:ext cx="7858800" cy="435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Comic Sans MS"/>
              <a:buChar char="●"/>
            </a:pPr>
            <a:r>
              <a:rPr b="1" lang="ru" sz="1800" u="sng">
                <a:solidFill>
                  <a:schemeClr val="dk2"/>
                </a:solidFill>
                <a:latin typeface="Comic Sans MS"/>
                <a:ea typeface="Comic Sans MS"/>
                <a:cs typeface="Comic Sans MS"/>
                <a:sym typeface="Comic Sans MS"/>
              </a:rPr>
              <a:t>Синтаксические ошибки:</a:t>
            </a:r>
            <a:r>
              <a:rPr lang="ru" sz="1800">
                <a:solidFill>
                  <a:schemeClr val="dk2"/>
                </a:solidFill>
                <a:latin typeface="Comic Sans MS"/>
                <a:ea typeface="Comic Sans MS"/>
                <a:cs typeface="Comic Sans MS"/>
                <a:sym typeface="Comic Sans MS"/>
              </a:rPr>
              <a:t> Это орфографические ошибки в коде, которые фактически заставляют программу вообще не запускаться, или перестать работать на полпути — вам также будут предоставлены некоторые сообщения об ошибках. Обычно они подходят для исправления, если вы знакомы с правильными инструментами и знаете, что означают сообщения об ошибках!</a:t>
            </a:r>
            <a:endParaRPr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Char char="●"/>
            </a:pPr>
            <a:r>
              <a:rPr b="1" lang="ru" sz="1800" u="sng">
                <a:solidFill>
                  <a:schemeClr val="dk2"/>
                </a:solidFill>
                <a:latin typeface="Comic Sans MS"/>
                <a:ea typeface="Comic Sans MS"/>
                <a:cs typeface="Comic Sans MS"/>
                <a:sym typeface="Comic Sans MS"/>
              </a:rPr>
              <a:t>Логические ошибки:</a:t>
            </a:r>
            <a:r>
              <a:rPr lang="ru" sz="1800">
                <a:solidFill>
                  <a:schemeClr val="dk2"/>
                </a:solidFill>
                <a:latin typeface="Comic Sans MS"/>
                <a:ea typeface="Comic Sans MS"/>
                <a:cs typeface="Comic Sans MS"/>
                <a:sym typeface="Comic Sans MS"/>
              </a:rPr>
              <a:t> Это ошибки, когда синтаксис действительно правильный, но код не тот, каким вы его предполагали, что означает, что программа работает успешно, но даёт неверные результаты. Их часто сложнее находить, чем синтаксические ошибки, так как обычно не возникает сообщение об ошибке, которое направляет вас к источнику ошибки.</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ru" sz="1800">
                <a:solidFill>
                  <a:srgbClr val="FF0000"/>
                </a:solidFill>
                <a:latin typeface="Comic Sans MS"/>
                <a:ea typeface="Comic Sans MS"/>
                <a:cs typeface="Comic Sans MS"/>
                <a:sym typeface="Comic Sans MS"/>
              </a:rPr>
              <a:t>Это не исчерпывающий список, но пока что этого достаточно</a:t>
            </a:r>
            <a:r>
              <a:rPr lang="ru" sz="1800">
                <a:solidFill>
                  <a:srgbClr val="FF0000"/>
                </a:solidFill>
                <a:latin typeface="Comic Sans MS"/>
                <a:ea typeface="Comic Sans MS"/>
                <a:cs typeface="Comic Sans MS"/>
                <a:sym typeface="Comic Sans MS"/>
              </a:rPr>
              <a:t>.</a:t>
            </a:r>
            <a:endParaRPr sz="1800">
              <a:solidFill>
                <a:srgbClr val="FF0000"/>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Исправление синтаксических ошибок.</a:t>
            </a:r>
            <a:endParaRPr sz="3100">
              <a:latin typeface="Comic Sans MS"/>
              <a:ea typeface="Comic Sans MS"/>
              <a:cs typeface="Comic Sans MS"/>
              <a:sym typeface="Comic Sans MS"/>
            </a:endParaRPr>
          </a:p>
        </p:txBody>
      </p:sp>
      <p:pic>
        <p:nvPicPr>
          <p:cNvPr id="138" name="Google Shape;138;p24"/>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39" name="Google Shape;139;p24"/>
          <p:cNvSpPr txBox="1"/>
          <p:nvPr/>
        </p:nvSpPr>
        <p:spPr>
          <a:xfrm>
            <a:off x="458900" y="717175"/>
            <a:ext cx="7858800" cy="43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latin typeface="Comic Sans MS"/>
                <a:ea typeface="Comic Sans MS"/>
                <a:cs typeface="Comic Sans MS"/>
                <a:sym typeface="Comic Sans MS"/>
              </a:rPr>
              <a:t>Можно воспользоваться двумя способами отладки:</a:t>
            </a:r>
            <a:endParaRPr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ru" sz="1800">
                <a:solidFill>
                  <a:schemeClr val="dk2"/>
                </a:solidFill>
                <a:latin typeface="Comic Sans MS"/>
                <a:ea typeface="Comic Sans MS"/>
                <a:cs typeface="Comic Sans MS"/>
                <a:sym typeface="Comic Sans MS"/>
              </a:rPr>
              <a:t>Непосредственно из редактора кода.</a:t>
            </a:r>
            <a:endParaRPr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ru" sz="1800">
                <a:solidFill>
                  <a:schemeClr val="dk2"/>
                </a:solidFill>
                <a:latin typeface="Comic Sans MS"/>
                <a:ea typeface="Comic Sans MS"/>
                <a:cs typeface="Comic Sans MS"/>
                <a:sym typeface="Comic Sans MS"/>
              </a:rPr>
              <a:t>Из консоли браузера.</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ru" sz="1800">
                <a:solidFill>
                  <a:schemeClr val="dk2"/>
                </a:solidFill>
                <a:latin typeface="Comic Sans MS"/>
                <a:ea typeface="Comic Sans MS"/>
                <a:cs typeface="Comic Sans MS"/>
                <a:sym typeface="Comic Sans MS"/>
              </a:rPr>
              <a:t>Из редактора кода, например VSC, при запуске проекта CTRL+F5 или меню Run - Run without debugging после того, как откроется страница (скрипт загрузится ранее) во вкладке debug console можно увидеть возникшую проблему</a:t>
            </a:r>
            <a:endParaRPr sz="1800">
              <a:solidFill>
                <a:schemeClr val="dk2"/>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Исправление синтаксических ошибок.</a:t>
            </a:r>
            <a:endParaRPr sz="3100">
              <a:latin typeface="Comic Sans MS"/>
              <a:ea typeface="Comic Sans MS"/>
              <a:cs typeface="Comic Sans MS"/>
              <a:sym typeface="Comic Sans MS"/>
            </a:endParaRPr>
          </a:p>
        </p:txBody>
      </p:sp>
      <p:pic>
        <p:nvPicPr>
          <p:cNvPr id="145" name="Google Shape;145;p25"/>
          <p:cNvPicPr preferRelativeResize="0"/>
          <p:nvPr/>
        </p:nvPicPr>
        <p:blipFill>
          <a:blip r:embed="rId3">
            <a:alphaModFix/>
          </a:blip>
          <a:stretch>
            <a:fillRect/>
          </a:stretch>
        </p:blipFill>
        <p:spPr>
          <a:xfrm>
            <a:off x="8482200" y="4481325"/>
            <a:ext cx="661800" cy="661800"/>
          </a:xfrm>
          <a:prstGeom prst="rect">
            <a:avLst/>
          </a:prstGeom>
          <a:noFill/>
          <a:ln>
            <a:noFill/>
          </a:ln>
        </p:spPr>
      </p:pic>
      <p:pic>
        <p:nvPicPr>
          <p:cNvPr id="146" name="Google Shape;146;p25"/>
          <p:cNvPicPr preferRelativeResize="0"/>
          <p:nvPr/>
        </p:nvPicPr>
        <p:blipFill>
          <a:blip r:embed="rId4">
            <a:alphaModFix/>
          </a:blip>
          <a:stretch>
            <a:fillRect/>
          </a:stretch>
        </p:blipFill>
        <p:spPr>
          <a:xfrm>
            <a:off x="152400" y="1042025"/>
            <a:ext cx="8839199" cy="3439312"/>
          </a:xfrm>
          <a:prstGeom prst="rect">
            <a:avLst/>
          </a:prstGeom>
          <a:noFill/>
          <a:ln>
            <a:noFill/>
          </a:ln>
        </p:spPr>
      </p:pic>
      <p:sp>
        <p:nvSpPr>
          <p:cNvPr id="147" name="Google Shape;147;p25"/>
          <p:cNvSpPr txBox="1"/>
          <p:nvPr/>
        </p:nvSpPr>
        <p:spPr>
          <a:xfrm>
            <a:off x="286800" y="554500"/>
            <a:ext cx="83175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050">
                <a:solidFill>
                  <a:srgbClr val="F48771"/>
                </a:solidFill>
                <a:highlight>
                  <a:srgbClr val="272822"/>
                </a:highlight>
                <a:latin typeface="Courier New"/>
                <a:ea typeface="Courier New"/>
                <a:cs typeface="Courier New"/>
                <a:sym typeface="Courier New"/>
              </a:rPr>
              <a:t>Uncaught TypeError TypeError: Cannot read properties of null (reading 'addEventListener')</a:t>
            </a:r>
            <a:endParaRPr sz="1800">
              <a:solidFill>
                <a:schemeClr val="dk2"/>
              </a:solidFill>
            </a:endParaRPr>
          </a:p>
        </p:txBody>
      </p:sp>
      <p:sp>
        <p:nvSpPr>
          <p:cNvPr id="148" name="Google Shape;148;p25"/>
          <p:cNvSpPr/>
          <p:nvPr/>
        </p:nvSpPr>
        <p:spPr>
          <a:xfrm rot="-2418696">
            <a:off x="4608973" y="3240713"/>
            <a:ext cx="1904956" cy="531476"/>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Исправление синтаксических ошибок.</a:t>
            </a:r>
            <a:endParaRPr sz="3100">
              <a:latin typeface="Comic Sans MS"/>
              <a:ea typeface="Comic Sans MS"/>
              <a:cs typeface="Comic Sans MS"/>
              <a:sym typeface="Comic Sans MS"/>
            </a:endParaRPr>
          </a:p>
        </p:txBody>
      </p:sp>
      <p:pic>
        <p:nvPicPr>
          <p:cNvPr id="154" name="Google Shape;154;p26"/>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55" name="Google Shape;155;p26"/>
          <p:cNvSpPr txBox="1"/>
          <p:nvPr/>
        </p:nvSpPr>
        <p:spPr>
          <a:xfrm>
            <a:off x="286800" y="783100"/>
            <a:ext cx="8317500" cy="66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ru" sz="2300">
                <a:solidFill>
                  <a:schemeClr val="dk2"/>
                </a:solidFill>
                <a:latin typeface="Comic Sans MS"/>
                <a:ea typeface="Comic Sans MS"/>
                <a:cs typeface="Comic Sans MS"/>
                <a:sym typeface="Comic Sans MS"/>
              </a:rPr>
              <a:t>F12 - из консоли браузера (например Chrome) во вкладке console</a:t>
            </a:r>
            <a:endParaRPr sz="2300">
              <a:solidFill>
                <a:schemeClr val="dk2"/>
              </a:solidFill>
              <a:latin typeface="Comic Sans MS"/>
              <a:ea typeface="Comic Sans MS"/>
              <a:cs typeface="Comic Sans MS"/>
              <a:sym typeface="Comic Sans MS"/>
            </a:endParaRPr>
          </a:p>
        </p:txBody>
      </p:sp>
      <p:pic>
        <p:nvPicPr>
          <p:cNvPr id="156" name="Google Shape;156;p26"/>
          <p:cNvPicPr preferRelativeResize="0"/>
          <p:nvPr/>
        </p:nvPicPr>
        <p:blipFill>
          <a:blip r:embed="rId4">
            <a:alphaModFix/>
          </a:blip>
          <a:stretch>
            <a:fillRect/>
          </a:stretch>
        </p:blipFill>
        <p:spPr>
          <a:xfrm>
            <a:off x="25950" y="1584949"/>
            <a:ext cx="9144001" cy="2447551"/>
          </a:xfrm>
          <a:prstGeom prst="rect">
            <a:avLst/>
          </a:prstGeom>
          <a:noFill/>
          <a:ln>
            <a:noFill/>
          </a:ln>
        </p:spPr>
      </p:pic>
      <p:sp>
        <p:nvSpPr>
          <p:cNvPr id="157" name="Google Shape;157;p26"/>
          <p:cNvSpPr/>
          <p:nvPr/>
        </p:nvSpPr>
        <p:spPr>
          <a:xfrm rot="2080271">
            <a:off x="1033411" y="4024619"/>
            <a:ext cx="1904842" cy="531509"/>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Исправление синтаксических ошибок.</a:t>
            </a:r>
            <a:endParaRPr sz="3100">
              <a:latin typeface="Comic Sans MS"/>
              <a:ea typeface="Comic Sans MS"/>
              <a:cs typeface="Comic Sans MS"/>
              <a:sym typeface="Comic Sans MS"/>
            </a:endParaRPr>
          </a:p>
        </p:txBody>
      </p:sp>
      <p:pic>
        <p:nvPicPr>
          <p:cNvPr id="163" name="Google Shape;163;p27"/>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64" name="Google Shape;164;p27"/>
          <p:cNvSpPr txBox="1"/>
          <p:nvPr/>
        </p:nvSpPr>
        <p:spPr>
          <a:xfrm>
            <a:off x="286800" y="783100"/>
            <a:ext cx="8317500" cy="293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ru" sz="2300">
                <a:solidFill>
                  <a:schemeClr val="dk2"/>
                </a:solidFill>
                <a:latin typeface="Comic Sans MS"/>
                <a:ea typeface="Comic Sans MS"/>
                <a:cs typeface="Comic Sans MS"/>
                <a:sym typeface="Comic Sans MS"/>
              </a:rPr>
              <a:t>Дополнительная проверка через консоль при помощи метода </a:t>
            </a:r>
            <a:r>
              <a:rPr lang="ru" sz="2300">
                <a:solidFill>
                  <a:srgbClr val="FF0000"/>
                </a:solidFill>
                <a:latin typeface="Comic Sans MS"/>
                <a:ea typeface="Comic Sans MS"/>
                <a:cs typeface="Comic Sans MS"/>
                <a:sym typeface="Comic Sans MS"/>
              </a:rPr>
              <a:t>console.log(obj)</a:t>
            </a:r>
            <a:r>
              <a:rPr lang="ru" sz="2300">
                <a:solidFill>
                  <a:schemeClr val="dk2"/>
                </a:solidFill>
                <a:latin typeface="Comic Sans MS"/>
                <a:ea typeface="Comic Sans MS"/>
                <a:cs typeface="Comic Sans MS"/>
                <a:sym typeface="Comic Sans MS"/>
              </a:rPr>
              <a:t>, где </a:t>
            </a:r>
            <a:r>
              <a:rPr b="1" lang="ru" sz="2300">
                <a:solidFill>
                  <a:schemeClr val="dk2"/>
                </a:solidFill>
                <a:latin typeface="Comic Sans MS"/>
                <a:ea typeface="Comic Sans MS"/>
                <a:cs typeface="Comic Sans MS"/>
                <a:sym typeface="Comic Sans MS"/>
              </a:rPr>
              <a:t>obj </a:t>
            </a:r>
            <a:r>
              <a:rPr lang="ru" sz="2300">
                <a:solidFill>
                  <a:schemeClr val="dk2"/>
                </a:solidFill>
                <a:latin typeface="Comic Sans MS"/>
                <a:ea typeface="Comic Sans MS"/>
                <a:cs typeface="Comic Sans MS"/>
                <a:sym typeface="Comic Sans MS"/>
              </a:rPr>
              <a:t>- объект передаваемый методу для проверки его содержимого.</a:t>
            </a:r>
            <a:endParaRPr sz="23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lang="ru" sz="2300">
                <a:solidFill>
                  <a:schemeClr val="dk2"/>
                </a:solidFill>
                <a:latin typeface="Comic Sans MS"/>
                <a:ea typeface="Comic Sans MS"/>
                <a:cs typeface="Comic Sans MS"/>
                <a:sym typeface="Comic Sans MS"/>
              </a:rPr>
              <a:t>Например:</a:t>
            </a:r>
            <a:endParaRPr sz="23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b="1" lang="ru" sz="2300">
                <a:solidFill>
                  <a:schemeClr val="dk2"/>
                </a:solidFill>
                <a:latin typeface="Comic Sans MS"/>
                <a:ea typeface="Comic Sans MS"/>
                <a:cs typeface="Comic Sans MS"/>
                <a:sym typeface="Comic Sans MS"/>
              </a:rPr>
              <a:t>console.log(guessSubmit)</a:t>
            </a:r>
            <a:r>
              <a:rPr lang="ru" sz="2300">
                <a:solidFill>
                  <a:schemeClr val="dk2"/>
                </a:solidFill>
                <a:latin typeface="Comic Sans MS"/>
                <a:ea typeface="Comic Sans MS"/>
                <a:cs typeface="Comic Sans MS"/>
                <a:sym typeface="Comic Sans MS"/>
              </a:rPr>
              <a:t> напечатает в консоле </a:t>
            </a:r>
            <a:r>
              <a:rPr b="1" lang="ru" sz="2300">
                <a:solidFill>
                  <a:schemeClr val="dk2"/>
                </a:solidFill>
                <a:latin typeface="Comic Sans MS"/>
                <a:ea typeface="Comic Sans MS"/>
                <a:cs typeface="Comic Sans MS"/>
                <a:sym typeface="Comic Sans MS"/>
              </a:rPr>
              <a:t>null</a:t>
            </a:r>
            <a:r>
              <a:rPr lang="ru" sz="2300">
                <a:solidFill>
                  <a:schemeClr val="dk2"/>
                </a:solidFill>
                <a:latin typeface="Comic Sans MS"/>
                <a:ea typeface="Comic Sans MS"/>
                <a:cs typeface="Comic Sans MS"/>
                <a:sym typeface="Comic Sans MS"/>
              </a:rPr>
              <a:t>, т.е. “ничего”, как будто данный объект ещё не определен, но к нему происходит обращение.</a:t>
            </a:r>
            <a:endParaRPr sz="23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lang="ru" sz="2300">
                <a:solidFill>
                  <a:schemeClr val="dk2"/>
                </a:solidFill>
                <a:latin typeface="Comic Sans MS"/>
                <a:ea typeface="Comic Sans MS"/>
                <a:cs typeface="Comic Sans MS"/>
                <a:sym typeface="Comic Sans MS"/>
              </a:rPr>
              <a:t>Проверьте так ли это и предположите, почему?</a:t>
            </a:r>
            <a:endParaRPr sz="2300">
              <a:solidFill>
                <a:schemeClr val="dk2"/>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Исправление синтаксических ошибок.</a:t>
            </a:r>
            <a:endParaRPr sz="3100">
              <a:latin typeface="Comic Sans MS"/>
              <a:ea typeface="Comic Sans MS"/>
              <a:cs typeface="Comic Sans MS"/>
              <a:sym typeface="Comic Sans MS"/>
            </a:endParaRPr>
          </a:p>
        </p:txBody>
      </p:sp>
      <p:pic>
        <p:nvPicPr>
          <p:cNvPr id="170" name="Google Shape;170;p28"/>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71" name="Google Shape;171;p28"/>
          <p:cNvSpPr txBox="1"/>
          <p:nvPr/>
        </p:nvSpPr>
        <p:spPr>
          <a:xfrm>
            <a:off x="286800" y="783100"/>
            <a:ext cx="8317500" cy="168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ru" sz="2300">
                <a:solidFill>
                  <a:schemeClr val="dk2"/>
                </a:solidFill>
                <a:latin typeface="Comic Sans MS"/>
                <a:ea typeface="Comic Sans MS"/>
                <a:cs typeface="Comic Sans MS"/>
                <a:sym typeface="Comic Sans MS"/>
              </a:rPr>
              <a:t>Поскольку при загрузке страницы первыми были загружены стили, а далее скрипты и уже </a:t>
            </a:r>
            <a:r>
              <a:rPr lang="ru" sz="2300">
                <a:solidFill>
                  <a:schemeClr val="dk2"/>
                </a:solidFill>
                <a:latin typeface="Comic Sans MS"/>
                <a:ea typeface="Comic Sans MS"/>
                <a:cs typeface="Comic Sans MS"/>
                <a:sym typeface="Comic Sans MS"/>
              </a:rPr>
              <a:t>следующим</a:t>
            </a:r>
            <a:r>
              <a:rPr lang="ru" sz="2300">
                <a:solidFill>
                  <a:schemeClr val="dk2"/>
                </a:solidFill>
                <a:latin typeface="Comic Sans MS"/>
                <a:ea typeface="Comic Sans MS"/>
                <a:cs typeface="Comic Sans MS"/>
                <a:sym typeface="Comic Sans MS"/>
              </a:rPr>
              <a:t> этапом произошла </a:t>
            </a:r>
            <a:r>
              <a:rPr lang="ru" sz="2300">
                <a:solidFill>
                  <a:schemeClr val="dk2"/>
                </a:solidFill>
                <a:latin typeface="Comic Sans MS"/>
                <a:ea typeface="Comic Sans MS"/>
                <a:cs typeface="Comic Sans MS"/>
                <a:sym typeface="Comic Sans MS"/>
              </a:rPr>
              <a:t>интерпретация</a:t>
            </a:r>
            <a:r>
              <a:rPr lang="ru" sz="2300">
                <a:solidFill>
                  <a:schemeClr val="dk2"/>
                </a:solidFill>
                <a:latin typeface="Comic Sans MS"/>
                <a:ea typeface="Comic Sans MS"/>
                <a:cs typeface="Comic Sans MS"/>
                <a:sym typeface="Comic Sans MS"/>
              </a:rPr>
              <a:t> страницы, объект </a:t>
            </a:r>
            <a:r>
              <a:rPr lang="ru" sz="2300">
                <a:solidFill>
                  <a:schemeClr val="dk2"/>
                </a:solidFill>
                <a:latin typeface="Comic Sans MS"/>
                <a:ea typeface="Comic Sans MS"/>
                <a:cs typeface="Comic Sans MS"/>
                <a:sym typeface="Comic Sans MS"/>
              </a:rPr>
              <a:t>guess Submit</a:t>
            </a:r>
            <a:r>
              <a:rPr lang="ru" sz="2300">
                <a:solidFill>
                  <a:schemeClr val="dk2"/>
                </a:solidFill>
                <a:latin typeface="Comic Sans MS"/>
                <a:ea typeface="Comic Sans MS"/>
                <a:cs typeface="Comic Sans MS"/>
                <a:sym typeface="Comic Sans MS"/>
              </a:rPr>
              <a:t> ещё неизвестен </a:t>
            </a:r>
            <a:r>
              <a:rPr lang="ru" sz="2300">
                <a:solidFill>
                  <a:schemeClr val="dk2"/>
                </a:solidFill>
                <a:latin typeface="Comic Sans MS"/>
                <a:ea typeface="Comic Sans MS"/>
                <a:cs typeface="Comic Sans MS"/>
                <a:sym typeface="Comic Sans MS"/>
              </a:rPr>
              <a:t>интерпретатору</a:t>
            </a:r>
            <a:r>
              <a:rPr lang="ru" sz="2300">
                <a:solidFill>
                  <a:schemeClr val="dk2"/>
                </a:solidFill>
                <a:latin typeface="Comic Sans MS"/>
                <a:ea typeface="Comic Sans MS"/>
                <a:cs typeface="Comic Sans MS"/>
                <a:sym typeface="Comic Sans MS"/>
              </a:rPr>
              <a:t>.</a:t>
            </a:r>
            <a:endParaRPr sz="2300">
              <a:solidFill>
                <a:schemeClr val="dk2"/>
              </a:solidFill>
              <a:latin typeface="Comic Sans MS"/>
              <a:ea typeface="Comic Sans MS"/>
              <a:cs typeface="Comic Sans MS"/>
              <a:sym typeface="Comic Sans MS"/>
            </a:endParaRPr>
          </a:p>
        </p:txBody>
      </p:sp>
      <p:sp>
        <p:nvSpPr>
          <p:cNvPr id="172" name="Google Shape;172;p28"/>
          <p:cNvSpPr txBox="1"/>
          <p:nvPr/>
        </p:nvSpPr>
        <p:spPr>
          <a:xfrm>
            <a:off x="344175" y="2466700"/>
            <a:ext cx="8317500" cy="203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2300">
                <a:solidFill>
                  <a:srgbClr val="FF0000"/>
                </a:solidFill>
                <a:latin typeface="Comic Sans MS"/>
                <a:ea typeface="Comic Sans MS"/>
                <a:cs typeface="Comic Sans MS"/>
                <a:sym typeface="Comic Sans MS"/>
              </a:rPr>
              <a:t>Решение: </a:t>
            </a:r>
            <a:endParaRPr sz="2300">
              <a:solidFill>
                <a:srgbClr val="FF0000"/>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lang="ru" sz="2300">
                <a:solidFill>
                  <a:schemeClr val="dk2"/>
                </a:solidFill>
                <a:latin typeface="Comic Sans MS"/>
                <a:ea typeface="Comic Sans MS"/>
                <a:cs typeface="Comic Sans MS"/>
                <a:sym typeface="Comic Sans MS"/>
              </a:rPr>
              <a:t>Добавить в тег </a:t>
            </a:r>
            <a:r>
              <a:rPr lang="ru" sz="2300">
                <a:solidFill>
                  <a:schemeClr val="accent1"/>
                </a:solidFill>
                <a:latin typeface="Comic Sans MS"/>
                <a:ea typeface="Comic Sans MS"/>
                <a:cs typeface="Comic Sans MS"/>
                <a:sym typeface="Comic Sans MS"/>
              </a:rPr>
              <a:t>&lt;script&gt;</a:t>
            </a:r>
            <a:r>
              <a:rPr lang="ru" sz="2300">
                <a:solidFill>
                  <a:schemeClr val="dk2"/>
                </a:solidFill>
                <a:latin typeface="Comic Sans MS"/>
                <a:ea typeface="Comic Sans MS"/>
                <a:cs typeface="Comic Sans MS"/>
                <a:sym typeface="Comic Sans MS"/>
              </a:rPr>
              <a:t> атрибут </a:t>
            </a:r>
            <a:r>
              <a:rPr b="1" lang="ru" sz="2300">
                <a:solidFill>
                  <a:schemeClr val="dk2"/>
                </a:solidFill>
                <a:latin typeface="Comic Sans MS"/>
                <a:ea typeface="Comic Sans MS"/>
                <a:cs typeface="Comic Sans MS"/>
                <a:sym typeface="Comic Sans MS"/>
              </a:rPr>
              <a:t>async</a:t>
            </a:r>
            <a:r>
              <a:rPr lang="ru" sz="2300">
                <a:solidFill>
                  <a:schemeClr val="dk2"/>
                </a:solidFill>
                <a:latin typeface="Comic Sans MS"/>
                <a:ea typeface="Comic Sans MS"/>
                <a:cs typeface="Comic Sans MS"/>
                <a:sym typeface="Comic Sans MS"/>
              </a:rPr>
              <a:t>.</a:t>
            </a:r>
            <a:endParaRPr sz="23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lang="ru" sz="2300">
                <a:solidFill>
                  <a:schemeClr val="dk2"/>
                </a:solidFill>
                <a:latin typeface="Comic Sans MS"/>
                <a:ea typeface="Comic Sans MS"/>
                <a:cs typeface="Comic Sans MS"/>
                <a:sym typeface="Comic Sans MS"/>
              </a:rPr>
              <a:t>&lt;</a:t>
            </a:r>
            <a:r>
              <a:rPr lang="ru" sz="2300">
                <a:solidFill>
                  <a:schemeClr val="accent1"/>
                </a:solidFill>
                <a:latin typeface="Comic Sans MS"/>
                <a:ea typeface="Comic Sans MS"/>
                <a:cs typeface="Comic Sans MS"/>
                <a:sym typeface="Comic Sans MS"/>
              </a:rPr>
              <a:t>script</a:t>
            </a:r>
            <a:r>
              <a:rPr lang="ru" sz="2300">
                <a:solidFill>
                  <a:schemeClr val="dk2"/>
                </a:solidFill>
                <a:latin typeface="Comic Sans MS"/>
                <a:ea typeface="Comic Sans MS"/>
                <a:cs typeface="Comic Sans MS"/>
                <a:sym typeface="Comic Sans MS"/>
              </a:rPr>
              <a:t> </a:t>
            </a:r>
            <a:r>
              <a:rPr lang="ru" sz="2300">
                <a:solidFill>
                  <a:srgbClr val="FF9900"/>
                </a:solidFill>
                <a:latin typeface="Comic Sans MS"/>
                <a:ea typeface="Comic Sans MS"/>
                <a:cs typeface="Comic Sans MS"/>
                <a:sym typeface="Comic Sans MS"/>
              </a:rPr>
              <a:t>src</a:t>
            </a:r>
            <a:r>
              <a:rPr lang="ru" sz="2300">
                <a:solidFill>
                  <a:schemeClr val="dk2"/>
                </a:solidFill>
                <a:latin typeface="Comic Sans MS"/>
                <a:ea typeface="Comic Sans MS"/>
                <a:cs typeface="Comic Sans MS"/>
                <a:sym typeface="Comic Sans MS"/>
              </a:rPr>
              <a:t>="script.js" </a:t>
            </a:r>
            <a:r>
              <a:rPr b="1" lang="ru" sz="2300">
                <a:solidFill>
                  <a:srgbClr val="FF9900"/>
                </a:solidFill>
                <a:latin typeface="Comic Sans MS"/>
                <a:ea typeface="Comic Sans MS"/>
                <a:cs typeface="Comic Sans MS"/>
                <a:sym typeface="Comic Sans MS"/>
              </a:rPr>
              <a:t>async</a:t>
            </a:r>
            <a:r>
              <a:rPr lang="ru" sz="2300">
                <a:solidFill>
                  <a:schemeClr val="dk2"/>
                </a:solidFill>
                <a:latin typeface="Comic Sans MS"/>
                <a:ea typeface="Comic Sans MS"/>
                <a:cs typeface="Comic Sans MS"/>
                <a:sym typeface="Comic Sans MS"/>
              </a:rPr>
              <a:t>&gt;&lt;/</a:t>
            </a:r>
            <a:r>
              <a:rPr lang="ru" sz="2300">
                <a:solidFill>
                  <a:schemeClr val="accent1"/>
                </a:solidFill>
                <a:latin typeface="Comic Sans MS"/>
                <a:ea typeface="Comic Sans MS"/>
                <a:cs typeface="Comic Sans MS"/>
                <a:sym typeface="Comic Sans MS"/>
              </a:rPr>
              <a:t>script</a:t>
            </a:r>
            <a:r>
              <a:rPr lang="ru" sz="2300">
                <a:solidFill>
                  <a:schemeClr val="dk2"/>
                </a:solidFill>
                <a:latin typeface="Comic Sans MS"/>
                <a:ea typeface="Comic Sans MS"/>
                <a:cs typeface="Comic Sans MS"/>
                <a:sym typeface="Comic Sans MS"/>
              </a:rPr>
              <a:t>&gt;</a:t>
            </a:r>
            <a:endParaRPr sz="2300">
              <a:solidFill>
                <a:schemeClr val="dk2"/>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b="1" lang="ru" sz="2300">
                <a:solidFill>
                  <a:schemeClr val="dk2"/>
                </a:solidFill>
                <a:latin typeface="Comic Sans MS"/>
                <a:ea typeface="Comic Sans MS"/>
                <a:cs typeface="Comic Sans MS"/>
                <a:sym typeface="Comic Sans MS"/>
              </a:rPr>
              <a:t>async - даёт возможность интерпретировать сначала страницу html и лишь потом скрипты.</a:t>
            </a:r>
            <a:endParaRPr b="1" sz="23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t/>
            </a:r>
            <a:endParaRPr sz="2300">
              <a:solidFill>
                <a:schemeClr val="dk2"/>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Исправление синтаксических ошибок.</a:t>
            </a:r>
            <a:endParaRPr sz="3100">
              <a:latin typeface="Comic Sans MS"/>
              <a:ea typeface="Comic Sans MS"/>
              <a:cs typeface="Comic Sans MS"/>
              <a:sym typeface="Comic Sans MS"/>
            </a:endParaRPr>
          </a:p>
        </p:txBody>
      </p:sp>
      <p:pic>
        <p:nvPicPr>
          <p:cNvPr id="178" name="Google Shape;178;p29"/>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79" name="Google Shape;179;p29"/>
          <p:cNvSpPr txBox="1"/>
          <p:nvPr/>
        </p:nvSpPr>
        <p:spPr>
          <a:xfrm>
            <a:off x="325025" y="1567050"/>
            <a:ext cx="8317500" cy="168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ru" sz="2600">
                <a:solidFill>
                  <a:schemeClr val="dk2"/>
                </a:solidFill>
                <a:latin typeface="Comic Sans MS"/>
                <a:ea typeface="Comic Sans MS"/>
                <a:cs typeface="Comic Sans MS"/>
                <a:sym typeface="Comic Sans MS"/>
              </a:rPr>
              <a:t>Попробуйте исправить код и проверить результат.</a:t>
            </a:r>
            <a:endParaRPr sz="2600">
              <a:solidFill>
                <a:schemeClr val="dk2"/>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Исправление синтаксических ошибок.</a:t>
            </a:r>
            <a:endParaRPr sz="3100">
              <a:latin typeface="Comic Sans MS"/>
              <a:ea typeface="Comic Sans MS"/>
              <a:cs typeface="Comic Sans MS"/>
              <a:sym typeface="Comic Sans MS"/>
            </a:endParaRPr>
          </a:p>
        </p:txBody>
      </p:sp>
      <p:pic>
        <p:nvPicPr>
          <p:cNvPr id="185" name="Google Shape;185;p30"/>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86" name="Google Shape;186;p30"/>
          <p:cNvSpPr txBox="1"/>
          <p:nvPr/>
        </p:nvSpPr>
        <p:spPr>
          <a:xfrm>
            <a:off x="315450" y="1003000"/>
            <a:ext cx="8317500" cy="347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ru" sz="2600">
                <a:solidFill>
                  <a:schemeClr val="dk2"/>
                </a:solidFill>
                <a:latin typeface="Comic Sans MS"/>
                <a:ea typeface="Comic Sans MS"/>
                <a:cs typeface="Comic Sans MS"/>
                <a:sym typeface="Comic Sans MS"/>
              </a:rPr>
              <a:t>А теперь тренировка.</a:t>
            </a:r>
            <a:endParaRPr b="1" sz="26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lang="ru" sz="2600">
                <a:solidFill>
                  <a:schemeClr val="dk2"/>
                </a:solidFill>
                <a:latin typeface="Comic Sans MS"/>
                <a:ea typeface="Comic Sans MS"/>
                <a:cs typeface="Comic Sans MS"/>
                <a:sym typeface="Comic Sans MS"/>
              </a:rPr>
              <a:t>Используйте полученный код и попытайтесь найти и исправить ошибки в нём.</a:t>
            </a:r>
            <a:endParaRPr sz="26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b="1" lang="ru" sz="2600">
                <a:solidFill>
                  <a:schemeClr val="dk2"/>
                </a:solidFill>
                <a:latin typeface="Comic Sans MS"/>
                <a:ea typeface="Comic Sans MS"/>
                <a:cs typeface="Comic Sans MS"/>
                <a:sym typeface="Comic Sans MS"/>
              </a:rPr>
              <a:t>Подсказка</a:t>
            </a:r>
            <a:r>
              <a:rPr lang="ru" sz="2600">
                <a:solidFill>
                  <a:schemeClr val="dk2"/>
                </a:solidFill>
                <a:latin typeface="Comic Sans MS"/>
                <a:ea typeface="Comic Sans MS"/>
                <a:cs typeface="Comic Sans MS"/>
                <a:sym typeface="Comic Sans MS"/>
              </a:rPr>
              <a:t>: используйте console.log(obj), обращайте внимание на обращение к классам селекторов и регистр написания имён (переменных, функций и т.д.).</a:t>
            </a:r>
            <a:endParaRPr sz="26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lang="ru" sz="2600">
                <a:solidFill>
                  <a:schemeClr val="dk2"/>
                </a:solidFill>
                <a:latin typeface="Comic Sans MS"/>
                <a:ea typeface="Comic Sans MS"/>
                <a:cs typeface="Comic Sans MS"/>
                <a:sym typeface="Comic Sans MS"/>
              </a:rPr>
              <a:t>Удачи!</a:t>
            </a:r>
            <a:endParaRPr sz="26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lang="ru" sz="2600" u="sng">
                <a:solidFill>
                  <a:schemeClr val="hlink"/>
                </a:solidFill>
                <a:latin typeface="Comic Sans MS"/>
                <a:ea typeface="Comic Sans MS"/>
                <a:cs typeface="Comic Sans MS"/>
                <a:sym typeface="Comic Sans MS"/>
                <a:hlinkClick r:id="rId4"/>
              </a:rPr>
              <a:t>Ссылка на тренировочный код.</a:t>
            </a:r>
            <a:endParaRPr sz="2600">
              <a:solidFill>
                <a:schemeClr val="dk2"/>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Исправление логических ошибок.</a:t>
            </a:r>
            <a:endParaRPr sz="3100">
              <a:latin typeface="Comic Sans MS"/>
              <a:ea typeface="Comic Sans MS"/>
              <a:cs typeface="Comic Sans MS"/>
              <a:sym typeface="Comic Sans MS"/>
            </a:endParaRPr>
          </a:p>
        </p:txBody>
      </p:sp>
      <p:pic>
        <p:nvPicPr>
          <p:cNvPr id="192" name="Google Shape;192;p31"/>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93" name="Google Shape;193;p31"/>
          <p:cNvSpPr txBox="1"/>
          <p:nvPr/>
        </p:nvSpPr>
        <p:spPr>
          <a:xfrm>
            <a:off x="296325" y="878150"/>
            <a:ext cx="8317500" cy="38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ru" sz="2300">
                <a:solidFill>
                  <a:schemeClr val="dk2"/>
                </a:solidFill>
                <a:latin typeface="Comic Sans MS"/>
                <a:ea typeface="Comic Sans MS"/>
                <a:cs typeface="Comic Sans MS"/>
                <a:sym typeface="Comic Sans MS"/>
              </a:rPr>
              <a:t>Получилось исправить код? Если да, поздравляю)</a:t>
            </a:r>
            <a:endParaRPr b="1" sz="23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lang="ru" sz="2300">
                <a:solidFill>
                  <a:schemeClr val="dk2"/>
                </a:solidFill>
                <a:latin typeface="Comic Sans MS"/>
                <a:ea typeface="Comic Sans MS"/>
                <a:cs typeface="Comic Sans MS"/>
                <a:sym typeface="Comic Sans MS"/>
              </a:rPr>
              <a:t>Тогда потренируемся с </a:t>
            </a:r>
            <a:r>
              <a:rPr lang="ru" sz="2300">
                <a:solidFill>
                  <a:schemeClr val="dk2"/>
                </a:solidFill>
                <a:latin typeface="Comic Sans MS"/>
                <a:ea typeface="Comic Sans MS"/>
                <a:cs typeface="Comic Sans MS"/>
                <a:sym typeface="Comic Sans MS"/>
              </a:rPr>
              <a:t>исправлением</a:t>
            </a:r>
            <a:r>
              <a:rPr lang="ru" sz="2300">
                <a:solidFill>
                  <a:schemeClr val="dk2"/>
                </a:solidFill>
                <a:latin typeface="Comic Sans MS"/>
                <a:ea typeface="Comic Sans MS"/>
                <a:cs typeface="Comic Sans MS"/>
                <a:sym typeface="Comic Sans MS"/>
              </a:rPr>
              <a:t> не</a:t>
            </a:r>
            <a:r>
              <a:rPr lang="ru" sz="2300">
                <a:solidFill>
                  <a:schemeClr val="dk2"/>
                </a:solidFill>
                <a:latin typeface="Comic Sans MS"/>
                <a:ea typeface="Comic Sans MS"/>
                <a:cs typeface="Comic Sans MS"/>
                <a:sym typeface="Comic Sans MS"/>
              </a:rPr>
              <a:t>очевидных</a:t>
            </a:r>
            <a:r>
              <a:rPr lang="ru" sz="2300">
                <a:solidFill>
                  <a:schemeClr val="dk2"/>
                </a:solidFill>
                <a:latin typeface="Comic Sans MS"/>
                <a:ea typeface="Comic Sans MS"/>
                <a:cs typeface="Comic Sans MS"/>
                <a:sym typeface="Comic Sans MS"/>
              </a:rPr>
              <a:t>, логических ошибок. </a:t>
            </a:r>
            <a:endParaRPr sz="23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lang="ru" sz="2300">
                <a:solidFill>
                  <a:schemeClr val="dk2"/>
                </a:solidFill>
                <a:latin typeface="Comic Sans MS"/>
                <a:ea typeface="Comic Sans MS"/>
                <a:cs typeface="Comic Sans MS"/>
                <a:sym typeface="Comic Sans MS"/>
              </a:rPr>
              <a:t>Попробуйте в своём или тренировочном коде проследить за поведением переменной, в которую мы сохраняем </a:t>
            </a:r>
            <a:r>
              <a:rPr lang="ru" sz="2300">
                <a:solidFill>
                  <a:schemeClr val="dk2"/>
                </a:solidFill>
                <a:latin typeface="Comic Sans MS"/>
                <a:ea typeface="Comic Sans MS"/>
                <a:cs typeface="Comic Sans MS"/>
                <a:sym typeface="Comic Sans MS"/>
              </a:rPr>
              <a:t>случайное</a:t>
            </a:r>
            <a:r>
              <a:rPr lang="ru" sz="2300">
                <a:solidFill>
                  <a:schemeClr val="dk2"/>
                </a:solidFill>
                <a:latin typeface="Comic Sans MS"/>
                <a:ea typeface="Comic Sans MS"/>
                <a:cs typeface="Comic Sans MS"/>
                <a:sym typeface="Comic Sans MS"/>
              </a:rPr>
              <a:t> число. Что будет если убрать произведение на 100.</a:t>
            </a:r>
            <a:endParaRPr sz="23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lang="ru" sz="2300">
                <a:solidFill>
                  <a:schemeClr val="dk2"/>
                </a:solidFill>
                <a:latin typeface="Comic Sans MS"/>
                <a:ea typeface="Comic Sans MS"/>
                <a:cs typeface="Comic Sans MS"/>
                <a:sym typeface="Comic Sans MS"/>
              </a:rPr>
              <a:t>Используйте console.log(obj) убедитесь, что будет при каждом запуске в переменной? Будет ли получено </a:t>
            </a:r>
            <a:r>
              <a:rPr lang="ru" sz="2300">
                <a:solidFill>
                  <a:schemeClr val="dk2"/>
                </a:solidFill>
                <a:latin typeface="Comic Sans MS"/>
                <a:ea typeface="Comic Sans MS"/>
                <a:cs typeface="Comic Sans MS"/>
                <a:sym typeface="Comic Sans MS"/>
              </a:rPr>
              <a:t>случайное</a:t>
            </a:r>
            <a:r>
              <a:rPr lang="ru" sz="2300">
                <a:solidFill>
                  <a:schemeClr val="dk2"/>
                </a:solidFill>
                <a:latin typeface="Comic Sans MS"/>
                <a:ea typeface="Comic Sans MS"/>
                <a:cs typeface="Comic Sans MS"/>
                <a:sym typeface="Comic Sans MS"/>
              </a:rPr>
              <a:t> значение. </a:t>
            </a:r>
            <a:endParaRPr sz="2300">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rPr lang="ru" sz="2300">
                <a:solidFill>
                  <a:schemeClr val="dk2"/>
                </a:solidFill>
                <a:latin typeface="Comic Sans MS"/>
                <a:ea typeface="Comic Sans MS"/>
                <a:cs typeface="Comic Sans MS"/>
                <a:sym typeface="Comic Sans MS"/>
              </a:rPr>
              <a:t>Сделайте выводы!</a:t>
            </a:r>
            <a:endParaRPr sz="2300">
              <a:solidFill>
                <a:schemeClr val="dk2"/>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104350"/>
            <a:ext cx="8520600" cy="1317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latin typeface="Comic Sans MS"/>
                <a:ea typeface="Comic Sans MS"/>
                <a:cs typeface="Comic Sans MS"/>
                <a:sym typeface="Comic Sans MS"/>
              </a:rPr>
              <a:t>Игра «Угадай число»</a:t>
            </a:r>
            <a:endParaRPr>
              <a:latin typeface="Comic Sans MS"/>
              <a:ea typeface="Comic Sans MS"/>
              <a:cs typeface="Comic Sans MS"/>
              <a:sym typeface="Comic Sans MS"/>
            </a:endParaRPr>
          </a:p>
        </p:txBody>
      </p:sp>
      <p:sp>
        <p:nvSpPr>
          <p:cNvPr id="63" name="Google Shape;63;p14"/>
          <p:cNvSpPr txBox="1"/>
          <p:nvPr/>
        </p:nvSpPr>
        <p:spPr>
          <a:xfrm>
            <a:off x="748750" y="262600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chemeClr val="accent5"/>
                </a:solidFill>
                <a:latin typeface="Comic Sans MS"/>
                <a:ea typeface="Comic Sans MS"/>
                <a:cs typeface="Comic Sans MS"/>
                <a:sym typeface="Comic Sans MS"/>
              </a:rPr>
              <a:t>1</a:t>
            </a:r>
            <a:endParaRPr b="1" sz="2500">
              <a:solidFill>
                <a:schemeClr val="accent5"/>
              </a:solidFill>
              <a:latin typeface="Comic Sans MS"/>
              <a:ea typeface="Comic Sans MS"/>
              <a:cs typeface="Comic Sans MS"/>
              <a:sym typeface="Comic Sans MS"/>
            </a:endParaRPr>
          </a:p>
        </p:txBody>
      </p:sp>
      <p:sp>
        <p:nvSpPr>
          <p:cNvPr id="64" name="Google Shape;64;p14"/>
          <p:cNvSpPr txBox="1"/>
          <p:nvPr/>
        </p:nvSpPr>
        <p:spPr>
          <a:xfrm>
            <a:off x="3070925" y="1823025"/>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rgbClr val="00FFFF"/>
                </a:solidFill>
                <a:latin typeface="Comic Sans MS"/>
                <a:ea typeface="Comic Sans MS"/>
                <a:cs typeface="Comic Sans MS"/>
                <a:sym typeface="Comic Sans MS"/>
              </a:rPr>
              <a:t>99</a:t>
            </a:r>
            <a:endParaRPr b="1" sz="2500">
              <a:solidFill>
                <a:srgbClr val="00FFFF"/>
              </a:solidFill>
              <a:latin typeface="Comic Sans MS"/>
              <a:ea typeface="Comic Sans MS"/>
              <a:cs typeface="Comic Sans MS"/>
              <a:sym typeface="Comic Sans MS"/>
            </a:endParaRPr>
          </a:p>
        </p:txBody>
      </p:sp>
      <p:sp>
        <p:nvSpPr>
          <p:cNvPr id="65" name="Google Shape;65;p14"/>
          <p:cNvSpPr txBox="1"/>
          <p:nvPr/>
        </p:nvSpPr>
        <p:spPr>
          <a:xfrm>
            <a:off x="4351375" y="243070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rgbClr val="00FF00"/>
                </a:solidFill>
                <a:latin typeface="Comic Sans MS"/>
                <a:ea typeface="Comic Sans MS"/>
                <a:cs typeface="Comic Sans MS"/>
                <a:sym typeface="Comic Sans MS"/>
              </a:rPr>
              <a:t>12</a:t>
            </a:r>
            <a:endParaRPr b="1" sz="2500">
              <a:solidFill>
                <a:srgbClr val="00FF00"/>
              </a:solidFill>
              <a:latin typeface="Comic Sans MS"/>
              <a:ea typeface="Comic Sans MS"/>
              <a:cs typeface="Comic Sans MS"/>
              <a:sym typeface="Comic Sans MS"/>
            </a:endParaRPr>
          </a:p>
        </p:txBody>
      </p:sp>
      <p:sp>
        <p:nvSpPr>
          <p:cNvPr id="66" name="Google Shape;66;p14"/>
          <p:cNvSpPr txBox="1"/>
          <p:nvPr/>
        </p:nvSpPr>
        <p:spPr>
          <a:xfrm>
            <a:off x="3222850" y="298410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chemeClr val="dk1"/>
                </a:solidFill>
                <a:latin typeface="Comic Sans MS"/>
                <a:ea typeface="Comic Sans MS"/>
                <a:cs typeface="Comic Sans MS"/>
                <a:sym typeface="Comic Sans MS"/>
              </a:rPr>
              <a:t>7</a:t>
            </a:r>
            <a:endParaRPr b="1" sz="2500">
              <a:solidFill>
                <a:schemeClr val="dk1"/>
              </a:solidFill>
              <a:latin typeface="Comic Sans MS"/>
              <a:ea typeface="Comic Sans MS"/>
              <a:cs typeface="Comic Sans MS"/>
              <a:sym typeface="Comic Sans MS"/>
            </a:endParaRPr>
          </a:p>
        </p:txBody>
      </p:sp>
      <p:sp>
        <p:nvSpPr>
          <p:cNvPr id="67" name="Google Shape;67;p14"/>
          <p:cNvSpPr txBox="1"/>
          <p:nvPr/>
        </p:nvSpPr>
        <p:spPr>
          <a:xfrm>
            <a:off x="6999075" y="290815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rgbClr val="FF0000"/>
                </a:solidFill>
                <a:latin typeface="Comic Sans MS"/>
                <a:ea typeface="Comic Sans MS"/>
                <a:cs typeface="Comic Sans MS"/>
                <a:sym typeface="Comic Sans MS"/>
              </a:rPr>
              <a:t>3</a:t>
            </a:r>
            <a:endParaRPr b="1" sz="2500">
              <a:solidFill>
                <a:srgbClr val="FF0000"/>
              </a:solidFill>
              <a:latin typeface="Comic Sans MS"/>
              <a:ea typeface="Comic Sans MS"/>
              <a:cs typeface="Comic Sans MS"/>
              <a:sym typeface="Comic Sans MS"/>
            </a:endParaRPr>
          </a:p>
        </p:txBody>
      </p:sp>
      <p:sp>
        <p:nvSpPr>
          <p:cNvPr id="68" name="Google Shape;68;p14"/>
          <p:cNvSpPr txBox="1"/>
          <p:nvPr/>
        </p:nvSpPr>
        <p:spPr>
          <a:xfrm>
            <a:off x="4655200" y="379795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rgbClr val="FF00FF"/>
                </a:solidFill>
                <a:latin typeface="Comic Sans MS"/>
                <a:ea typeface="Comic Sans MS"/>
                <a:cs typeface="Comic Sans MS"/>
                <a:sym typeface="Comic Sans MS"/>
              </a:rPr>
              <a:t>4</a:t>
            </a:r>
            <a:endParaRPr b="1" sz="2500">
              <a:solidFill>
                <a:srgbClr val="FF00FF"/>
              </a:solidFill>
              <a:latin typeface="Comic Sans MS"/>
              <a:ea typeface="Comic Sans MS"/>
              <a:cs typeface="Comic Sans MS"/>
              <a:sym typeface="Comic Sans MS"/>
            </a:endParaRPr>
          </a:p>
        </p:txBody>
      </p:sp>
      <p:sp>
        <p:nvSpPr>
          <p:cNvPr id="69" name="Google Shape;69;p14"/>
          <p:cNvSpPr txBox="1"/>
          <p:nvPr/>
        </p:nvSpPr>
        <p:spPr>
          <a:xfrm>
            <a:off x="1671100" y="4047525"/>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chemeClr val="accent1"/>
                </a:solidFill>
                <a:latin typeface="Comic Sans MS"/>
                <a:ea typeface="Comic Sans MS"/>
                <a:cs typeface="Comic Sans MS"/>
                <a:sym typeface="Comic Sans MS"/>
              </a:rPr>
              <a:t>23</a:t>
            </a:r>
            <a:endParaRPr b="1" sz="2500">
              <a:solidFill>
                <a:schemeClr val="accent1"/>
              </a:solidFill>
              <a:latin typeface="Comic Sans MS"/>
              <a:ea typeface="Comic Sans MS"/>
              <a:cs typeface="Comic Sans MS"/>
              <a:sym typeface="Comic Sans MS"/>
            </a:endParaRPr>
          </a:p>
        </p:txBody>
      </p:sp>
      <p:sp>
        <p:nvSpPr>
          <p:cNvPr id="70" name="Google Shape;70;p14"/>
          <p:cNvSpPr txBox="1"/>
          <p:nvPr/>
        </p:nvSpPr>
        <p:spPr>
          <a:xfrm>
            <a:off x="6803750" y="1595125"/>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chemeClr val="accent4"/>
                </a:solidFill>
                <a:latin typeface="Comic Sans MS"/>
                <a:ea typeface="Comic Sans MS"/>
                <a:cs typeface="Comic Sans MS"/>
                <a:sym typeface="Comic Sans MS"/>
              </a:rPr>
              <a:t>2</a:t>
            </a:r>
            <a:endParaRPr b="1" sz="2500">
              <a:solidFill>
                <a:schemeClr val="accent4"/>
              </a:solidFill>
              <a:latin typeface="Comic Sans MS"/>
              <a:ea typeface="Comic Sans MS"/>
              <a:cs typeface="Comic Sans MS"/>
              <a:sym typeface="Comic Sans MS"/>
            </a:endParaRPr>
          </a:p>
        </p:txBody>
      </p:sp>
      <p:pic>
        <p:nvPicPr>
          <p:cNvPr id="71" name="Google Shape;71;p14"/>
          <p:cNvPicPr preferRelativeResize="0"/>
          <p:nvPr/>
        </p:nvPicPr>
        <p:blipFill>
          <a:blip r:embed="rId3">
            <a:alphaModFix/>
          </a:blip>
          <a:stretch>
            <a:fillRect/>
          </a:stretch>
        </p:blipFill>
        <p:spPr>
          <a:xfrm>
            <a:off x="8482200" y="4481325"/>
            <a:ext cx="661800" cy="661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Другие распространённые ошибки</a:t>
            </a:r>
            <a:endParaRPr sz="3100">
              <a:latin typeface="Comic Sans MS"/>
              <a:ea typeface="Comic Sans MS"/>
              <a:cs typeface="Comic Sans MS"/>
              <a:sym typeface="Comic Sans MS"/>
            </a:endParaRPr>
          </a:p>
        </p:txBody>
      </p:sp>
      <p:pic>
        <p:nvPicPr>
          <p:cNvPr id="199" name="Google Shape;199;p32"/>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200" name="Google Shape;200;p32"/>
          <p:cNvSpPr txBox="1"/>
          <p:nvPr/>
        </p:nvSpPr>
        <p:spPr>
          <a:xfrm>
            <a:off x="296325" y="878150"/>
            <a:ext cx="8317500" cy="38154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chemeClr val="dk2"/>
              </a:buClr>
              <a:buSzPts val="2100"/>
              <a:buFont typeface="Comic Sans MS"/>
              <a:buChar char="●"/>
            </a:pPr>
            <a:r>
              <a:rPr lang="ru" sz="2100">
                <a:solidFill>
                  <a:schemeClr val="dk2"/>
                </a:solidFill>
                <a:latin typeface="Comic Sans MS"/>
                <a:ea typeface="Comic Sans MS"/>
                <a:cs typeface="Comic Sans MS"/>
                <a:sym typeface="Comic Sans MS"/>
              </a:rPr>
              <a:t>Перепутать </a:t>
            </a:r>
            <a:r>
              <a:rPr lang="ru" sz="2100">
                <a:solidFill>
                  <a:schemeClr val="dk2"/>
                </a:solidFill>
                <a:latin typeface="Comic Sans MS"/>
                <a:ea typeface="Comic Sans MS"/>
                <a:cs typeface="Comic Sans MS"/>
                <a:sym typeface="Comic Sans MS"/>
              </a:rPr>
              <a:t>оператор сравнения с оператором присваивания if (userGuess = randomNumber). В ЯП Python такая невнимательность спровоцирует критическую ошибку. В JS условный оператор в данном случае всегда вернёт true.</a:t>
            </a:r>
            <a:endParaRPr sz="2100">
              <a:solidFill>
                <a:schemeClr val="dk2"/>
              </a:solidFill>
              <a:latin typeface="Comic Sans MS"/>
              <a:ea typeface="Comic Sans MS"/>
              <a:cs typeface="Comic Sans MS"/>
              <a:sym typeface="Comic Sans MS"/>
            </a:endParaRPr>
          </a:p>
          <a:p>
            <a:pPr indent="-361950" lvl="0" marL="457200" marR="0" rtl="0" algn="l">
              <a:lnSpc>
                <a:spcPct val="100000"/>
              </a:lnSpc>
              <a:spcBef>
                <a:spcPts val="0"/>
              </a:spcBef>
              <a:spcAft>
                <a:spcPts val="0"/>
              </a:spcAft>
              <a:buClr>
                <a:schemeClr val="dk2"/>
              </a:buClr>
              <a:buSzPts val="2100"/>
              <a:buFont typeface="Comic Sans MS"/>
              <a:buChar char="●"/>
            </a:pPr>
            <a:r>
              <a:rPr lang="ru" sz="2100">
                <a:solidFill>
                  <a:schemeClr val="dk2"/>
                </a:solidFill>
                <a:latin typeface="Comic Sans MS"/>
                <a:ea typeface="Comic Sans MS"/>
                <a:cs typeface="Comic Sans MS"/>
                <a:sym typeface="Comic Sans MS"/>
              </a:rPr>
              <a:t>SyntaxError: отсутствует ) после списка аргументов</a:t>
            </a:r>
            <a:endParaRPr sz="2100">
              <a:solidFill>
                <a:schemeClr val="dk2"/>
              </a:solidFill>
              <a:latin typeface="Comic Sans MS"/>
              <a:ea typeface="Comic Sans MS"/>
              <a:cs typeface="Comic Sans MS"/>
              <a:sym typeface="Comic Sans MS"/>
            </a:endParaRPr>
          </a:p>
          <a:p>
            <a:pPr indent="-361950" lvl="0" marL="457200" marR="0" rtl="0" algn="l">
              <a:lnSpc>
                <a:spcPct val="100000"/>
              </a:lnSpc>
              <a:spcBef>
                <a:spcPts val="0"/>
              </a:spcBef>
              <a:spcAft>
                <a:spcPts val="0"/>
              </a:spcAft>
              <a:buClr>
                <a:schemeClr val="dk2"/>
              </a:buClr>
              <a:buSzPts val="2100"/>
              <a:buFont typeface="Comic Sans MS"/>
              <a:buChar char="●"/>
            </a:pPr>
            <a:r>
              <a:rPr lang="ru" sz="2100">
                <a:solidFill>
                  <a:schemeClr val="dk2"/>
                </a:solidFill>
                <a:latin typeface="Comic Sans MS"/>
                <a:ea typeface="Comic Sans MS"/>
                <a:cs typeface="Comic Sans MS"/>
                <a:sym typeface="Comic Sans MS"/>
              </a:rPr>
              <a:t>SyntaxError: missing : after property id</a:t>
            </a:r>
            <a:endParaRPr sz="2100">
              <a:solidFill>
                <a:schemeClr val="dk2"/>
              </a:solidFill>
              <a:latin typeface="Comic Sans MS"/>
              <a:ea typeface="Comic Sans MS"/>
              <a:cs typeface="Comic Sans MS"/>
              <a:sym typeface="Comic Sans MS"/>
            </a:endParaRPr>
          </a:p>
          <a:p>
            <a:pPr indent="-361950" lvl="0" marL="457200" marR="0" rtl="0" algn="l">
              <a:lnSpc>
                <a:spcPct val="100000"/>
              </a:lnSpc>
              <a:spcBef>
                <a:spcPts val="0"/>
              </a:spcBef>
              <a:spcAft>
                <a:spcPts val="0"/>
              </a:spcAft>
              <a:buClr>
                <a:schemeClr val="dk2"/>
              </a:buClr>
              <a:buSzPts val="2100"/>
              <a:buFont typeface="Comic Sans MS"/>
              <a:buChar char="●"/>
            </a:pPr>
            <a:r>
              <a:rPr lang="ru" sz="2100">
                <a:solidFill>
                  <a:schemeClr val="dk2"/>
                </a:solidFill>
                <a:latin typeface="Comic Sans MS"/>
                <a:ea typeface="Comic Sans MS"/>
                <a:cs typeface="Comic Sans MS"/>
                <a:sym typeface="Comic Sans MS"/>
              </a:rPr>
              <a:t>SyntaxError: missing } after function body</a:t>
            </a:r>
            <a:endParaRPr sz="2100">
              <a:solidFill>
                <a:schemeClr val="dk2"/>
              </a:solidFill>
              <a:latin typeface="Comic Sans MS"/>
              <a:ea typeface="Comic Sans MS"/>
              <a:cs typeface="Comic Sans MS"/>
              <a:sym typeface="Comic Sans MS"/>
            </a:endParaRPr>
          </a:p>
          <a:p>
            <a:pPr indent="-361950" lvl="0" marL="457200" marR="0" rtl="0" algn="l">
              <a:lnSpc>
                <a:spcPct val="100000"/>
              </a:lnSpc>
              <a:spcBef>
                <a:spcPts val="0"/>
              </a:spcBef>
              <a:spcAft>
                <a:spcPts val="0"/>
              </a:spcAft>
              <a:buClr>
                <a:schemeClr val="dk2"/>
              </a:buClr>
              <a:buSzPts val="2100"/>
              <a:buFont typeface="Comic Sans MS"/>
              <a:buChar char="●"/>
            </a:pPr>
            <a:r>
              <a:rPr lang="ru" sz="2100">
                <a:solidFill>
                  <a:schemeClr val="dk2"/>
                </a:solidFill>
                <a:latin typeface="Comic Sans MS"/>
                <a:ea typeface="Comic Sans MS"/>
                <a:cs typeface="Comic Sans MS"/>
                <a:sym typeface="Comic Sans MS"/>
              </a:rPr>
              <a:t>SyntaxError: expected expression, got 'string' or SyntaxError: string literal contains an unescaped line break</a:t>
            </a:r>
            <a:endParaRPr sz="2100">
              <a:solidFill>
                <a:schemeClr val="dk2"/>
              </a:solidFill>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Другие распространённые ошибки</a:t>
            </a:r>
            <a:endParaRPr sz="3100">
              <a:latin typeface="Comic Sans MS"/>
              <a:ea typeface="Comic Sans MS"/>
              <a:cs typeface="Comic Sans MS"/>
              <a:sym typeface="Comic Sans MS"/>
            </a:endParaRPr>
          </a:p>
        </p:txBody>
      </p:sp>
      <p:pic>
        <p:nvPicPr>
          <p:cNvPr id="206" name="Google Shape;206;p33"/>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207" name="Google Shape;207;p33"/>
          <p:cNvSpPr txBox="1"/>
          <p:nvPr/>
        </p:nvSpPr>
        <p:spPr>
          <a:xfrm>
            <a:off x="296325" y="878150"/>
            <a:ext cx="8317500" cy="3815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2"/>
              </a:buClr>
              <a:buSzPts val="2100"/>
              <a:buFont typeface="Comic Sans MS"/>
              <a:buChar char="●"/>
            </a:pPr>
            <a:r>
              <a:rPr b="1" lang="ru" sz="2100">
                <a:solidFill>
                  <a:schemeClr val="dk2"/>
                </a:solidFill>
                <a:latin typeface="Comic Sans MS"/>
                <a:ea typeface="Comic Sans MS"/>
                <a:cs typeface="Comic Sans MS"/>
                <a:sym typeface="Comic Sans MS"/>
              </a:rPr>
              <a:t>SyntaxError: missing : after property id</a:t>
            </a:r>
            <a:endParaRPr b="1" sz="21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ru" sz="2100">
                <a:solidFill>
                  <a:schemeClr val="dk2"/>
                </a:solidFill>
                <a:latin typeface="Comic Sans MS"/>
                <a:ea typeface="Comic Sans MS"/>
                <a:cs typeface="Comic Sans MS"/>
                <a:sym typeface="Comic Sans MS"/>
              </a:rPr>
              <a:t>Эта ошибка обычно связана с неправильно сформированным объектом JavaScript, но в этом случае удалось получить её, изменив</a:t>
            </a:r>
            <a:endParaRPr sz="21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21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21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21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21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ru" sz="2100">
                <a:solidFill>
                  <a:schemeClr val="dk2"/>
                </a:solidFill>
                <a:latin typeface="Comic Sans MS"/>
                <a:ea typeface="Comic Sans MS"/>
                <a:cs typeface="Comic Sans MS"/>
                <a:sym typeface="Comic Sans MS"/>
              </a:rPr>
              <a:t>на</a:t>
            </a:r>
            <a:endParaRPr sz="2100">
              <a:solidFill>
                <a:schemeClr val="dk2"/>
              </a:solidFill>
              <a:latin typeface="Comic Sans MS"/>
              <a:ea typeface="Comic Sans MS"/>
              <a:cs typeface="Comic Sans MS"/>
              <a:sym typeface="Comic Sans MS"/>
            </a:endParaRPr>
          </a:p>
        </p:txBody>
      </p:sp>
      <p:pic>
        <p:nvPicPr>
          <p:cNvPr id="208" name="Google Shape;208;p33"/>
          <p:cNvPicPr preferRelativeResize="0"/>
          <p:nvPr/>
        </p:nvPicPr>
        <p:blipFill>
          <a:blip r:embed="rId4">
            <a:alphaModFix/>
          </a:blip>
          <a:stretch>
            <a:fillRect/>
          </a:stretch>
        </p:blipFill>
        <p:spPr>
          <a:xfrm>
            <a:off x="529175" y="2254424"/>
            <a:ext cx="7503576" cy="920575"/>
          </a:xfrm>
          <a:prstGeom prst="rect">
            <a:avLst/>
          </a:prstGeom>
          <a:noFill/>
          <a:ln>
            <a:noFill/>
          </a:ln>
        </p:spPr>
      </p:pic>
      <p:pic>
        <p:nvPicPr>
          <p:cNvPr id="209" name="Google Shape;209;p33"/>
          <p:cNvPicPr preferRelativeResize="0"/>
          <p:nvPr/>
        </p:nvPicPr>
        <p:blipFill>
          <a:blip r:embed="rId5">
            <a:alphaModFix/>
          </a:blip>
          <a:stretch>
            <a:fillRect/>
          </a:stretch>
        </p:blipFill>
        <p:spPr>
          <a:xfrm>
            <a:off x="529175" y="4004900"/>
            <a:ext cx="7503430" cy="920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Другие распространённые ошибки</a:t>
            </a:r>
            <a:endParaRPr sz="3100">
              <a:latin typeface="Comic Sans MS"/>
              <a:ea typeface="Comic Sans MS"/>
              <a:cs typeface="Comic Sans MS"/>
              <a:sym typeface="Comic Sans MS"/>
            </a:endParaRPr>
          </a:p>
        </p:txBody>
      </p:sp>
      <p:pic>
        <p:nvPicPr>
          <p:cNvPr id="215" name="Google Shape;215;p34"/>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216" name="Google Shape;216;p34"/>
          <p:cNvSpPr txBox="1"/>
          <p:nvPr/>
        </p:nvSpPr>
        <p:spPr>
          <a:xfrm>
            <a:off x="296325" y="878150"/>
            <a:ext cx="8317500" cy="3815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2"/>
              </a:buClr>
              <a:buSzPts val="2100"/>
              <a:buFont typeface="Comic Sans MS"/>
              <a:buChar char="●"/>
            </a:pPr>
            <a:r>
              <a:rPr b="1" lang="ru" sz="2100">
                <a:solidFill>
                  <a:schemeClr val="dk2"/>
                </a:solidFill>
                <a:latin typeface="Comic Sans MS"/>
                <a:ea typeface="Comic Sans MS"/>
                <a:cs typeface="Comic Sans MS"/>
                <a:sym typeface="Comic Sans MS"/>
              </a:rPr>
              <a:t>SyntaxError: expected expression, got 'string' or SyntaxError: string literal contains an unescaped line break</a:t>
            </a:r>
            <a:endParaRPr b="1" sz="21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ru" sz="2100">
                <a:solidFill>
                  <a:schemeClr val="dk2"/>
                </a:solidFill>
                <a:latin typeface="Comic Sans MS"/>
                <a:ea typeface="Comic Sans MS"/>
                <a:cs typeface="Comic Sans MS"/>
                <a:sym typeface="Comic Sans MS"/>
              </a:rPr>
              <a:t>Эти ошибки обычно означает, что вы пропустили открывающую или закрывающую кавычку для строковых значений. В первой ошибки выше, строка будет заменена на неожиданный персонаж (ей) , что браузер нашёл вместо кавычек в начале строки. Вторая ошибка означает , что строка не закончилась кавычки.</a:t>
            </a:r>
            <a:endParaRPr sz="2100">
              <a:solidFill>
                <a:schemeClr val="dk2"/>
              </a:solidFill>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ctrTitle"/>
          </p:nvPr>
        </p:nvSpPr>
        <p:spPr>
          <a:xfrm>
            <a:off x="420650" y="89975"/>
            <a:ext cx="7858800" cy="53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sz="3100">
                <a:latin typeface="Comic Sans MS"/>
                <a:ea typeface="Comic Sans MS"/>
                <a:cs typeface="Comic Sans MS"/>
                <a:sym typeface="Comic Sans MS"/>
              </a:rPr>
              <a:t>Общие правила отладки</a:t>
            </a:r>
            <a:endParaRPr sz="3100">
              <a:latin typeface="Comic Sans MS"/>
              <a:ea typeface="Comic Sans MS"/>
              <a:cs typeface="Comic Sans MS"/>
              <a:sym typeface="Comic Sans MS"/>
            </a:endParaRPr>
          </a:p>
        </p:txBody>
      </p:sp>
      <p:pic>
        <p:nvPicPr>
          <p:cNvPr id="222" name="Google Shape;222;p35"/>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223" name="Google Shape;223;p35"/>
          <p:cNvSpPr txBox="1"/>
          <p:nvPr/>
        </p:nvSpPr>
        <p:spPr>
          <a:xfrm>
            <a:off x="296325" y="878150"/>
            <a:ext cx="8317500" cy="38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100">
                <a:solidFill>
                  <a:schemeClr val="dk2"/>
                </a:solidFill>
                <a:latin typeface="Comic Sans MS"/>
                <a:ea typeface="Comic Sans MS"/>
                <a:cs typeface="Comic Sans MS"/>
                <a:sym typeface="Comic Sans MS"/>
              </a:rPr>
              <a:t>Общий подход аналогичен отладке кода python:</a:t>
            </a:r>
            <a:endParaRPr sz="2100">
              <a:solidFill>
                <a:schemeClr val="dk2"/>
              </a:solidFill>
              <a:latin typeface="Comic Sans MS"/>
              <a:ea typeface="Comic Sans MS"/>
              <a:cs typeface="Comic Sans MS"/>
              <a:sym typeface="Comic Sans MS"/>
            </a:endParaRPr>
          </a:p>
          <a:p>
            <a:pPr indent="-361950" lvl="0" marL="457200" rtl="0" algn="l">
              <a:spcBef>
                <a:spcPts val="0"/>
              </a:spcBef>
              <a:spcAft>
                <a:spcPts val="0"/>
              </a:spcAft>
              <a:buClr>
                <a:schemeClr val="dk2"/>
              </a:buClr>
              <a:buSzPts val="2100"/>
              <a:buFont typeface="Comic Sans MS"/>
              <a:buAutoNum type="arabicPeriod"/>
            </a:pPr>
            <a:r>
              <a:rPr lang="ru" sz="2100">
                <a:solidFill>
                  <a:schemeClr val="dk2"/>
                </a:solidFill>
                <a:latin typeface="Comic Sans MS"/>
                <a:ea typeface="Comic Sans MS"/>
                <a:cs typeface="Comic Sans MS"/>
                <a:sym typeface="Comic Sans MS"/>
              </a:rPr>
              <a:t>Когда возникает ошибка, посмотрите полученный номер строки, перейдите к этой строке и посмотрите, можете ли вы определить, что случилось. </a:t>
            </a:r>
            <a:endParaRPr sz="2100">
              <a:solidFill>
                <a:schemeClr val="dk2"/>
              </a:solidFill>
              <a:latin typeface="Comic Sans MS"/>
              <a:ea typeface="Comic Sans MS"/>
              <a:cs typeface="Comic Sans MS"/>
              <a:sym typeface="Comic Sans MS"/>
            </a:endParaRPr>
          </a:p>
          <a:p>
            <a:pPr indent="-361950" lvl="0" marL="457200" rtl="0" algn="l">
              <a:spcBef>
                <a:spcPts val="0"/>
              </a:spcBef>
              <a:spcAft>
                <a:spcPts val="0"/>
              </a:spcAft>
              <a:buClr>
                <a:schemeClr val="dk2"/>
              </a:buClr>
              <a:buSzPts val="2100"/>
              <a:buFont typeface="Comic Sans MS"/>
              <a:buAutoNum type="arabicPeriod"/>
            </a:pPr>
            <a:r>
              <a:rPr lang="ru" sz="2100">
                <a:solidFill>
                  <a:schemeClr val="dk2"/>
                </a:solidFill>
                <a:latin typeface="Comic Sans MS"/>
                <a:ea typeface="Comic Sans MS"/>
                <a:cs typeface="Comic Sans MS"/>
                <a:sym typeface="Comic Sans MS"/>
              </a:rPr>
              <a:t>Имейте в виду, что ошибка не обязательно будет на этой строке, а также, что ошибка может быть вызвана не такой же проблемой, которую мы привели выше!</a:t>
            </a:r>
            <a:endParaRPr sz="2100">
              <a:solidFill>
                <a:schemeClr val="dk2"/>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0" y="1399750"/>
            <a:ext cx="8520600" cy="1317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latin typeface="Comic Sans MS"/>
                <a:ea typeface="Comic Sans MS"/>
                <a:cs typeface="Comic Sans MS"/>
                <a:sym typeface="Comic Sans MS"/>
              </a:rPr>
              <a:t>Для начала поговорим про переменные…</a:t>
            </a:r>
            <a:endParaRPr>
              <a:latin typeface="Comic Sans MS"/>
              <a:ea typeface="Comic Sans MS"/>
              <a:cs typeface="Comic Sans MS"/>
              <a:sym typeface="Comic Sans MS"/>
            </a:endParaRPr>
          </a:p>
        </p:txBody>
      </p:sp>
      <p:pic>
        <p:nvPicPr>
          <p:cNvPr id="77" name="Google Shape;77;p15"/>
          <p:cNvPicPr preferRelativeResize="0"/>
          <p:nvPr/>
        </p:nvPicPr>
        <p:blipFill>
          <a:blip r:embed="rId3">
            <a:alphaModFix/>
          </a:blip>
          <a:stretch>
            <a:fillRect/>
          </a:stretch>
        </p:blipFill>
        <p:spPr>
          <a:xfrm>
            <a:off x="8482200" y="4481325"/>
            <a:ext cx="661800" cy="66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1000050" y="170700"/>
            <a:ext cx="7403700" cy="66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sz="3100">
                <a:latin typeface="Comic Sans MS"/>
                <a:ea typeface="Comic Sans MS"/>
                <a:cs typeface="Comic Sans MS"/>
                <a:sym typeface="Comic Sans MS"/>
              </a:rPr>
              <a:t>Объявление переменных</a:t>
            </a:r>
            <a:endParaRPr sz="2800">
              <a:latin typeface="Comic Sans MS"/>
              <a:ea typeface="Comic Sans MS"/>
              <a:cs typeface="Comic Sans MS"/>
              <a:sym typeface="Comic Sans MS"/>
            </a:endParaRPr>
          </a:p>
        </p:txBody>
      </p:sp>
      <p:pic>
        <p:nvPicPr>
          <p:cNvPr id="83" name="Google Shape;83;p16"/>
          <p:cNvPicPr preferRelativeResize="0"/>
          <p:nvPr/>
        </p:nvPicPr>
        <p:blipFill>
          <a:blip r:embed="rId3">
            <a:alphaModFix/>
          </a:blip>
          <a:stretch>
            <a:fillRect/>
          </a:stretch>
        </p:blipFill>
        <p:spPr>
          <a:xfrm>
            <a:off x="8482200" y="4481325"/>
            <a:ext cx="661800" cy="661800"/>
          </a:xfrm>
          <a:prstGeom prst="rect">
            <a:avLst/>
          </a:prstGeom>
          <a:noFill/>
          <a:ln>
            <a:noFill/>
          </a:ln>
        </p:spPr>
      </p:pic>
      <p:pic>
        <p:nvPicPr>
          <p:cNvPr id="84" name="Google Shape;84;p16"/>
          <p:cNvPicPr preferRelativeResize="0"/>
          <p:nvPr/>
        </p:nvPicPr>
        <p:blipFill>
          <a:blip r:embed="rId4">
            <a:alphaModFix/>
          </a:blip>
          <a:stretch>
            <a:fillRect/>
          </a:stretch>
        </p:blipFill>
        <p:spPr>
          <a:xfrm>
            <a:off x="0" y="832492"/>
            <a:ext cx="9144001" cy="2688167"/>
          </a:xfrm>
          <a:prstGeom prst="rect">
            <a:avLst/>
          </a:prstGeom>
          <a:noFill/>
          <a:ln>
            <a:noFill/>
          </a:ln>
        </p:spPr>
      </p:pic>
      <p:sp>
        <p:nvSpPr>
          <p:cNvPr id="85" name="Google Shape;85;p16"/>
          <p:cNvSpPr txBox="1"/>
          <p:nvPr/>
        </p:nvSpPr>
        <p:spPr>
          <a:xfrm>
            <a:off x="258125" y="3661625"/>
            <a:ext cx="8613900" cy="7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latin typeface="Comic Sans MS"/>
                <a:ea typeface="Comic Sans MS"/>
                <a:cs typeface="Comic Sans MS"/>
                <a:sym typeface="Comic Sans MS"/>
              </a:rPr>
              <a:t>И ещё одно устаревшее ключевое слово </a:t>
            </a:r>
            <a:r>
              <a:rPr b="1" lang="ru" sz="1800">
                <a:solidFill>
                  <a:schemeClr val="accent1"/>
                </a:solidFill>
                <a:latin typeface="Comic Sans MS"/>
                <a:ea typeface="Comic Sans MS"/>
                <a:cs typeface="Comic Sans MS"/>
                <a:sym typeface="Comic Sans MS"/>
              </a:rPr>
              <a:t>var</a:t>
            </a:r>
            <a:r>
              <a:rPr b="1" lang="ru" sz="1800">
                <a:solidFill>
                  <a:schemeClr val="dk2"/>
                </a:solidFill>
                <a:latin typeface="Comic Sans MS"/>
                <a:ea typeface="Comic Sans MS"/>
                <a:cs typeface="Comic Sans MS"/>
                <a:sym typeface="Comic Sans MS"/>
              </a:rPr>
              <a:t>...</a:t>
            </a:r>
            <a:endParaRPr b="1" sz="1800">
              <a:solidFill>
                <a:schemeClr val="dk2"/>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ctrTitle"/>
          </p:nvPr>
        </p:nvSpPr>
        <p:spPr>
          <a:xfrm>
            <a:off x="1000050" y="18300"/>
            <a:ext cx="7403700" cy="66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sz="3100">
                <a:latin typeface="Comic Sans MS"/>
                <a:ea typeface="Comic Sans MS"/>
                <a:cs typeface="Comic Sans MS"/>
                <a:sym typeface="Comic Sans MS"/>
              </a:rPr>
              <a:t>Объявление переменных</a:t>
            </a:r>
            <a:endParaRPr sz="2800">
              <a:latin typeface="Comic Sans MS"/>
              <a:ea typeface="Comic Sans MS"/>
              <a:cs typeface="Comic Sans MS"/>
              <a:sym typeface="Comic Sans MS"/>
            </a:endParaRPr>
          </a:p>
        </p:txBody>
      </p:sp>
      <p:pic>
        <p:nvPicPr>
          <p:cNvPr id="91" name="Google Shape;91;p17"/>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92" name="Google Shape;92;p17"/>
          <p:cNvSpPr txBox="1"/>
          <p:nvPr/>
        </p:nvSpPr>
        <p:spPr>
          <a:xfrm>
            <a:off x="265050" y="594425"/>
            <a:ext cx="8613900" cy="4482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Comic Sans MS"/>
              <a:buAutoNum type="arabicPeriod"/>
            </a:pPr>
            <a:r>
              <a:rPr b="1" lang="ru" sz="1800">
                <a:solidFill>
                  <a:schemeClr val="accent1"/>
                </a:solidFill>
                <a:latin typeface="Comic Sans MS"/>
                <a:ea typeface="Comic Sans MS"/>
                <a:cs typeface="Comic Sans MS"/>
                <a:sym typeface="Comic Sans MS"/>
              </a:rPr>
              <a:t>let </a:t>
            </a:r>
            <a:r>
              <a:rPr lang="ru" sz="1800">
                <a:solidFill>
                  <a:schemeClr val="dk2"/>
                </a:solidFill>
                <a:latin typeface="Comic Sans MS"/>
                <a:ea typeface="Comic Sans MS"/>
                <a:cs typeface="Comic Sans MS"/>
                <a:sym typeface="Comic Sans MS"/>
              </a:rPr>
              <a:t>- объявляет переменную и делает её доступной внутри объявленного блока </a:t>
            </a:r>
            <a:endParaRPr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b="1" lang="ru" sz="1800">
                <a:solidFill>
                  <a:schemeClr val="accent1"/>
                </a:solidFill>
                <a:latin typeface="Comic Sans MS"/>
                <a:ea typeface="Comic Sans MS"/>
                <a:cs typeface="Comic Sans MS"/>
                <a:sym typeface="Comic Sans MS"/>
              </a:rPr>
              <a:t>const </a:t>
            </a:r>
            <a:r>
              <a:rPr lang="ru" sz="1800">
                <a:solidFill>
                  <a:schemeClr val="dk2"/>
                </a:solidFill>
                <a:latin typeface="Comic Sans MS"/>
                <a:ea typeface="Comic Sans MS"/>
                <a:cs typeface="Comic Sans MS"/>
                <a:sym typeface="Comic Sans MS"/>
              </a:rPr>
              <a:t>- </a:t>
            </a:r>
            <a:r>
              <a:rPr lang="ru" sz="1800">
                <a:solidFill>
                  <a:schemeClr val="dk2"/>
                </a:solidFill>
                <a:latin typeface="Comic Sans MS"/>
                <a:ea typeface="Comic Sans MS"/>
                <a:cs typeface="Comic Sans MS"/>
                <a:sym typeface="Comic Sans MS"/>
              </a:rPr>
              <a:t>объявляет переменную значение которой нельзя изменить</a:t>
            </a:r>
            <a:endParaRPr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b="1" lang="ru" sz="1800">
                <a:solidFill>
                  <a:schemeClr val="accent1"/>
                </a:solidFill>
                <a:latin typeface="Comic Sans MS"/>
                <a:ea typeface="Comic Sans MS"/>
                <a:cs typeface="Comic Sans MS"/>
                <a:sym typeface="Comic Sans MS"/>
              </a:rPr>
              <a:t>var </a:t>
            </a:r>
            <a:r>
              <a:rPr lang="ru" sz="1800">
                <a:solidFill>
                  <a:schemeClr val="dk2"/>
                </a:solidFill>
                <a:latin typeface="Comic Sans MS"/>
                <a:ea typeface="Comic Sans MS"/>
                <a:cs typeface="Comic Sans MS"/>
                <a:sym typeface="Comic Sans MS"/>
              </a:rPr>
              <a:t>- устаревший способ объявления переменной в JS. разница заключается в том, что переменные объявленные при помощи var становятся доступными вне своего блока объявления, кроме случаев объявления в функции. При объявлении в функциях при помощи var переменная становится локальной.</a:t>
            </a:r>
            <a:endParaRPr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ru" sz="1800">
                <a:solidFill>
                  <a:schemeClr val="dk2"/>
                </a:solidFill>
                <a:latin typeface="Comic Sans MS"/>
                <a:ea typeface="Comic Sans MS"/>
                <a:cs typeface="Comic Sans MS"/>
                <a:sym typeface="Comic Sans MS"/>
              </a:rPr>
              <a:t>Создание переменной без использования </a:t>
            </a:r>
            <a:r>
              <a:rPr b="1" lang="ru" sz="1800">
                <a:solidFill>
                  <a:srgbClr val="188038"/>
                </a:solidFill>
                <a:latin typeface="Comic Sans MS"/>
                <a:ea typeface="Comic Sans MS"/>
                <a:cs typeface="Comic Sans MS"/>
                <a:sym typeface="Comic Sans MS"/>
              </a:rPr>
              <a:t>“use strict”</a:t>
            </a:r>
            <a:r>
              <a:rPr b="1" lang="ru" sz="1800">
                <a:solidFill>
                  <a:schemeClr val="dk2"/>
                </a:solidFill>
                <a:latin typeface="Comic Sans MS"/>
                <a:ea typeface="Comic Sans MS"/>
                <a:cs typeface="Comic Sans MS"/>
                <a:sym typeface="Comic Sans MS"/>
              </a:rPr>
              <a:t>.</a:t>
            </a:r>
            <a:r>
              <a:rPr b="1" lang="ru" sz="1800">
                <a:solidFill>
                  <a:srgbClr val="188038"/>
                </a:solidFill>
                <a:latin typeface="Comic Sans MS"/>
                <a:ea typeface="Comic Sans MS"/>
                <a:cs typeface="Comic Sans MS"/>
                <a:sym typeface="Comic Sans MS"/>
              </a:rPr>
              <a:t> </a:t>
            </a:r>
            <a:r>
              <a:rPr lang="ru" sz="1800">
                <a:solidFill>
                  <a:schemeClr val="dk2"/>
                </a:solidFill>
                <a:latin typeface="Comic Sans MS"/>
                <a:ea typeface="Comic Sans MS"/>
                <a:cs typeface="Comic Sans MS"/>
                <a:sym typeface="Comic Sans MS"/>
              </a:rPr>
              <a:t>Обычно нам нужно определить переменную перед её использованием. Но раньше было технически возможно создать переменную </a:t>
            </a:r>
            <a:r>
              <a:rPr lang="ru" sz="1800" u="sng">
                <a:solidFill>
                  <a:schemeClr val="dk2"/>
                </a:solidFill>
                <a:latin typeface="Comic Sans MS"/>
                <a:ea typeface="Comic Sans MS"/>
                <a:cs typeface="Comic Sans MS"/>
                <a:sym typeface="Comic Sans MS"/>
              </a:rPr>
              <a:t>простым присвоением значения без использования</a:t>
            </a:r>
            <a:r>
              <a:rPr lang="ru" sz="1800">
                <a:solidFill>
                  <a:schemeClr val="dk2"/>
                </a:solidFill>
                <a:latin typeface="Comic Sans MS"/>
                <a:ea typeface="Comic Sans MS"/>
                <a:cs typeface="Comic Sans MS"/>
                <a:sym typeface="Comic Sans MS"/>
              </a:rPr>
              <a:t> </a:t>
            </a:r>
            <a:r>
              <a:rPr b="1" lang="ru" sz="1800">
                <a:solidFill>
                  <a:schemeClr val="accent1"/>
                </a:solidFill>
                <a:latin typeface="Comic Sans MS"/>
                <a:ea typeface="Comic Sans MS"/>
                <a:cs typeface="Comic Sans MS"/>
                <a:sym typeface="Comic Sans MS"/>
              </a:rPr>
              <a:t>let</a:t>
            </a:r>
            <a:r>
              <a:rPr lang="ru" sz="1800">
                <a:solidFill>
                  <a:schemeClr val="dk2"/>
                </a:solidFill>
                <a:latin typeface="Comic Sans MS"/>
                <a:ea typeface="Comic Sans MS"/>
                <a:cs typeface="Comic Sans MS"/>
                <a:sym typeface="Comic Sans MS"/>
              </a:rPr>
              <a:t>. Это все ещё работает, если мы не включаем </a:t>
            </a:r>
            <a:r>
              <a:rPr b="1" lang="ru" sz="1800">
                <a:solidFill>
                  <a:srgbClr val="188038"/>
                </a:solidFill>
                <a:latin typeface="Comic Sans MS"/>
                <a:ea typeface="Comic Sans MS"/>
                <a:cs typeface="Comic Sans MS"/>
                <a:sym typeface="Comic Sans MS"/>
              </a:rPr>
              <a:t>“use strict”</a:t>
            </a:r>
            <a:r>
              <a:rPr lang="ru" sz="1800">
                <a:solidFill>
                  <a:schemeClr val="dk2"/>
                </a:solidFill>
                <a:latin typeface="Comic Sans MS"/>
                <a:ea typeface="Comic Sans MS"/>
                <a:cs typeface="Comic Sans MS"/>
                <a:sym typeface="Comic Sans MS"/>
              </a:rPr>
              <a:t> в наших файлах, чтобы обеспечить совместимость со старыми скриптами. </a:t>
            </a:r>
            <a:r>
              <a:rPr lang="ru" sz="1800" u="sng">
                <a:solidFill>
                  <a:schemeClr val="dk2"/>
                </a:solidFill>
                <a:latin typeface="Comic Sans MS"/>
                <a:ea typeface="Comic Sans MS"/>
                <a:cs typeface="Comic Sans MS"/>
                <a:sym typeface="Comic Sans MS"/>
              </a:rPr>
              <a:t>Например</a:t>
            </a:r>
            <a:r>
              <a:rPr lang="ru" sz="1800">
                <a:solidFill>
                  <a:schemeClr val="dk2"/>
                </a:solidFill>
                <a:latin typeface="Comic Sans MS"/>
                <a:ea typeface="Comic Sans MS"/>
                <a:cs typeface="Comic Sans MS"/>
                <a:sym typeface="Comic Sans MS"/>
              </a:rPr>
              <a:t>:</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ru" sz="1800">
                <a:solidFill>
                  <a:srgbClr val="188038"/>
                </a:solidFill>
                <a:latin typeface="Courier New"/>
                <a:ea typeface="Courier New"/>
                <a:cs typeface="Courier New"/>
                <a:sym typeface="Courier New"/>
              </a:rPr>
              <a:t>"use strict"</a:t>
            </a:r>
            <a:r>
              <a:rPr lang="ru" sz="1800">
                <a:solidFill>
                  <a:schemeClr val="dk2"/>
                </a:solidFill>
                <a:latin typeface="Courier New"/>
                <a:ea typeface="Courier New"/>
                <a:cs typeface="Courier New"/>
                <a:sym typeface="Courier New"/>
              </a:rPr>
              <a:t>;</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1"/>
                </a:solidFill>
                <a:latin typeface="Courier New"/>
                <a:ea typeface="Courier New"/>
                <a:cs typeface="Courier New"/>
                <a:sym typeface="Courier New"/>
              </a:rPr>
              <a:t>num </a:t>
            </a:r>
            <a:r>
              <a:rPr lang="ru" sz="1800">
                <a:solidFill>
                  <a:schemeClr val="dk1"/>
                </a:solidFill>
                <a:latin typeface="Courier New"/>
                <a:ea typeface="Courier New"/>
                <a:cs typeface="Courier New"/>
                <a:sym typeface="Courier New"/>
              </a:rPr>
              <a:t>= 5; //</a:t>
            </a:r>
            <a:r>
              <a:rPr i="1" lang="ru" sz="1800">
                <a:solidFill>
                  <a:schemeClr val="dk1"/>
                </a:solidFill>
                <a:latin typeface="Courier New"/>
                <a:ea typeface="Courier New"/>
                <a:cs typeface="Courier New"/>
                <a:sym typeface="Courier New"/>
              </a:rPr>
              <a:t> ошибка: num is not defined</a:t>
            </a:r>
            <a:endParaRPr i="1" sz="18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ctrTitle"/>
          </p:nvPr>
        </p:nvSpPr>
        <p:spPr>
          <a:xfrm>
            <a:off x="1000050" y="18300"/>
            <a:ext cx="7403700" cy="66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sz="3100">
                <a:latin typeface="Comic Sans MS"/>
                <a:ea typeface="Comic Sans MS"/>
                <a:cs typeface="Comic Sans MS"/>
                <a:sym typeface="Comic Sans MS"/>
              </a:rPr>
              <a:t>Объявление переменных</a:t>
            </a:r>
            <a:endParaRPr sz="2800">
              <a:latin typeface="Comic Sans MS"/>
              <a:ea typeface="Comic Sans MS"/>
              <a:cs typeface="Comic Sans MS"/>
              <a:sym typeface="Comic Sans MS"/>
            </a:endParaRPr>
          </a:p>
        </p:txBody>
      </p:sp>
      <p:pic>
        <p:nvPicPr>
          <p:cNvPr id="98" name="Google Shape;98;p18"/>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99" name="Google Shape;99;p18"/>
          <p:cNvSpPr txBox="1"/>
          <p:nvPr/>
        </p:nvSpPr>
        <p:spPr>
          <a:xfrm>
            <a:off x="265050" y="594425"/>
            <a:ext cx="8613900" cy="44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solidFill>
                  <a:schemeClr val="dk2"/>
                </a:solidFill>
                <a:latin typeface="Comic Sans MS"/>
                <a:ea typeface="Comic Sans MS"/>
                <a:cs typeface="Comic Sans MS"/>
                <a:sym typeface="Comic Sans MS"/>
              </a:rPr>
              <a:t>Правила объявления переменных:</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ru" sz="1800">
                <a:solidFill>
                  <a:schemeClr val="dk2"/>
                </a:solidFill>
                <a:latin typeface="Comic Sans MS"/>
                <a:ea typeface="Comic Sans MS"/>
                <a:cs typeface="Comic Sans MS"/>
                <a:sym typeface="Comic Sans MS"/>
              </a:rPr>
              <a:t>Имя переменной </a:t>
            </a:r>
            <a:r>
              <a:rPr lang="ru" sz="1800">
                <a:solidFill>
                  <a:srgbClr val="FF0000"/>
                </a:solidFill>
                <a:latin typeface="Comic Sans MS"/>
                <a:ea typeface="Comic Sans MS"/>
                <a:cs typeface="Comic Sans MS"/>
                <a:sym typeface="Comic Sans MS"/>
              </a:rPr>
              <a:t>должно </a:t>
            </a:r>
            <a:r>
              <a:rPr lang="ru" sz="1800">
                <a:solidFill>
                  <a:schemeClr val="dk2"/>
                </a:solidFill>
                <a:latin typeface="Comic Sans MS"/>
                <a:ea typeface="Comic Sans MS"/>
                <a:cs typeface="Comic Sans MS"/>
                <a:sym typeface="Comic Sans MS"/>
              </a:rPr>
              <a:t>содержать только буквы, цифры или символы $ и _.</a:t>
            </a:r>
            <a:endParaRPr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ru" sz="1800">
                <a:solidFill>
                  <a:schemeClr val="dk2"/>
                </a:solidFill>
                <a:latin typeface="Comic Sans MS"/>
                <a:ea typeface="Comic Sans MS"/>
                <a:cs typeface="Comic Sans MS"/>
                <a:sym typeface="Comic Sans MS"/>
              </a:rPr>
              <a:t>Первый символ </a:t>
            </a:r>
            <a:r>
              <a:rPr lang="ru" sz="1800">
                <a:solidFill>
                  <a:srgbClr val="FF0000"/>
                </a:solidFill>
                <a:latin typeface="Comic Sans MS"/>
                <a:ea typeface="Comic Sans MS"/>
                <a:cs typeface="Comic Sans MS"/>
                <a:sym typeface="Comic Sans MS"/>
              </a:rPr>
              <a:t>не должен</a:t>
            </a:r>
            <a:r>
              <a:rPr lang="ru" sz="1800">
                <a:solidFill>
                  <a:schemeClr val="dk2"/>
                </a:solidFill>
                <a:latin typeface="Comic Sans MS"/>
                <a:ea typeface="Comic Sans MS"/>
                <a:cs typeface="Comic Sans MS"/>
                <a:sym typeface="Comic Sans MS"/>
              </a:rPr>
              <a:t> быть цифрой.</a:t>
            </a:r>
            <a:endParaRPr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ru" sz="1800">
                <a:solidFill>
                  <a:srgbClr val="FF0000"/>
                </a:solidFill>
                <a:latin typeface="Comic Sans MS"/>
                <a:ea typeface="Comic Sans MS"/>
                <a:cs typeface="Comic Sans MS"/>
                <a:sym typeface="Comic Sans MS"/>
              </a:rPr>
              <a:t>Нельзя </a:t>
            </a:r>
            <a:r>
              <a:rPr lang="ru" sz="1800">
                <a:solidFill>
                  <a:schemeClr val="dk2"/>
                </a:solidFill>
                <a:latin typeface="Comic Sans MS"/>
                <a:ea typeface="Comic Sans MS"/>
                <a:cs typeface="Comic Sans MS"/>
                <a:sym typeface="Comic Sans MS"/>
              </a:rPr>
              <a:t>использовать зарезервированные слова.</a:t>
            </a:r>
            <a:endParaRPr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ru" sz="1800">
                <a:solidFill>
                  <a:srgbClr val="FF0000"/>
                </a:solidFill>
                <a:latin typeface="Comic Sans MS"/>
                <a:ea typeface="Comic Sans MS"/>
                <a:cs typeface="Comic Sans MS"/>
                <a:sym typeface="Comic Sans MS"/>
              </a:rPr>
              <a:t>Нельзя </a:t>
            </a:r>
            <a:r>
              <a:rPr lang="ru" sz="1800">
                <a:solidFill>
                  <a:schemeClr val="dk2"/>
                </a:solidFill>
                <a:latin typeface="Comic Sans MS"/>
                <a:ea typeface="Comic Sans MS"/>
                <a:cs typeface="Comic Sans MS"/>
                <a:sym typeface="Comic Sans MS"/>
              </a:rPr>
              <a:t>переменную объявлять дважды (в случае использования </a:t>
            </a:r>
            <a:r>
              <a:rPr b="1" lang="ru" sz="1800">
                <a:solidFill>
                  <a:schemeClr val="dk2"/>
                </a:solidFill>
                <a:latin typeface="Comic Sans MS"/>
                <a:ea typeface="Comic Sans MS"/>
                <a:cs typeface="Comic Sans MS"/>
                <a:sym typeface="Comic Sans MS"/>
              </a:rPr>
              <a:t>var </a:t>
            </a:r>
            <a:r>
              <a:rPr lang="ru" sz="1800">
                <a:solidFill>
                  <a:schemeClr val="dk2"/>
                </a:solidFill>
                <a:latin typeface="Comic Sans MS"/>
                <a:ea typeface="Comic Sans MS"/>
                <a:cs typeface="Comic Sans MS"/>
                <a:sym typeface="Comic Sans MS"/>
              </a:rPr>
              <a:t>это допускается).</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chemeClr val="dk2"/>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ctrTitle"/>
          </p:nvPr>
        </p:nvSpPr>
        <p:spPr>
          <a:xfrm>
            <a:off x="311700" y="1399750"/>
            <a:ext cx="8520600" cy="1317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latin typeface="Comic Sans MS"/>
                <a:ea typeface="Comic Sans MS"/>
                <a:cs typeface="Comic Sans MS"/>
                <a:sym typeface="Comic Sans MS"/>
              </a:rPr>
              <a:t>Возвращаемся в код?</a:t>
            </a:r>
            <a:r>
              <a:rPr lang="ru">
                <a:latin typeface="Comic Sans MS"/>
                <a:ea typeface="Comic Sans MS"/>
                <a:cs typeface="Comic Sans MS"/>
                <a:sym typeface="Comic Sans MS"/>
              </a:rPr>
              <a:t> </a:t>
            </a:r>
            <a:endParaRPr>
              <a:latin typeface="Comic Sans MS"/>
              <a:ea typeface="Comic Sans MS"/>
              <a:cs typeface="Comic Sans MS"/>
              <a:sym typeface="Comic Sans MS"/>
            </a:endParaRPr>
          </a:p>
          <a:p>
            <a:pPr indent="0" lvl="0" marL="0" rtl="0" algn="ctr">
              <a:spcBef>
                <a:spcPts val="0"/>
              </a:spcBef>
              <a:spcAft>
                <a:spcPts val="0"/>
              </a:spcAft>
              <a:buNone/>
            </a:pPr>
            <a:r>
              <a:rPr lang="ru">
                <a:latin typeface="Comic Sans MS"/>
                <a:ea typeface="Comic Sans MS"/>
                <a:cs typeface="Comic Sans MS"/>
                <a:sym typeface="Comic Sans MS"/>
              </a:rPr>
              <a:t>А как же типы данных..?</a:t>
            </a:r>
            <a:endParaRPr>
              <a:latin typeface="Comic Sans MS"/>
              <a:ea typeface="Comic Sans MS"/>
              <a:cs typeface="Comic Sans MS"/>
              <a:sym typeface="Comic Sans MS"/>
            </a:endParaRPr>
          </a:p>
        </p:txBody>
      </p:sp>
      <p:pic>
        <p:nvPicPr>
          <p:cNvPr id="105" name="Google Shape;105;p19"/>
          <p:cNvPicPr preferRelativeResize="0"/>
          <p:nvPr/>
        </p:nvPicPr>
        <p:blipFill>
          <a:blip r:embed="rId3">
            <a:alphaModFix/>
          </a:blip>
          <a:stretch>
            <a:fillRect/>
          </a:stretch>
        </p:blipFill>
        <p:spPr>
          <a:xfrm>
            <a:off x="8482200" y="4481325"/>
            <a:ext cx="661800" cy="66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1000050" y="18300"/>
            <a:ext cx="7403700" cy="66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sz="3100">
                <a:latin typeface="Comic Sans MS"/>
                <a:ea typeface="Comic Sans MS"/>
                <a:cs typeface="Comic Sans MS"/>
                <a:sym typeface="Comic Sans MS"/>
              </a:rPr>
              <a:t>Типы данных</a:t>
            </a:r>
            <a:endParaRPr sz="2800">
              <a:latin typeface="Comic Sans MS"/>
              <a:ea typeface="Comic Sans MS"/>
              <a:cs typeface="Comic Sans MS"/>
              <a:sym typeface="Comic Sans MS"/>
            </a:endParaRPr>
          </a:p>
        </p:txBody>
      </p:sp>
      <p:pic>
        <p:nvPicPr>
          <p:cNvPr id="111" name="Google Shape;111;p20"/>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12" name="Google Shape;112;p20"/>
          <p:cNvSpPr txBox="1"/>
          <p:nvPr/>
        </p:nvSpPr>
        <p:spPr>
          <a:xfrm>
            <a:off x="265050" y="594425"/>
            <a:ext cx="8310600" cy="44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latin typeface="Comic Sans MS"/>
                <a:ea typeface="Comic Sans MS"/>
                <a:cs typeface="Comic Sans MS"/>
                <a:sym typeface="Comic Sans MS"/>
              </a:rPr>
              <a:t>Стандарт </a:t>
            </a:r>
            <a:r>
              <a:rPr lang="ru" sz="1800" u="sng">
                <a:solidFill>
                  <a:schemeClr val="hlink"/>
                </a:solidFill>
                <a:latin typeface="Comic Sans MS"/>
                <a:ea typeface="Comic Sans MS"/>
                <a:cs typeface="Comic Sans MS"/>
                <a:sym typeface="Comic Sans MS"/>
                <a:hlinkClick r:id="rId4"/>
              </a:rPr>
              <a:t>ECMAScript </a:t>
            </a:r>
            <a:r>
              <a:rPr lang="ru" sz="1800">
                <a:solidFill>
                  <a:schemeClr val="dk2"/>
                </a:solidFill>
                <a:latin typeface="Comic Sans MS"/>
                <a:ea typeface="Comic Sans MS"/>
                <a:cs typeface="Comic Sans MS"/>
                <a:sym typeface="Comic Sans MS"/>
              </a:rPr>
              <a:t>определяет 8 типов:</a:t>
            </a:r>
            <a:endParaRPr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Char char="●"/>
            </a:pPr>
            <a:r>
              <a:rPr lang="ru" sz="1800" u="sng">
                <a:solidFill>
                  <a:schemeClr val="dk2"/>
                </a:solidFill>
                <a:latin typeface="Comic Sans MS"/>
                <a:ea typeface="Comic Sans MS"/>
                <a:cs typeface="Comic Sans MS"/>
                <a:sym typeface="Comic Sans MS"/>
              </a:rPr>
              <a:t>6 типов</a:t>
            </a:r>
            <a:r>
              <a:rPr lang="ru" sz="1800">
                <a:solidFill>
                  <a:schemeClr val="dk2"/>
                </a:solidFill>
                <a:latin typeface="Comic Sans MS"/>
                <a:ea typeface="Comic Sans MS"/>
                <a:cs typeface="Comic Sans MS"/>
                <a:sym typeface="Comic Sans MS"/>
              </a:rPr>
              <a:t> данных являющихся </a:t>
            </a:r>
            <a:r>
              <a:rPr b="1" lang="ru" sz="1800">
                <a:solidFill>
                  <a:schemeClr val="dk2"/>
                </a:solidFill>
                <a:latin typeface="Comic Sans MS"/>
                <a:ea typeface="Comic Sans MS"/>
                <a:cs typeface="Comic Sans MS"/>
                <a:sym typeface="Comic Sans MS"/>
              </a:rPr>
              <a:t>примитивами</a:t>
            </a:r>
            <a:r>
              <a:rPr lang="ru" sz="1800">
                <a:solidFill>
                  <a:schemeClr val="dk2"/>
                </a:solidFill>
                <a:latin typeface="Comic Sans MS"/>
                <a:ea typeface="Comic Sans MS"/>
                <a:cs typeface="Comic Sans MS"/>
                <a:sym typeface="Comic Sans MS"/>
              </a:rPr>
              <a:t>:</a:t>
            </a:r>
            <a:endParaRPr sz="1800">
              <a:solidFill>
                <a:schemeClr val="dk2"/>
              </a:solidFill>
              <a:latin typeface="Comic Sans MS"/>
              <a:ea typeface="Comic Sans MS"/>
              <a:cs typeface="Comic Sans MS"/>
              <a:sym typeface="Comic Sans MS"/>
            </a:endParaRPr>
          </a:p>
          <a:p>
            <a:pPr indent="-342900" lvl="0" marL="914400" rtl="0" algn="l">
              <a:spcBef>
                <a:spcPts val="0"/>
              </a:spcBef>
              <a:spcAft>
                <a:spcPts val="0"/>
              </a:spcAft>
              <a:buClr>
                <a:schemeClr val="dk2"/>
              </a:buClr>
              <a:buSzPts val="1800"/>
              <a:buFont typeface="Comic Sans MS"/>
              <a:buAutoNum type="arabicPeriod"/>
            </a:pPr>
            <a:r>
              <a:rPr b="1" lang="ru" sz="1800">
                <a:solidFill>
                  <a:schemeClr val="dk2"/>
                </a:solidFill>
                <a:latin typeface="Comic Sans MS"/>
                <a:ea typeface="Comic Sans MS"/>
                <a:cs typeface="Comic Sans MS"/>
                <a:sym typeface="Comic Sans MS"/>
              </a:rPr>
              <a:t>Undefined</a:t>
            </a:r>
            <a:endParaRPr b="1" sz="1800">
              <a:solidFill>
                <a:schemeClr val="dk2"/>
              </a:solidFill>
              <a:latin typeface="Comic Sans MS"/>
              <a:ea typeface="Comic Sans MS"/>
              <a:cs typeface="Comic Sans MS"/>
              <a:sym typeface="Comic Sans MS"/>
            </a:endParaRPr>
          </a:p>
          <a:p>
            <a:pPr indent="-342900" lvl="0" marL="914400" rtl="0" algn="l">
              <a:spcBef>
                <a:spcPts val="0"/>
              </a:spcBef>
              <a:spcAft>
                <a:spcPts val="0"/>
              </a:spcAft>
              <a:buClr>
                <a:schemeClr val="dk2"/>
              </a:buClr>
              <a:buSzPts val="1800"/>
              <a:buFont typeface="Comic Sans MS"/>
              <a:buAutoNum type="arabicPeriod"/>
            </a:pPr>
            <a:r>
              <a:rPr b="1" lang="ru" sz="1800">
                <a:solidFill>
                  <a:schemeClr val="dk2"/>
                </a:solidFill>
                <a:latin typeface="Comic Sans MS"/>
                <a:ea typeface="Comic Sans MS"/>
                <a:cs typeface="Comic Sans MS"/>
                <a:sym typeface="Comic Sans MS"/>
              </a:rPr>
              <a:t>Boolean</a:t>
            </a:r>
            <a:endParaRPr b="1" sz="1800">
              <a:solidFill>
                <a:schemeClr val="dk2"/>
              </a:solidFill>
              <a:latin typeface="Comic Sans MS"/>
              <a:ea typeface="Comic Sans MS"/>
              <a:cs typeface="Comic Sans MS"/>
              <a:sym typeface="Comic Sans MS"/>
            </a:endParaRPr>
          </a:p>
          <a:p>
            <a:pPr indent="-342900" lvl="0" marL="914400" rtl="0" algn="l">
              <a:spcBef>
                <a:spcPts val="0"/>
              </a:spcBef>
              <a:spcAft>
                <a:spcPts val="0"/>
              </a:spcAft>
              <a:buClr>
                <a:schemeClr val="dk2"/>
              </a:buClr>
              <a:buSzPts val="1800"/>
              <a:buFont typeface="Comic Sans MS"/>
              <a:buAutoNum type="arabicPeriod"/>
            </a:pPr>
            <a:r>
              <a:rPr b="1" lang="ru" sz="1800">
                <a:solidFill>
                  <a:schemeClr val="dk2"/>
                </a:solidFill>
                <a:latin typeface="Comic Sans MS"/>
                <a:ea typeface="Comic Sans MS"/>
                <a:cs typeface="Comic Sans MS"/>
                <a:sym typeface="Comic Sans MS"/>
              </a:rPr>
              <a:t>Number</a:t>
            </a:r>
            <a:endParaRPr b="1" sz="1800">
              <a:solidFill>
                <a:schemeClr val="dk2"/>
              </a:solidFill>
              <a:latin typeface="Comic Sans MS"/>
              <a:ea typeface="Comic Sans MS"/>
              <a:cs typeface="Comic Sans MS"/>
              <a:sym typeface="Comic Sans MS"/>
            </a:endParaRPr>
          </a:p>
          <a:p>
            <a:pPr indent="-342900" lvl="0" marL="914400" rtl="0" algn="l">
              <a:spcBef>
                <a:spcPts val="0"/>
              </a:spcBef>
              <a:spcAft>
                <a:spcPts val="0"/>
              </a:spcAft>
              <a:buClr>
                <a:schemeClr val="dk2"/>
              </a:buClr>
              <a:buSzPts val="1800"/>
              <a:buFont typeface="Comic Sans MS"/>
              <a:buAutoNum type="arabicPeriod"/>
            </a:pPr>
            <a:r>
              <a:rPr b="1" lang="ru" sz="1800">
                <a:solidFill>
                  <a:schemeClr val="dk2"/>
                </a:solidFill>
                <a:latin typeface="Comic Sans MS"/>
                <a:ea typeface="Comic Sans MS"/>
                <a:cs typeface="Comic Sans MS"/>
                <a:sym typeface="Comic Sans MS"/>
              </a:rPr>
              <a:t>String</a:t>
            </a:r>
            <a:endParaRPr b="1" sz="1800">
              <a:solidFill>
                <a:schemeClr val="dk2"/>
              </a:solidFill>
              <a:latin typeface="Comic Sans MS"/>
              <a:ea typeface="Comic Sans MS"/>
              <a:cs typeface="Comic Sans MS"/>
              <a:sym typeface="Comic Sans MS"/>
            </a:endParaRPr>
          </a:p>
          <a:p>
            <a:pPr indent="-342900" lvl="0" marL="914400" rtl="0" algn="l">
              <a:spcBef>
                <a:spcPts val="0"/>
              </a:spcBef>
              <a:spcAft>
                <a:spcPts val="0"/>
              </a:spcAft>
              <a:buClr>
                <a:schemeClr val="dk2"/>
              </a:buClr>
              <a:buSzPts val="1800"/>
              <a:buFont typeface="Comic Sans MS"/>
              <a:buAutoNum type="arabicPeriod"/>
            </a:pPr>
            <a:r>
              <a:rPr b="1" lang="ru" sz="1800">
                <a:solidFill>
                  <a:schemeClr val="dk2"/>
                </a:solidFill>
                <a:latin typeface="Comic Sans MS"/>
                <a:ea typeface="Comic Sans MS"/>
                <a:cs typeface="Comic Sans MS"/>
                <a:sym typeface="Comic Sans MS"/>
              </a:rPr>
              <a:t>BigInt</a:t>
            </a:r>
            <a:endParaRPr b="1" sz="1800">
              <a:solidFill>
                <a:schemeClr val="dk2"/>
              </a:solidFill>
              <a:latin typeface="Comic Sans MS"/>
              <a:ea typeface="Comic Sans MS"/>
              <a:cs typeface="Comic Sans MS"/>
              <a:sym typeface="Comic Sans MS"/>
            </a:endParaRPr>
          </a:p>
          <a:p>
            <a:pPr indent="-342900" lvl="0" marL="914400" rtl="0" algn="l">
              <a:spcBef>
                <a:spcPts val="0"/>
              </a:spcBef>
              <a:spcAft>
                <a:spcPts val="0"/>
              </a:spcAft>
              <a:buClr>
                <a:schemeClr val="dk2"/>
              </a:buClr>
              <a:buSzPts val="1800"/>
              <a:buFont typeface="Comic Sans MS"/>
              <a:buAutoNum type="arabicPeriod"/>
            </a:pPr>
            <a:r>
              <a:rPr b="1" lang="ru" sz="1800">
                <a:solidFill>
                  <a:schemeClr val="dk2"/>
                </a:solidFill>
                <a:latin typeface="Comic Sans MS"/>
                <a:ea typeface="Comic Sans MS"/>
                <a:cs typeface="Comic Sans MS"/>
                <a:sym typeface="Comic Sans MS"/>
              </a:rPr>
              <a:t>Symbol</a:t>
            </a:r>
            <a:endParaRPr b="1"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Char char="●"/>
            </a:pPr>
            <a:r>
              <a:rPr b="1" lang="ru" sz="1800">
                <a:solidFill>
                  <a:schemeClr val="dk2"/>
                </a:solidFill>
                <a:latin typeface="Comic Sans MS"/>
                <a:ea typeface="Comic Sans MS"/>
                <a:cs typeface="Comic Sans MS"/>
                <a:sym typeface="Comic Sans MS"/>
              </a:rPr>
              <a:t>Null </a:t>
            </a:r>
            <a:r>
              <a:rPr lang="ru" sz="1800">
                <a:solidFill>
                  <a:schemeClr val="dk2"/>
                </a:solidFill>
                <a:latin typeface="Comic Sans MS"/>
                <a:ea typeface="Comic Sans MS"/>
                <a:cs typeface="Comic Sans MS"/>
                <a:sym typeface="Comic Sans MS"/>
              </a:rPr>
              <a:t>- специальный примитив, используемый не только для данных но и в качестве указателя на финальную точку в Цепочке Прототипов.</a:t>
            </a:r>
            <a:endParaRPr sz="1800">
              <a:solidFill>
                <a:schemeClr val="dk2"/>
              </a:solidFill>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Char char="●"/>
            </a:pPr>
            <a:r>
              <a:rPr b="1" lang="ru" sz="1800">
                <a:solidFill>
                  <a:schemeClr val="dk2"/>
                </a:solidFill>
                <a:latin typeface="Comic Sans MS"/>
                <a:ea typeface="Comic Sans MS"/>
                <a:cs typeface="Comic Sans MS"/>
                <a:sym typeface="Comic Sans MS"/>
              </a:rPr>
              <a:t>Object </a:t>
            </a:r>
            <a:r>
              <a:rPr lang="ru" sz="1800">
                <a:solidFill>
                  <a:schemeClr val="dk2"/>
                </a:solidFill>
                <a:latin typeface="Comic Sans MS"/>
                <a:ea typeface="Comic Sans MS"/>
                <a:cs typeface="Comic Sans MS"/>
                <a:sym typeface="Comic Sans MS"/>
              </a:rPr>
              <a:t>- простая структура, используемая не только для хранения данных, но и для создания других структур, где любая структура создаётся с использованием ключевого слова new: </a:t>
            </a:r>
            <a:r>
              <a:rPr b="1" lang="ru" sz="1800">
                <a:solidFill>
                  <a:schemeClr val="dk2"/>
                </a:solidFill>
                <a:latin typeface="Comic Sans MS"/>
                <a:ea typeface="Comic Sans MS"/>
                <a:cs typeface="Comic Sans MS"/>
                <a:sym typeface="Comic Sans MS"/>
              </a:rPr>
              <a:t>new Object</a:t>
            </a:r>
            <a:r>
              <a:rPr lang="ru" sz="1800">
                <a:solidFill>
                  <a:schemeClr val="dk2"/>
                </a:solidFill>
                <a:latin typeface="Comic Sans MS"/>
                <a:ea typeface="Comic Sans MS"/>
                <a:cs typeface="Comic Sans MS"/>
                <a:sym typeface="Comic Sans MS"/>
              </a:rPr>
              <a:t>, </a:t>
            </a:r>
            <a:r>
              <a:rPr b="1" lang="ru" sz="1800">
                <a:solidFill>
                  <a:schemeClr val="dk2"/>
                </a:solidFill>
                <a:latin typeface="Comic Sans MS"/>
                <a:ea typeface="Comic Sans MS"/>
                <a:cs typeface="Comic Sans MS"/>
                <a:sym typeface="Comic Sans MS"/>
              </a:rPr>
              <a:t>new Array, new Map, new Set, new WeakMap, new WeakSet, new Date</a:t>
            </a:r>
            <a:r>
              <a:rPr lang="ru" sz="1800">
                <a:solidFill>
                  <a:schemeClr val="dk2"/>
                </a:solidFill>
                <a:latin typeface="Comic Sans MS"/>
                <a:ea typeface="Comic Sans MS"/>
                <a:cs typeface="Comic Sans MS"/>
                <a:sym typeface="Comic Sans MS"/>
              </a:rPr>
              <a:t> и множество других структур.</a:t>
            </a:r>
            <a:endParaRPr sz="1800">
              <a:solidFill>
                <a:schemeClr val="dk2"/>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311700" y="1399750"/>
            <a:ext cx="8520600" cy="1317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latin typeface="Comic Sans MS"/>
                <a:ea typeface="Comic Sans MS"/>
                <a:cs typeface="Comic Sans MS"/>
                <a:sym typeface="Comic Sans MS"/>
              </a:rPr>
              <a:t>Ну, а теперь можно вернуться к отладке.</a:t>
            </a:r>
            <a:endParaRPr>
              <a:latin typeface="Comic Sans MS"/>
              <a:ea typeface="Comic Sans MS"/>
              <a:cs typeface="Comic Sans MS"/>
              <a:sym typeface="Comic Sans MS"/>
            </a:endParaRPr>
          </a:p>
        </p:txBody>
      </p:sp>
      <p:pic>
        <p:nvPicPr>
          <p:cNvPr id="118" name="Google Shape;118;p21"/>
          <p:cNvPicPr preferRelativeResize="0"/>
          <p:nvPr/>
        </p:nvPicPr>
        <p:blipFill>
          <a:blip r:embed="rId3">
            <a:alphaModFix/>
          </a:blip>
          <a:stretch>
            <a:fillRect/>
          </a:stretch>
        </p:blipFill>
        <p:spPr>
          <a:xfrm>
            <a:off x="8482200" y="4481325"/>
            <a:ext cx="661800" cy="66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