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81" r:id="rId12"/>
    <p:sldId id="283" r:id="rId13"/>
    <p:sldId id="282" r:id="rId14"/>
    <p:sldId id="279" r:id="rId15"/>
    <p:sldId id="280" r:id="rId16"/>
    <p:sldId id="264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C1ADA-543B-4199-9DDE-676233B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85" y="376579"/>
            <a:ext cx="5855866" cy="610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F7AE7-1610-45C8-98BF-8AD24746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51" y="1195074"/>
            <a:ext cx="5353797" cy="446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376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55880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a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  <a:r>
              <a:rPr lang="ro-RO" dirty="0" err="1"/>
              <a:t>inconjoara</a:t>
            </a:r>
            <a:r>
              <a:rPr lang="ro-RO" dirty="0"/>
              <a:t> toata planta. </a:t>
            </a:r>
            <a:r>
              <a:rPr lang="ro-RO" dirty="0" err="1"/>
              <a:t>Bounding</a:t>
            </a:r>
            <a:r>
              <a:rPr lang="ro-RO" dirty="0"/>
              <a:t> boxul lui este calculat </a:t>
            </a:r>
            <a:r>
              <a:rPr lang="ro-RO" dirty="0" err="1"/>
              <a:t>trecand</a:t>
            </a:r>
            <a:r>
              <a:rPr lang="ro-RO" dirty="0"/>
              <a:t> prin toate punctele</a:t>
            </a:r>
          </a:p>
          <a:p>
            <a:pPr lvl="1"/>
            <a:r>
              <a:rPr lang="ro-RO" dirty="0"/>
              <a:t>Numai </a:t>
            </a:r>
            <a:r>
              <a:rPr lang="ro-RO" dirty="0" err="1"/>
              <a:t>cand</a:t>
            </a:r>
            <a:r>
              <a:rPr lang="ro-RO" dirty="0"/>
              <a:t> apare o coliziune cu acest </a:t>
            </a:r>
            <a:r>
              <a:rPr lang="ro-RO" dirty="0" err="1"/>
              <a:t>bounding</a:t>
            </a:r>
            <a:r>
              <a:rPr lang="ro-RO" dirty="0"/>
              <a:t> box se continua algoritmul</a:t>
            </a:r>
          </a:p>
          <a:p>
            <a:pPr lvl="1"/>
            <a:r>
              <a:rPr lang="ro-RO" dirty="0"/>
              <a:t>Pentru fiecare punct este calculata distanta fata de cel mai apropiat punct de pe </a:t>
            </a:r>
            <a:r>
              <a:rPr lang="ro-RO" dirty="0" err="1"/>
              <a:t>suprafata</a:t>
            </a:r>
            <a:r>
              <a:rPr lang="ro-RO" dirty="0"/>
              <a:t> obiectului </a:t>
            </a:r>
            <a:r>
              <a:rPr lang="ro-RO" dirty="0" err="1"/>
              <a:t>strain</a:t>
            </a:r>
            <a:endParaRPr lang="ro-RO" dirty="0"/>
          </a:p>
          <a:p>
            <a:pPr lvl="1"/>
            <a:r>
              <a:rPr lang="ro-RO" dirty="0"/>
              <a:t>Daca se </a:t>
            </a:r>
            <a:r>
              <a:rPr lang="ro-RO" dirty="0" err="1"/>
              <a:t>depaseste</a:t>
            </a:r>
            <a:r>
              <a:rPr lang="ro-RO" dirty="0"/>
              <a:t> un </a:t>
            </a:r>
            <a:r>
              <a:rPr lang="ro-RO" dirty="0" err="1"/>
              <a:t>threshold</a:t>
            </a:r>
            <a:r>
              <a:rPr lang="ro-RO" dirty="0"/>
              <a:t> este realizat un Ray </a:t>
            </a:r>
            <a:r>
              <a:rPr lang="ro-RO" dirty="0" err="1"/>
              <a:t>Tracing</a:t>
            </a:r>
            <a:r>
              <a:rPr lang="ro-RO" dirty="0"/>
              <a:t> pana in acel punct. Acest pas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precum normala la </a:t>
            </a:r>
            <a:r>
              <a:rPr lang="ro-RO" dirty="0" err="1"/>
              <a:t>suprafata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Punctul este </a:t>
            </a:r>
            <a:r>
              <a:rPr lang="ro-RO" dirty="0" err="1"/>
              <a:t>impins</a:t>
            </a:r>
            <a:r>
              <a:rPr lang="ro-RO" dirty="0"/>
              <a:t> cu o </a:t>
            </a:r>
            <a:r>
              <a:rPr lang="ro-RO" dirty="0" err="1"/>
              <a:t>forta</a:t>
            </a:r>
            <a:r>
              <a:rPr lang="ro-RO" dirty="0"/>
              <a:t>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directie</a:t>
            </a:r>
            <a:r>
              <a:rPr lang="ro-RO" dirty="0"/>
              <a:t> diametral opusa normalei.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8B0-7C49-4BA0-9D7E-55459DE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dirty="0"/>
                  <a:t>Pentru a imita o structura cat mai realista a unei plante am folosit un algoritm de </a:t>
                </a:r>
                <a:r>
                  <a:rPr lang="ro-RO" dirty="0" err="1"/>
                  <a:t>branching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se ia in calcul probabilitatea de </a:t>
                </a:r>
                <a:r>
                  <a:rPr lang="ro-RO" dirty="0" err="1"/>
                  <a:t>branching</a:t>
                </a:r>
                <a:r>
                  <a:rPr lang="ro-RO" dirty="0"/>
                  <a:t>. Daca se </a:t>
                </a:r>
                <a:r>
                  <a:rPr lang="ro-RO" dirty="0" err="1"/>
                  <a:t>depaseste</a:t>
                </a:r>
                <a:r>
                  <a:rPr lang="ro-RO" dirty="0"/>
                  <a:t> aceasta valoare, se </a:t>
                </a:r>
                <a:r>
                  <a:rPr lang="ro-RO" dirty="0" err="1"/>
                  <a:t>creeaza</a:t>
                </a:r>
                <a:r>
                  <a:rPr lang="ro-RO" dirty="0"/>
                  <a:t> un </a:t>
                </a:r>
                <a:r>
                  <a:rPr lang="ro-RO" dirty="0" err="1"/>
                  <a:t>branch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numai in limita impusa de un alt parametru.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nou se </a:t>
                </a:r>
                <a:r>
                  <a:rPr lang="ro-RO" dirty="0" err="1"/>
                  <a:t>creeaza</a:t>
                </a:r>
                <a:r>
                  <a:rPr lang="ro-RO" dirty="0"/>
                  <a:t> un simetric. Se face acest lucru pentru a </a:t>
                </a:r>
                <a:r>
                  <a:rPr lang="ro-RO" dirty="0" err="1"/>
                  <a:t>rasfira</a:t>
                </a:r>
                <a:r>
                  <a:rPr lang="ro-RO" dirty="0"/>
                  <a:t> cat mai mult planta si pentru a prevenii ca toata </a:t>
                </a:r>
                <a:r>
                  <a:rPr lang="ro-RO" dirty="0" err="1"/>
                  <a:t>branchurile</a:t>
                </a:r>
                <a:r>
                  <a:rPr lang="ro-RO" dirty="0"/>
                  <a:t> sa „alunece” </a:t>
                </a:r>
                <a:r>
                  <a:rPr lang="ro-RO" dirty="0" err="1"/>
                  <a:t>intr-o</a:t>
                </a:r>
                <a:r>
                  <a:rPr lang="ro-RO" dirty="0"/>
                  <a:t> singura parte si sa „aplece” planta.</a:t>
                </a:r>
              </a:p>
              <a:p>
                <a:r>
                  <a:rPr lang="ro-RO" dirty="0"/>
                  <a:t>Cele doua </a:t>
                </a:r>
                <a:r>
                  <a:rPr lang="ro-RO" dirty="0" err="1"/>
                  <a:t>branchuri</a:t>
                </a:r>
                <a:r>
                  <a:rPr lang="ro-RO" dirty="0"/>
                  <a:t> sunt „</a:t>
                </a:r>
                <a:r>
                  <a:rPr lang="ro-RO" dirty="0" err="1"/>
                  <a:t>tinute</a:t>
                </a:r>
                <a:r>
                  <a:rPr lang="ro-RO" dirty="0"/>
                  <a:t>” departe una de </a:t>
                </a:r>
                <a:r>
                  <a:rPr lang="ro-RO" dirty="0" err="1"/>
                  <a:t>cealalta</a:t>
                </a:r>
                <a:r>
                  <a:rPr lang="ro-RO" dirty="0"/>
                  <a:t> si de </a:t>
                </a:r>
                <a:r>
                  <a:rPr lang="ro-RO" dirty="0" err="1"/>
                  <a:t>parintele</a:t>
                </a:r>
                <a:r>
                  <a:rPr lang="ro-RO" dirty="0"/>
                  <a:t> lor prin </a:t>
                </a:r>
                <a:r>
                  <a:rPr lang="ro-RO" dirty="0" err="1"/>
                  <a:t>constrangeri</a:t>
                </a:r>
                <a:r>
                  <a:rPr lang="ro-RO" dirty="0"/>
                  <a:t>.</a:t>
                </a:r>
              </a:p>
              <a:p>
                <a:r>
                  <a:rPr lang="ro-RO" dirty="0" err="1"/>
                  <a:t>Numarul</a:t>
                </a:r>
                <a:r>
                  <a:rPr lang="ro-RO" dirty="0"/>
                  <a:t> de noduri de pe fiecare </a:t>
                </a:r>
                <a:r>
                  <a:rPr lang="ro-RO" dirty="0" err="1"/>
                  <a:t>branch</a:t>
                </a:r>
                <a:r>
                  <a:rPr lang="ro-RO" dirty="0"/>
                  <a:t> este egal cu 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𝑁𝑝𝑎𝑟𝑖𝑛𝑡𝑒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𝐻𝑎𝑙𝑣𝑖𝑛𝑔𝑅𝑎𝑡𝑖𝑜𝑛</m:t>
                    </m:r>
                  </m:oMath>
                </a14:m>
                <a:r>
                  <a:rPr lang="ro-RO" dirty="0"/>
                  <a:t>.</a:t>
                </a:r>
              </a:p>
              <a:p>
                <a:r>
                  <a:rPr lang="ro-RO" dirty="0"/>
                  <a:t>Pentru a simula cat mai bine o planta </a:t>
                </a:r>
                <a:r>
                  <a:rPr lang="ro-RO" dirty="0" err="1"/>
                  <a:t>rasfirata</a:t>
                </a:r>
                <a:r>
                  <a:rPr lang="ro-RO" dirty="0"/>
                  <a:t> este introdus un alt parametru „</a:t>
                </a:r>
                <a:r>
                  <a:rPr lang="en-US" dirty="0"/>
                  <a:t>Inter Branch Linear Distance Factor</a:t>
                </a:r>
                <a:r>
                  <a:rPr lang="ro-RO" dirty="0"/>
                  <a:t>” care </a:t>
                </a:r>
                <a:r>
                  <a:rPr lang="ro-RO" dirty="0" err="1"/>
                  <a:t>controleaza</a:t>
                </a:r>
                <a:r>
                  <a:rPr lang="ro-RO" dirty="0"/>
                  <a:t> cat de departe de </a:t>
                </a:r>
                <a:r>
                  <a:rPr lang="ro-RO" dirty="0" err="1"/>
                  <a:t>parinte</a:t>
                </a:r>
                <a:r>
                  <a:rPr lang="ro-RO" dirty="0"/>
                  <a:t> sa fie </a:t>
                </a:r>
                <a:r>
                  <a:rPr lang="ro-RO" dirty="0" err="1"/>
                  <a:t>urmatorul</a:t>
                </a:r>
                <a:r>
                  <a:rPr lang="ro-RO" dirty="0"/>
                  <a:t> punct de pe </a:t>
                </a:r>
                <a:r>
                  <a:rPr lang="ro-RO" dirty="0" err="1"/>
                  <a:t>branch-ul</a:t>
                </a:r>
                <a:r>
                  <a:rPr lang="ro-RO" dirty="0"/>
                  <a:t> copil</a:t>
                </a:r>
              </a:p>
              <a:p>
                <a:pPr lvl="1"/>
                <a:r>
                  <a:rPr lang="ro-RO" dirty="0"/>
                  <a:t>Astfel </a:t>
                </a:r>
                <a:r>
                  <a:rPr lang="ro-RO" dirty="0" err="1"/>
                  <a:t>branchurile</a:t>
                </a:r>
                <a:r>
                  <a:rPr lang="ro-RO" dirty="0"/>
                  <a:t> secundare devin din ce in ce mai </a:t>
                </a:r>
                <a:r>
                  <a:rPr lang="ro-RO" dirty="0" err="1"/>
                  <a:t>rasfirate</a:t>
                </a:r>
                <a:endParaRPr lang="ro-RO" dirty="0"/>
              </a:p>
              <a:p>
                <a:pPr lvl="1"/>
                <a:r>
                  <a:rPr lang="ro-RO" dirty="0"/>
                  <a:t>Liniile ca </a:t>
                </a:r>
                <a:r>
                  <a:rPr lang="ro-RO" dirty="0" err="1"/>
                  <a:t>constrangeri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trebuie determinate printr-un calcul mai complicat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  <a:blipFill>
                <a:blip r:embed="rId2"/>
                <a:stretch>
                  <a:fillRect l="-481" r="-4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7A9B021-722B-4E2A-BA49-5313CED5B1EB}"/>
              </a:ext>
            </a:extLst>
          </p:cNvPr>
          <p:cNvSpPr/>
          <p:nvPr/>
        </p:nvSpPr>
        <p:spPr>
          <a:xfrm>
            <a:off x="4806892" y="4662884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5D56F5-7A08-47EA-A6C9-D780066C8EB3}"/>
              </a:ext>
            </a:extLst>
          </p:cNvPr>
          <p:cNvSpPr/>
          <p:nvPr/>
        </p:nvSpPr>
        <p:spPr>
          <a:xfrm>
            <a:off x="4806892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8FA107-84A1-4C16-9A5A-4FE7AD451E99}"/>
              </a:ext>
            </a:extLst>
          </p:cNvPr>
          <p:cNvSpPr/>
          <p:nvPr/>
        </p:nvSpPr>
        <p:spPr>
          <a:xfrm>
            <a:off x="4806892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F8C7C-7AAC-4616-A7ED-722A13E1F31D}"/>
              </a:ext>
            </a:extLst>
          </p:cNvPr>
          <p:cNvSpPr/>
          <p:nvPr/>
        </p:nvSpPr>
        <p:spPr>
          <a:xfrm>
            <a:off x="4806892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BACE86-77C1-4DC6-A9F1-E28FC8DC7599}"/>
              </a:ext>
            </a:extLst>
          </p:cNvPr>
          <p:cNvCxnSpPr/>
          <p:nvPr/>
        </p:nvCxnSpPr>
        <p:spPr>
          <a:xfrm flipV="1">
            <a:off x="5025006" y="2870434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D08B-3C61-4E77-867A-406814585E4E}"/>
              </a:ext>
            </a:extLst>
          </p:cNvPr>
          <p:cNvCxnSpPr/>
          <p:nvPr/>
        </p:nvCxnSpPr>
        <p:spPr>
          <a:xfrm flipV="1">
            <a:off x="5025006" y="1865153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547D4B-FE25-4E6F-B59A-C18A7622FBFC}"/>
              </a:ext>
            </a:extLst>
          </p:cNvPr>
          <p:cNvSpPr/>
          <p:nvPr/>
        </p:nvSpPr>
        <p:spPr>
          <a:xfrm>
            <a:off x="3600276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1E3F2-681F-4C2A-85DF-1D1B779BE258}"/>
              </a:ext>
            </a:extLst>
          </p:cNvPr>
          <p:cNvCxnSpPr>
            <a:cxnSpLocks/>
          </p:cNvCxnSpPr>
          <p:nvPr/>
        </p:nvCxnSpPr>
        <p:spPr>
          <a:xfrm flipH="1">
            <a:off x="3818390" y="3875715"/>
            <a:ext cx="120661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065473-B06E-413B-98D1-BE89DBB3D7A3}"/>
              </a:ext>
            </a:extLst>
          </p:cNvPr>
          <p:cNvSpPr/>
          <p:nvPr/>
        </p:nvSpPr>
        <p:spPr>
          <a:xfrm>
            <a:off x="3164048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0EDDC0-A0A6-4870-B8CB-2E30F87B15D2}"/>
              </a:ext>
            </a:extLst>
          </p:cNvPr>
          <p:cNvCxnSpPr>
            <a:cxnSpLocks/>
          </p:cNvCxnSpPr>
          <p:nvPr/>
        </p:nvCxnSpPr>
        <p:spPr>
          <a:xfrm flipH="1" flipV="1">
            <a:off x="3382162" y="2870434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E2C11D6-D20B-4031-8BED-76710362D2AE}"/>
              </a:ext>
            </a:extLst>
          </p:cNvPr>
          <p:cNvSpPr/>
          <p:nvPr/>
        </p:nvSpPr>
        <p:spPr>
          <a:xfrm>
            <a:off x="2727820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5D5A02-A431-4916-B0B9-2926370B8F92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037637-0DFE-4C6C-AD94-9842345AA49E}"/>
              </a:ext>
            </a:extLst>
          </p:cNvPr>
          <p:cNvCxnSpPr/>
          <p:nvPr/>
        </p:nvCxnSpPr>
        <p:spPr>
          <a:xfrm flipV="1">
            <a:off x="5025006" y="3875717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4BE3F2-2FED-4151-AA2E-44F598420B45}"/>
              </a:ext>
            </a:extLst>
          </p:cNvPr>
          <p:cNvCxnSpPr/>
          <p:nvPr/>
        </p:nvCxnSpPr>
        <p:spPr>
          <a:xfrm flipV="1">
            <a:off x="5025006" y="3088548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86AD48-6E3A-49F6-A7B3-0E746EA4D295}"/>
              </a:ext>
            </a:extLst>
          </p:cNvPr>
          <p:cNvSpPr txBox="1"/>
          <p:nvPr/>
        </p:nvSpPr>
        <p:spPr>
          <a:xfrm>
            <a:off x="6828466" y="2903882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principal/</a:t>
            </a:r>
            <a:r>
              <a:rPr lang="ro-RO" dirty="0" err="1"/>
              <a:t>parinte</a:t>
            </a:r>
            <a:endParaRPr lang="ro-RO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79A063-762E-4ACB-B308-341F0298D5C9}"/>
              </a:ext>
            </a:extLst>
          </p:cNvPr>
          <p:cNvCxnSpPr/>
          <p:nvPr/>
        </p:nvCxnSpPr>
        <p:spPr>
          <a:xfrm flipV="1">
            <a:off x="3151465" y="1105951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B9F00-7E31-4F72-8715-51A24E1EF772}"/>
              </a:ext>
            </a:extLst>
          </p:cNvPr>
          <p:cNvSpPr txBox="1"/>
          <p:nvPr/>
        </p:nvSpPr>
        <p:spPr>
          <a:xfrm>
            <a:off x="4921542" y="917572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secundar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D2851-503A-4E0B-B8AE-C18454A069F9}"/>
              </a:ext>
            </a:extLst>
          </p:cNvPr>
          <p:cNvCxnSpPr>
            <a:cxnSpLocks/>
          </p:cNvCxnSpPr>
          <p:nvPr/>
        </p:nvCxnSpPr>
        <p:spPr>
          <a:xfrm flipH="1">
            <a:off x="3382162" y="2849355"/>
            <a:ext cx="16351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367296-37D8-4AF1-828F-43BF4615EFB8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2079073" cy="10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8F938C-D876-4BE3-8D8E-F9976888BF2E}"/>
              </a:ext>
            </a:extLst>
          </p:cNvPr>
          <p:cNvSpPr txBox="1"/>
          <p:nvPr/>
        </p:nvSpPr>
        <p:spPr>
          <a:xfrm>
            <a:off x="4199739" y="37834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873E8-19B2-4575-95C7-2D3685273434}"/>
              </a:ext>
            </a:extLst>
          </p:cNvPr>
          <p:cNvSpPr txBox="1"/>
          <p:nvPr/>
        </p:nvSpPr>
        <p:spPr>
          <a:xfrm>
            <a:off x="4198156" y="2762398"/>
            <a:ext cx="2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3FB3B-8910-451C-AF26-BC8C005B9809}"/>
              </a:ext>
            </a:extLst>
          </p:cNvPr>
          <p:cNvSpPr txBox="1"/>
          <p:nvPr/>
        </p:nvSpPr>
        <p:spPr>
          <a:xfrm>
            <a:off x="5000712" y="31219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CB386-6B4F-4C7C-B793-B12BBA9DDB47}"/>
              </a:ext>
            </a:extLst>
          </p:cNvPr>
          <p:cNvSpPr txBox="1"/>
          <p:nvPr/>
        </p:nvSpPr>
        <p:spPr>
          <a:xfrm>
            <a:off x="3310825" y="31898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A52E1-C24A-401E-BF2B-50055BB25A09}"/>
              </a:ext>
            </a:extLst>
          </p:cNvPr>
          <p:cNvCxnSpPr>
            <a:cxnSpLocks/>
          </p:cNvCxnSpPr>
          <p:nvPr/>
        </p:nvCxnSpPr>
        <p:spPr>
          <a:xfrm flipH="1">
            <a:off x="3818390" y="2838761"/>
            <a:ext cx="1182322" cy="10369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D389F6-782F-456A-B00C-6B64BDAC1A6C}"/>
              </a:ext>
            </a:extLst>
          </p:cNvPr>
          <p:cNvCxnSpPr>
            <a:cxnSpLocks/>
          </p:cNvCxnSpPr>
          <p:nvPr/>
        </p:nvCxnSpPr>
        <p:spPr>
          <a:xfrm>
            <a:off x="3374473" y="2849355"/>
            <a:ext cx="1642844" cy="10263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250F-754A-41FA-A344-4DB1D9974A32}"/>
              </a:ext>
            </a:extLst>
          </p:cNvPr>
          <p:cNvCxnSpPr>
            <a:cxnSpLocks/>
          </p:cNvCxnSpPr>
          <p:nvPr/>
        </p:nvCxnSpPr>
        <p:spPr>
          <a:xfrm flipH="1">
            <a:off x="3400536" y="1865153"/>
            <a:ext cx="1632160" cy="986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A425D-806C-49F2-B8D9-F78215D9A8B5}"/>
              </a:ext>
            </a:extLst>
          </p:cNvPr>
          <p:cNvCxnSpPr>
            <a:cxnSpLocks/>
          </p:cNvCxnSpPr>
          <p:nvPr/>
        </p:nvCxnSpPr>
        <p:spPr>
          <a:xfrm>
            <a:off x="2972674" y="1862089"/>
            <a:ext cx="2028038" cy="989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E530F3-4DAF-44DE-A578-FF50B51AFE5C}"/>
              </a:ext>
            </a:extLst>
          </p:cNvPr>
          <p:cNvSpPr txBox="1"/>
          <p:nvPr/>
        </p:nvSpPr>
        <p:spPr>
          <a:xfrm>
            <a:off x="3590270" y="27972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9A71AD-6FE9-4E31-8D7F-C631E7CF8039}"/>
              </a:ext>
            </a:extLst>
          </p:cNvPr>
          <p:cNvSpPr txBox="1"/>
          <p:nvPr/>
        </p:nvSpPr>
        <p:spPr>
          <a:xfrm>
            <a:off x="3742670" y="34588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/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𝐼𝑛𝑡𝑒𝑟𝐵𝑟𝑎𝑛𝑐h𝐿𝑖𝑛𝑒𝑎𝑟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𝑖𝑠𝑡𝑎𝑛𝑐𝑒𝐹𝑎𝑐𝑡𝑜𝑟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blipFill>
                <a:blip r:embed="rId2"/>
                <a:stretch>
                  <a:fillRect l="-826" r="-826" b="-652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/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blipFill>
                <a:blip r:embed="rId3"/>
                <a:stretch>
                  <a:fillRect l="-2432" r="-912" b="-2909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/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1=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blipFill>
                <a:blip r:embed="rId4"/>
                <a:stretch>
                  <a:fillRect l="-1538" b="-34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831</Words>
  <Application>Microsoft Office PowerPoint</Application>
  <PresentationFormat>Widescreen</PresentationFormat>
  <Paragraphs>86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Cambria Math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Implementare verlet integration</vt:lpstr>
      <vt:lpstr>PowerPoint Presentation</vt:lpstr>
      <vt:lpstr>PowerPoint Presentation</vt:lpstr>
      <vt:lpstr>Terrain generator</vt:lpstr>
      <vt:lpstr>PowerPoint Presentation</vt:lpstr>
      <vt:lpstr>Network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2022-04-12T17:35:33Z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