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58" r:id="rId7"/>
    <p:sldId id="260" r:id="rId8"/>
    <p:sldId id="275" r:id="rId9"/>
    <p:sldId id="277" r:id="rId10"/>
    <p:sldId id="278" r:id="rId11"/>
    <p:sldId id="281" r:id="rId12"/>
    <p:sldId id="283" r:id="rId13"/>
    <p:sldId id="282" r:id="rId14"/>
    <p:sldId id="286" r:id="rId15"/>
    <p:sldId id="279" r:id="rId16"/>
    <p:sldId id="280" r:id="rId17"/>
    <p:sldId id="284" r:id="rId18"/>
    <p:sldId id="285" r:id="rId19"/>
    <p:sldId id="264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848145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Ocean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7321" y="3340428"/>
            <a:ext cx="3022804" cy="21124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Reznicencu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sergiu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Vlascenco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Daniel-Marian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Rotaru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Catalin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Elena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matei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233008-06A2-4ACA-898A-C67DC128F0A2}"/>
              </a:ext>
            </a:extLst>
          </p:cNvPr>
          <p:cNvSpPr txBox="1">
            <a:spLocks/>
          </p:cNvSpPr>
          <p:nvPr/>
        </p:nvSpPr>
        <p:spPr>
          <a:xfrm>
            <a:off x="4144160" y="3340428"/>
            <a:ext cx="3686933" cy="2112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Barbu David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Gurzu Antonio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Teo caragea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Andronie Iustinian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7C1ADA-543B-4199-9DDE-676233BE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85" y="376579"/>
            <a:ext cx="5855866" cy="6104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F7AE7-1610-45C8-98BF-8AD24746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51" y="1195074"/>
            <a:ext cx="5353797" cy="446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37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3591-C3A2-44FD-98BB-6362C824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24" y="466288"/>
            <a:ext cx="4053979" cy="5925423"/>
          </a:xfrm>
        </p:spPr>
        <p:txBody>
          <a:bodyPr>
            <a:normAutofit/>
          </a:bodyPr>
          <a:lstStyle/>
          <a:p>
            <a:r>
              <a:rPr lang="ro-RO" dirty="0"/>
              <a:t>Pentru a simula fizica apei si pentru a „</a:t>
            </a:r>
            <a:r>
              <a:rPr lang="ro-RO" dirty="0" err="1"/>
              <a:t>desfasura</a:t>
            </a:r>
            <a:r>
              <a:rPr lang="ro-RO" dirty="0"/>
              <a:t>” plantele cat mai repede am </a:t>
            </a:r>
            <a:r>
              <a:rPr lang="ro-RO" dirty="0" err="1"/>
              <a:t>adaugat</a:t>
            </a:r>
            <a:r>
              <a:rPr lang="ro-RO" dirty="0"/>
              <a:t> un parametru de </a:t>
            </a:r>
            <a:r>
              <a:rPr lang="ro-RO" dirty="0" err="1"/>
              <a:t>gravitatie</a:t>
            </a:r>
            <a:r>
              <a:rPr lang="ro-RO" dirty="0"/>
              <a:t>.</a:t>
            </a:r>
          </a:p>
          <a:p>
            <a:r>
              <a:rPr lang="ro-RO" dirty="0"/>
              <a:t>Acesta de fapt </a:t>
            </a:r>
            <a:r>
              <a:rPr lang="ro-RO" dirty="0" err="1"/>
              <a:t>simuleaza</a:t>
            </a:r>
            <a:r>
              <a:rPr lang="ro-RO" dirty="0"/>
              <a:t> efectul principiului lui Arhimede.</a:t>
            </a:r>
          </a:p>
          <a:p>
            <a:r>
              <a:rPr lang="ro-RO" dirty="0"/>
              <a:t>Pentru fiecare punct este aplicata o </a:t>
            </a:r>
            <a:r>
              <a:rPr lang="ro-RO" dirty="0" err="1"/>
              <a:t>forta</a:t>
            </a:r>
            <a:r>
              <a:rPr lang="ro-RO" dirty="0"/>
              <a:t> pe verticala in sus ce depinde de „</a:t>
            </a:r>
            <a:r>
              <a:rPr lang="ro-RO" dirty="0" err="1"/>
              <a:t>adancimea</a:t>
            </a:r>
            <a:r>
              <a:rPr lang="ro-RO" dirty="0"/>
              <a:t>” acelui punct.</a:t>
            </a:r>
          </a:p>
          <a:p>
            <a:r>
              <a:rPr lang="ro-RO" dirty="0" err="1"/>
              <a:t>Relatia</a:t>
            </a:r>
            <a:r>
              <a:rPr lang="ro-RO" dirty="0"/>
              <a:t> este una invers liniara. Cu cat punctul este mai departe de fundul oceanului cu </a:t>
            </a:r>
            <a:r>
              <a:rPr lang="ro-RO" dirty="0" err="1"/>
              <a:t>atat</a:t>
            </a:r>
            <a:r>
              <a:rPr lang="ro-RO" dirty="0"/>
              <a:t> scade puterea </a:t>
            </a:r>
            <a:r>
              <a:rPr lang="ro-RO" dirty="0" err="1"/>
              <a:t>fortei</a:t>
            </a:r>
            <a:r>
              <a:rPr lang="ro-RO" dirty="0"/>
              <a:t> care trage punctul in sus.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EFAA-A125-4DEE-8ED9-8314CF26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70" y="1333150"/>
            <a:ext cx="6226506" cy="37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C12-7659-4591-A8B8-EE87B56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Terrain</a:t>
            </a:r>
            <a:r>
              <a:rPr lang="ro-RO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C14C-5BF3-45BB-9621-29B8D442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este utilizat </a:t>
            </a:r>
            <a:r>
              <a:rPr lang="ro-RO" dirty="0" err="1"/>
              <a:t>intr-o</a:t>
            </a:r>
            <a:r>
              <a:rPr lang="ro-RO" dirty="0"/>
              <a:t> clasa de generare a </a:t>
            </a:r>
            <a:r>
              <a:rPr lang="ro-RO" dirty="0" err="1"/>
              <a:t>chunk</a:t>
            </a:r>
            <a:r>
              <a:rPr lang="ro-RO" dirty="0"/>
              <a:t>-urilor pentru teren.</a:t>
            </a:r>
          </a:p>
          <a:p>
            <a:r>
              <a:rPr lang="ro-RO" dirty="0"/>
              <a:t>O variabila </a:t>
            </a:r>
            <a:r>
              <a:rPr lang="ro-RO" dirty="0" err="1"/>
              <a:t>controleaza</a:t>
            </a:r>
            <a:r>
              <a:rPr lang="ro-RO" dirty="0"/>
              <a:t> step </a:t>
            </a:r>
            <a:r>
              <a:rPr lang="ro-RO" dirty="0" err="1"/>
              <a:t>size-ul</a:t>
            </a:r>
            <a:r>
              <a:rPr lang="ro-RO" dirty="0"/>
              <a:t> terenului – folosit pentru aspectul de terasare</a:t>
            </a:r>
          </a:p>
          <a:p>
            <a:r>
              <a:rPr lang="ro-RO" dirty="0"/>
              <a:t>Alte variabile </a:t>
            </a:r>
            <a:r>
              <a:rPr lang="ro-RO" dirty="0" err="1"/>
              <a:t>controleaza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Lungimea bazei unui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 err="1"/>
              <a:t>Inaltimea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(se face </a:t>
            </a:r>
            <a:r>
              <a:rPr lang="ro-RO" dirty="0" err="1"/>
              <a:t>intr</a:t>
            </a:r>
            <a:r>
              <a:rPr lang="ro-RO" dirty="0"/>
              <a:t>-un cerc)</a:t>
            </a:r>
          </a:p>
          <a:p>
            <a:r>
              <a:rPr lang="ro-RO" dirty="0" err="1"/>
              <a:t>Chunkurile</a:t>
            </a:r>
            <a:r>
              <a:rPr lang="ro-RO" dirty="0"/>
              <a:t> nu sunt distruse in </a:t>
            </a:r>
            <a:r>
              <a:rPr lang="ro-RO" dirty="0" err="1"/>
              <a:t>intregime</a:t>
            </a:r>
            <a:r>
              <a:rPr lang="ro-RO" dirty="0"/>
              <a:t> ci la dezactivare sunt salvate </a:t>
            </a:r>
            <a:r>
              <a:rPr lang="ro-RO" dirty="0" err="1"/>
              <a:t>intr</a:t>
            </a:r>
            <a:r>
              <a:rPr lang="ro-RO" dirty="0"/>
              <a:t>-un cache de unde vor fi </a:t>
            </a:r>
            <a:r>
              <a:rPr lang="ro-RO" dirty="0" err="1"/>
              <a:t>reincarcate</a:t>
            </a:r>
            <a:r>
              <a:rPr lang="ro-RO" dirty="0"/>
              <a:t> la comanda.</a:t>
            </a:r>
          </a:p>
          <a:p>
            <a:r>
              <a:rPr lang="ro-RO" dirty="0"/>
              <a:t>Fiecare </a:t>
            </a:r>
            <a:r>
              <a:rPr lang="ro-RO" dirty="0" err="1"/>
              <a:t>chunk</a:t>
            </a:r>
            <a:r>
              <a:rPr lang="ro-RO" dirty="0"/>
              <a:t> are un </a:t>
            </a:r>
            <a:r>
              <a:rPr lang="ro-RO" dirty="0" err="1"/>
              <a:t>mesh</a:t>
            </a:r>
            <a:r>
              <a:rPr lang="ro-RO" dirty="0"/>
              <a:t> atribuit si un </a:t>
            </a:r>
            <a:r>
              <a:rPr lang="ro-RO" dirty="0" err="1"/>
              <a:t>collider</a:t>
            </a:r>
            <a:r>
              <a:rPr lang="ro-RO" dirty="0"/>
              <a:t> format din acel </a:t>
            </a:r>
            <a:r>
              <a:rPr lang="ro-RO" dirty="0" err="1"/>
              <a:t>mesh</a:t>
            </a:r>
            <a:r>
              <a:rPr lang="ro-RO" dirty="0"/>
              <a:t>. Astfel vehiculul poate </a:t>
            </a:r>
            <a:r>
              <a:rPr lang="ro-RO" dirty="0" err="1"/>
              <a:t>interactiona</a:t>
            </a:r>
            <a:r>
              <a:rPr lang="ro-RO" dirty="0"/>
              <a:t> cu „</a:t>
            </a:r>
            <a:r>
              <a:rPr lang="ro-RO" dirty="0" err="1"/>
              <a:t>pamantul</a:t>
            </a:r>
            <a:r>
              <a:rPr lang="ro-RO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7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2D1F-F155-4AB9-8BDA-2094541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3"/>
            <a:ext cx="10131425" cy="4133637"/>
          </a:xfrm>
        </p:spPr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err="1"/>
              <a:t>acelasi</a:t>
            </a:r>
            <a:r>
              <a:rPr lang="ro-RO" dirty="0"/>
              <a:t> algoritm este suprapus un </a:t>
            </a:r>
            <a:r>
              <a:rPr lang="ro-RO" dirty="0" err="1"/>
              <a:t>engine</a:t>
            </a:r>
            <a:r>
              <a:rPr lang="ro-RO" dirty="0"/>
              <a:t> de plasare a plantelor in </a:t>
            </a:r>
            <a:r>
              <a:rPr lang="ro-RO" dirty="0" err="1"/>
              <a:t>pozitii</a:t>
            </a:r>
            <a:r>
              <a:rPr lang="ro-RO" dirty="0"/>
              <a:t> random.</a:t>
            </a:r>
          </a:p>
          <a:p>
            <a:r>
              <a:rPr lang="ro-RO" dirty="0" err="1"/>
              <a:t>Cateva</a:t>
            </a:r>
            <a:r>
              <a:rPr lang="ro-RO" dirty="0"/>
              <a:t> variabile </a:t>
            </a:r>
            <a:r>
              <a:rPr lang="ro-RO" dirty="0" err="1"/>
              <a:t>controleaza</a:t>
            </a:r>
            <a:r>
              <a:rPr lang="ro-RO" dirty="0"/>
              <a:t> </a:t>
            </a:r>
            <a:r>
              <a:rPr lang="ro-RO" dirty="0" err="1"/>
              <a:t>compartamenul</a:t>
            </a:r>
            <a:r>
              <a:rPr lang="ro-RO" dirty="0"/>
              <a:t> algoritmului:</a:t>
            </a:r>
          </a:p>
          <a:p>
            <a:pPr lvl="1"/>
            <a:r>
              <a:rPr lang="ro-RO" dirty="0"/>
              <a:t>Plante per </a:t>
            </a:r>
            <a:r>
              <a:rPr lang="ro-RO" dirty="0" err="1"/>
              <a:t>chunk</a:t>
            </a:r>
            <a:endParaRPr lang="ro-RO" dirty="0"/>
          </a:p>
          <a:p>
            <a:pPr lvl="1"/>
            <a:r>
              <a:rPr lang="ro-RO" dirty="0"/>
              <a:t>Raza de </a:t>
            </a:r>
            <a:r>
              <a:rPr lang="ro-RO" dirty="0" err="1"/>
              <a:t>incarcare</a:t>
            </a:r>
            <a:r>
              <a:rPr lang="ro-RO" dirty="0"/>
              <a:t> a plantelor</a:t>
            </a:r>
          </a:p>
          <a:p>
            <a:r>
              <a:rPr lang="ro-RO" dirty="0"/>
              <a:t>Implementare</a:t>
            </a:r>
          </a:p>
          <a:p>
            <a:pPr lvl="1"/>
            <a:r>
              <a:rPr lang="ro-RO" dirty="0"/>
              <a:t>Algoritmul </a:t>
            </a:r>
            <a:r>
              <a:rPr lang="ro-RO" dirty="0" err="1"/>
              <a:t>foloseste</a:t>
            </a:r>
            <a:r>
              <a:rPr lang="ro-RO" dirty="0"/>
              <a:t> Ray </a:t>
            </a:r>
            <a:r>
              <a:rPr lang="ro-RO" dirty="0" err="1"/>
              <a:t>Tracing</a:t>
            </a:r>
            <a:endParaRPr lang="ro-RO" dirty="0"/>
          </a:p>
          <a:p>
            <a:pPr lvl="1"/>
            <a:r>
              <a:rPr lang="ro-RO" dirty="0"/>
              <a:t>Vehiculul are atribuit un </a:t>
            </a:r>
            <a:r>
              <a:rPr lang="ro-RO" dirty="0" err="1"/>
              <a:t>tag</a:t>
            </a:r>
            <a:r>
              <a:rPr lang="ro-RO" dirty="0"/>
              <a:t> special</a:t>
            </a:r>
          </a:p>
          <a:p>
            <a:pPr lvl="1"/>
            <a:r>
              <a:rPr lang="ro-RO" dirty="0"/>
              <a:t>In </a:t>
            </a:r>
            <a:r>
              <a:rPr lang="ro-RO" dirty="0" err="1"/>
              <a:t>functie</a:t>
            </a:r>
            <a:r>
              <a:rPr lang="ro-RO" dirty="0"/>
              <a:t> de parametrii </a:t>
            </a:r>
            <a:r>
              <a:rPr lang="ro-RO" dirty="0" err="1"/>
              <a:t>setati</a:t>
            </a:r>
            <a:r>
              <a:rPr lang="ro-RO" dirty="0"/>
              <a:t> si pentru fiecare </a:t>
            </a:r>
            <a:r>
              <a:rPr lang="ro-RO" dirty="0" err="1"/>
              <a:t>chunk</a:t>
            </a:r>
            <a:r>
              <a:rPr lang="ro-RO" dirty="0"/>
              <a:t> apropiat sunt trimise raze de la </a:t>
            </a:r>
            <a:r>
              <a:rPr lang="ro-RO" dirty="0" err="1"/>
              <a:t>inaltimea</a:t>
            </a:r>
            <a:r>
              <a:rPr lang="ro-RO" dirty="0"/>
              <a:t> maxima a unui </a:t>
            </a:r>
            <a:r>
              <a:rPr lang="ro-RO" dirty="0" err="1"/>
              <a:t>chunk</a:t>
            </a:r>
            <a:r>
              <a:rPr lang="ro-RO" dirty="0"/>
              <a:t> in jos. La vectorul </a:t>
            </a:r>
            <a:r>
              <a:rPr lang="ro-RO" dirty="0" err="1"/>
              <a:t>directie</a:t>
            </a:r>
            <a:r>
              <a:rPr lang="ro-RO" dirty="0"/>
              <a:t> „jos” este </a:t>
            </a:r>
            <a:r>
              <a:rPr lang="ro-RO" dirty="0" err="1"/>
              <a:t>adaugat</a:t>
            </a:r>
            <a:r>
              <a:rPr lang="ro-RO" dirty="0"/>
              <a:t> un vector</a:t>
            </a:r>
            <a:r>
              <a:rPr lang="en-US" dirty="0"/>
              <a:t> aleator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pastrata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in </a:t>
            </a:r>
            <a:r>
              <a:rPr lang="en-US" dirty="0" err="1"/>
              <a:t>jos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lovita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a </a:t>
            </a:r>
            <a:r>
              <a:rPr lang="en-US" dirty="0" err="1"/>
              <a:t>vehiculului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433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8A1D-523C-4E87-B1DF-56894895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Particle</a:t>
            </a:r>
            <a:r>
              <a:rPr lang="ro-RO" dirty="0"/>
              <a:t> </a:t>
            </a:r>
            <a:r>
              <a:rPr lang="ro-RO" dirty="0" err="1"/>
              <a:t>system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6415-7C02-48A8-BD90-3792ADA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930478"/>
          </a:xfrm>
        </p:spPr>
        <p:txBody>
          <a:bodyPr>
            <a:normAutofit lnSpcReduction="10000"/>
          </a:bodyPr>
          <a:lstStyle/>
          <a:p>
            <a:r>
              <a:rPr lang="ro-RO" dirty="0"/>
              <a:t>Pentru a simula </a:t>
            </a:r>
            <a:r>
              <a:rPr lang="ro-RO" dirty="0" err="1"/>
              <a:t>tulburarile</a:t>
            </a:r>
            <a:r>
              <a:rPr lang="ro-RO" dirty="0"/>
              <a:t> create in apa de elicea submarinului am folosit un sistem de particule.</a:t>
            </a:r>
          </a:p>
          <a:p>
            <a:r>
              <a:rPr lang="ro-RO" dirty="0"/>
              <a:t>Am setat conul in care sunt create particulele sa corespunda cu forma motorului din </a:t>
            </a:r>
            <a:r>
              <a:rPr lang="ro-RO" dirty="0" err="1"/>
              <a:t>asset</a:t>
            </a:r>
            <a:r>
              <a:rPr lang="ro-RO" dirty="0"/>
              <a:t>.</a:t>
            </a:r>
          </a:p>
          <a:p>
            <a:r>
              <a:rPr lang="ro-RO" dirty="0" err="1"/>
              <a:t>Comportamenul</a:t>
            </a:r>
            <a:r>
              <a:rPr lang="ro-RO" dirty="0"/>
              <a:t> particulelor este setat pe </a:t>
            </a:r>
            <a:r>
              <a:rPr lang="ro-RO" dirty="0" err="1"/>
              <a:t>Loop</a:t>
            </a:r>
            <a:r>
              <a:rPr lang="ro-RO" dirty="0"/>
              <a:t> si nu Random pentru a simula un vortex</a:t>
            </a:r>
          </a:p>
          <a:p>
            <a:r>
              <a:rPr lang="ro-RO" dirty="0" err="1"/>
              <a:t>Deasemenea</a:t>
            </a:r>
            <a:r>
              <a:rPr lang="ro-RO" dirty="0"/>
              <a:t> avem activata proprietatea de „</a:t>
            </a:r>
            <a:r>
              <a:rPr lang="ro-RO" dirty="0" err="1"/>
              <a:t>Size</a:t>
            </a:r>
            <a:r>
              <a:rPr lang="ro-RO" dirty="0"/>
              <a:t> over </a:t>
            </a:r>
            <a:r>
              <a:rPr lang="ro-RO" dirty="0" err="1"/>
              <a:t>Lifetime</a:t>
            </a:r>
            <a:r>
              <a:rPr lang="ro-RO" dirty="0"/>
              <a:t>”. In acest mod reducem dimensiunea vortexului pe </a:t>
            </a:r>
            <a:r>
              <a:rPr lang="ro-RO" dirty="0" err="1"/>
              <a:t>masura</a:t>
            </a:r>
            <a:r>
              <a:rPr lang="ro-RO" dirty="0"/>
              <a:t> ce nava se </a:t>
            </a:r>
            <a:r>
              <a:rPr lang="ro-RO" dirty="0" err="1"/>
              <a:t>indeparteaza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9159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8E182E-107E-4E87-9764-418F5089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32" y="1704024"/>
            <a:ext cx="768774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D7F6-808F-4B48-8573-FF7FADA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9982-4607-414C-A87C-45C346CA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Jocul construit de echipa </a:t>
            </a:r>
            <a:r>
              <a:rPr lang="ro-RO" dirty="0" err="1"/>
              <a:t>noastra</a:t>
            </a:r>
            <a:r>
              <a:rPr lang="ro-RO" dirty="0"/>
              <a:t> </a:t>
            </a:r>
            <a:r>
              <a:rPr lang="ro-RO" dirty="0" err="1"/>
              <a:t>simuleaza</a:t>
            </a:r>
            <a:r>
              <a:rPr lang="ro-RO" dirty="0"/>
              <a:t> o lume subacvatica </a:t>
            </a:r>
            <a:r>
              <a:rPr lang="ro-RO" dirty="0" err="1"/>
              <a:t>asa</a:t>
            </a:r>
            <a:r>
              <a:rPr lang="ro-RO" dirty="0"/>
              <a:t> cum e </a:t>
            </a:r>
            <a:r>
              <a:rPr lang="ro-RO" dirty="0" err="1"/>
              <a:t>vazuta</a:t>
            </a:r>
            <a:r>
              <a:rPr lang="ro-RO" dirty="0"/>
              <a:t> dintr-un submarin.</a:t>
            </a:r>
          </a:p>
          <a:p>
            <a:r>
              <a:rPr lang="ro-RO" dirty="0"/>
              <a:t>Editorul folosit este </a:t>
            </a:r>
            <a:r>
              <a:rPr lang="ro-RO" dirty="0" err="1"/>
              <a:t>Unity</a:t>
            </a:r>
            <a:r>
              <a:rPr lang="ro-RO" dirty="0"/>
              <a:t> cu resurse, pachete si texturi </a:t>
            </a:r>
            <a:r>
              <a:rPr lang="ro-RO" dirty="0" err="1"/>
              <a:t>descarcate</a:t>
            </a:r>
            <a:r>
              <a:rPr lang="ro-RO" dirty="0"/>
              <a:t> de pe </a:t>
            </a:r>
            <a:r>
              <a:rPr lang="ro-RO" dirty="0" err="1"/>
              <a:t>store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8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06" y="2632237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Marching 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927-9D84-464D-B1D7-C6BBC1A7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23013" cy="3649133"/>
          </a:xfrm>
        </p:spPr>
        <p:txBody>
          <a:bodyPr/>
          <a:lstStyle/>
          <a:p>
            <a:r>
              <a:rPr lang="ro-RO" dirty="0"/>
              <a:t>Primul obiectiv a fost implementarea unui sistem de generare a terenului aleator. Am folosit algoritmul de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r>
              <a:rPr lang="ro-RO" dirty="0"/>
              <a:t> pe un </a:t>
            </a:r>
            <a:r>
              <a:rPr lang="ro-RO" dirty="0" err="1"/>
              <a:t>spatiu</a:t>
            </a:r>
            <a:r>
              <a:rPr lang="ro-RO" dirty="0"/>
              <a:t> 3D de puncte generate cu </a:t>
            </a:r>
            <a:r>
              <a:rPr lang="ro-RO" dirty="0" err="1"/>
              <a:t>Perlin</a:t>
            </a:r>
            <a:r>
              <a:rPr lang="ro-RO" dirty="0"/>
              <a:t> </a:t>
            </a:r>
            <a:r>
              <a:rPr lang="ro-RO" dirty="0" err="1"/>
              <a:t>noise</a:t>
            </a:r>
            <a:r>
              <a:rPr lang="ro-RO" dirty="0"/>
              <a:t>. </a:t>
            </a:r>
          </a:p>
          <a:p>
            <a:r>
              <a:rPr lang="ro-RO" dirty="0"/>
              <a:t>Multe dintre variabilele algoritmului pot fi controlate direct din </a:t>
            </a:r>
            <a:r>
              <a:rPr lang="ro-RO" dirty="0" err="1"/>
              <a:t>Unity</a:t>
            </a:r>
            <a:r>
              <a:rPr lang="ro-RO" dirty="0"/>
              <a:t>. Spre exemplu:</a:t>
            </a:r>
          </a:p>
          <a:p>
            <a:pPr lvl="1"/>
            <a:r>
              <a:rPr lang="ro-RO" dirty="0"/>
              <a:t>cate puncte de </a:t>
            </a:r>
            <a:r>
              <a:rPr lang="ro-RO" dirty="0" err="1"/>
              <a:t>esantionare</a:t>
            </a:r>
            <a:r>
              <a:rPr lang="ro-RO" dirty="0"/>
              <a:t> sa fie folosite per unitate</a:t>
            </a:r>
          </a:p>
          <a:p>
            <a:pPr lvl="1"/>
            <a:r>
              <a:rPr lang="ro-RO" dirty="0"/>
              <a:t>daca sa se </a:t>
            </a:r>
            <a:r>
              <a:rPr lang="ro-RO" dirty="0" err="1"/>
              <a:t>foloseasca</a:t>
            </a:r>
            <a:r>
              <a:rPr lang="ro-RO" dirty="0"/>
              <a:t> interpolare</a:t>
            </a:r>
          </a:p>
          <a:p>
            <a:pPr lvl="1"/>
            <a:r>
              <a:rPr lang="ro-RO" dirty="0"/>
              <a:t>Setarea pragului pentru determinarea fetei interioare si exterioare</a:t>
            </a:r>
          </a:p>
          <a:p>
            <a:pPr lvl="1"/>
            <a:r>
              <a:rPr lang="ro-RO" dirty="0"/>
              <a:t>Scalarea zgomotului </a:t>
            </a:r>
            <a:r>
              <a:rPr lang="ro-RO" dirty="0" err="1"/>
              <a:t>Perlin</a:t>
            </a:r>
            <a:endParaRPr lang="ro-RO" dirty="0"/>
          </a:p>
          <a:p>
            <a:pPr lvl="1"/>
            <a:r>
              <a:rPr lang="ro-RO" dirty="0"/>
              <a:t>Etc</a:t>
            </a:r>
          </a:p>
          <a:p>
            <a:pPr lvl="1"/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CE6D-C21E-4964-B4F2-F1CA44C8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7" y="2930364"/>
            <a:ext cx="4349550" cy="1557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99E3-AD2F-4598-B15A-DF5745C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Marching</a:t>
            </a:r>
            <a:r>
              <a:rPr lang="ro-RO" dirty="0"/>
              <a:t> </a:t>
            </a:r>
            <a:r>
              <a:rPr lang="ro-RO" dirty="0" err="1"/>
              <a:t>cubes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24C-4635-4F81-A1C3-8EC30B98B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ro-RO" dirty="0"/>
              <a:t>Deoarece este un proces ce necesita doar variabile locale pentru fiecare cub ce </a:t>
            </a:r>
            <a:r>
              <a:rPr lang="ro-RO" dirty="0" err="1"/>
              <a:t>esantioneaza</a:t>
            </a:r>
            <a:r>
              <a:rPr lang="ro-RO" dirty="0"/>
              <a:t> </a:t>
            </a:r>
            <a:r>
              <a:rPr lang="ro-RO" dirty="0" err="1"/>
              <a:t>spatiul</a:t>
            </a:r>
            <a:r>
              <a:rPr lang="ro-RO" dirty="0"/>
              <a:t>, algoritmul a fost implementat complet </a:t>
            </a:r>
            <a:r>
              <a:rPr lang="ro-RO" dirty="0" err="1"/>
              <a:t>intr</a:t>
            </a:r>
            <a:r>
              <a:rPr lang="ro-RO" dirty="0"/>
              <a:t>-un </a:t>
            </a:r>
            <a:r>
              <a:rPr lang="ro-RO" dirty="0" err="1"/>
              <a:t>compute</a:t>
            </a:r>
            <a:r>
              <a:rPr lang="ro-RO" dirty="0"/>
              <a:t> </a:t>
            </a:r>
            <a:r>
              <a:rPr lang="en-US" dirty="0"/>
              <a:t>shader</a:t>
            </a:r>
            <a:r>
              <a:rPr lang="ro-RO" dirty="0"/>
              <a:t> in </a:t>
            </a:r>
            <a:r>
              <a:rPr lang="ro-RO" dirty="0" err="1"/>
              <a:t>Unity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un thread front wave de (8,8,8)</a:t>
            </a:r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sunt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“</a:t>
            </a:r>
            <a:r>
              <a:rPr lang="en-US" dirty="0" err="1"/>
              <a:t>globale</a:t>
            </a:r>
            <a:r>
              <a:rPr lang="en-US" dirty="0"/>
              <a:t>” </a:t>
            </a:r>
            <a:r>
              <a:rPr lang="en-US" dirty="0" err="1"/>
              <a:t>catre</a:t>
            </a:r>
            <a:r>
              <a:rPr lang="en-US" dirty="0"/>
              <a:t> shader.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</a:t>
            </a:r>
            <a:r>
              <a:rPr lang="en-US" dirty="0" err="1"/>
              <a:t>pozitii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date, care nu 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impreuna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ale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shader, </a:t>
            </a:r>
            <a:r>
              <a:rPr lang="en-US" dirty="0" err="1"/>
              <a:t>folosesc</a:t>
            </a:r>
            <a:r>
              <a:rPr lang="en-US" dirty="0"/>
              <a:t> un buffer 1D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pe CPU </a:t>
            </a:r>
            <a:r>
              <a:rPr lang="en-US" dirty="0" err="1"/>
              <a:t>dintr</a:t>
            </a:r>
            <a:r>
              <a:rPr lang="en-US" dirty="0"/>
              <a:t>-un array 2D.</a:t>
            </a:r>
          </a:p>
          <a:p>
            <a:r>
              <a:rPr lang="en-US" dirty="0" err="1"/>
              <a:t>Codul</a:t>
            </a:r>
            <a:r>
              <a:rPr lang="en-US" dirty="0"/>
              <a:t> e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executia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matematice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definite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optimizate</a:t>
            </a:r>
            <a:r>
              <a:rPr lang="en-US" dirty="0"/>
              <a:t> lerp, </a:t>
            </a:r>
            <a:r>
              <a:rPr lang="en-US" dirty="0" err="1"/>
              <a:t>mul</a:t>
            </a:r>
            <a:r>
              <a:rPr lang="en-US" dirty="0"/>
              <a:t>, any, etc.</a:t>
            </a:r>
          </a:p>
          <a:p>
            <a:pPr lvl="1"/>
            <a:r>
              <a:rPr lang="en-US" dirty="0"/>
              <a:t>In for-</a:t>
            </a:r>
            <a:r>
              <a:rPr lang="en-US" dirty="0" err="1"/>
              <a:t>uri</a:t>
            </a:r>
            <a:r>
              <a:rPr lang="en-US" dirty="0"/>
              <a:t>, if-urile sunt </a:t>
            </a:r>
            <a:r>
              <a:rPr lang="en-US" dirty="0" err="1"/>
              <a:t>controlate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flaguri</a:t>
            </a:r>
            <a:r>
              <a:rPr lang="en-US" dirty="0"/>
              <a:t> 0 </a:t>
            </a:r>
            <a:r>
              <a:rPr lang="en-US" dirty="0" err="1"/>
              <a:t>sau</a:t>
            </a:r>
            <a:r>
              <a:rPr lang="en-US" dirty="0"/>
              <a:t> 1 cu care sunt </a:t>
            </a:r>
            <a:r>
              <a:rPr lang="en-US" dirty="0" err="1"/>
              <a:t>inmultite</a:t>
            </a:r>
            <a:r>
              <a:rPr lang="en-US" dirty="0"/>
              <a:t> </a:t>
            </a:r>
            <a:r>
              <a:rPr lang="en-US" dirty="0" err="1"/>
              <a:t>ecuatiile</a:t>
            </a:r>
            <a:r>
              <a:rPr lang="en-US" dirty="0"/>
              <a:t> conditionate. </a:t>
            </a:r>
            <a:r>
              <a:rPr lang="en-US" dirty="0" err="1"/>
              <a:t>Astfel</a:t>
            </a:r>
            <a:r>
              <a:rPr lang="en-US" dirty="0"/>
              <a:t> se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scindarea</a:t>
            </a:r>
            <a:r>
              <a:rPr lang="en-US" dirty="0"/>
              <a:t> thread front-</a:t>
            </a:r>
            <a:r>
              <a:rPr lang="en-US" dirty="0" err="1"/>
              <a:t>ului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765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14C7-50A6-45C4-A3C2-7E1FF7AB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Optimizari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C68C5-39AE-4C22-B632-69BD86B2C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53" y="1902754"/>
            <a:ext cx="6630325" cy="771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DDF6D-A4D4-405C-ACB0-5A9CE63BD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0" y="3006607"/>
            <a:ext cx="11308360" cy="984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78ECAB-13E0-4585-9E5A-3E914A2D6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53" y="4245726"/>
            <a:ext cx="6125430" cy="933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05B5C-FA29-4F8C-864C-8BC709E0FCC9}"/>
              </a:ext>
            </a:extLst>
          </p:cNvPr>
          <p:cNvSpPr txBox="1"/>
          <p:nvPr/>
        </p:nvSpPr>
        <p:spPr>
          <a:xfrm>
            <a:off x="2223082" y="5179306"/>
            <a:ext cx="428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>
                <a:latin typeface="Arial" panose="020B0604020202020204" pitchFamily="34" charset="0"/>
                <a:cs typeface="Arial" panose="020B0604020202020204" pitchFamily="34" charset="0"/>
              </a:rPr>
              <a:t>Accesarea unui tabel mare într-o forma liniara</a:t>
            </a:r>
          </a:p>
        </p:txBody>
      </p:sp>
    </p:spTree>
    <p:extLst>
      <p:ext uri="{BB962C8B-B14F-4D97-AF65-F5344CB8AC3E}">
        <p14:creationId xmlns:p14="http://schemas.microsoft.com/office/powerpoint/2010/main" val="384485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3D52-24B4-4C08-B977-7FBFFC50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0E92-AB47-4DB5-8527-EDB17DA0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Am folosit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r>
              <a:rPr lang="ro-RO" dirty="0"/>
              <a:t> pentru a simula un sistem de puncte cu </a:t>
            </a:r>
            <a:r>
              <a:rPr lang="ro-RO" dirty="0" err="1"/>
              <a:t>constrangeri</a:t>
            </a:r>
            <a:r>
              <a:rPr lang="ro-RO" dirty="0"/>
              <a:t> intre ele.</a:t>
            </a:r>
          </a:p>
          <a:p>
            <a:r>
              <a:rPr lang="ro-RO" dirty="0"/>
              <a:t>Algoritmul e folosit pentru a calcula comportamentul plantelor sub apa.</a:t>
            </a:r>
          </a:p>
          <a:p>
            <a:r>
              <a:rPr lang="ro-RO" dirty="0"/>
              <a:t>Pentru prima data in </a:t>
            </a:r>
            <a:r>
              <a:rPr lang="ro-RO" dirty="0" err="1"/>
              <a:t>Unity</a:t>
            </a:r>
            <a:r>
              <a:rPr lang="ro-RO" dirty="0"/>
              <a:t>, algoritmul este integrat cu sistemul de coliziuni si metode de </a:t>
            </a:r>
            <a:r>
              <a:rPr lang="ro-RO" dirty="0" err="1"/>
              <a:t>RayTracing</a:t>
            </a:r>
            <a:r>
              <a:rPr lang="ro-RO" dirty="0"/>
              <a:t> pentru a manipula plantele </a:t>
            </a:r>
            <a:r>
              <a:rPr lang="ro-RO" dirty="0" err="1"/>
              <a:t>cand</a:t>
            </a:r>
            <a:r>
              <a:rPr lang="ro-RO" dirty="0"/>
              <a:t> un vehicul </a:t>
            </a:r>
            <a:r>
              <a:rPr lang="ro-RO" dirty="0" err="1"/>
              <a:t>interactioneaza</a:t>
            </a:r>
            <a:r>
              <a:rPr lang="ro-RO" dirty="0"/>
              <a:t> cu ele. Aceasta implementare e realizata </a:t>
            </a:r>
            <a:r>
              <a:rPr lang="ro-RO" dirty="0" err="1"/>
              <a:t>intr</a:t>
            </a:r>
            <a:r>
              <a:rPr lang="ro-RO" dirty="0"/>
              <a:t>-un mod eficient:</a:t>
            </a:r>
          </a:p>
          <a:p>
            <a:pPr lvl="1"/>
            <a:r>
              <a:rPr lang="ro-RO" dirty="0"/>
              <a:t>Este creat un </a:t>
            </a:r>
            <a:r>
              <a:rPr lang="ro-RO" dirty="0" err="1"/>
              <a:t>BoxCollider</a:t>
            </a:r>
            <a:r>
              <a:rPr lang="ro-RO" dirty="0"/>
              <a:t> ce </a:t>
            </a:r>
            <a:r>
              <a:rPr lang="ro-RO" dirty="0" err="1"/>
              <a:t>inconjoara</a:t>
            </a:r>
            <a:r>
              <a:rPr lang="ro-RO" dirty="0"/>
              <a:t> toata planta. </a:t>
            </a:r>
            <a:r>
              <a:rPr lang="ro-RO" dirty="0" err="1"/>
              <a:t>Bounding</a:t>
            </a:r>
            <a:r>
              <a:rPr lang="ro-RO" dirty="0"/>
              <a:t> boxul lui este calculat </a:t>
            </a:r>
            <a:r>
              <a:rPr lang="ro-RO" dirty="0" err="1"/>
              <a:t>trecand</a:t>
            </a:r>
            <a:r>
              <a:rPr lang="ro-RO" dirty="0"/>
              <a:t> prin toate punctele</a:t>
            </a:r>
          </a:p>
          <a:p>
            <a:pPr lvl="1"/>
            <a:r>
              <a:rPr lang="ro-RO" dirty="0"/>
              <a:t>Numai </a:t>
            </a:r>
            <a:r>
              <a:rPr lang="ro-RO" dirty="0" err="1"/>
              <a:t>cand</a:t>
            </a:r>
            <a:r>
              <a:rPr lang="ro-RO" dirty="0"/>
              <a:t> apare o coliziune cu acest </a:t>
            </a:r>
            <a:r>
              <a:rPr lang="ro-RO" dirty="0" err="1"/>
              <a:t>bounding</a:t>
            </a:r>
            <a:r>
              <a:rPr lang="ro-RO" dirty="0"/>
              <a:t> box se continua algoritmul</a:t>
            </a:r>
          </a:p>
          <a:p>
            <a:pPr lvl="1"/>
            <a:r>
              <a:rPr lang="ro-RO" dirty="0"/>
              <a:t>Pentru fiecare punct este calculata distanta fata de cel mai apropiat punct de pe </a:t>
            </a:r>
            <a:r>
              <a:rPr lang="ro-RO" dirty="0" err="1"/>
              <a:t>suprafata</a:t>
            </a:r>
            <a:r>
              <a:rPr lang="ro-RO" dirty="0"/>
              <a:t> obiectului </a:t>
            </a:r>
            <a:r>
              <a:rPr lang="ro-RO" dirty="0" err="1"/>
              <a:t>strain</a:t>
            </a:r>
            <a:endParaRPr lang="ro-RO" dirty="0"/>
          </a:p>
          <a:p>
            <a:pPr lvl="1"/>
            <a:r>
              <a:rPr lang="ro-RO" dirty="0"/>
              <a:t>Daca se </a:t>
            </a:r>
            <a:r>
              <a:rPr lang="ro-RO" dirty="0" err="1"/>
              <a:t>depaseste</a:t>
            </a:r>
            <a:r>
              <a:rPr lang="ro-RO" dirty="0"/>
              <a:t> un </a:t>
            </a:r>
            <a:r>
              <a:rPr lang="ro-RO" dirty="0" err="1"/>
              <a:t>threshold</a:t>
            </a:r>
            <a:r>
              <a:rPr lang="ro-RO" dirty="0"/>
              <a:t> este realizat un Ray </a:t>
            </a:r>
            <a:r>
              <a:rPr lang="ro-RO" dirty="0" err="1"/>
              <a:t>Tracing</a:t>
            </a:r>
            <a:r>
              <a:rPr lang="ro-RO" dirty="0"/>
              <a:t> pana in acel punct. Acest pas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informatii</a:t>
            </a:r>
            <a:r>
              <a:rPr lang="ro-RO" dirty="0"/>
              <a:t> precum normala la </a:t>
            </a:r>
            <a:r>
              <a:rPr lang="ro-RO" dirty="0" err="1"/>
              <a:t>suprafata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Punctul este </a:t>
            </a:r>
            <a:r>
              <a:rPr lang="ro-RO" dirty="0" err="1"/>
              <a:t>impins</a:t>
            </a:r>
            <a:r>
              <a:rPr lang="ro-RO" dirty="0"/>
              <a:t> cu o </a:t>
            </a:r>
            <a:r>
              <a:rPr lang="ro-RO" dirty="0" err="1"/>
              <a:t>forta</a:t>
            </a:r>
            <a:r>
              <a:rPr lang="ro-RO" dirty="0"/>
              <a:t>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directie</a:t>
            </a:r>
            <a:r>
              <a:rPr lang="ro-RO" dirty="0"/>
              <a:t> diametral opusa normalei.</a:t>
            </a:r>
          </a:p>
        </p:txBody>
      </p:sp>
    </p:spTree>
    <p:extLst>
      <p:ext uri="{BB962C8B-B14F-4D97-AF65-F5344CB8AC3E}">
        <p14:creationId xmlns:p14="http://schemas.microsoft.com/office/powerpoint/2010/main" val="79534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38B0-7C49-4BA0-9D7E-55459DE5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</a:t>
            </a:r>
            <a:r>
              <a:rPr lang="ro-RO" dirty="0" err="1"/>
              <a:t>verlet</a:t>
            </a:r>
            <a:r>
              <a:rPr lang="ro-RO" dirty="0"/>
              <a:t> </a:t>
            </a:r>
            <a:r>
              <a:rPr lang="ro-RO" dirty="0" err="1"/>
              <a:t>integration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dirty="0"/>
                  <a:t>Pentru a imita o structura cat mai realista a unei plante am folosit un algoritm de </a:t>
                </a:r>
                <a:r>
                  <a:rPr lang="ro-RO" dirty="0" err="1"/>
                  <a:t>branching</a:t>
                </a:r>
                <a:r>
                  <a:rPr lang="ro-RO" dirty="0"/>
                  <a:t>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se ia in calcul probabilitatea de </a:t>
                </a:r>
                <a:r>
                  <a:rPr lang="ro-RO" dirty="0" err="1"/>
                  <a:t>branching</a:t>
                </a:r>
                <a:r>
                  <a:rPr lang="ro-RO" dirty="0"/>
                  <a:t>. Daca se </a:t>
                </a:r>
                <a:r>
                  <a:rPr lang="ro-RO" dirty="0" err="1"/>
                  <a:t>depaseste</a:t>
                </a:r>
                <a:r>
                  <a:rPr lang="ro-RO" dirty="0"/>
                  <a:t> aceasta valoare, se </a:t>
                </a:r>
                <a:r>
                  <a:rPr lang="ro-RO" dirty="0" err="1"/>
                  <a:t>creeaza</a:t>
                </a:r>
                <a:r>
                  <a:rPr lang="ro-RO" dirty="0"/>
                  <a:t> un </a:t>
                </a:r>
                <a:r>
                  <a:rPr lang="ro-RO" dirty="0" err="1"/>
                  <a:t>branch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numai in limita impusa de un alt parametru.</a:t>
                </a:r>
              </a:p>
              <a:p>
                <a:r>
                  <a:rPr lang="ro-RO" dirty="0"/>
                  <a:t>Pentru fiecare </a:t>
                </a:r>
                <a:r>
                  <a:rPr lang="ro-RO" dirty="0" err="1"/>
                  <a:t>branch</a:t>
                </a:r>
                <a:r>
                  <a:rPr lang="ro-RO" dirty="0"/>
                  <a:t> nou se </a:t>
                </a:r>
                <a:r>
                  <a:rPr lang="ro-RO" dirty="0" err="1"/>
                  <a:t>creeaza</a:t>
                </a:r>
                <a:r>
                  <a:rPr lang="ro-RO" dirty="0"/>
                  <a:t> un simetric. Se face acest lucru pentru a </a:t>
                </a:r>
                <a:r>
                  <a:rPr lang="ro-RO" dirty="0" err="1"/>
                  <a:t>rasfira</a:t>
                </a:r>
                <a:r>
                  <a:rPr lang="ro-RO" dirty="0"/>
                  <a:t> cat mai mult planta si pentru a prevenii ca toata </a:t>
                </a:r>
                <a:r>
                  <a:rPr lang="ro-RO" dirty="0" err="1"/>
                  <a:t>branchurile</a:t>
                </a:r>
                <a:r>
                  <a:rPr lang="ro-RO" dirty="0"/>
                  <a:t> sa „alunece” </a:t>
                </a:r>
                <a:r>
                  <a:rPr lang="ro-RO" dirty="0" err="1"/>
                  <a:t>intr-o</a:t>
                </a:r>
                <a:r>
                  <a:rPr lang="ro-RO" dirty="0"/>
                  <a:t> singura parte si sa „aplece” planta.</a:t>
                </a:r>
              </a:p>
              <a:p>
                <a:r>
                  <a:rPr lang="ro-RO" dirty="0"/>
                  <a:t>Cele doua </a:t>
                </a:r>
                <a:r>
                  <a:rPr lang="ro-RO" dirty="0" err="1"/>
                  <a:t>branchuri</a:t>
                </a:r>
                <a:r>
                  <a:rPr lang="ro-RO" dirty="0"/>
                  <a:t> sunt „</a:t>
                </a:r>
                <a:r>
                  <a:rPr lang="ro-RO" dirty="0" err="1"/>
                  <a:t>tinute</a:t>
                </a:r>
                <a:r>
                  <a:rPr lang="ro-RO" dirty="0"/>
                  <a:t>” departe una de </a:t>
                </a:r>
                <a:r>
                  <a:rPr lang="ro-RO" dirty="0" err="1"/>
                  <a:t>cealalta</a:t>
                </a:r>
                <a:r>
                  <a:rPr lang="ro-RO" dirty="0"/>
                  <a:t> si de </a:t>
                </a:r>
                <a:r>
                  <a:rPr lang="ro-RO" dirty="0" err="1"/>
                  <a:t>parintele</a:t>
                </a:r>
                <a:r>
                  <a:rPr lang="ro-RO" dirty="0"/>
                  <a:t> lor prin </a:t>
                </a:r>
                <a:r>
                  <a:rPr lang="ro-RO" dirty="0" err="1"/>
                  <a:t>constrangeri</a:t>
                </a:r>
                <a:r>
                  <a:rPr lang="ro-RO" dirty="0"/>
                  <a:t>.</a:t>
                </a:r>
              </a:p>
              <a:p>
                <a:r>
                  <a:rPr lang="ro-RO" dirty="0" err="1"/>
                  <a:t>Numarul</a:t>
                </a:r>
                <a:r>
                  <a:rPr lang="ro-RO" dirty="0"/>
                  <a:t> de noduri de pe fiecare </a:t>
                </a:r>
                <a:r>
                  <a:rPr lang="ro-RO" dirty="0" err="1"/>
                  <a:t>branch</a:t>
                </a:r>
                <a:r>
                  <a:rPr lang="ro-RO" dirty="0"/>
                  <a:t> este egal cu 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𝑁𝑝𝑎𝑟𝑖𝑛𝑡𝑒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𝐻𝑎𝑙𝑣𝑖𝑛𝑔𝑅𝑎𝑡𝑖𝑜𝑛</m:t>
                    </m:r>
                  </m:oMath>
                </a14:m>
                <a:r>
                  <a:rPr lang="ro-RO" dirty="0"/>
                  <a:t>.</a:t>
                </a:r>
              </a:p>
              <a:p>
                <a:r>
                  <a:rPr lang="ro-RO" dirty="0"/>
                  <a:t>Pentru a simula cat mai bine o planta </a:t>
                </a:r>
                <a:r>
                  <a:rPr lang="ro-RO" dirty="0" err="1"/>
                  <a:t>rasfirata</a:t>
                </a:r>
                <a:r>
                  <a:rPr lang="ro-RO" dirty="0"/>
                  <a:t> este introdus un alt parametru „</a:t>
                </a:r>
                <a:r>
                  <a:rPr lang="en-US" dirty="0"/>
                  <a:t>Inter Branch Linear Distance Factor</a:t>
                </a:r>
                <a:r>
                  <a:rPr lang="ro-RO" dirty="0"/>
                  <a:t>” care </a:t>
                </a:r>
                <a:r>
                  <a:rPr lang="ro-RO" dirty="0" err="1"/>
                  <a:t>controleaza</a:t>
                </a:r>
                <a:r>
                  <a:rPr lang="ro-RO" dirty="0"/>
                  <a:t> cat de departe de </a:t>
                </a:r>
                <a:r>
                  <a:rPr lang="ro-RO" dirty="0" err="1"/>
                  <a:t>parinte</a:t>
                </a:r>
                <a:r>
                  <a:rPr lang="ro-RO" dirty="0"/>
                  <a:t> sa fie </a:t>
                </a:r>
                <a:r>
                  <a:rPr lang="ro-RO" dirty="0" err="1"/>
                  <a:t>urmatorul</a:t>
                </a:r>
                <a:r>
                  <a:rPr lang="ro-RO" dirty="0"/>
                  <a:t> punct de pe </a:t>
                </a:r>
                <a:r>
                  <a:rPr lang="ro-RO" dirty="0" err="1"/>
                  <a:t>branch-ul</a:t>
                </a:r>
                <a:r>
                  <a:rPr lang="ro-RO" dirty="0"/>
                  <a:t> copil</a:t>
                </a:r>
              </a:p>
              <a:p>
                <a:pPr lvl="1"/>
                <a:r>
                  <a:rPr lang="ro-RO" dirty="0"/>
                  <a:t>Astfel </a:t>
                </a:r>
                <a:r>
                  <a:rPr lang="ro-RO" dirty="0" err="1"/>
                  <a:t>branchurile</a:t>
                </a:r>
                <a:r>
                  <a:rPr lang="ro-RO" dirty="0"/>
                  <a:t> secundare devin din ce in ce mai </a:t>
                </a:r>
                <a:r>
                  <a:rPr lang="ro-RO" dirty="0" err="1"/>
                  <a:t>rasfirate</a:t>
                </a:r>
                <a:endParaRPr lang="ro-RO" dirty="0"/>
              </a:p>
              <a:p>
                <a:pPr lvl="1"/>
                <a:r>
                  <a:rPr lang="ro-RO" dirty="0"/>
                  <a:t>Liniile ca </a:t>
                </a:r>
                <a:r>
                  <a:rPr lang="ro-RO" dirty="0" err="1"/>
                  <a:t>constrangeri</a:t>
                </a:r>
                <a:r>
                  <a:rPr lang="ro-RO" dirty="0"/>
                  <a:t> </a:t>
                </a:r>
                <a:r>
                  <a:rPr lang="ro-RO" dirty="0" err="1"/>
                  <a:t>insa</a:t>
                </a:r>
                <a:r>
                  <a:rPr lang="ro-RO" dirty="0"/>
                  <a:t> trebuie determinate printr-un calcul mai complicat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45C81-036F-49F4-88B3-0ABEED797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1610687"/>
                <a:ext cx="8869260" cy="4848836"/>
              </a:xfrm>
              <a:blipFill>
                <a:blip r:embed="rId2"/>
                <a:stretch>
                  <a:fillRect l="-481" r="-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4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D7A9B021-722B-4E2A-BA49-5313CED5B1EB}"/>
              </a:ext>
            </a:extLst>
          </p:cNvPr>
          <p:cNvSpPr/>
          <p:nvPr/>
        </p:nvSpPr>
        <p:spPr>
          <a:xfrm>
            <a:off x="4806892" y="4662884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5D56F5-7A08-47EA-A6C9-D780066C8EB3}"/>
              </a:ext>
            </a:extLst>
          </p:cNvPr>
          <p:cNvSpPr/>
          <p:nvPr/>
        </p:nvSpPr>
        <p:spPr>
          <a:xfrm>
            <a:off x="4806892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8FA107-84A1-4C16-9A5A-4FE7AD451E99}"/>
              </a:ext>
            </a:extLst>
          </p:cNvPr>
          <p:cNvSpPr/>
          <p:nvPr/>
        </p:nvSpPr>
        <p:spPr>
          <a:xfrm>
            <a:off x="4806892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F8C7C-7AAC-4616-A7ED-722A13E1F31D}"/>
              </a:ext>
            </a:extLst>
          </p:cNvPr>
          <p:cNvSpPr/>
          <p:nvPr/>
        </p:nvSpPr>
        <p:spPr>
          <a:xfrm>
            <a:off x="4806892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BACE86-77C1-4DC6-A9F1-E28FC8DC7599}"/>
              </a:ext>
            </a:extLst>
          </p:cNvPr>
          <p:cNvCxnSpPr/>
          <p:nvPr/>
        </p:nvCxnSpPr>
        <p:spPr>
          <a:xfrm flipV="1">
            <a:off x="5025006" y="2870434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D08B-3C61-4E77-867A-406814585E4E}"/>
              </a:ext>
            </a:extLst>
          </p:cNvPr>
          <p:cNvCxnSpPr/>
          <p:nvPr/>
        </p:nvCxnSpPr>
        <p:spPr>
          <a:xfrm flipV="1">
            <a:off x="5025006" y="1865153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547D4B-FE25-4E6F-B59A-C18A7622FBFC}"/>
              </a:ext>
            </a:extLst>
          </p:cNvPr>
          <p:cNvSpPr/>
          <p:nvPr/>
        </p:nvSpPr>
        <p:spPr>
          <a:xfrm>
            <a:off x="3600276" y="3657601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1E3F2-681F-4C2A-85DF-1D1B779BE258}"/>
              </a:ext>
            </a:extLst>
          </p:cNvPr>
          <p:cNvCxnSpPr>
            <a:cxnSpLocks/>
          </p:cNvCxnSpPr>
          <p:nvPr/>
        </p:nvCxnSpPr>
        <p:spPr>
          <a:xfrm flipH="1">
            <a:off x="3818390" y="3875715"/>
            <a:ext cx="120661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065473-B06E-413B-98D1-BE89DBB3D7A3}"/>
              </a:ext>
            </a:extLst>
          </p:cNvPr>
          <p:cNvSpPr/>
          <p:nvPr/>
        </p:nvSpPr>
        <p:spPr>
          <a:xfrm>
            <a:off x="3164048" y="2652320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0EDDC0-A0A6-4870-B8CB-2E30F87B15D2}"/>
              </a:ext>
            </a:extLst>
          </p:cNvPr>
          <p:cNvCxnSpPr>
            <a:cxnSpLocks/>
          </p:cNvCxnSpPr>
          <p:nvPr/>
        </p:nvCxnSpPr>
        <p:spPr>
          <a:xfrm flipH="1" flipV="1">
            <a:off x="3382162" y="2870434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E2C11D6-D20B-4031-8BED-76710362D2AE}"/>
              </a:ext>
            </a:extLst>
          </p:cNvPr>
          <p:cNvSpPr/>
          <p:nvPr/>
        </p:nvSpPr>
        <p:spPr>
          <a:xfrm>
            <a:off x="2727820" y="1647039"/>
            <a:ext cx="436228" cy="43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5D5A02-A431-4916-B0B9-2926370B8F92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436228" cy="100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037637-0DFE-4C6C-AD94-9842345AA49E}"/>
              </a:ext>
            </a:extLst>
          </p:cNvPr>
          <p:cNvCxnSpPr/>
          <p:nvPr/>
        </p:nvCxnSpPr>
        <p:spPr>
          <a:xfrm flipV="1">
            <a:off x="5025006" y="3875717"/>
            <a:ext cx="0" cy="1005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4BE3F2-2FED-4151-AA2E-44F598420B45}"/>
              </a:ext>
            </a:extLst>
          </p:cNvPr>
          <p:cNvCxnSpPr/>
          <p:nvPr/>
        </p:nvCxnSpPr>
        <p:spPr>
          <a:xfrm flipV="1">
            <a:off x="5025006" y="3088548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6AD48-6E3A-49F6-A7B3-0E746EA4D295}"/>
              </a:ext>
            </a:extLst>
          </p:cNvPr>
          <p:cNvSpPr txBox="1"/>
          <p:nvPr/>
        </p:nvSpPr>
        <p:spPr>
          <a:xfrm>
            <a:off x="6828466" y="2903882"/>
            <a:ext cx="246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principal/</a:t>
            </a:r>
            <a:r>
              <a:rPr lang="ro-RO" dirty="0" err="1"/>
              <a:t>parinte</a:t>
            </a:r>
            <a:endParaRPr lang="ro-RO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F79A063-762E-4ACB-B308-341F0298D5C9}"/>
              </a:ext>
            </a:extLst>
          </p:cNvPr>
          <p:cNvCxnSpPr/>
          <p:nvPr/>
        </p:nvCxnSpPr>
        <p:spPr>
          <a:xfrm flipV="1">
            <a:off x="3151465" y="1105951"/>
            <a:ext cx="1770077" cy="1206615"/>
          </a:xfrm>
          <a:prstGeom prst="bentConnector3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DB9F00-7E31-4F72-8715-51A24E1EF772}"/>
              </a:ext>
            </a:extLst>
          </p:cNvPr>
          <p:cNvSpPr txBox="1"/>
          <p:nvPr/>
        </p:nvSpPr>
        <p:spPr>
          <a:xfrm>
            <a:off x="4921542" y="917572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Branch</a:t>
            </a:r>
            <a:r>
              <a:rPr lang="ro-RO" dirty="0"/>
              <a:t> secundar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7D2851-503A-4E0B-B8AE-C18454A069F9}"/>
              </a:ext>
            </a:extLst>
          </p:cNvPr>
          <p:cNvCxnSpPr>
            <a:cxnSpLocks/>
          </p:cNvCxnSpPr>
          <p:nvPr/>
        </p:nvCxnSpPr>
        <p:spPr>
          <a:xfrm flipH="1">
            <a:off x="3382162" y="2849355"/>
            <a:ext cx="16351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367296-37D8-4AF1-828F-43BF4615EFB8}"/>
              </a:ext>
            </a:extLst>
          </p:cNvPr>
          <p:cNvCxnSpPr>
            <a:cxnSpLocks/>
          </p:cNvCxnSpPr>
          <p:nvPr/>
        </p:nvCxnSpPr>
        <p:spPr>
          <a:xfrm flipH="1" flipV="1">
            <a:off x="2945934" y="1854667"/>
            <a:ext cx="2079073" cy="104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8F938C-D876-4BE3-8D8E-F9976888BF2E}"/>
              </a:ext>
            </a:extLst>
          </p:cNvPr>
          <p:cNvSpPr txBox="1"/>
          <p:nvPr/>
        </p:nvSpPr>
        <p:spPr>
          <a:xfrm>
            <a:off x="4199739" y="378343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873E8-19B2-4575-95C7-2D3685273434}"/>
              </a:ext>
            </a:extLst>
          </p:cNvPr>
          <p:cNvSpPr txBox="1"/>
          <p:nvPr/>
        </p:nvSpPr>
        <p:spPr>
          <a:xfrm>
            <a:off x="4198156" y="2762398"/>
            <a:ext cx="25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3FB3B-8910-451C-AF26-BC8C005B9809}"/>
              </a:ext>
            </a:extLst>
          </p:cNvPr>
          <p:cNvSpPr txBox="1"/>
          <p:nvPr/>
        </p:nvSpPr>
        <p:spPr>
          <a:xfrm>
            <a:off x="5000712" y="31219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CB386-6B4F-4C7C-B793-B12BBA9DDB47}"/>
              </a:ext>
            </a:extLst>
          </p:cNvPr>
          <p:cNvSpPr txBox="1"/>
          <p:nvPr/>
        </p:nvSpPr>
        <p:spPr>
          <a:xfrm>
            <a:off x="3310825" y="31898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Baskerville Old Face" panose="02020602080505020303" pitchFamily="18" charset="0"/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A52E1-C24A-401E-BF2B-50055BB25A09}"/>
              </a:ext>
            </a:extLst>
          </p:cNvPr>
          <p:cNvCxnSpPr>
            <a:cxnSpLocks/>
          </p:cNvCxnSpPr>
          <p:nvPr/>
        </p:nvCxnSpPr>
        <p:spPr>
          <a:xfrm flipH="1">
            <a:off x="3818390" y="2838761"/>
            <a:ext cx="1182322" cy="10369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D389F6-782F-456A-B00C-6B64BDAC1A6C}"/>
              </a:ext>
            </a:extLst>
          </p:cNvPr>
          <p:cNvCxnSpPr>
            <a:cxnSpLocks/>
          </p:cNvCxnSpPr>
          <p:nvPr/>
        </p:nvCxnSpPr>
        <p:spPr>
          <a:xfrm>
            <a:off x="3374473" y="2849355"/>
            <a:ext cx="1642844" cy="1026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250F-754A-41FA-A344-4DB1D9974A32}"/>
              </a:ext>
            </a:extLst>
          </p:cNvPr>
          <p:cNvCxnSpPr>
            <a:cxnSpLocks/>
          </p:cNvCxnSpPr>
          <p:nvPr/>
        </p:nvCxnSpPr>
        <p:spPr>
          <a:xfrm flipH="1">
            <a:off x="3400536" y="1865153"/>
            <a:ext cx="1632160" cy="986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A425D-806C-49F2-B8D9-F78215D9A8B5}"/>
              </a:ext>
            </a:extLst>
          </p:cNvPr>
          <p:cNvCxnSpPr>
            <a:cxnSpLocks/>
          </p:cNvCxnSpPr>
          <p:nvPr/>
        </p:nvCxnSpPr>
        <p:spPr>
          <a:xfrm>
            <a:off x="2972674" y="1862089"/>
            <a:ext cx="2028038" cy="9893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E530F3-4DAF-44DE-A578-FF50B51AFE5C}"/>
              </a:ext>
            </a:extLst>
          </p:cNvPr>
          <p:cNvSpPr txBox="1"/>
          <p:nvPr/>
        </p:nvSpPr>
        <p:spPr>
          <a:xfrm>
            <a:off x="3590270" y="279722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A71AD-6FE9-4E31-8D7F-C631E7CF8039}"/>
              </a:ext>
            </a:extLst>
          </p:cNvPr>
          <p:cNvSpPr txBox="1"/>
          <p:nvPr/>
        </p:nvSpPr>
        <p:spPr>
          <a:xfrm>
            <a:off x="3742670" y="34588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latin typeface="Baskerville Old Face" panose="02020602080505020303" pitchFamily="18" charset="0"/>
              </a:rPr>
              <a:t>d2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/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𝐼𝑛𝑡𝑒𝑟𝐵𝑟𝑎𝑛𝑐h𝐿𝑖𝑛𝑒𝑎𝑟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𝑖𝑠𝑡𝑎𝑛𝑐𝑒𝐹𝑎𝑐𝑡𝑜𝑟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D19DB-CF94-4E2A-A85B-4D527D6DF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286904"/>
                <a:ext cx="4424032" cy="276999"/>
              </a:xfrm>
              <a:prstGeom prst="rect">
                <a:avLst/>
              </a:prstGeom>
              <a:blipFill>
                <a:blip r:embed="rId2"/>
                <a:stretch>
                  <a:fillRect l="-826" r="-826" b="-65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/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8C4CDF-7185-4B90-9EE1-6DB99A6D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466" y="1570758"/>
                <a:ext cx="2005614" cy="335413"/>
              </a:xfrm>
              <a:prstGeom prst="rect">
                <a:avLst/>
              </a:prstGeom>
              <a:blipFill>
                <a:blip r:embed="rId3"/>
                <a:stretch>
                  <a:fillRect l="-2432" r="-912" b="-29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/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1=</m:t>
                      </m:r>
                      <m:rad>
                        <m:radPr>
                          <m:deg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C47115-68E9-4211-9940-6C28ED10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6" y="1882506"/>
                <a:ext cx="1584536" cy="355354"/>
              </a:xfrm>
              <a:prstGeom prst="rect">
                <a:avLst/>
              </a:prstGeom>
              <a:blipFill>
                <a:blip r:embed="rId4"/>
                <a:stretch>
                  <a:fillRect l="-1538" b="-344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5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980</Words>
  <Application>Microsoft Office PowerPoint</Application>
  <PresentationFormat>Widescreen</PresentationFormat>
  <Paragraphs>95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Calibri</vt:lpstr>
      <vt:lpstr>Calibri Light</vt:lpstr>
      <vt:lpstr>Cambria Math</vt:lpstr>
      <vt:lpstr>Celestial</vt:lpstr>
      <vt:lpstr>Ocean exploration</vt:lpstr>
      <vt:lpstr>introducere</vt:lpstr>
      <vt:lpstr>Features</vt:lpstr>
      <vt:lpstr>Marching cubes</vt:lpstr>
      <vt:lpstr>Implementare Marching cubes</vt:lpstr>
      <vt:lpstr>Optimizari</vt:lpstr>
      <vt:lpstr>Verlet integration</vt:lpstr>
      <vt:lpstr>Implementare verlet integration</vt:lpstr>
      <vt:lpstr>PowerPoint Presentation</vt:lpstr>
      <vt:lpstr>PowerPoint Presentation</vt:lpstr>
      <vt:lpstr>PowerPoint Presentation</vt:lpstr>
      <vt:lpstr>Terrain generator</vt:lpstr>
      <vt:lpstr>PowerPoint Presentation</vt:lpstr>
      <vt:lpstr>Particle system</vt:lpstr>
      <vt:lpstr>PowerPoint Presentation</vt:lpstr>
      <vt:lpstr>Network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2022-04-11T09:45:51Z</dcterms:created>
  <dcterms:modified xsi:type="dcterms:W3CDTF">2022-04-12T18:15:25Z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