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BF10-C831-F044-954C-5FC2523E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37B16-5796-B34B-B337-F53D55147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3273-A3A6-9E44-B5E3-4B4C837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3712-8633-E143-9631-2B0F0044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44F5-455D-4847-9C92-BFB18736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5B00-D186-CE4D-B33E-DD07CD29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FAB4A-DF61-164E-A56A-055406E9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98F8-6060-3346-B13D-8931B32C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21B8-6DEB-7B4E-9666-38496570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26C1-C103-014E-8BE5-38F82650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3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4367C-1E82-A047-9DCB-23295B7E9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EA63D-CC6D-D54F-A61B-01E51E3E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51F-2F6F-9243-91B1-463F86C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A8F3-EDB0-0248-8FA7-1EEA941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44B8-CF5C-E24C-A23F-D5734298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C82E-BA1D-DB40-BB70-9782AC25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2D85-30A7-224C-9BC9-6935EB3D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BD7F-FA4C-D543-BB42-8971EF08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4932-E77F-AE45-B30A-45D9ECF4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7F77-178E-C547-81C3-A6AC2FFD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A2-5E0D-184A-AC18-656211EE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29674-77E9-D54E-BC77-38E787F86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5028-0E9D-8947-B58E-AA3A1023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E240-C3B1-AA4E-AC90-3F9085B5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076F-E422-544B-9F39-59433822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7BDA-900C-FD4A-BCF0-22C1D0AB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7F3A-3754-DF46-8D33-A20D5D5BA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3B24-30ED-594D-8414-1F169175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8E0F-AF71-2A46-8BAF-ED3C4274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AB672-9D7E-F048-A035-D84954A2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79E9-9813-F348-BACB-2FEE55B2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156A-6240-034D-9047-43EA22DB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1AA06-A091-1443-8174-3AB04A5F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B871-905D-1944-AA66-9AD70B7C9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A4E50-C6FA-664E-9DA9-D69F8FE9C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23277-4983-A94F-8FF8-EB65390B5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B1E41-A8C4-EE4D-9348-D190BBBB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8F6A-EA48-7F4D-BE81-BCD096D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EA84C-6871-B842-8BF2-A4160DDE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2AF9-977B-D647-A011-43078B7F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4776C-7660-1C45-AA78-565FB64D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1DD17-8299-404A-93F5-34F0475A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B706A-E1A5-424D-89B9-56877DB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04F75-79A9-6A41-9F82-4E34603A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9C7E4-21E7-AC41-B4D5-1D97B8F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2A86D-8189-2F4D-8227-3F3C4515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217F-955D-914D-8E8D-E4474FDC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457A-C42A-8E4E-9E8F-991C7D05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094D-05F6-8442-BE10-11447C1F9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F5FD-9CB2-234A-AC77-DA8DE931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B0656-0275-4F4B-8A1D-5AFF1BE9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A8A6A-183E-B044-BF87-A1CAF711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B99E-50E4-E841-830F-94CA4286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867A2-021C-F742-80AA-759359CED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FAC3-9A60-054E-8D05-A4457A1B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56BF-CE84-0E41-9EA6-07F67868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781DC-58D6-D441-8F7A-D1C42A76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32C0-F80D-744F-83CE-696A1F73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4A12E-90E0-FF46-912E-2F2977D8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BD57A-2A0D-E444-A7E8-B5EE04C1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E648-582C-A145-B1FE-F7A6CB18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D9A5-4385-0145-ABBC-5210F98E8D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3D88-22A8-CF4D-82D9-24EB9B80C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FCC2-E32C-C044-8D45-6697BF720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D944-55DD-AD40-8ECC-5309E7BC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biology.biomedcentral.com/articles/10.1186/gb-2013-14-1-r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68" y="0"/>
            <a:ext cx="2557132" cy="255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92858" y="604647"/>
            <a:ext cx="5108552" cy="3899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9637" y="380686"/>
            <a:ext cx="5108553" cy="43471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06843" y="3412696"/>
            <a:ext cx="85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0000" y="1519520"/>
            <a:ext cx="718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62836" y="1227132"/>
            <a:ext cx="85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3R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42398" y="3835754"/>
            <a:ext cx="60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3L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2558" y="2251238"/>
            <a:ext cx="149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meiotic </a:t>
            </a:r>
            <a:r>
              <a:rPr lang="en-US" dirty="0" err="1">
                <a:solidFill>
                  <a:schemeClr val="bg1"/>
                </a:solidFill>
              </a:rPr>
              <a:t>chr.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0634" y="4661556"/>
            <a:ext cx="149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polytene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0"/>
            <a:ext cx="1352882" cy="37990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Oligo AG_93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1" y="2561650"/>
            <a:ext cx="2552269" cy="2552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2868" y="-32251"/>
            <a:ext cx="24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An. </a:t>
            </a:r>
            <a:r>
              <a:rPr lang="en-US" i="1" dirty="0" err="1">
                <a:solidFill>
                  <a:schemeClr val="bg1"/>
                </a:solidFill>
              </a:rPr>
              <a:t>coluzzii</a:t>
            </a:r>
            <a:r>
              <a:rPr lang="en-US" i="1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MOPTI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5184" y="4804428"/>
            <a:ext cx="131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mitotic </a:t>
            </a:r>
            <a:r>
              <a:rPr lang="en-US" dirty="0" err="1">
                <a:solidFill>
                  <a:schemeClr val="bg1"/>
                </a:solidFill>
              </a:rPr>
              <a:t>chr.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EAFC6-0F2D-4B4D-98EA-11FE6061ACB0}"/>
              </a:ext>
            </a:extLst>
          </p:cNvPr>
          <p:cNvSpPr/>
          <p:nvPr/>
        </p:nvSpPr>
        <p:spPr>
          <a:xfrm>
            <a:off x="778113" y="5296329"/>
            <a:ext cx="1069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a typeface="MS Mincho" panose="02020609040205080304" pitchFamily="49" charset="-128"/>
                <a:cs typeface="Times New Roman" panose="02020603050405020304" pitchFamily="18" charset="0"/>
              </a:rPr>
              <a:t>&gt;tandem-42345 N=6.3 L=93 F=100% P=gnl|ti|56197196 19866911593900 CLIPPED: 177 </a:t>
            </a:r>
            <a:r>
              <a:rPr lang="en-US" sz="14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nt</a:t>
            </a:r>
            <a:endParaRPr lang="en-US" sz="14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ea typeface="MS Mincho" panose="02020609040205080304" pitchFamily="49" charset="-128"/>
                <a:cs typeface="Times New Roman" panose="02020603050405020304" pitchFamily="18" charset="0"/>
              </a:rPr>
              <a:t>CTATTTGAATGGCCTTGAAATTTGATGTTGAATTTTGTTGCCATCTATTATCGTTGTTACGGCCATGTTTCATCCAAATGAAGCCATCTTGCA</a:t>
            </a:r>
            <a:r>
              <a:rPr lang="en-US" sz="1400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0E44B4-6A01-544E-922A-2A1F8E298E0E}"/>
              </a:ext>
            </a:extLst>
          </p:cNvPr>
          <p:cNvSpPr/>
          <p:nvPr/>
        </p:nvSpPr>
        <p:spPr>
          <a:xfrm>
            <a:off x="778113" y="5759708"/>
            <a:ext cx="10864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a typeface="MS Mincho" panose="02020609040205080304" pitchFamily="49" charset="-128"/>
                <a:cs typeface="Times New Roman" panose="02020603050405020304" pitchFamily="18" charset="0"/>
              </a:rPr>
              <a:t>&gt;tandem-39974 N=8.1 L=93 F=98% P=gnl|ti|1536174896 ALAA-aej96h10.b1 CLIPPED: 76 </a:t>
            </a:r>
            <a:r>
              <a:rPr lang="en-US" sz="14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nt</a:t>
            </a:r>
            <a:endParaRPr lang="en-US" sz="14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ea typeface="MS Mincho" panose="02020609040205080304" pitchFamily="49" charset="-128"/>
                <a:cs typeface="Times New Roman" panose="02020603050405020304" pitchFamily="18" charset="0"/>
              </a:rPr>
              <a:t>AAATTCAACATCAAATTTCAAGGCCATTCAAATAGTGCAAGATGGCTTCATTTGGATGAAACATGGCCGTAACAACGATAATAGATGGCAACA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D3D16-AF54-324F-8DEC-69BABFFFA020}"/>
              </a:ext>
            </a:extLst>
          </p:cNvPr>
          <p:cNvSpPr/>
          <p:nvPr/>
        </p:nvSpPr>
        <p:spPr>
          <a:xfrm>
            <a:off x="799345" y="6267205"/>
            <a:ext cx="11146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a typeface="MS Mincho" panose="02020609040205080304" pitchFamily="49" charset="-128"/>
                <a:cs typeface="Times New Roman" panose="02020603050405020304" pitchFamily="18" charset="0"/>
              </a:rPr>
              <a:t>&gt;tandem-29429 N=8.2 L=93 F=100% P=gnl|ti|1429890923 1101671973216 CLIPPED: 212 </a:t>
            </a:r>
            <a:r>
              <a:rPr lang="en-US" sz="14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nt</a:t>
            </a:r>
            <a:endParaRPr lang="en-US" sz="14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ea typeface="MS Mincho" panose="02020609040205080304" pitchFamily="49" charset="-128"/>
                <a:cs typeface="Times New Roman" panose="02020603050405020304" pitchFamily="18" charset="0"/>
              </a:rPr>
              <a:t>ATGGCCGTAACAACGATAATAGATGGCAACAAAATTCAACATCAAATTTCAAGGCCATTCAAATAGTGCAAGATGGCTTCATTTGGATGAAAC</a:t>
            </a:r>
          </a:p>
        </p:txBody>
      </p:sp>
    </p:spTree>
    <p:extLst>
      <p:ext uri="{BB962C8B-B14F-4D97-AF65-F5344CB8AC3E}">
        <p14:creationId xmlns:p14="http://schemas.microsoft.com/office/powerpoint/2010/main" val="146035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6146"/>
            <a:ext cx="6427393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Sequence source: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u="sng" dirty="0">
                <a:solidFill>
                  <a:srgbClr val="0563C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hlinkClick r:id="rId2"/>
              </a:rPr>
              <a:t>https://genomebiology.biomedcentral.com/articles/10.1186/gb-2013-14-1-r10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anopheles_gambiae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Tandem-42345</a:t>
            </a:r>
            <a:r>
              <a:rPr lang="en-US" altLang="zh-CN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CTATTTGAATGGCCTTGAAATTTGATGTTGAATTTTGTTGCCATCTATT</a:t>
            </a: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ATCGTTGTTACGGCCATGTTTCATCCAAATGAAGCC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ATCTTGCA</a:t>
            </a:r>
            <a:b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anopheles_gambiae_</a:t>
            </a:r>
            <a:r>
              <a:rPr lang="en-US" sz="105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MOPTI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(our strain)</a:t>
            </a:r>
            <a:b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AAATTCAACATCAAATTTCAAGGCCATTCAAATAGTGCAAGAT</a:t>
            </a: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GGCTTCATTTGGATGAAACATGGCCGTAACAACGAT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AATAGATGGCAACA</a:t>
            </a:r>
            <a:b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anopheles_gambiae_S</a:t>
            </a:r>
            <a:b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ATGGCCGTAACAACGAT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AATAGATGGCAACAAAATTCAACATCAAATTTCAAGGCCATTCAAATAGTGCAAGAT</a:t>
            </a: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GGCTTCATTTGGATGAAAC</a:t>
            </a:r>
          </a:p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/>
              <a:t>Sequence of labeled oligo AG_93 (43nt) used for FISH:</a:t>
            </a:r>
          </a:p>
          <a:p>
            <a:r>
              <a:rPr lang="en-US" sz="1200" dirty="0"/>
              <a:t>5’ </a:t>
            </a:r>
            <a:r>
              <a:rPr lang="en-US" sz="1200" dirty="0">
                <a:solidFill>
                  <a:srgbClr val="FF0000"/>
                </a:solidFill>
              </a:rPr>
              <a:t>GGCTTCATTTGGATGAAACATGGCCGTAACAACGATAATAGAT</a:t>
            </a:r>
            <a:r>
              <a:rPr lang="en-US" sz="1200" dirty="0"/>
              <a:t> 3’ [Cyanine3]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427393" y="1770183"/>
            <a:ext cx="128874" cy="8513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2624" y="2052626"/>
            <a:ext cx="15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minus orientation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8982" y="1487885"/>
            <a:ext cx="1472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2624" y="1337111"/>
            <a:ext cx="184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plus orientation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1352882" cy="37990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Oligo AG_93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852238"/>
            <a:ext cx="11009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blastn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results using data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VectorBase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showed that 93bp is conserved between species with no more than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difference but no identity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An.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christyl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Hit numbers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An.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arabiensis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low, need to check in the new assembly.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49125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may need to be added in the future: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Monomer of this repeat in each species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hits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Evolutionary relationship (ancestral satellite)</a:t>
            </a:r>
          </a:p>
        </p:txBody>
      </p:sp>
    </p:spTree>
    <p:extLst>
      <p:ext uri="{BB962C8B-B14F-4D97-AF65-F5344CB8AC3E}">
        <p14:creationId xmlns:p14="http://schemas.microsoft.com/office/powerpoint/2010/main" val="264572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D2B-5E8D-9348-898C-7C3C9719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104671"/>
            <a:ext cx="7304314" cy="859972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F74E-2ED5-A04D-AB26-B8D2C62936DB}"/>
              </a:ext>
            </a:extLst>
          </p:cNvPr>
          <p:cNvSpPr/>
          <p:nvPr/>
        </p:nvSpPr>
        <p:spPr>
          <a:xfrm>
            <a:off x="496556" y="837764"/>
            <a:ext cx="11353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CLUSTAL O(1.2.4) multiple sequence alignment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tandem-42345      --------------CTATTTGAATGGCCTTGAAATTTGATGTTGAATTTTGTTGCCATCT	46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tandem-39974      -------------------------------AAATTCAACATCAAATTTCAAGGCCATTC	29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tandem-29429      ATGGCCGTAACAACGATAATAGATGGCAACAAAATTCAACATCAAATTTCAAGGCCATTC	60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*****  *  *  *****    *****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tandem-42345      ATTATCGTTGTTACGGCCATGTTTCATCCAAATGAAGC--------------CATCTTGC	92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tandem-39974      AAATAGTGCAAGATGGCTTCATTTGGATGAAACATGGCCGTAACAACGATAATAGATGGC	89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tandem-29429      AAATAGTGCAAGATGGCTTCATTTGGATGAAAC---------------------------	93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*           * ***    ***     ***        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tandem-42345      A---	93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tandem-39974      AACA	93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tandem-29429      ----	93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8496D2-F912-864C-B480-3F80967496A2}"/>
              </a:ext>
            </a:extLst>
          </p:cNvPr>
          <p:cNvSpPr/>
          <p:nvPr/>
        </p:nvSpPr>
        <p:spPr>
          <a:xfrm>
            <a:off x="0" y="0"/>
            <a:ext cx="1352882" cy="37990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Oligo AG_93</a:t>
            </a:r>
          </a:p>
        </p:txBody>
      </p:sp>
    </p:spTree>
    <p:extLst>
      <p:ext uri="{BB962C8B-B14F-4D97-AF65-F5344CB8AC3E}">
        <p14:creationId xmlns:p14="http://schemas.microsoft.com/office/powerpoint/2010/main" val="341934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319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Sharakhov</dc:creator>
  <cp:lastModifiedBy>Igor Sharakhov</cp:lastModifiedBy>
  <cp:revision>8</cp:revision>
  <dcterms:created xsi:type="dcterms:W3CDTF">2020-01-28T15:30:23Z</dcterms:created>
  <dcterms:modified xsi:type="dcterms:W3CDTF">2020-01-28T16:35:06Z</dcterms:modified>
</cp:coreProperties>
</file>