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1"/>
  </p:notesMasterIdLst>
  <p:handoutMasterIdLst>
    <p:handoutMasterId r:id="rId12"/>
  </p:handoutMasterIdLst>
  <p:sldIdLst>
    <p:sldId id="383" r:id="rId5"/>
    <p:sldId id="414" r:id="rId6"/>
    <p:sldId id="411" r:id="rId7"/>
    <p:sldId id="412" r:id="rId8"/>
    <p:sldId id="413" r:id="rId9"/>
    <p:sldId id="39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6327" autoAdjust="0"/>
  </p:normalViewPr>
  <p:slideViewPr>
    <p:cSldViewPr snapToGrid="0">
      <p:cViewPr>
        <p:scale>
          <a:sx n="75" d="100"/>
          <a:sy n="75" d="100"/>
        </p:scale>
        <p:origin x="99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el Gabriel Crisan" userId="26cfa7d4-6b31-4a68-b91f-64ec4d1845ef" providerId="ADAL" clId="{D68DA9F3-24DF-4855-989B-ED8A481FD64E}"/>
    <pc:docChg chg="custSel addSld modSld">
      <pc:chgData name="Antonel Gabriel Crisan" userId="26cfa7d4-6b31-4a68-b91f-64ec4d1845ef" providerId="ADAL" clId="{D68DA9F3-24DF-4855-989B-ED8A481FD64E}" dt="2024-05-29T15:48:12.538" v="75" actId="1076"/>
      <pc:docMkLst>
        <pc:docMk/>
      </pc:docMkLst>
      <pc:sldChg chg="delSp modSp mod">
        <pc:chgData name="Antonel Gabriel Crisan" userId="26cfa7d4-6b31-4a68-b91f-64ec4d1845ef" providerId="ADAL" clId="{D68DA9F3-24DF-4855-989B-ED8A481FD64E}" dt="2024-05-29T15:48:12.538" v="75" actId="1076"/>
        <pc:sldMkLst>
          <pc:docMk/>
          <pc:sldMk cId="3346685798" sldId="383"/>
        </pc:sldMkLst>
        <pc:spChg chg="mod">
          <ac:chgData name="Antonel Gabriel Crisan" userId="26cfa7d4-6b31-4a68-b91f-64ec4d1845ef" providerId="ADAL" clId="{D68DA9F3-24DF-4855-989B-ED8A481FD64E}" dt="2024-05-29T15:48:05.956" v="74" actId="1076"/>
          <ac:spMkLst>
            <pc:docMk/>
            <pc:sldMk cId="3346685798" sldId="383"/>
            <ac:spMk id="2" creationId="{B530BF65-C84B-45C3-72CA-AFDA68851174}"/>
          </ac:spMkLst>
        </pc:spChg>
        <pc:spChg chg="del mod">
          <ac:chgData name="Antonel Gabriel Crisan" userId="26cfa7d4-6b31-4a68-b91f-64ec4d1845ef" providerId="ADAL" clId="{D68DA9F3-24DF-4855-989B-ED8A481FD64E}" dt="2024-05-29T15:47:52.719" v="73" actId="21"/>
          <ac:spMkLst>
            <pc:docMk/>
            <pc:sldMk cId="3346685798" sldId="383"/>
            <ac:spMk id="3" creationId="{3B8EBC2C-6DD7-5003-38EB-40753046FE8C}"/>
          </ac:spMkLst>
        </pc:spChg>
        <pc:spChg chg="mod">
          <ac:chgData name="Antonel Gabriel Crisan" userId="26cfa7d4-6b31-4a68-b91f-64ec4d1845ef" providerId="ADAL" clId="{D68DA9F3-24DF-4855-989B-ED8A481FD64E}" dt="2024-05-29T15:48:12.538" v="75" actId="1076"/>
          <ac:spMkLst>
            <pc:docMk/>
            <pc:sldMk cId="3346685798" sldId="383"/>
            <ac:spMk id="5" creationId="{68C8393E-C0A1-BAB8-49CE-44ACF6CFBB9E}"/>
          </ac:spMkLst>
        </pc:spChg>
      </pc:sldChg>
      <pc:sldChg chg="modSp mod">
        <pc:chgData name="Antonel Gabriel Crisan" userId="26cfa7d4-6b31-4a68-b91f-64ec4d1845ef" providerId="ADAL" clId="{D68DA9F3-24DF-4855-989B-ED8A481FD64E}" dt="2024-05-29T15:44:22.309" v="47" actId="20577"/>
        <pc:sldMkLst>
          <pc:docMk/>
          <pc:sldMk cId="3200312026" sldId="391"/>
        </pc:sldMkLst>
        <pc:spChg chg="mod">
          <ac:chgData name="Antonel Gabriel Crisan" userId="26cfa7d4-6b31-4a68-b91f-64ec4d1845ef" providerId="ADAL" clId="{D68DA9F3-24DF-4855-989B-ED8A481FD64E}" dt="2024-05-29T15:44:22.309" v="47" actId="20577"/>
          <ac:spMkLst>
            <pc:docMk/>
            <pc:sldMk cId="3200312026" sldId="391"/>
            <ac:spMk id="7" creationId="{F70BD87D-F7DA-961B-4024-A354DC87D168}"/>
          </ac:spMkLst>
        </pc:spChg>
      </pc:sldChg>
      <pc:sldChg chg="addSp delSp modSp add mod">
        <pc:chgData name="Antonel Gabriel Crisan" userId="26cfa7d4-6b31-4a68-b91f-64ec4d1845ef" providerId="ADAL" clId="{D68DA9F3-24DF-4855-989B-ED8A481FD64E}" dt="2024-05-29T15:46:59.227" v="68" actId="20577"/>
        <pc:sldMkLst>
          <pc:docMk/>
          <pc:sldMk cId="3652834633" sldId="414"/>
        </pc:sldMkLst>
        <pc:spChg chg="del">
          <ac:chgData name="Antonel Gabriel Crisan" userId="26cfa7d4-6b31-4a68-b91f-64ec4d1845ef" providerId="ADAL" clId="{D68DA9F3-24DF-4855-989B-ED8A481FD64E}" dt="2024-05-29T15:46:11.370" v="56" actId="21"/>
          <ac:spMkLst>
            <pc:docMk/>
            <pc:sldMk cId="3652834633" sldId="414"/>
            <ac:spMk id="2" creationId="{B530BF65-C84B-45C3-72CA-AFDA68851174}"/>
          </ac:spMkLst>
        </pc:spChg>
        <pc:spChg chg="del">
          <ac:chgData name="Antonel Gabriel Crisan" userId="26cfa7d4-6b31-4a68-b91f-64ec4d1845ef" providerId="ADAL" clId="{D68DA9F3-24DF-4855-989B-ED8A481FD64E}" dt="2024-05-29T15:46:20.769" v="57" actId="21"/>
          <ac:spMkLst>
            <pc:docMk/>
            <pc:sldMk cId="3652834633" sldId="414"/>
            <ac:spMk id="5" creationId="{68C8393E-C0A1-BAB8-49CE-44ACF6CFBB9E}"/>
          </ac:spMkLst>
        </pc:spChg>
        <pc:spChg chg="add mod">
          <ac:chgData name="Antonel Gabriel Crisan" userId="26cfa7d4-6b31-4a68-b91f-64ec4d1845ef" providerId="ADAL" clId="{D68DA9F3-24DF-4855-989B-ED8A481FD64E}" dt="2024-05-29T15:46:59.227" v="68" actId="20577"/>
          <ac:spMkLst>
            <pc:docMk/>
            <pc:sldMk cId="3652834633" sldId="414"/>
            <ac:spMk id="6" creationId="{B4D64B90-8FE0-EE07-0103-E14003B2591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253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287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83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728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49" y="2382266"/>
            <a:ext cx="6787747" cy="1593507"/>
          </a:xfrm>
        </p:spPr>
        <p:txBody>
          <a:bodyPr/>
          <a:lstStyle/>
          <a:p>
            <a:r>
              <a:rPr lang="pt-BR" dirty="0"/>
              <a:t>Predicția numărului de </a:t>
            </a:r>
            <a:r>
              <a:rPr lang="ro-RO" dirty="0"/>
              <a:t>studenți </a:t>
            </a:r>
            <a:r>
              <a:rPr lang="pt-BR" dirty="0"/>
              <a:t>într-o sală de fitness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C8393E-C0A1-BAB8-49CE-44ACF6CFBB9E}"/>
              </a:ext>
            </a:extLst>
          </p:cNvPr>
          <p:cNvSpPr txBox="1"/>
          <p:nvPr/>
        </p:nvSpPr>
        <p:spPr>
          <a:xfrm>
            <a:off x="4349496" y="37911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Crișan Antonel Gabriel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ro-RO" dirty="0"/>
              <a:t>Optimizarea spațiilor în sălile de fitness</a:t>
            </a:r>
          </a:p>
          <a:p>
            <a:r>
              <a:rPr lang="ro-RO" dirty="0"/>
              <a:t>Îmbunătățirea experienței utilizatorilor prin predicții precise</a:t>
            </a:r>
          </a:p>
          <a:p>
            <a:r>
              <a:rPr lang="ro-RO" dirty="0"/>
              <a:t>Relevanța datelor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4D64B90-8FE0-EE07-0103-E14003B2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Introducere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34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ro-RO" dirty="0"/>
              <a:t>Baza de date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1907858"/>
            <a:ext cx="6788150" cy="4287202"/>
          </a:xfrm>
        </p:spPr>
        <p:txBody>
          <a:bodyPr tIns="457200">
            <a:normAutofit lnSpcReduction="10000"/>
          </a:bodyPr>
          <a:lstStyle/>
          <a:p>
            <a:r>
              <a:rPr lang="ro-RO" dirty="0"/>
              <a:t>Număr de înregistrări </a:t>
            </a:r>
            <a:r>
              <a:rPr lang="en-US" dirty="0"/>
              <a:t>~</a:t>
            </a:r>
            <a:r>
              <a:rPr lang="ro-RO" dirty="0"/>
              <a:t>62.000</a:t>
            </a:r>
          </a:p>
          <a:p>
            <a:r>
              <a:rPr lang="ro-RO" dirty="0"/>
              <a:t>Câmpuri</a:t>
            </a:r>
          </a:p>
          <a:p>
            <a:pPr lvl="1"/>
            <a:r>
              <a:rPr lang="ro-RO" dirty="0">
                <a:solidFill>
                  <a:schemeClr val="tx2">
                    <a:lumMod val="75000"/>
                  </a:schemeClr>
                </a:solidFill>
              </a:rPr>
              <a:t>1. Numărul de persoane în sala(variabila de răspuns)</a:t>
            </a:r>
          </a:p>
          <a:p>
            <a:pPr lvl="1"/>
            <a:r>
              <a:rPr lang="ro-RO" dirty="0">
                <a:solidFill>
                  <a:schemeClr val="tx2">
                    <a:lumMod val="75000"/>
                  </a:schemeClr>
                </a:solidFill>
              </a:rPr>
              <a:t>2. Ziua săptămânii</a:t>
            </a:r>
          </a:p>
          <a:p>
            <a:pPr lvl="1"/>
            <a:r>
              <a:rPr lang="ro-RO" dirty="0">
                <a:solidFill>
                  <a:schemeClr val="tx2">
                    <a:lumMod val="75000"/>
                  </a:schemeClr>
                </a:solidFill>
              </a:rPr>
              <a:t>3. Este weekend</a:t>
            </a:r>
          </a:p>
          <a:p>
            <a:pPr lvl="1"/>
            <a:r>
              <a:rPr lang="ro-RO" dirty="0">
                <a:solidFill>
                  <a:schemeClr val="tx2">
                    <a:lumMod val="75000"/>
                  </a:schemeClr>
                </a:solidFill>
              </a:rPr>
              <a:t>4. Este vacantă</a:t>
            </a:r>
          </a:p>
          <a:p>
            <a:pPr lvl="1"/>
            <a:r>
              <a:rPr lang="ro-RO" dirty="0">
                <a:solidFill>
                  <a:schemeClr val="tx2">
                    <a:lumMod val="75000"/>
                  </a:schemeClr>
                </a:solidFill>
              </a:rPr>
              <a:t>5. Temperatura</a:t>
            </a:r>
          </a:p>
          <a:p>
            <a:pPr lvl="1"/>
            <a:r>
              <a:rPr lang="ro-RO" dirty="0">
                <a:solidFill>
                  <a:schemeClr val="tx2">
                    <a:lumMod val="75000"/>
                  </a:schemeClr>
                </a:solidFill>
              </a:rPr>
              <a:t>6. Este început de semestru</a:t>
            </a:r>
          </a:p>
          <a:p>
            <a:pPr lvl="1"/>
            <a:r>
              <a:rPr lang="ro-RO" dirty="0">
                <a:solidFill>
                  <a:schemeClr val="tx2">
                    <a:lumMod val="75000"/>
                  </a:schemeClr>
                </a:solidFill>
              </a:rPr>
              <a:t>7. Este în timpul semestrului</a:t>
            </a:r>
          </a:p>
          <a:p>
            <a:pPr lvl="1"/>
            <a:r>
              <a:rPr lang="ro-RO" dirty="0">
                <a:solidFill>
                  <a:schemeClr val="tx2">
                    <a:lumMod val="75000"/>
                  </a:schemeClr>
                </a:solidFill>
              </a:rPr>
              <a:t>8. Luna</a:t>
            </a:r>
          </a:p>
          <a:p>
            <a:pPr lvl="1"/>
            <a:r>
              <a:rPr lang="ro-RO" dirty="0">
                <a:solidFill>
                  <a:schemeClr val="tx2">
                    <a:lumMod val="75000"/>
                  </a:schemeClr>
                </a:solidFill>
              </a:rPr>
              <a:t>9. Ora</a:t>
            </a:r>
          </a:p>
        </p:txBody>
      </p:sp>
    </p:spTree>
    <p:extLst>
      <p:ext uri="{BB962C8B-B14F-4D97-AF65-F5344CB8AC3E}">
        <p14:creationId xmlns:p14="http://schemas.microsoft.com/office/powerpoint/2010/main" val="112019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ro-RO" dirty="0"/>
              <a:t>Prelucrarea datelor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1907858"/>
            <a:ext cx="6788150" cy="4287202"/>
          </a:xfrm>
        </p:spPr>
        <p:txBody>
          <a:bodyPr tIns="457200">
            <a:normAutofit/>
          </a:bodyPr>
          <a:lstStyle/>
          <a:p>
            <a:r>
              <a:rPr lang="ro-RO" dirty="0">
                <a:solidFill>
                  <a:schemeClr val="tx2">
                    <a:lumMod val="75000"/>
                  </a:schemeClr>
                </a:solidFill>
              </a:rPr>
              <a:t>Eliminarea datelor lipsă</a:t>
            </a:r>
          </a:p>
          <a:p>
            <a:r>
              <a:rPr lang="ro-RO" dirty="0"/>
              <a:t>Eliminarea coloanei de </a:t>
            </a:r>
            <a:r>
              <a:rPr lang="ro-RO" dirty="0" err="1"/>
              <a:t>timestamp</a:t>
            </a:r>
            <a:endParaRPr lang="ro-RO" dirty="0"/>
          </a:p>
          <a:p>
            <a:r>
              <a:rPr lang="ro-RO" dirty="0"/>
              <a:t>Împărțirea datelor în seturi de antrenament și testare(80%-20%) folosind funcția </a:t>
            </a:r>
            <a:r>
              <a:rPr lang="en-US" i="1" dirty="0"/>
              <a:t>train</a:t>
            </a:r>
            <a:r>
              <a:rPr lang="ro-RO" i="1" dirty="0"/>
              <a:t>_</a:t>
            </a:r>
            <a:r>
              <a:rPr lang="en-US" i="1" dirty="0"/>
              <a:t>test </a:t>
            </a:r>
            <a:r>
              <a:rPr lang="ro-RO" i="1" dirty="0"/>
              <a:t>_</a:t>
            </a:r>
            <a:r>
              <a:rPr lang="en-US" i="1" dirty="0"/>
              <a:t>split </a:t>
            </a:r>
            <a:r>
              <a:rPr lang="en-US" dirty="0"/>
              <a:t>din </a:t>
            </a:r>
            <a:r>
              <a:rPr lang="en-US" i="1" dirty="0"/>
              <a:t>scikit-learn</a:t>
            </a:r>
            <a:r>
              <a:rPr lang="ro-RO" dirty="0"/>
              <a:t>	</a:t>
            </a:r>
            <a:endParaRPr lang="ro-RO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57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ro-RO" dirty="0"/>
              <a:t>Algoritmi testați, modelul final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1907858"/>
            <a:ext cx="6788150" cy="4287202"/>
          </a:xfrm>
        </p:spPr>
        <p:txBody>
          <a:bodyPr tIns="457200">
            <a:normAutofit/>
          </a:bodyPr>
          <a:lstStyle/>
          <a:p>
            <a:r>
              <a:rPr lang="ro-RO" dirty="0">
                <a:solidFill>
                  <a:schemeClr val="tx2">
                    <a:lumMod val="75000"/>
                  </a:schemeClr>
                </a:solidFill>
              </a:rPr>
              <a:t>Regresie liniară</a:t>
            </a:r>
          </a:p>
          <a:p>
            <a:r>
              <a:rPr lang="ro-RO" dirty="0">
                <a:solidFill>
                  <a:schemeClr val="tx2">
                    <a:lumMod val="75000"/>
                  </a:schemeClr>
                </a:solidFill>
              </a:rPr>
              <a:t>Rețele neurale artificiale</a:t>
            </a:r>
            <a:r>
              <a:rPr lang="ro-RO" dirty="0"/>
              <a:t>	</a:t>
            </a:r>
          </a:p>
          <a:p>
            <a:r>
              <a:rPr lang="ro-RO" dirty="0" err="1">
                <a:solidFill>
                  <a:schemeClr val="tx2">
                    <a:lumMod val="75000"/>
                  </a:schemeClr>
                </a:solidFill>
              </a:rPr>
              <a:t>Random</a:t>
            </a:r>
            <a:r>
              <a:rPr lang="ro-RO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o-RO" dirty="0" err="1">
                <a:solidFill>
                  <a:schemeClr val="tx2">
                    <a:lumMod val="75000"/>
                  </a:schemeClr>
                </a:solidFill>
              </a:rPr>
              <a:t>forest</a:t>
            </a:r>
            <a:r>
              <a:rPr lang="ro-RO" dirty="0">
                <a:solidFill>
                  <a:schemeClr val="tx2">
                    <a:lumMod val="75000"/>
                  </a:schemeClr>
                </a:solidFill>
              </a:rPr>
              <a:t> (modelul final)</a:t>
            </a:r>
          </a:p>
        </p:txBody>
      </p:sp>
    </p:spTree>
    <p:extLst>
      <p:ext uri="{BB962C8B-B14F-4D97-AF65-F5344CB8AC3E}">
        <p14:creationId xmlns:p14="http://schemas.microsoft.com/office/powerpoint/2010/main" val="3570900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" y="-945696"/>
            <a:ext cx="10873740" cy="1680205"/>
          </a:xfrm>
        </p:spPr>
        <p:txBody>
          <a:bodyPr/>
          <a:lstStyle/>
          <a:p>
            <a:r>
              <a:rPr lang="ro-RO" dirty="0"/>
              <a:t>Rezultate, concluzii, corelații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77740" y="1108361"/>
            <a:ext cx="7810500" cy="4015740"/>
          </a:xfrm>
        </p:spPr>
        <p:txBody>
          <a:bodyPr>
            <a:no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ro-RO" dirty="0">
                <a:solidFill>
                  <a:schemeClr val="tx2">
                    <a:lumMod val="75000"/>
                  </a:schemeClr>
                </a:solidFill>
              </a:rPr>
              <a:t>Rezultate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r>
              <a:rPr lang="ro-RO" dirty="0" err="1">
                <a:solidFill>
                  <a:schemeClr val="tx2">
                    <a:lumMod val="75000"/>
                  </a:schemeClr>
                </a:solidFill>
              </a:rPr>
              <a:t>Random</a:t>
            </a:r>
            <a:r>
              <a:rPr lang="ro-RO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o-RO" dirty="0" err="1">
                <a:solidFill>
                  <a:schemeClr val="tx2">
                    <a:lumMod val="75000"/>
                  </a:schemeClr>
                </a:solidFill>
              </a:rPr>
              <a:t>forest</a:t>
            </a:r>
            <a:r>
              <a:rPr lang="ro-RO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2" indent="-457200">
              <a:lnSpc>
                <a:spcPct val="100000"/>
              </a:lnSpc>
              <a:spcBef>
                <a:spcPts val="0"/>
              </a:spcBef>
            </a:pPr>
            <a:r>
              <a:rPr lang="ro-RO" dirty="0">
                <a:solidFill>
                  <a:schemeClr val="tx2">
                    <a:lumMod val="75000"/>
                  </a:schemeClr>
                </a:solidFill>
              </a:rPr>
              <a:t>Scorul: 0.9247</a:t>
            </a:r>
          </a:p>
          <a:p>
            <a:pPr lvl="2" indent="-457200">
              <a:lnSpc>
                <a:spcPct val="100000"/>
              </a:lnSpc>
              <a:spcBef>
                <a:spcPts val="0"/>
              </a:spcBef>
            </a:pPr>
            <a:r>
              <a:rPr lang="ro-RO" dirty="0">
                <a:solidFill>
                  <a:schemeClr val="tx2">
                    <a:lumMod val="75000"/>
                  </a:schemeClr>
                </a:solidFill>
              </a:rPr>
              <a:t>MAE: 4.24</a:t>
            </a:r>
          </a:p>
          <a:p>
            <a:pPr lvl="2" indent="-457200">
              <a:lnSpc>
                <a:spcPct val="100000"/>
              </a:lnSpc>
              <a:spcBef>
                <a:spcPts val="0"/>
              </a:spcBef>
            </a:pPr>
            <a:r>
              <a:rPr lang="ro-RO" dirty="0">
                <a:solidFill>
                  <a:schemeClr val="tx2">
                    <a:lumMod val="75000"/>
                  </a:schemeClr>
                </a:solidFill>
              </a:rPr>
              <a:t>MSE: 38.92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r>
              <a:rPr lang="ro-RO" dirty="0">
                <a:solidFill>
                  <a:schemeClr val="tx2">
                    <a:lumMod val="75000"/>
                  </a:schemeClr>
                </a:solidFill>
              </a:rPr>
              <a:t>Testare pe seturi noi de date:</a:t>
            </a:r>
          </a:p>
          <a:p>
            <a:pPr lvl="2" indent="-457200">
              <a:lnSpc>
                <a:spcPct val="100000"/>
              </a:lnSpc>
              <a:spcBef>
                <a:spcPts val="0"/>
              </a:spcBef>
            </a:pPr>
            <a:r>
              <a:rPr lang="ro-RO" dirty="0">
                <a:solidFill>
                  <a:schemeClr val="tx2">
                    <a:lumMod val="75000"/>
                  </a:schemeClr>
                </a:solidFill>
              </a:rPr>
              <a:t>Scorul: 0.9262</a:t>
            </a:r>
          </a:p>
          <a:p>
            <a:pPr lvl="2" indent="-457200">
              <a:lnSpc>
                <a:spcPct val="100000"/>
              </a:lnSpc>
              <a:spcBef>
                <a:spcPts val="0"/>
              </a:spcBef>
            </a:pPr>
            <a:r>
              <a:rPr lang="ro-RO" dirty="0">
                <a:solidFill>
                  <a:schemeClr val="tx2">
                    <a:lumMod val="75000"/>
                  </a:schemeClr>
                </a:solidFill>
              </a:rPr>
              <a:t>MAE: 3.14</a:t>
            </a:r>
          </a:p>
          <a:p>
            <a:pPr lvl="2" indent="-457200">
              <a:lnSpc>
                <a:spcPct val="100000"/>
              </a:lnSpc>
              <a:spcBef>
                <a:spcPts val="0"/>
              </a:spcBef>
            </a:pPr>
            <a:r>
              <a:rPr lang="ro-RO" dirty="0">
                <a:solidFill>
                  <a:schemeClr val="tx2">
                    <a:lumMod val="75000"/>
                  </a:schemeClr>
                </a:solidFill>
              </a:rPr>
              <a:t>MSE: 17.34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ro-RO" dirty="0">
                <a:solidFill>
                  <a:schemeClr val="tx2">
                    <a:lumMod val="75000"/>
                  </a:schemeClr>
                </a:solidFill>
              </a:rPr>
              <a:t>Corelații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r>
              <a:rPr lang="ro-RO" dirty="0">
                <a:solidFill>
                  <a:schemeClr val="tx2">
                    <a:lumMod val="75000"/>
                  </a:schemeClr>
                </a:solidFill>
              </a:rPr>
              <a:t>Corelații între temperatură și numărul de persoane în sală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r>
              <a:rPr lang="ro-RO" dirty="0">
                <a:solidFill>
                  <a:schemeClr val="tx2">
                    <a:lumMod val="75000"/>
                  </a:schemeClr>
                </a:solidFill>
              </a:rPr>
              <a:t>Impactul zilelor de weekend și a vacanțelor asupra fluxului de persoane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</a:t>
            </a:r>
            <a:r>
              <a:rPr lang="ro-RO" dirty="0">
                <a:solidFill>
                  <a:schemeClr val="tx2">
                    <a:lumMod val="75000"/>
                  </a:schemeClr>
                </a:solidFill>
              </a:rPr>
              <a:t>mărul de persoane prezente și ora din zi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graph showing a green line&#10;&#10;Description automatically generated">
            <a:extLst>
              <a:ext uri="{FF2B5EF4-FFF2-40B4-BE49-F238E27FC236}">
                <a16:creationId xmlns:a16="http://schemas.microsoft.com/office/drawing/2014/main" id="{F3E35403-09EC-18F4-389A-BF50A5F6B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905987"/>
            <a:ext cx="4701542" cy="2902234"/>
          </a:xfrm>
          <a:prstGeom prst="rect">
            <a:avLst/>
          </a:prstGeom>
        </p:spPr>
      </p:pic>
      <p:pic>
        <p:nvPicPr>
          <p:cNvPr id="6" name="Picture 5" descr="A graph with green dots and red line&#10;&#10;Description automatically generated">
            <a:extLst>
              <a:ext uri="{FF2B5EF4-FFF2-40B4-BE49-F238E27FC236}">
                <a16:creationId xmlns:a16="http://schemas.microsoft.com/office/drawing/2014/main" id="{C4D2583F-F63C-2592-5DBE-1F4BDB0E4D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900132"/>
            <a:ext cx="4701542" cy="289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{887371DE-C3D9-4429-8623-0B567ACB147F}tf78853419_win32</Template>
  <TotalTime>111</TotalTime>
  <Words>199</Words>
  <Application>Microsoft Office PowerPoint</Application>
  <PresentationFormat>Widescreen</PresentationFormat>
  <Paragraphs>46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Franklin Gothic Book</vt:lpstr>
      <vt:lpstr>Franklin Gothic Demi</vt:lpstr>
      <vt:lpstr>Custom</vt:lpstr>
      <vt:lpstr>Predicția numărului de studenți într-o sală de fitness</vt:lpstr>
      <vt:lpstr>Introducere</vt:lpstr>
      <vt:lpstr>Baza de date</vt:lpstr>
      <vt:lpstr>Prelucrarea datelor</vt:lpstr>
      <vt:lpstr>Algoritmi testați, modelul final</vt:lpstr>
      <vt:lpstr>Rezultate, concluzii, corelații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Predicția numărului de studenți într-o sală de fitness</dc:title>
  <dc:creator>Antonel Gabriel Crisan</dc:creator>
  <cp:lastModifiedBy>Antonel Gabriel Crisan</cp:lastModifiedBy>
  <cp:revision>1</cp:revision>
  <dcterms:created xsi:type="dcterms:W3CDTF">2024-05-22T14:13:55Z</dcterms:created>
  <dcterms:modified xsi:type="dcterms:W3CDTF">2024-05-29T15:48:21Z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5b58b62f-6f94-46bd-8089-18e64b0a9abb_Enabled">
    <vt:lpwstr>true</vt:lpwstr>
  </property>
  <property fmtid="{D5CDD505-2E9C-101B-9397-08002B2CF9AE}" pid="4" name="MSIP_Label_5b58b62f-6f94-46bd-8089-18e64b0a9abb_SetDate">
    <vt:lpwstr>2024-05-22T16:13:17Z</vt:lpwstr>
  </property>
  <property fmtid="{D5CDD505-2E9C-101B-9397-08002B2CF9AE}" pid="5" name="MSIP_Label_5b58b62f-6f94-46bd-8089-18e64b0a9abb_Method">
    <vt:lpwstr>Standard</vt:lpwstr>
  </property>
  <property fmtid="{D5CDD505-2E9C-101B-9397-08002B2CF9AE}" pid="6" name="MSIP_Label_5b58b62f-6f94-46bd-8089-18e64b0a9abb_Name">
    <vt:lpwstr>defa4170-0d19-0005-0004-bc88714345d2</vt:lpwstr>
  </property>
  <property fmtid="{D5CDD505-2E9C-101B-9397-08002B2CF9AE}" pid="7" name="MSIP_Label_5b58b62f-6f94-46bd-8089-18e64b0a9abb_SiteId">
    <vt:lpwstr>a6eb79fa-c4a9-4cce-818d-b85274d15305</vt:lpwstr>
  </property>
  <property fmtid="{D5CDD505-2E9C-101B-9397-08002B2CF9AE}" pid="8" name="MSIP_Label_5b58b62f-6f94-46bd-8089-18e64b0a9abb_ActionId">
    <vt:lpwstr>2ceafce9-8065-4c1f-b206-5ec9368e17a1</vt:lpwstr>
  </property>
  <property fmtid="{D5CDD505-2E9C-101B-9397-08002B2CF9AE}" pid="9" name="MSIP_Label_5b58b62f-6f94-46bd-8089-18e64b0a9abb_ContentBits">
    <vt:lpwstr>0</vt:lpwstr>
  </property>
</Properties>
</file>