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59"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2" d="100"/>
          <a:sy n="82" d="100"/>
        </p:scale>
        <p:origin x="720"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7/18/2023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7/18/2023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7/18/2023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7/18/2023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7/18/2023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ro-RO" sz="2800" dirty="0"/>
              <a:t>Sistem informatic pentru </a:t>
            </a:r>
            <a:r>
              <a:rPr lang="en-US" sz="2800" dirty="0"/>
              <a:t>GESTIUNEA EFICENTA A FINANTELOR PERSONALE</a:t>
            </a:r>
          </a:p>
        </p:txBody>
      </p:sp>
      <p:sp>
        <p:nvSpPr>
          <p:cNvPr id="7" name="Subtitle 6"/>
          <p:cNvSpPr>
            <a:spLocks noGrp="1"/>
          </p:cNvSpPr>
          <p:nvPr>
            <p:ph type="subTitle" idx="1"/>
          </p:nvPr>
        </p:nvSpPr>
        <p:spPr>
          <a:xfrm>
            <a:off x="3228975" y="4241196"/>
            <a:ext cx="5734050" cy="955565"/>
          </a:xfrm>
        </p:spPr>
        <p:txBody>
          <a:bodyPr/>
          <a:lstStyle/>
          <a:p>
            <a:r>
              <a:rPr lang="en-US" dirty="0"/>
              <a:t>Popa </a:t>
            </a:r>
            <a:r>
              <a:rPr lang="en-US" dirty="0" err="1"/>
              <a:t>Antonela</a:t>
            </a:r>
            <a:r>
              <a:rPr lang="en-US" dirty="0"/>
              <a:t> Marina Narcisa</a:t>
            </a:r>
          </a:p>
        </p:txBody>
      </p:sp>
      <p:pic>
        <p:nvPicPr>
          <p:cNvPr id="12" name="Picture Placeholder 11">
            <a:extLst>
              <a:ext uri="{FF2B5EF4-FFF2-40B4-BE49-F238E27FC236}">
                <a16:creationId xmlns:a16="http://schemas.microsoft.com/office/drawing/2014/main" id="{1097C5BF-157E-055D-473A-0D8601BD8BF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ABE4-BF97-D46C-21D4-34FC4C855ACC}"/>
              </a:ext>
            </a:extLst>
          </p:cNvPr>
          <p:cNvSpPr>
            <a:spLocks noGrp="1"/>
          </p:cNvSpPr>
          <p:nvPr>
            <p:ph type="title"/>
          </p:nvPr>
        </p:nvSpPr>
        <p:spPr/>
        <p:txBody>
          <a:bodyPr/>
          <a:lstStyle/>
          <a:p>
            <a:r>
              <a:rPr lang="en-US" b="1" dirty="0" err="1"/>
              <a:t>Scopul</a:t>
            </a:r>
            <a:r>
              <a:rPr lang="en-US" b="1" dirty="0"/>
              <a:t> </a:t>
            </a:r>
            <a:r>
              <a:rPr lang="en-US" b="1" dirty="0" err="1"/>
              <a:t>lucrarii</a:t>
            </a:r>
            <a:r>
              <a:rPr lang="ro-RO" b="1" dirty="0"/>
              <a:t> si functionalitati</a:t>
            </a:r>
            <a:endParaRPr lang="en-US" b="1" dirty="0"/>
          </a:p>
        </p:txBody>
      </p:sp>
      <p:sp>
        <p:nvSpPr>
          <p:cNvPr id="5" name="TextBox 4">
            <a:extLst>
              <a:ext uri="{FF2B5EF4-FFF2-40B4-BE49-F238E27FC236}">
                <a16:creationId xmlns:a16="http://schemas.microsoft.com/office/drawing/2014/main" id="{16BF33CD-10D9-0FA7-04E8-638AE34C23D8}"/>
              </a:ext>
            </a:extLst>
          </p:cNvPr>
          <p:cNvSpPr txBox="1"/>
          <p:nvPr/>
        </p:nvSpPr>
        <p:spPr>
          <a:xfrm>
            <a:off x="1104899" y="1406590"/>
            <a:ext cx="9980681" cy="4993675"/>
          </a:xfrm>
          <a:prstGeom prst="rect">
            <a:avLst/>
          </a:prstGeom>
          <a:noFill/>
        </p:spPr>
        <p:txBody>
          <a:bodyPr wrap="square" rtlCol="0">
            <a:spAutoFit/>
          </a:bodyPr>
          <a:lstStyle/>
          <a:p>
            <a:pPr marL="285750" marR="0" indent="-285750" algn="just">
              <a:lnSpc>
                <a:spcPct val="150000"/>
              </a:lnSpc>
              <a:spcBef>
                <a:spcPts val="0"/>
              </a:spcBef>
              <a:spcAft>
                <a:spcPts val="800"/>
              </a:spcAft>
              <a:buFont typeface="Arial" panose="020B0604020202020204" pitchFamily="34" charset="0"/>
              <a:buChar char="•"/>
            </a:pPr>
            <a:r>
              <a:rPr lang="ro-RO" sz="1700" kern="100" dirty="0">
                <a:effectLst/>
                <a:latin typeface="Times New Roman" panose="02020603050405020304" pitchFamily="18" charset="0"/>
                <a:ea typeface="Calibri" panose="020F0502020204030204" pitchFamily="34" charset="0"/>
                <a:cs typeface="Times New Roman" panose="02020603050405020304" pitchFamily="18" charset="0"/>
              </a:rPr>
              <a:t>Această lucrare științifică se concentrează pe dezvoltarea unei aplicații mobile pentru gestionarea eficientă a finanțelor personale. În lumea actuală dominată de tehnologie, gestionarea bugetului a devenit din ce în ce mai importantă pentru persoane. Scopul lucrării este de a raspunde acestor nevoi ale indivizilor prin prezentarea unei aplicații de gestionare a bugetului care oferă utilizatorilor instrumente necesare pentru a controla și monitoriza veniturile, cheltuielile și economiile.</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Arial" panose="020B0604020202020204" pitchFamily="34" charset="0"/>
              <a:buChar char="•"/>
            </a:pPr>
            <a:r>
              <a:rPr lang="ro-RO" sz="1700" kern="100" dirty="0">
                <a:effectLst/>
                <a:latin typeface="Times New Roman" panose="02020603050405020304" pitchFamily="18" charset="0"/>
                <a:ea typeface="Calibri" panose="020F0502020204030204" pitchFamily="34" charset="0"/>
                <a:cs typeface="Times New Roman" panose="02020603050405020304" pitchFamily="18" charset="0"/>
              </a:rPr>
              <a:t>Studiile surprind nevoia utilizatorilor de a-și gestiona banii în scopul atingerii obiectivelor. Pe parcursul lucrării sunt urmărite funcționalitățile cheie ale aplicației realizate care includ urmărirea cheltuielilor, setarea bugetelor pe baza veniturilor, maximizarea economiilor in vederea atingerii obiectivelor precum și raportarea lunara.</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800"/>
              </a:spcAft>
              <a:buFont typeface="Arial" panose="020B0604020202020204" pitchFamily="34" charset="0"/>
              <a:buChar char="•"/>
            </a:pPr>
            <a:r>
              <a:rPr lang="ro-RO" sz="1700" kern="100" dirty="0">
                <a:effectLst/>
                <a:latin typeface="Times New Roman" panose="02020603050405020304" pitchFamily="18" charset="0"/>
                <a:ea typeface="Calibri" panose="020F0502020204030204" pitchFamily="34" charset="0"/>
                <a:cs typeface="Times New Roman" panose="02020603050405020304" pitchFamily="18" charset="0"/>
              </a:rPr>
              <a:t>În ceea ce priveste dezvoltarea aplicației am acordat o mare atenție în alegerea tehnologiilor folosite, astfel încat acestea să se potrivească nevoilor de implementare ale aplicației.</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32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Tehnologii</a:t>
            </a:r>
            <a:r>
              <a:rPr lang="en-US" b="1" dirty="0"/>
              <a:t> </a:t>
            </a:r>
            <a:r>
              <a:rPr lang="en-US" b="1" dirty="0" err="1"/>
              <a:t>folosite</a:t>
            </a:r>
            <a:endParaRPr lang="en-US" b="1" dirty="0"/>
          </a:p>
        </p:txBody>
      </p:sp>
      <p:pic>
        <p:nvPicPr>
          <p:cNvPr id="9" name="Content Placeholder 8">
            <a:extLst>
              <a:ext uri="{FF2B5EF4-FFF2-40B4-BE49-F238E27FC236}">
                <a16:creationId xmlns:a16="http://schemas.microsoft.com/office/drawing/2014/main" id="{B5433D12-2B1E-449A-4877-9B43F5745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594" y="1662807"/>
            <a:ext cx="1653481" cy="1653481"/>
          </a:xfrm>
        </p:spPr>
      </p:pic>
      <p:pic>
        <p:nvPicPr>
          <p:cNvPr id="11" name="Picture 10">
            <a:extLst>
              <a:ext uri="{FF2B5EF4-FFF2-40B4-BE49-F238E27FC236}">
                <a16:creationId xmlns:a16="http://schemas.microsoft.com/office/drawing/2014/main" id="{AAF96308-6B20-7372-BEEA-0C712CBE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100" y="4534802"/>
            <a:ext cx="1653482" cy="1653482"/>
          </a:xfrm>
          <a:prstGeom prst="rect">
            <a:avLst/>
          </a:prstGeom>
        </p:spPr>
      </p:pic>
      <p:pic>
        <p:nvPicPr>
          <p:cNvPr id="15" name="Picture 14">
            <a:extLst>
              <a:ext uri="{FF2B5EF4-FFF2-40B4-BE49-F238E27FC236}">
                <a16:creationId xmlns:a16="http://schemas.microsoft.com/office/drawing/2014/main" id="{CB134005-33A8-91A6-C8E2-8BF4C1D01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472" y="3538223"/>
            <a:ext cx="3446410" cy="1175728"/>
          </a:xfrm>
          <a:prstGeom prst="rect">
            <a:avLst/>
          </a:prstGeom>
        </p:spPr>
      </p:pic>
      <p:sp>
        <p:nvSpPr>
          <p:cNvPr id="17" name="TextBox 16">
            <a:extLst>
              <a:ext uri="{FF2B5EF4-FFF2-40B4-BE49-F238E27FC236}">
                <a16:creationId xmlns:a16="http://schemas.microsoft.com/office/drawing/2014/main" id="{7CF868BD-4CAA-0C39-327B-F3FD7470B375}"/>
              </a:ext>
            </a:extLst>
          </p:cNvPr>
          <p:cNvSpPr txBox="1"/>
          <p:nvPr/>
        </p:nvSpPr>
        <p:spPr>
          <a:xfrm>
            <a:off x="3252752" y="1599540"/>
            <a:ext cx="89392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Firebase </a:t>
            </a:r>
            <a:r>
              <a:rPr lang="en-US" dirty="0" err="1">
                <a:latin typeface="Times New Roman" panose="02020603050405020304" pitchFamily="18" charset="0"/>
                <a:cs typeface="Times New Roman" panose="02020603050405020304" pitchFamily="18" charset="0"/>
              </a:rPr>
              <a:t>Firestore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serviciu</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bază</a:t>
            </a:r>
            <a:r>
              <a:rPr lang="en-US" dirty="0">
                <a:latin typeface="Times New Roman" panose="02020603050405020304" pitchFamily="18" charset="0"/>
                <a:cs typeface="Times New Roman" panose="02020603050405020304" pitchFamily="18" charset="0"/>
              </a:rPr>
              <a:t> de date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real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scalabil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cloud, ideal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aplicațiilor</a:t>
            </a:r>
            <a:r>
              <a:rPr lang="en-US" dirty="0">
                <a:latin typeface="Times New Roman" panose="02020603050405020304" pitchFamily="18" charset="0"/>
                <a:cs typeface="Times New Roman" panose="02020603050405020304" pitchFamily="18" charset="0"/>
              </a:rPr>
              <a:t> mobile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web care </a:t>
            </a:r>
            <a:r>
              <a:rPr lang="en-US" dirty="0" err="1">
                <a:latin typeface="Times New Roman" panose="02020603050405020304" pitchFamily="18" charset="0"/>
                <a:cs typeface="Times New Roman" panose="02020603050405020304" pitchFamily="18" charset="0"/>
              </a:rPr>
              <a:t>necesită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stocarea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sincronizarea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timp</a:t>
            </a:r>
            <a:r>
              <a:rPr lang="en-US" dirty="0">
                <a:latin typeface="Times New Roman" panose="02020603050405020304" pitchFamily="18" charset="0"/>
                <a:cs typeface="Times New Roman" panose="02020603050405020304" pitchFamily="18" charset="0"/>
              </a:rPr>
              <a:t> real.</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Firestore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organizează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colecții</a:t>
            </a:r>
            <a:r>
              <a:rPr lang="en-US" dirty="0">
                <a:latin typeface="Times New Roman" panose="02020603050405020304" pitchFamily="18" charset="0"/>
                <a:cs typeface="Times New Roman" panose="02020603050405020304" pitchFamily="18" charset="0"/>
              </a:rPr>
              <a:t>, care pot </a:t>
            </a:r>
            <a:r>
              <a:rPr lang="en-US" dirty="0" err="1">
                <a:latin typeface="Times New Roman" panose="02020603050405020304" pitchFamily="18" charset="0"/>
                <a:cs typeface="Times New Roman" panose="02020603050405020304" pitchFamily="18" charset="0"/>
              </a:rPr>
              <a:t>conține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documente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documentele</a:t>
            </a:r>
            <a:r>
              <a:rPr lang="en-US" dirty="0">
                <a:latin typeface="Times New Roman" panose="02020603050405020304" pitchFamily="18" charset="0"/>
                <a:cs typeface="Times New Roman" panose="02020603050405020304" pitchFamily="18" charset="0"/>
              </a:rPr>
              <a:t> pot </a:t>
            </a:r>
            <a:r>
              <a:rPr lang="en-US" dirty="0" err="1">
                <a:latin typeface="Times New Roman" panose="02020603050405020304" pitchFamily="18" charset="0"/>
                <a:cs typeface="Times New Roman" panose="02020603050405020304" pitchFamily="18" charset="0"/>
              </a:rPr>
              <a:t>conține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câmpuri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subcolecții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Această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structură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ierarhică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facilitează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accesul</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acestea</a:t>
            </a:r>
            <a:r>
              <a:rPr lang="en-US"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4DDCF5A1-F357-9294-7E2E-3ACBF447F1BE}"/>
              </a:ext>
            </a:extLst>
          </p:cNvPr>
          <p:cNvSpPr txBox="1"/>
          <p:nvPr/>
        </p:nvSpPr>
        <p:spPr>
          <a:xfrm>
            <a:off x="250778" y="4893099"/>
            <a:ext cx="91813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Firebase Authentication </a:t>
            </a:r>
            <a:r>
              <a:rPr lang="en-US" dirty="0" err="1">
                <a:latin typeface="Times New Roman" panose="02020603050405020304" pitchFamily="18" charset="0"/>
                <a:cs typeface="Times New Roman" panose="02020603050405020304" pitchFamily="18" charset="0"/>
              </a:rPr>
              <a:t>este</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serviciu</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autentificare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aplicații</a:t>
            </a:r>
            <a:r>
              <a:rPr lang="en-US" dirty="0">
                <a:latin typeface="Times New Roman" panose="02020603050405020304" pitchFamily="18" charset="0"/>
                <a:cs typeface="Times New Roman" panose="02020603050405020304" pitchFamily="18" charset="0"/>
              </a:rPr>
              <a:t> mobile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oferit</a:t>
            </a:r>
            <a:r>
              <a:rPr lang="en-US" dirty="0">
                <a:latin typeface="Times New Roman" panose="02020603050405020304" pitchFamily="18" charset="0"/>
                <a:cs typeface="Times New Roman" panose="02020603050405020304" pitchFamily="18" charset="0"/>
              </a:rPr>
              <a:t> de Firebase, care </a:t>
            </a:r>
            <a:r>
              <a:rPr lang="en-US" dirty="0" err="1">
                <a:latin typeface="Times New Roman" panose="02020603050405020304" pitchFamily="18" charset="0"/>
                <a:cs typeface="Times New Roman" panose="02020603050405020304" pitchFamily="18" charset="0"/>
              </a:rPr>
              <a:t>facilitează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înregistrarea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gestionarea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autentificării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utilizatorilor</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Firebase Authentication </a:t>
            </a:r>
            <a:r>
              <a:rPr lang="en-US" dirty="0" err="1">
                <a:latin typeface="Times New Roman" panose="02020603050405020304" pitchFamily="18" charset="0"/>
                <a:cs typeface="Times New Roman" panose="02020603050405020304" pitchFamily="18" charset="0"/>
              </a:rPr>
              <a:t>simplifică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autentificare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eliminând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necesitatea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dezvoltării</a:t>
            </a:r>
            <a:r>
              <a:rPr lang="en-US" dirty="0">
                <a:latin typeface="Times New Roman" panose="02020603050405020304" pitchFamily="18" charset="0"/>
                <a:cs typeface="Times New Roman" panose="02020603050405020304" pitchFamily="18" charset="0"/>
              </a:rPr>
              <a:t> de la zero a </a:t>
            </a:r>
            <a:r>
              <a:rPr lang="en-US" dirty="0" err="1">
                <a:latin typeface="Times New Roman" panose="02020603050405020304" pitchFamily="18" charset="0"/>
                <a:cs typeface="Times New Roman" panose="02020603050405020304" pitchFamily="18" charset="0"/>
              </a:rPr>
              <a:t>sistemelor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autentificare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oferind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funcționalități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autentificare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sigure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ușor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implementat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C4E7-6718-8380-79C2-C25E0FF039C9}"/>
              </a:ext>
            </a:extLst>
          </p:cNvPr>
          <p:cNvSpPr>
            <a:spLocks noGrp="1"/>
          </p:cNvSpPr>
          <p:nvPr>
            <p:ph type="title"/>
          </p:nvPr>
        </p:nvSpPr>
        <p:spPr/>
        <p:txBody>
          <a:bodyPr/>
          <a:lstStyle/>
          <a:p>
            <a:r>
              <a:rPr lang="en-US" b="1" dirty="0" err="1"/>
              <a:t>Despre</a:t>
            </a:r>
            <a:r>
              <a:rPr lang="en-US" b="1" dirty="0"/>
              <a:t> Kotlin</a:t>
            </a:r>
          </a:p>
        </p:txBody>
      </p:sp>
      <p:sp>
        <p:nvSpPr>
          <p:cNvPr id="3" name="Content Placeholder 2">
            <a:extLst>
              <a:ext uri="{FF2B5EF4-FFF2-40B4-BE49-F238E27FC236}">
                <a16:creationId xmlns:a16="http://schemas.microsoft.com/office/drawing/2014/main" id="{6C221C5E-F8FF-D0E3-4AD1-2A8C689AA3D8}"/>
              </a:ext>
            </a:extLst>
          </p:cNvPr>
          <p:cNvSpPr>
            <a:spLocks noGrp="1"/>
          </p:cNvSpPr>
          <p:nvPr>
            <p:ph idx="1"/>
          </p:nvPr>
        </p:nvSpPr>
        <p:spPr/>
        <p:txBody>
          <a:bodyPr>
            <a:noAutofit/>
          </a:bodyPr>
          <a:lstStyle/>
          <a:p>
            <a:pPr marL="0" indent="0">
              <a:buNone/>
            </a:pPr>
            <a:r>
              <a:rPr lang="it-IT" b="1" dirty="0">
                <a:solidFill>
                  <a:srgbClr val="4A4A4A"/>
                </a:solidFill>
                <a:effectLst/>
                <a:latin typeface="Times New Roman" panose="02020603050405020304" pitchFamily="18" charset="0"/>
                <a:cs typeface="Times New Roman" panose="02020603050405020304" pitchFamily="18" charset="0"/>
              </a:rPr>
              <a:t>Kotlin e un limbaj mai nou, cu 16 ani mai tânăr ca Java. Cateva dintre caracteristicile acestuia sunt prezentate mai jos.</a:t>
            </a:r>
          </a:p>
          <a:p>
            <a:r>
              <a:rPr lang="en-US" sz="1800" dirty="0" err="1">
                <a:solidFill>
                  <a:srgbClr val="404040"/>
                </a:solidFill>
                <a:effectLst/>
                <a:latin typeface="Times New Roman" panose="02020603050405020304" pitchFamily="18" charset="0"/>
                <a:cs typeface="Times New Roman" panose="02020603050405020304" pitchFamily="18" charset="0"/>
              </a:rPr>
              <a:t>Concizitatea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expresivitatea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sintaxei</a:t>
            </a:r>
            <a:r>
              <a:rPr lang="en-US" sz="1800" dirty="0">
                <a:solidFill>
                  <a:srgbClr val="404040"/>
                </a:solidFill>
                <a:latin typeface="Times New Roman" panose="02020603050405020304" pitchFamily="18" charset="0"/>
                <a:cs typeface="Times New Roman" panose="02020603050405020304" pitchFamily="18" charset="0"/>
              </a:rPr>
              <a:t> - </a:t>
            </a:r>
            <a:r>
              <a:rPr lang="en-US" sz="1800" dirty="0" err="1">
                <a:solidFill>
                  <a:srgbClr val="404040"/>
                </a:solidFill>
                <a:latin typeface="Times New Roman" panose="02020603050405020304" pitchFamily="18" charset="0"/>
                <a:cs typeface="Times New Roman" panose="02020603050405020304" pitchFamily="18" charset="0"/>
              </a:rPr>
              <a:t>k</a:t>
            </a:r>
            <a:r>
              <a:rPr lang="en-US" sz="1800" dirty="0" err="1">
                <a:solidFill>
                  <a:srgbClr val="404040"/>
                </a:solidFill>
                <a:effectLst/>
                <a:latin typeface="Times New Roman" panose="02020603050405020304" pitchFamily="18" charset="0"/>
                <a:cs typeface="Times New Roman" panose="02020603050405020304" pitchFamily="18" charset="0"/>
              </a:rPr>
              <a:t>otlin</a:t>
            </a:r>
            <a:r>
              <a:rPr lang="en-US" sz="1800" dirty="0">
                <a:solidFill>
                  <a:srgbClr val="404040"/>
                </a:solidFill>
                <a:effectLst/>
                <a:latin typeface="Times New Roman" panose="02020603050405020304" pitchFamily="18" charset="0"/>
                <a:cs typeface="Times New Roman" panose="02020603050405020304" pitchFamily="18" charset="0"/>
              </a:rPr>
              <a:t> are o </a:t>
            </a:r>
            <a:r>
              <a:rPr lang="en-US" sz="1800" dirty="0" err="1">
                <a:solidFill>
                  <a:srgbClr val="404040"/>
                </a:solidFill>
                <a:effectLst/>
                <a:latin typeface="Times New Roman" panose="02020603050405020304" pitchFamily="18" charset="0"/>
                <a:cs typeface="Times New Roman" panose="02020603050405020304" pitchFamily="18" charset="0"/>
              </a:rPr>
              <a:t>sintaxă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concisă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expresivă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decât</a:t>
            </a:r>
            <a:r>
              <a:rPr lang="en-US" sz="1800" dirty="0">
                <a:solidFill>
                  <a:srgbClr val="404040"/>
                </a:solidFill>
                <a:effectLst/>
                <a:latin typeface="Times New Roman" panose="02020603050405020304" pitchFamily="18" charset="0"/>
                <a:cs typeface="Times New Roman" panose="02020603050405020304" pitchFamily="18" charset="0"/>
              </a:rPr>
              <a:t> Java. </a:t>
            </a:r>
            <a:r>
              <a:rPr lang="en-US" sz="1800" dirty="0" err="1">
                <a:solidFill>
                  <a:srgbClr val="404040"/>
                </a:solidFill>
                <a:effectLst/>
                <a:latin typeface="Times New Roman" panose="02020603050405020304" pitchFamily="18" charset="0"/>
                <a:cs typeface="Times New Roman" panose="02020603050405020304" pitchFamily="18" charset="0"/>
              </a:rPr>
              <a:t>Acest</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lucru</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înseamnă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putem</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realiza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aceleași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funcționalități</a:t>
            </a:r>
            <a:r>
              <a:rPr lang="en-US" sz="1800" dirty="0">
                <a:solidFill>
                  <a:srgbClr val="404040"/>
                </a:solidFill>
                <a:effectLst/>
                <a:latin typeface="Times New Roman" panose="02020603050405020304" pitchFamily="18" charset="0"/>
                <a:cs typeface="Times New Roman" panose="02020603050405020304" pitchFamily="18" charset="0"/>
              </a:rPr>
              <a:t> cu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puțin</a:t>
            </a:r>
            <a:r>
              <a:rPr lang="en-US" sz="1800" dirty="0">
                <a:solidFill>
                  <a:srgbClr val="404040"/>
                </a:solidFill>
                <a:effectLst/>
                <a:latin typeface="Times New Roman" panose="02020603050405020304" pitchFamily="18" charset="0"/>
                <a:cs typeface="Times New Roman" panose="02020603050405020304" pitchFamily="18" charset="0"/>
              </a:rPr>
              <a:t> cod, </a:t>
            </a:r>
            <a:r>
              <a:rPr lang="en-US" sz="1800" dirty="0" err="1">
                <a:solidFill>
                  <a:srgbClr val="404040"/>
                </a:solidFill>
                <a:effectLst/>
                <a:latin typeface="Times New Roman" panose="02020603050405020304" pitchFamily="18" charset="0"/>
                <a:cs typeface="Times New Roman" panose="02020603050405020304" pitchFamily="18" charset="0"/>
              </a:rPr>
              <a:t>ceea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ce</a:t>
            </a:r>
            <a:r>
              <a:rPr lang="en-US" sz="1800" dirty="0">
                <a:solidFill>
                  <a:srgbClr val="404040"/>
                </a:solidFill>
                <a:effectLst/>
                <a:latin typeface="Times New Roman" panose="02020603050405020304" pitchFamily="18" charset="0"/>
                <a:cs typeface="Times New Roman" panose="02020603050405020304" pitchFamily="18" charset="0"/>
              </a:rPr>
              <a:t> duce la o </a:t>
            </a:r>
            <a:r>
              <a:rPr lang="en-US" sz="1800" dirty="0" err="1">
                <a:solidFill>
                  <a:srgbClr val="404040"/>
                </a:solidFill>
                <a:effectLst/>
                <a:latin typeface="Times New Roman" panose="02020603050405020304" pitchFamily="18" charset="0"/>
                <a:cs typeface="Times New Roman" panose="02020603050405020304" pitchFamily="18" charset="0"/>
              </a:rPr>
              <a:t>dezvoltare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rapidă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la un cod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ușor</a:t>
            </a:r>
            <a:r>
              <a:rPr lang="en-US" sz="1800" dirty="0">
                <a:solidFill>
                  <a:srgbClr val="404040"/>
                </a:solidFill>
                <a:effectLst/>
                <a:latin typeface="Times New Roman" panose="02020603050405020304" pitchFamily="18" charset="0"/>
                <a:cs typeface="Times New Roman" panose="02020603050405020304" pitchFamily="18" charset="0"/>
              </a:rPr>
              <a:t> de </a:t>
            </a:r>
            <a:r>
              <a:rPr lang="en-US" sz="1800" dirty="0" err="1">
                <a:solidFill>
                  <a:srgbClr val="404040"/>
                </a:solidFill>
                <a:effectLst/>
                <a:latin typeface="Times New Roman" panose="02020603050405020304" pitchFamily="18" charset="0"/>
                <a:cs typeface="Times New Roman" panose="02020603050405020304" pitchFamily="18" charset="0"/>
              </a:rPr>
              <a:t>citit</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de </a:t>
            </a:r>
            <a:r>
              <a:rPr lang="en-US" sz="1800" dirty="0" err="1">
                <a:solidFill>
                  <a:srgbClr val="404040"/>
                </a:solidFill>
                <a:effectLst/>
                <a:latin typeface="Times New Roman" panose="02020603050405020304" pitchFamily="18" charset="0"/>
                <a:cs typeface="Times New Roman" panose="02020603050405020304" pitchFamily="18" charset="0"/>
              </a:rPr>
              <a:t>întreținut</a:t>
            </a:r>
            <a:r>
              <a:rPr lang="en-US" sz="1800" dirty="0">
                <a:solidFill>
                  <a:srgbClr val="404040"/>
                </a:solidFill>
                <a:effectLst/>
                <a:latin typeface="Times New Roman" panose="02020603050405020304" pitchFamily="18" charset="0"/>
                <a:cs typeface="Times New Roman" panose="02020603050405020304" pitchFamily="18" charset="0"/>
              </a:rPr>
              <a:t>.</a:t>
            </a:r>
          </a:p>
          <a:p>
            <a:r>
              <a:rPr lang="en-US" sz="1800" dirty="0" err="1">
                <a:solidFill>
                  <a:srgbClr val="404040"/>
                </a:solidFill>
                <a:effectLst/>
                <a:latin typeface="Times New Roman" panose="02020603050405020304" pitchFamily="18" charset="0"/>
                <a:cs typeface="Times New Roman" panose="02020603050405020304" pitchFamily="18" charset="0"/>
              </a:rPr>
              <a:t>Siguranța</a:t>
            </a:r>
            <a:r>
              <a:rPr lang="en-US" sz="1800" dirty="0">
                <a:solidFill>
                  <a:srgbClr val="404040"/>
                </a:solidFill>
                <a:effectLst/>
                <a:latin typeface="Times New Roman" panose="02020603050405020304" pitchFamily="18" charset="0"/>
                <a:cs typeface="Times New Roman" panose="02020603050405020304" pitchFamily="18" charset="0"/>
              </a:rPr>
              <a:t> la tip - </a:t>
            </a:r>
            <a:r>
              <a:rPr lang="en-US" sz="1800" dirty="0" err="1">
                <a:solidFill>
                  <a:srgbClr val="404040"/>
                </a:solidFill>
                <a:effectLst/>
                <a:latin typeface="Times New Roman" panose="02020603050405020304" pitchFamily="18" charset="0"/>
                <a:cs typeface="Times New Roman" panose="02020603050405020304" pitchFamily="18" charset="0"/>
              </a:rPr>
              <a:t>kotlin</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este</a:t>
            </a:r>
            <a:r>
              <a:rPr lang="en-US" sz="1800" dirty="0">
                <a:solidFill>
                  <a:srgbClr val="404040"/>
                </a:solidFill>
                <a:effectLst/>
                <a:latin typeface="Times New Roman" panose="02020603050405020304" pitchFamily="18" charset="0"/>
                <a:cs typeface="Times New Roman" panose="02020603050405020304" pitchFamily="18" charset="0"/>
              </a:rPr>
              <a:t> un </a:t>
            </a:r>
            <a:r>
              <a:rPr lang="en-US" sz="1800" dirty="0" err="1">
                <a:solidFill>
                  <a:srgbClr val="404040"/>
                </a:solidFill>
                <a:effectLst/>
                <a:latin typeface="Times New Roman" panose="02020603050405020304" pitchFamily="18" charset="0"/>
                <a:cs typeface="Times New Roman" panose="02020603050405020304" pitchFamily="18" charset="0"/>
              </a:rPr>
              <a:t>limbaj</a:t>
            </a:r>
            <a:r>
              <a:rPr lang="en-US" sz="1800" dirty="0">
                <a:solidFill>
                  <a:srgbClr val="404040"/>
                </a:solidFill>
                <a:effectLst/>
                <a:latin typeface="Times New Roman" panose="02020603050405020304" pitchFamily="18" charset="0"/>
                <a:cs typeface="Times New Roman" panose="02020603050405020304" pitchFamily="18" charset="0"/>
              </a:rPr>
              <a:t> cu </a:t>
            </a:r>
            <a:r>
              <a:rPr lang="en-US" sz="1800" dirty="0" err="1">
                <a:solidFill>
                  <a:srgbClr val="404040"/>
                </a:solidFill>
                <a:effectLst/>
                <a:latin typeface="Times New Roman" panose="02020603050405020304" pitchFamily="18" charset="0"/>
                <a:cs typeface="Times New Roman" panose="02020603050405020304" pitchFamily="18" charset="0"/>
              </a:rPr>
              <a:t>siguranță</a:t>
            </a:r>
            <a:r>
              <a:rPr lang="en-US" sz="1800" dirty="0">
                <a:solidFill>
                  <a:srgbClr val="404040"/>
                </a:solidFill>
                <a:effectLst/>
                <a:latin typeface="Times New Roman" panose="02020603050405020304" pitchFamily="18" charset="0"/>
                <a:cs typeface="Times New Roman" panose="02020603050405020304" pitchFamily="18" charset="0"/>
              </a:rPr>
              <a:t> la tip, </a:t>
            </a:r>
            <a:r>
              <a:rPr lang="en-US" sz="1800" dirty="0" err="1">
                <a:solidFill>
                  <a:srgbClr val="404040"/>
                </a:solidFill>
                <a:effectLst/>
                <a:latin typeface="Times New Roman" panose="02020603050405020304" pitchFamily="18" charset="0"/>
                <a:cs typeface="Times New Roman" panose="02020603050405020304" pitchFamily="18" charset="0"/>
              </a:rPr>
              <a:t>ceea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înseamnă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erorile</a:t>
            </a:r>
            <a:r>
              <a:rPr lang="en-US" sz="1800" dirty="0">
                <a:solidFill>
                  <a:srgbClr val="404040"/>
                </a:solidFill>
                <a:effectLst/>
                <a:latin typeface="Times New Roman" panose="02020603050405020304" pitchFamily="18" charset="0"/>
                <a:cs typeface="Times New Roman" panose="02020603050405020304" pitchFamily="18" charset="0"/>
              </a:rPr>
              <a:t> de tip pot fi </a:t>
            </a:r>
            <a:r>
              <a:rPr lang="en-US" sz="1800" dirty="0" err="1">
                <a:solidFill>
                  <a:srgbClr val="404040"/>
                </a:solidFill>
                <a:effectLst/>
                <a:latin typeface="Times New Roman" panose="02020603050405020304" pitchFamily="18" charset="0"/>
                <a:cs typeface="Times New Roman" panose="02020603050405020304" pitchFamily="18" charset="0"/>
              </a:rPr>
              <a:t>detectate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în</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timpul</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compilării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Astfel</a:t>
            </a:r>
            <a:r>
              <a:rPr lang="en-US" sz="1800" dirty="0">
                <a:solidFill>
                  <a:srgbClr val="404040"/>
                </a:solidFill>
                <a:effectLst/>
                <a:latin typeface="Times New Roman" panose="02020603050405020304" pitchFamily="18" charset="0"/>
                <a:cs typeface="Times New Roman" panose="02020603050405020304" pitchFamily="18" charset="0"/>
              </a:rPr>
              <a:t>, se </a:t>
            </a:r>
            <a:r>
              <a:rPr lang="en-US" sz="1800" dirty="0" err="1">
                <a:solidFill>
                  <a:srgbClr val="404040"/>
                </a:solidFill>
                <a:effectLst/>
                <a:latin typeface="Times New Roman" panose="02020603050405020304" pitchFamily="18" charset="0"/>
                <a:cs typeface="Times New Roman" panose="02020603050405020304" pitchFamily="18" charset="0"/>
              </a:rPr>
              <a:t>reduc</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erorile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comune</a:t>
            </a:r>
            <a:r>
              <a:rPr lang="en-US" sz="1800" dirty="0">
                <a:solidFill>
                  <a:srgbClr val="404040"/>
                </a:solidFill>
                <a:effectLst/>
                <a:latin typeface="Times New Roman" panose="02020603050405020304" pitchFamily="18" charset="0"/>
                <a:cs typeface="Times New Roman" panose="02020603050405020304" pitchFamily="18" charset="0"/>
              </a:rPr>
              <a:t> de tip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se </a:t>
            </a:r>
            <a:r>
              <a:rPr lang="en-US" sz="1800" dirty="0" err="1">
                <a:solidFill>
                  <a:srgbClr val="404040"/>
                </a:solidFill>
                <a:effectLst/>
                <a:latin typeface="Times New Roman" panose="02020603050405020304" pitchFamily="18" charset="0"/>
                <a:cs typeface="Times New Roman" panose="02020603050405020304" pitchFamily="18" charset="0"/>
              </a:rPr>
              <a:t>obține</a:t>
            </a:r>
            <a:r>
              <a:rPr lang="en-US" sz="1800" dirty="0">
                <a:solidFill>
                  <a:srgbClr val="404040"/>
                </a:solidFill>
                <a:effectLst/>
                <a:latin typeface="Times New Roman" panose="02020603050405020304" pitchFamily="18" charset="0"/>
                <a:cs typeface="Times New Roman" panose="02020603050405020304" pitchFamily="18" charset="0"/>
              </a:rPr>
              <a:t> un cod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robust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mai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fiabil</a:t>
            </a:r>
            <a:r>
              <a:rPr lang="en-US" sz="1800" dirty="0">
                <a:solidFill>
                  <a:srgbClr val="404040"/>
                </a:solidFill>
                <a:effectLst/>
                <a:latin typeface="Times New Roman" panose="02020603050405020304" pitchFamily="18" charset="0"/>
                <a:cs typeface="Times New Roman" panose="02020603050405020304" pitchFamily="18" charset="0"/>
              </a:rPr>
              <a:t>.</a:t>
            </a:r>
          </a:p>
          <a:p>
            <a:r>
              <a:rPr lang="en-US" sz="1800" dirty="0">
                <a:solidFill>
                  <a:srgbClr val="404040"/>
                </a:solidFill>
                <a:effectLst/>
                <a:latin typeface="Times New Roman" panose="02020603050405020304" pitchFamily="18" charset="0"/>
                <a:cs typeface="Times New Roman" panose="02020603050405020304" pitchFamily="18" charset="0"/>
              </a:rPr>
              <a:t>Null safety </a:t>
            </a:r>
            <a:r>
              <a:rPr lang="en-US" sz="1800" dirty="0" err="1">
                <a:solidFill>
                  <a:srgbClr val="404040"/>
                </a:solidFill>
                <a:effectLst/>
                <a:latin typeface="Times New Roman" panose="02020603050405020304" pitchFamily="18" charset="0"/>
                <a:cs typeface="Times New Roman" panose="02020603050405020304" pitchFamily="18" charset="0"/>
              </a:rPr>
              <a:t>încorporat</a:t>
            </a:r>
            <a:r>
              <a:rPr lang="en-US" sz="1800" dirty="0">
                <a:solidFill>
                  <a:srgbClr val="404040"/>
                </a:solidFill>
                <a:latin typeface="Times New Roman" panose="02020603050405020304" pitchFamily="18" charset="0"/>
                <a:cs typeface="Times New Roman" panose="02020603050405020304" pitchFamily="18" charset="0"/>
              </a:rPr>
              <a:t> - </a:t>
            </a:r>
            <a:r>
              <a:rPr lang="en-US" sz="1800" dirty="0" err="1">
                <a:solidFill>
                  <a:srgbClr val="404040"/>
                </a:solidFill>
                <a:latin typeface="Times New Roman" panose="02020603050405020304" pitchFamily="18" charset="0"/>
                <a:cs typeface="Times New Roman" panose="02020603050405020304" pitchFamily="18" charset="0"/>
              </a:rPr>
              <a:t>k</a:t>
            </a:r>
            <a:r>
              <a:rPr lang="en-US" sz="1800" dirty="0" err="1">
                <a:solidFill>
                  <a:srgbClr val="404040"/>
                </a:solidFill>
                <a:effectLst/>
                <a:latin typeface="Times New Roman" panose="02020603050405020304" pitchFamily="18" charset="0"/>
                <a:cs typeface="Times New Roman" panose="02020603050405020304" pitchFamily="18" charset="0"/>
              </a:rPr>
              <a:t>otlin</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abordează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problema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valorilor</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nule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prin</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proiectare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Prin</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introducerea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tipului</a:t>
            </a:r>
            <a:r>
              <a:rPr lang="en-US" sz="1800" dirty="0">
                <a:solidFill>
                  <a:srgbClr val="404040"/>
                </a:solidFill>
                <a:effectLst/>
                <a:latin typeface="Times New Roman" panose="02020603050405020304" pitchFamily="18" charset="0"/>
                <a:cs typeface="Times New Roman" panose="02020603050405020304" pitchFamily="18" charset="0"/>
              </a:rPr>
              <a:t> de date "nullable", se </a:t>
            </a:r>
            <a:r>
              <a:rPr lang="en-US" sz="1800" dirty="0" err="1">
                <a:solidFill>
                  <a:srgbClr val="404040"/>
                </a:solidFill>
                <a:effectLst/>
                <a:latin typeface="Times New Roman" panose="02020603050405020304" pitchFamily="18" charset="0"/>
                <a:cs typeface="Times New Roman" panose="02020603050405020304" pitchFamily="18" charset="0"/>
              </a:rPr>
              <a:t>previne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apariția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excepțiilor</a:t>
            </a:r>
            <a:r>
              <a:rPr lang="en-US" sz="1800" dirty="0">
                <a:solidFill>
                  <a:srgbClr val="404040"/>
                </a:solidFill>
                <a:effectLst/>
                <a:latin typeface="Times New Roman" panose="02020603050405020304" pitchFamily="18" charset="0"/>
                <a:cs typeface="Times New Roman" panose="02020603050405020304" pitchFamily="18" charset="0"/>
              </a:rPr>
              <a:t> de tip </a:t>
            </a:r>
            <a:r>
              <a:rPr lang="en-US" sz="1800" dirty="0" err="1">
                <a:solidFill>
                  <a:srgbClr val="404040"/>
                </a:solidFill>
                <a:effectLst/>
                <a:latin typeface="Times New Roman" panose="02020603050405020304" pitchFamily="18" charset="0"/>
                <a:cs typeface="Times New Roman" panose="02020603050405020304" pitchFamily="18" charset="0"/>
              </a:rPr>
              <a:t>NullPointer</a:t>
            </a:r>
            <a:r>
              <a:rPr lang="en-US" sz="1800" dirty="0">
                <a:solidFill>
                  <a:srgbClr val="404040"/>
                </a:solidFill>
                <a:effectLst/>
                <a:latin typeface="Times New Roman" panose="02020603050405020304" pitchFamily="18" charset="0"/>
                <a:cs typeface="Times New Roman" panose="02020603050405020304" pitchFamily="18" charset="0"/>
              </a:rPr>
              <a:t>, care sunt </a:t>
            </a:r>
            <a:r>
              <a:rPr lang="en-US" sz="1800" dirty="0" err="1">
                <a:solidFill>
                  <a:srgbClr val="404040"/>
                </a:solidFill>
                <a:effectLst/>
                <a:latin typeface="Times New Roman" panose="02020603050405020304" pitchFamily="18" charset="0"/>
                <a:cs typeface="Times New Roman" panose="02020603050405020304" pitchFamily="18" charset="0"/>
              </a:rPr>
              <a:t>comune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în</a:t>
            </a:r>
            <a:r>
              <a:rPr lang="en-US" sz="1800" dirty="0">
                <a:solidFill>
                  <a:srgbClr val="404040"/>
                </a:solidFill>
                <a:effectLst/>
                <a:latin typeface="Times New Roman" panose="02020603050405020304" pitchFamily="18" charset="0"/>
                <a:cs typeface="Times New Roman" panose="02020603050405020304" pitchFamily="18" charset="0"/>
              </a:rPr>
              <a:t> Java.</a:t>
            </a:r>
          </a:p>
          <a:p>
            <a:r>
              <a:rPr lang="en-US" sz="1800" dirty="0" err="1">
                <a:solidFill>
                  <a:srgbClr val="404040"/>
                </a:solidFill>
                <a:effectLst/>
                <a:latin typeface="Times New Roman" panose="02020603050405020304" pitchFamily="18" charset="0"/>
                <a:cs typeface="Times New Roman" panose="02020603050405020304" pitchFamily="18" charset="0"/>
              </a:rPr>
              <a:t>Dezvoltare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eficientă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productivitate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sporită</a:t>
            </a:r>
            <a:r>
              <a:rPr lang="en-US" sz="1800" dirty="0">
                <a:solidFill>
                  <a:srgbClr val="404040"/>
                </a:solidFill>
                <a:effectLst/>
                <a:latin typeface="Times New Roman" panose="02020603050405020304" pitchFamily="18" charset="0"/>
                <a:cs typeface="Times New Roman" panose="02020603050405020304" pitchFamily="18" charset="0"/>
              </a:rPr>
              <a:t>: - </a:t>
            </a:r>
            <a:r>
              <a:rPr lang="en-US" sz="1800" dirty="0" err="1">
                <a:solidFill>
                  <a:srgbClr val="404040"/>
                </a:solidFill>
                <a:effectLst/>
                <a:latin typeface="Times New Roman" panose="02020603050405020304" pitchFamily="18" charset="0"/>
                <a:cs typeface="Times New Roman" panose="02020603050405020304" pitchFamily="18" charset="0"/>
              </a:rPr>
              <a:t>caracteristicile</a:t>
            </a:r>
            <a:r>
              <a:rPr lang="en-US" sz="1800" dirty="0">
                <a:solidFill>
                  <a:srgbClr val="404040"/>
                </a:solidFill>
                <a:effectLst/>
                <a:latin typeface="Times New Roman" panose="02020603050405020304" pitchFamily="18" charset="0"/>
                <a:cs typeface="Times New Roman" panose="02020603050405020304" pitchFamily="18" charset="0"/>
              </a:rPr>
              <a:t> precum </a:t>
            </a:r>
            <a:r>
              <a:rPr lang="en-US" sz="1800" dirty="0" err="1">
                <a:solidFill>
                  <a:srgbClr val="404040"/>
                </a:solidFill>
                <a:effectLst/>
                <a:latin typeface="Times New Roman" panose="02020603050405020304" pitchFamily="18" charset="0"/>
                <a:cs typeface="Times New Roman" panose="02020603050405020304" pitchFamily="18" charset="0"/>
              </a:rPr>
              <a:t>inferența</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tipurilor</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recomandările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inteligente</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în</a:t>
            </a:r>
            <a:r>
              <a:rPr lang="en-US" sz="1800" dirty="0">
                <a:solidFill>
                  <a:srgbClr val="404040"/>
                </a:solidFill>
                <a:effectLst/>
                <a:latin typeface="Times New Roman" panose="02020603050405020304" pitchFamily="18" charset="0"/>
                <a:cs typeface="Times New Roman" panose="02020603050405020304" pitchFamily="18" charset="0"/>
              </a:rPr>
              <a:t> IDE-</a:t>
            </a:r>
            <a:r>
              <a:rPr lang="en-US" sz="1800" dirty="0" err="1">
                <a:solidFill>
                  <a:srgbClr val="404040"/>
                </a:solidFill>
                <a:effectLst/>
                <a:latin typeface="Times New Roman" panose="02020603050405020304" pitchFamily="18" charset="0"/>
                <a:cs typeface="Times New Roman" panose="02020603050405020304" pitchFamily="18" charset="0"/>
              </a:rPr>
              <a:t>uri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împreună</a:t>
            </a:r>
            <a:r>
              <a:rPr lang="en-US" sz="1800" dirty="0">
                <a:solidFill>
                  <a:srgbClr val="404040"/>
                </a:solidFill>
                <a:effectLst/>
                <a:latin typeface="Times New Roman" panose="02020603050405020304" pitchFamily="18" charset="0"/>
                <a:cs typeface="Times New Roman" panose="02020603050405020304" pitchFamily="18" charset="0"/>
              </a:rPr>
              <a:t> cu o </a:t>
            </a:r>
            <a:r>
              <a:rPr lang="en-US" sz="1800" dirty="0" err="1">
                <a:solidFill>
                  <a:srgbClr val="404040"/>
                </a:solidFill>
                <a:effectLst/>
                <a:latin typeface="Times New Roman" panose="02020603050405020304" pitchFamily="18" charset="0"/>
                <a:cs typeface="Times New Roman" panose="02020603050405020304" pitchFamily="18" charset="0"/>
              </a:rPr>
              <a:t>sintaxă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concisă</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reduc</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timpul</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necesar</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pentru</a:t>
            </a:r>
            <a:r>
              <a:rPr lang="en-US" sz="1800" dirty="0">
                <a:solidFill>
                  <a:srgbClr val="404040"/>
                </a:solidFill>
                <a:effectLst/>
                <a:latin typeface="Times New Roman" panose="02020603050405020304" pitchFamily="18" charset="0"/>
                <a:cs typeface="Times New Roman" panose="02020603050405020304" pitchFamily="18" charset="0"/>
              </a:rPr>
              <a:t> a </a:t>
            </a:r>
            <a:r>
              <a:rPr lang="en-US" sz="1800" dirty="0" err="1">
                <a:solidFill>
                  <a:srgbClr val="404040"/>
                </a:solidFill>
                <a:effectLst/>
                <a:latin typeface="Times New Roman" panose="02020603050405020304" pitchFamily="18" charset="0"/>
                <a:cs typeface="Times New Roman" panose="02020603050405020304" pitchFamily="18" charset="0"/>
              </a:rPr>
              <a:t>scrie</a:t>
            </a:r>
            <a:r>
              <a:rPr lang="en-US" sz="1800" dirty="0">
                <a:solidFill>
                  <a:srgbClr val="404040"/>
                </a:solidFill>
                <a:effectLst/>
                <a:latin typeface="Times New Roman" panose="02020603050405020304" pitchFamily="18" charset="0"/>
                <a:cs typeface="Times New Roman" panose="02020603050405020304" pitchFamily="18" charset="0"/>
              </a:rPr>
              <a:t> cod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pentru</a:t>
            </a:r>
            <a:r>
              <a:rPr lang="en-US" sz="1800" dirty="0">
                <a:solidFill>
                  <a:srgbClr val="404040"/>
                </a:solidFill>
                <a:effectLst/>
                <a:latin typeface="Times New Roman" panose="02020603050405020304" pitchFamily="18" charset="0"/>
                <a:cs typeface="Times New Roman" panose="02020603050405020304" pitchFamily="18" charset="0"/>
              </a:rPr>
              <a:t> a </a:t>
            </a:r>
            <a:r>
              <a:rPr lang="en-US" sz="1800" dirty="0" err="1">
                <a:solidFill>
                  <a:srgbClr val="404040"/>
                </a:solidFill>
                <a:effectLst/>
                <a:latin typeface="Times New Roman" panose="02020603050405020304" pitchFamily="18" charset="0"/>
                <a:cs typeface="Times New Roman" panose="02020603050405020304" pitchFamily="18" charset="0"/>
              </a:rPr>
              <a:t>găsi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erori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Aceasta</a:t>
            </a:r>
            <a:r>
              <a:rPr lang="en-US" sz="1800" dirty="0">
                <a:solidFill>
                  <a:srgbClr val="404040"/>
                </a:solidFill>
                <a:effectLst/>
                <a:latin typeface="Times New Roman" panose="02020603050405020304" pitchFamily="18" charset="0"/>
                <a:cs typeface="Times New Roman" panose="02020603050405020304" pitchFamily="18" charset="0"/>
              </a:rPr>
              <a:t> duce la o </a:t>
            </a:r>
            <a:r>
              <a:rPr lang="en-US" sz="1800" dirty="0" err="1">
                <a:solidFill>
                  <a:srgbClr val="404040"/>
                </a:solidFill>
                <a:effectLst/>
                <a:latin typeface="Times New Roman" panose="02020603050405020304" pitchFamily="18" charset="0"/>
                <a:cs typeface="Times New Roman" panose="02020603050405020304" pitchFamily="18" charset="0"/>
              </a:rPr>
              <a:t>creștere</a:t>
            </a:r>
            <a:r>
              <a:rPr lang="en-US" sz="1800" dirty="0">
                <a:solidFill>
                  <a:srgbClr val="404040"/>
                </a:solidFill>
                <a:effectLst/>
                <a:latin typeface="Times New Roman" panose="02020603050405020304" pitchFamily="18" charset="0"/>
                <a:cs typeface="Times New Roman" panose="02020603050405020304" pitchFamily="18" charset="0"/>
              </a:rPr>
              <a:t> a </a:t>
            </a:r>
            <a:r>
              <a:rPr lang="en-US" sz="1800" dirty="0" err="1">
                <a:solidFill>
                  <a:srgbClr val="404040"/>
                </a:solidFill>
                <a:effectLst/>
                <a:latin typeface="Times New Roman" panose="02020603050405020304" pitchFamily="18" charset="0"/>
                <a:cs typeface="Times New Roman" panose="02020603050405020304" pitchFamily="18" charset="0"/>
              </a:rPr>
              <a:t>productivității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și</a:t>
            </a:r>
            <a:r>
              <a:rPr lang="en-US" sz="1800" dirty="0">
                <a:solidFill>
                  <a:srgbClr val="404040"/>
                </a:solidFill>
                <a:effectLst/>
                <a:latin typeface="Times New Roman" panose="02020603050405020304" pitchFamily="18" charset="0"/>
                <a:cs typeface="Times New Roman" panose="02020603050405020304" pitchFamily="18" charset="0"/>
              </a:rPr>
              <a:t> a </a:t>
            </a:r>
            <a:r>
              <a:rPr lang="en-US" sz="1800" dirty="0" err="1">
                <a:solidFill>
                  <a:srgbClr val="404040"/>
                </a:solidFill>
                <a:effectLst/>
                <a:latin typeface="Times New Roman" panose="02020603050405020304" pitchFamily="18" charset="0"/>
                <a:cs typeface="Times New Roman" panose="02020603050405020304" pitchFamily="18" charset="0"/>
              </a:rPr>
              <a:t>eficienței</a:t>
            </a:r>
            <a:r>
              <a:rPr lang="en-US" sz="1800" dirty="0">
                <a:solidFill>
                  <a:srgbClr val="404040"/>
                </a:solidFill>
                <a:effectLst/>
                <a:latin typeface="Times New Roman" panose="02020603050405020304" pitchFamily="18" charset="0"/>
                <a:cs typeface="Times New Roman" panose="02020603050405020304" pitchFamily="18" charset="0"/>
              </a:rPr>
              <a:t> </a:t>
            </a:r>
            <a:r>
              <a:rPr lang="en-US" sz="1800" dirty="0" err="1">
                <a:solidFill>
                  <a:srgbClr val="404040"/>
                </a:solidFill>
                <a:effectLst/>
                <a:latin typeface="Times New Roman" panose="02020603050405020304" pitchFamily="18" charset="0"/>
                <a:cs typeface="Times New Roman" panose="02020603050405020304" pitchFamily="18" charset="0"/>
              </a:rPr>
              <a:t>dezvoltatorilor</a:t>
            </a:r>
            <a:r>
              <a:rPr lang="en-US" sz="1800" dirty="0">
                <a:solidFill>
                  <a:srgbClr val="40404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597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48</TotalTime>
  <Words>517</Words>
  <Application>Microsoft Office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Euphemia</vt:lpstr>
      <vt:lpstr>Plantagenet Cherokee</vt:lpstr>
      <vt:lpstr>Times New Roman</vt:lpstr>
      <vt:lpstr>Wingdings</vt:lpstr>
      <vt:lpstr>Academic Literature 16x9</vt:lpstr>
      <vt:lpstr>Sistem informatic pentru GESTIUNEA EFICENTA A FINANTELOR PERSONALE</vt:lpstr>
      <vt:lpstr>Scopul lucrarii si functionalitati</vt:lpstr>
      <vt:lpstr>Tehnologii folosite</vt:lpstr>
      <vt:lpstr>Despre Kotlin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informatic pentru GESTIUNEA EFICENTA A FINANTELOR PERSONALE</dc:title>
  <dc:creator>Anto Popa</dc:creator>
  <cp:lastModifiedBy>Anto Popa</cp:lastModifiedBy>
  <cp:revision>1</cp:revision>
  <dcterms:created xsi:type="dcterms:W3CDTF">2023-07-18T08:31:44Z</dcterms:created>
  <dcterms:modified xsi:type="dcterms:W3CDTF">2023-07-18T09:19:59Z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