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italic.fntdata"/><Relationship Id="rId10" Type="http://schemas.openxmlformats.org/officeDocument/2006/relationships/font" Target="fonts/Roboto-bold.fntdata"/><Relationship Id="rId12" Type="http://schemas.openxmlformats.org/officeDocument/2006/relationships/font" Target="fonts/Roboto-boldItalic.fntdata"/><Relationship Id="rId9"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80b5515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80b5515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80b551547_0_2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80b551547_0_2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3" name="Shape 53"/>
        <p:cNvGrpSpPr/>
        <p:nvPr/>
      </p:nvGrpSpPr>
      <p:grpSpPr>
        <a:xfrm>
          <a:off x="0" y="0"/>
          <a:ext cx="0" cy="0"/>
          <a:chOff x="0" y="0"/>
          <a:chExt cx="0" cy="0"/>
        </a:xfrm>
      </p:grpSpPr>
      <p:sp>
        <p:nvSpPr>
          <p:cNvPr id="54" name="Google Shape;54;p13"/>
          <p:cNvSpPr txBox="1"/>
          <p:nvPr/>
        </p:nvSpPr>
        <p:spPr>
          <a:xfrm>
            <a:off x="1014425" y="1503750"/>
            <a:ext cx="7379400" cy="21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500" u="sng">
                <a:solidFill>
                  <a:srgbClr val="FF0000"/>
                </a:solidFill>
              </a:rPr>
              <a:t>Testing:</a:t>
            </a:r>
            <a:r>
              <a:rPr lang="es-419" sz="2500"/>
              <a:t> </a:t>
            </a:r>
            <a:r>
              <a:rPr b="1" lang="es-419" sz="2500" u="sng"/>
              <a:t>“</a:t>
            </a:r>
            <a:r>
              <a:rPr b="1" lang="es-419" sz="2500" u="sng"/>
              <a:t>Niveles de pruebas y herramientas”</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58" name="Shape 58"/>
        <p:cNvGrpSpPr/>
        <p:nvPr/>
      </p:nvGrpSpPr>
      <p:grpSpPr>
        <a:xfrm>
          <a:off x="0" y="0"/>
          <a:ext cx="0" cy="0"/>
          <a:chOff x="0" y="0"/>
          <a:chExt cx="0" cy="0"/>
        </a:xfrm>
      </p:grpSpPr>
      <p:grpSp>
        <p:nvGrpSpPr>
          <p:cNvPr id="59" name="Google Shape;59;p14"/>
          <p:cNvGrpSpPr/>
          <p:nvPr/>
        </p:nvGrpSpPr>
        <p:grpSpPr>
          <a:xfrm>
            <a:off x="5263900" y="2415298"/>
            <a:ext cx="1174740" cy="312900"/>
            <a:chOff x="5064450" y="2295028"/>
            <a:chExt cx="1174740" cy="312900"/>
          </a:xfrm>
        </p:grpSpPr>
        <p:cxnSp>
          <p:nvCxnSpPr>
            <p:cNvPr id="60" name="Google Shape;60;p14"/>
            <p:cNvCxnSpPr/>
            <p:nvPr/>
          </p:nvCxnSpPr>
          <p:spPr>
            <a:xfrm>
              <a:off x="5064450" y="2460069"/>
              <a:ext cx="1119000" cy="0"/>
            </a:xfrm>
            <a:prstGeom prst="straightConnector1">
              <a:avLst/>
            </a:prstGeom>
            <a:noFill/>
            <a:ln cap="flat" cmpd="sng" w="9525">
              <a:solidFill>
                <a:schemeClr val="dk1"/>
              </a:solidFill>
              <a:prstDash val="solid"/>
              <a:round/>
              <a:headEnd len="sm" w="sm" type="none"/>
              <a:tailEnd len="sm" w="sm" type="none"/>
            </a:ln>
          </p:spPr>
        </p:cxnSp>
        <p:sp>
          <p:nvSpPr>
            <p:cNvPr id="61" name="Google Shape;61;p14"/>
            <p:cNvSpPr/>
            <p:nvPr/>
          </p:nvSpPr>
          <p:spPr>
            <a:xfrm>
              <a:off x="6014671" y="2353882"/>
              <a:ext cx="198600" cy="198300"/>
            </a:xfrm>
            <a:prstGeom prst="ellipse">
              <a:avLst/>
            </a:prstGeom>
            <a:solidFill>
              <a:srgbClr val="761E8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5991690" y="2295028"/>
              <a:ext cx="247500" cy="312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s-419" sz="800">
                  <a:solidFill>
                    <a:srgbClr val="FFFFFF"/>
                  </a:solidFill>
                  <a:latin typeface="Roboto"/>
                  <a:ea typeface="Roboto"/>
                  <a:cs typeface="Roboto"/>
                  <a:sym typeface="Roboto"/>
                </a:rPr>
                <a:t>3</a:t>
              </a:r>
              <a:endParaRPr>
                <a:solidFill>
                  <a:srgbClr val="FFFFFF"/>
                </a:solidFill>
              </a:endParaRPr>
            </a:p>
          </p:txBody>
        </p:sp>
      </p:grpSp>
      <p:grpSp>
        <p:nvGrpSpPr>
          <p:cNvPr id="63" name="Google Shape;63;p14"/>
          <p:cNvGrpSpPr/>
          <p:nvPr/>
        </p:nvGrpSpPr>
        <p:grpSpPr>
          <a:xfrm>
            <a:off x="2195891" y="3119980"/>
            <a:ext cx="915954" cy="312900"/>
            <a:chOff x="2849841" y="2724795"/>
            <a:chExt cx="915954" cy="312900"/>
          </a:xfrm>
        </p:grpSpPr>
        <p:cxnSp>
          <p:nvCxnSpPr>
            <p:cNvPr id="64" name="Google Shape;64;p14"/>
            <p:cNvCxnSpPr/>
            <p:nvPr/>
          </p:nvCxnSpPr>
          <p:spPr>
            <a:xfrm rot="10800000">
              <a:off x="2915895" y="2881250"/>
              <a:ext cx="849900" cy="0"/>
            </a:xfrm>
            <a:prstGeom prst="straightConnector1">
              <a:avLst/>
            </a:prstGeom>
            <a:noFill/>
            <a:ln cap="flat" cmpd="sng" w="9525">
              <a:solidFill>
                <a:schemeClr val="dk1"/>
              </a:solidFill>
              <a:prstDash val="solid"/>
              <a:round/>
              <a:headEnd len="sm" w="sm" type="none"/>
              <a:tailEnd len="sm" w="sm" type="none"/>
            </a:ln>
          </p:spPr>
        </p:cxnSp>
        <p:sp>
          <p:nvSpPr>
            <p:cNvPr id="65" name="Google Shape;65;p14"/>
            <p:cNvSpPr/>
            <p:nvPr/>
          </p:nvSpPr>
          <p:spPr>
            <a:xfrm>
              <a:off x="2874851" y="2780836"/>
              <a:ext cx="198600" cy="198300"/>
            </a:xfrm>
            <a:prstGeom prst="ellipse">
              <a:avLst/>
            </a:prstGeom>
            <a:solidFill>
              <a:srgbClr val="7F209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2849841" y="2724795"/>
              <a:ext cx="247500" cy="312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s-419" sz="800">
                  <a:solidFill>
                    <a:srgbClr val="FFFFFF"/>
                  </a:solidFill>
                  <a:latin typeface="Roboto"/>
                  <a:ea typeface="Roboto"/>
                  <a:cs typeface="Roboto"/>
                  <a:sym typeface="Roboto"/>
                </a:rPr>
                <a:t>4</a:t>
              </a:r>
              <a:endParaRPr>
                <a:solidFill>
                  <a:srgbClr val="FFFFFF"/>
                </a:solidFill>
              </a:endParaRPr>
            </a:p>
          </p:txBody>
        </p:sp>
      </p:grpSp>
      <p:sp>
        <p:nvSpPr>
          <p:cNvPr id="67" name="Google Shape;67;p14"/>
          <p:cNvSpPr/>
          <p:nvPr/>
        </p:nvSpPr>
        <p:spPr>
          <a:xfrm>
            <a:off x="6474375" y="986000"/>
            <a:ext cx="2105100" cy="8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1000" u="sng">
                <a:solidFill>
                  <a:schemeClr val="dk1"/>
                </a:solidFill>
                <a:highlight>
                  <a:srgbClr val="FFFF00"/>
                </a:highlight>
              </a:rPr>
              <a:t>Pruebas de Aceptación:</a:t>
            </a:r>
            <a:endParaRPr sz="1000">
              <a:solidFill>
                <a:schemeClr val="dk1"/>
              </a:solidFill>
              <a:highlight>
                <a:srgbClr val="FFFF00"/>
              </a:highlight>
            </a:endParaRPr>
          </a:p>
          <a:p>
            <a:pPr indent="0" lvl="0" marL="0" rtl="0" algn="ctr">
              <a:spcBef>
                <a:spcPts val="1600"/>
              </a:spcBef>
              <a:spcAft>
                <a:spcPts val="0"/>
              </a:spcAft>
              <a:buClr>
                <a:schemeClr val="dk1"/>
              </a:buClr>
              <a:buSzPts val="1100"/>
              <a:buFont typeface="Arial"/>
              <a:buNone/>
            </a:pPr>
            <a:r>
              <a:rPr b="1" lang="es-419" sz="1000">
                <a:solidFill>
                  <a:schemeClr val="dk1"/>
                </a:solidFill>
              </a:rPr>
              <a:t>Cucumber, SpecFlow, FitNesse, Selenium WebDriver.</a:t>
            </a:r>
            <a:endParaRPr b="1" sz="1000">
              <a:solidFill>
                <a:schemeClr val="dk1"/>
              </a:solidFill>
            </a:endParaRPr>
          </a:p>
        </p:txBody>
      </p:sp>
      <p:grpSp>
        <p:nvGrpSpPr>
          <p:cNvPr id="68" name="Google Shape;68;p14"/>
          <p:cNvGrpSpPr/>
          <p:nvPr/>
        </p:nvGrpSpPr>
        <p:grpSpPr>
          <a:xfrm>
            <a:off x="4731550" y="1035505"/>
            <a:ext cx="1707090" cy="312900"/>
            <a:chOff x="4530625" y="1423765"/>
            <a:chExt cx="1707090" cy="312900"/>
          </a:xfrm>
        </p:grpSpPr>
        <p:cxnSp>
          <p:nvCxnSpPr>
            <p:cNvPr id="69" name="Google Shape;69;p14"/>
            <p:cNvCxnSpPr/>
            <p:nvPr/>
          </p:nvCxnSpPr>
          <p:spPr>
            <a:xfrm>
              <a:off x="4530625" y="1582195"/>
              <a:ext cx="1652700" cy="0"/>
            </a:xfrm>
            <a:prstGeom prst="straightConnector1">
              <a:avLst/>
            </a:prstGeom>
            <a:noFill/>
            <a:ln cap="flat" cmpd="sng" w="9525">
              <a:solidFill>
                <a:schemeClr val="accent2"/>
              </a:solidFill>
              <a:prstDash val="solid"/>
              <a:round/>
              <a:headEnd len="sm" w="sm" type="none"/>
              <a:tailEnd len="sm" w="sm" type="none"/>
            </a:ln>
          </p:spPr>
        </p:cxnSp>
        <p:sp>
          <p:nvSpPr>
            <p:cNvPr id="70" name="Google Shape;70;p14"/>
            <p:cNvSpPr/>
            <p:nvPr/>
          </p:nvSpPr>
          <p:spPr>
            <a:xfrm>
              <a:off x="6014671" y="1481782"/>
              <a:ext cx="198600" cy="198300"/>
            </a:xfrm>
            <a:prstGeom prst="ellipse">
              <a:avLst/>
            </a:prstGeom>
            <a:solidFill>
              <a:srgbClr val="701C7F"/>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5990215" y="1423765"/>
              <a:ext cx="247500" cy="3129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s-419" sz="800">
                  <a:solidFill>
                    <a:srgbClr val="FFFFFF"/>
                  </a:solidFill>
                  <a:latin typeface="Roboto"/>
                  <a:ea typeface="Roboto"/>
                  <a:cs typeface="Roboto"/>
                  <a:sym typeface="Roboto"/>
                </a:rPr>
                <a:t>1</a:t>
              </a:r>
              <a:endParaRPr>
                <a:solidFill>
                  <a:srgbClr val="FFFFFF"/>
                </a:solidFill>
              </a:endParaRPr>
            </a:p>
          </p:txBody>
        </p:sp>
      </p:grpSp>
      <p:grpSp>
        <p:nvGrpSpPr>
          <p:cNvPr id="72" name="Google Shape;72;p14"/>
          <p:cNvGrpSpPr/>
          <p:nvPr/>
        </p:nvGrpSpPr>
        <p:grpSpPr>
          <a:xfrm>
            <a:off x="2631641" y="1774172"/>
            <a:ext cx="1362434" cy="312900"/>
            <a:chOff x="2850391" y="1884747"/>
            <a:chExt cx="1362434" cy="312900"/>
          </a:xfrm>
        </p:grpSpPr>
        <p:cxnSp>
          <p:nvCxnSpPr>
            <p:cNvPr id="73" name="Google Shape;73;p14"/>
            <p:cNvCxnSpPr/>
            <p:nvPr/>
          </p:nvCxnSpPr>
          <p:spPr>
            <a:xfrm rot="10800000">
              <a:off x="2921325" y="2046050"/>
              <a:ext cx="1291500" cy="0"/>
            </a:xfrm>
            <a:prstGeom prst="straightConnector1">
              <a:avLst/>
            </a:prstGeom>
            <a:noFill/>
            <a:ln cap="flat" cmpd="sng" w="9525">
              <a:solidFill>
                <a:schemeClr val="dk1"/>
              </a:solidFill>
              <a:prstDash val="solid"/>
              <a:round/>
              <a:headEnd len="sm" w="sm" type="none"/>
              <a:tailEnd len="sm" w="sm" type="none"/>
            </a:ln>
          </p:spPr>
        </p:cxnSp>
        <p:sp>
          <p:nvSpPr>
            <p:cNvPr id="74" name="Google Shape;74;p14"/>
            <p:cNvSpPr/>
            <p:nvPr/>
          </p:nvSpPr>
          <p:spPr>
            <a:xfrm>
              <a:off x="2874851" y="1943786"/>
              <a:ext cx="198600" cy="198300"/>
            </a:xfrm>
            <a:prstGeom prst="ellipse">
              <a:avLst/>
            </a:prstGeom>
            <a:solidFill>
              <a:srgbClr val="701C7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2850391" y="1884747"/>
              <a:ext cx="247500" cy="312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s-419" sz="800">
                  <a:solidFill>
                    <a:srgbClr val="FFFFFF"/>
                  </a:solidFill>
                  <a:latin typeface="Roboto"/>
                  <a:ea typeface="Roboto"/>
                  <a:cs typeface="Roboto"/>
                  <a:sym typeface="Roboto"/>
                </a:rPr>
                <a:t>2</a:t>
              </a:r>
              <a:endParaRPr>
                <a:solidFill>
                  <a:srgbClr val="FFFFFF"/>
                </a:solidFill>
              </a:endParaRPr>
            </a:p>
          </p:txBody>
        </p:sp>
      </p:grpSp>
      <p:sp>
        <p:nvSpPr>
          <p:cNvPr id="76" name="Google Shape;76;p14"/>
          <p:cNvSpPr/>
          <p:nvPr/>
        </p:nvSpPr>
        <p:spPr>
          <a:xfrm>
            <a:off x="454600" y="1705050"/>
            <a:ext cx="2105100" cy="826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000" u="sng">
                <a:solidFill>
                  <a:schemeClr val="dk1"/>
                </a:solidFill>
                <a:highlight>
                  <a:srgbClr val="FFFF00"/>
                </a:highlight>
              </a:rPr>
              <a:t>Pruebas Funcionales:</a:t>
            </a:r>
            <a:endParaRPr sz="1000">
              <a:solidFill>
                <a:schemeClr val="dk1"/>
              </a:solidFill>
              <a:highlight>
                <a:srgbClr val="FFFF00"/>
              </a:highlight>
            </a:endParaRPr>
          </a:p>
          <a:p>
            <a:pPr indent="0" lvl="0" marL="0" rtl="0" algn="ctr">
              <a:spcBef>
                <a:spcPts val="1600"/>
              </a:spcBef>
              <a:spcAft>
                <a:spcPts val="0"/>
              </a:spcAft>
              <a:buNone/>
            </a:pPr>
            <a:r>
              <a:rPr b="1" lang="es-419" sz="1000">
                <a:solidFill>
                  <a:schemeClr val="dk1"/>
                </a:solidFill>
              </a:rPr>
              <a:t>Selenium WebDriver, Cypress, Appium, Postman, RestAssured.</a:t>
            </a:r>
            <a:endParaRPr b="1" sz="1000">
              <a:solidFill>
                <a:schemeClr val="dk1"/>
              </a:solidFill>
            </a:endParaRPr>
          </a:p>
        </p:txBody>
      </p:sp>
      <p:sp>
        <p:nvSpPr>
          <p:cNvPr id="77" name="Google Shape;77;p14"/>
          <p:cNvSpPr/>
          <p:nvPr/>
        </p:nvSpPr>
        <p:spPr>
          <a:xfrm>
            <a:off x="6474375" y="2531250"/>
            <a:ext cx="2105100" cy="826200"/>
          </a:xfrm>
          <a:prstGeom prst="rect">
            <a:avLst/>
          </a:prstGeom>
          <a:noFill/>
          <a:ln cap="flat" cmpd="sng" w="9525">
            <a:solidFill>
              <a:srgbClr val="FF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s-419" sz="1000" u="sng">
                <a:solidFill>
                  <a:schemeClr val="dk1"/>
                </a:solidFill>
                <a:highlight>
                  <a:srgbClr val="FFFF00"/>
                </a:highlight>
              </a:rPr>
              <a:t>Pruebas de Integración:</a:t>
            </a:r>
            <a:endParaRPr b="1" sz="1000" u="sng">
              <a:solidFill>
                <a:schemeClr val="dk1"/>
              </a:solidFill>
              <a:highlight>
                <a:srgbClr val="FFFF00"/>
              </a:highlight>
            </a:endParaRPr>
          </a:p>
          <a:p>
            <a:pPr indent="0" lvl="0" marL="0" rtl="0" algn="ctr">
              <a:spcBef>
                <a:spcPts val="1600"/>
              </a:spcBef>
              <a:spcAft>
                <a:spcPts val="0"/>
              </a:spcAft>
              <a:buNone/>
            </a:pPr>
            <a:r>
              <a:rPr b="1" lang="es-419" sz="1000">
                <a:solidFill>
                  <a:schemeClr val="dk1"/>
                </a:solidFill>
              </a:rPr>
              <a:t>Postman, RestAssured, SoapUI, Selenium WebDriver.</a:t>
            </a:r>
            <a:endParaRPr b="1" sz="1000">
              <a:solidFill>
                <a:schemeClr val="dk1"/>
              </a:solidFill>
            </a:endParaRPr>
          </a:p>
        </p:txBody>
      </p:sp>
      <p:sp>
        <p:nvSpPr>
          <p:cNvPr id="78" name="Google Shape;78;p14"/>
          <p:cNvSpPr/>
          <p:nvPr/>
        </p:nvSpPr>
        <p:spPr>
          <a:xfrm>
            <a:off x="415200" y="3518625"/>
            <a:ext cx="2105100" cy="826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419" sz="1000" u="sng">
                <a:solidFill>
                  <a:schemeClr val="dk1"/>
                </a:solidFill>
                <a:highlight>
                  <a:srgbClr val="FFFF00"/>
                </a:highlight>
              </a:rPr>
              <a:t>Pruebas Unitarias:</a:t>
            </a:r>
            <a:endParaRPr b="1" sz="1000" u="sng">
              <a:solidFill>
                <a:schemeClr val="dk1"/>
              </a:solidFill>
              <a:highlight>
                <a:srgbClr val="FFFF00"/>
              </a:highlight>
            </a:endParaRPr>
          </a:p>
          <a:p>
            <a:pPr indent="0" lvl="0" marL="0" rtl="0" algn="ctr">
              <a:spcBef>
                <a:spcPts val="1600"/>
              </a:spcBef>
              <a:spcAft>
                <a:spcPts val="0"/>
              </a:spcAft>
              <a:buNone/>
            </a:pPr>
            <a:r>
              <a:rPr b="1" lang="es-419" sz="1000">
                <a:solidFill>
                  <a:schemeClr val="dk1"/>
                </a:solidFill>
              </a:rPr>
              <a:t>JUnit, NUnit, PyTest, PHPUnit, Mocha.</a:t>
            </a:r>
            <a:endParaRPr b="1" sz="1000">
              <a:solidFill>
                <a:schemeClr val="dk1"/>
              </a:solidFill>
            </a:endParaRPr>
          </a:p>
          <a:p>
            <a:pPr indent="0" lvl="0" marL="0" rtl="0" algn="ctr">
              <a:spcBef>
                <a:spcPts val="1600"/>
              </a:spcBef>
              <a:spcAft>
                <a:spcPts val="0"/>
              </a:spcAft>
              <a:buNone/>
            </a:pPr>
            <a:r>
              <a:rPr b="1" lang="es-419" sz="1000">
                <a:solidFill>
                  <a:schemeClr val="dk1"/>
                </a:solidFill>
              </a:rPr>
              <a:t> </a:t>
            </a:r>
            <a:endParaRPr b="1" sz="1000">
              <a:solidFill>
                <a:schemeClr val="dk1"/>
              </a:solidFill>
            </a:endParaRPr>
          </a:p>
        </p:txBody>
      </p:sp>
      <p:grpSp>
        <p:nvGrpSpPr>
          <p:cNvPr id="79" name="Google Shape;79;p14"/>
          <p:cNvGrpSpPr/>
          <p:nvPr/>
        </p:nvGrpSpPr>
        <p:grpSpPr>
          <a:xfrm>
            <a:off x="2588818" y="716275"/>
            <a:ext cx="3638509" cy="4041609"/>
            <a:chOff x="3595785" y="1368287"/>
            <a:chExt cx="1853168" cy="2326106"/>
          </a:xfrm>
        </p:grpSpPr>
        <p:sp>
          <p:nvSpPr>
            <p:cNvPr id="80" name="Google Shape;80;p14"/>
            <p:cNvSpPr/>
            <p:nvPr/>
          </p:nvSpPr>
          <p:spPr>
            <a:xfrm>
              <a:off x="3595785" y="2775241"/>
              <a:ext cx="1853168" cy="9191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81" name="Google Shape;81;p14"/>
            <p:cNvSpPr/>
            <p:nvPr/>
          </p:nvSpPr>
          <p:spPr>
            <a:xfrm>
              <a:off x="3844034" y="2401368"/>
              <a:ext cx="1356545" cy="67285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82" name="Google Shape;82;p14"/>
            <p:cNvSpPr/>
            <p:nvPr/>
          </p:nvSpPr>
          <p:spPr>
            <a:xfrm>
              <a:off x="3930892" y="2272397"/>
              <a:ext cx="1175304" cy="581421"/>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83" name="Google Shape;83;p14"/>
            <p:cNvSpPr/>
            <p:nvPr/>
          </p:nvSpPr>
          <p:spPr>
            <a:xfrm>
              <a:off x="4052837" y="2081437"/>
              <a:ext cx="931314" cy="460727"/>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84" name="Google Shape;84;p14"/>
            <p:cNvSpPr/>
            <p:nvPr/>
          </p:nvSpPr>
          <p:spPr>
            <a:xfrm>
              <a:off x="4233144" y="1787006"/>
              <a:ext cx="573183" cy="289305"/>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85" name="Google Shape;85;p14"/>
            <p:cNvSpPr/>
            <p:nvPr/>
          </p:nvSpPr>
          <p:spPr>
            <a:xfrm>
              <a:off x="3640743" y="2708179"/>
              <a:ext cx="881371" cy="854431"/>
            </a:xfrm>
            <a:custGeom>
              <a:rect b="b" l="l" r="r" t="t"/>
              <a:pathLst>
                <a:path extrusionOk="0" h="20822" w="31954">
                  <a:moveTo>
                    <a:pt x="7355" y="0"/>
                  </a:moveTo>
                  <a:lnTo>
                    <a:pt x="31954" y="8796"/>
                  </a:lnTo>
                  <a:lnTo>
                    <a:pt x="31954" y="20822"/>
                  </a:lnTo>
                  <a:lnTo>
                    <a:pt x="0" y="8895"/>
                  </a:lnTo>
                  <a:close/>
                </a:path>
              </a:pathLst>
            </a:custGeom>
            <a:solidFill>
              <a:srgbClr val="551561"/>
            </a:solidFill>
            <a:ln>
              <a:noFill/>
            </a:ln>
          </p:spPr>
        </p:sp>
        <p:sp>
          <p:nvSpPr>
            <p:cNvPr id="86" name="Google Shape;86;p14"/>
            <p:cNvSpPr/>
            <p:nvPr/>
          </p:nvSpPr>
          <p:spPr>
            <a:xfrm>
              <a:off x="3964720" y="2291507"/>
              <a:ext cx="555203" cy="453658"/>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87" name="Google Shape;87;p14"/>
            <p:cNvSpPr/>
            <p:nvPr/>
          </p:nvSpPr>
          <p:spPr>
            <a:xfrm flipH="1">
              <a:off x="4518736" y="2291507"/>
              <a:ext cx="555203" cy="453658"/>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88" name="Google Shape;88;p14"/>
            <p:cNvSpPr/>
            <p:nvPr/>
          </p:nvSpPr>
          <p:spPr>
            <a:xfrm>
              <a:off x="4084537" y="1922553"/>
              <a:ext cx="435387" cy="501365"/>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89" name="Google Shape;89;p14"/>
            <p:cNvSpPr/>
            <p:nvPr/>
          </p:nvSpPr>
          <p:spPr>
            <a:xfrm flipH="1">
              <a:off x="4518735" y="1922553"/>
              <a:ext cx="435387" cy="501365"/>
            </a:xfrm>
            <a:custGeom>
              <a:rect b="b" l="l" r="r" t="t"/>
              <a:pathLst>
                <a:path extrusionOk="0" h="14114" w="18238">
                  <a:moveTo>
                    <a:pt x="6262" y="0"/>
                  </a:moveTo>
                  <a:lnTo>
                    <a:pt x="18238" y="4324"/>
                  </a:lnTo>
                  <a:lnTo>
                    <a:pt x="18238" y="14114"/>
                  </a:lnTo>
                  <a:lnTo>
                    <a:pt x="0" y="7554"/>
                  </a:lnTo>
                  <a:close/>
                </a:path>
              </a:pathLst>
            </a:custGeom>
            <a:solidFill>
              <a:srgbClr val="701C7F"/>
            </a:solidFill>
            <a:ln>
              <a:noFill/>
            </a:ln>
          </p:spPr>
        </p:sp>
        <p:sp>
          <p:nvSpPr>
            <p:cNvPr id="90" name="Google Shape;90;p14"/>
            <p:cNvSpPr/>
            <p:nvPr/>
          </p:nvSpPr>
          <p:spPr>
            <a:xfrm>
              <a:off x="4266040" y="1368287"/>
              <a:ext cx="253884" cy="593119"/>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91" name="Google Shape;91;p14"/>
            <p:cNvSpPr/>
            <p:nvPr/>
          </p:nvSpPr>
          <p:spPr>
            <a:xfrm flipH="1">
              <a:off x="4518734" y="1368287"/>
              <a:ext cx="253884" cy="593119"/>
            </a:xfrm>
            <a:custGeom>
              <a:rect b="b" l="l" r="r" t="t"/>
              <a:pathLst>
                <a:path extrusionOk="0" h="16697" w="10635">
                  <a:moveTo>
                    <a:pt x="10635" y="0"/>
                  </a:moveTo>
                  <a:lnTo>
                    <a:pt x="0" y="12722"/>
                  </a:lnTo>
                  <a:lnTo>
                    <a:pt x="10635" y="16697"/>
                  </a:lnTo>
                  <a:close/>
                </a:path>
              </a:pathLst>
            </a:custGeom>
            <a:solidFill>
              <a:srgbClr val="701C7F"/>
            </a:solidFill>
            <a:ln>
              <a:noFill/>
            </a:ln>
          </p:spPr>
        </p:sp>
        <p:sp>
          <p:nvSpPr>
            <p:cNvPr id="92" name="Google Shape;92;p14"/>
            <p:cNvSpPr/>
            <p:nvPr/>
          </p:nvSpPr>
          <p:spPr>
            <a:xfrm>
              <a:off x="3877348" y="2290728"/>
              <a:ext cx="642683" cy="657851"/>
            </a:xfrm>
            <a:custGeom>
              <a:rect b="b" l="l" r="r" t="t"/>
              <a:pathLst>
                <a:path extrusionOk="0" h="46623" w="65016">
                  <a:moveTo>
                    <a:pt x="17858" y="0"/>
                  </a:moveTo>
                  <a:lnTo>
                    <a:pt x="0" y="22135"/>
                  </a:lnTo>
                  <a:lnTo>
                    <a:pt x="65016" y="46623"/>
                  </a:lnTo>
                  <a:lnTo>
                    <a:pt x="65016" y="17537"/>
                  </a:lnTo>
                  <a:close/>
                </a:path>
              </a:pathLst>
            </a:custGeom>
            <a:solidFill>
              <a:srgbClr val="551561"/>
            </a:solidFill>
            <a:ln>
              <a:noFill/>
            </a:ln>
          </p:spPr>
        </p:sp>
        <p:sp>
          <p:nvSpPr>
            <p:cNvPr id="93" name="Google Shape;93;p14"/>
            <p:cNvSpPr/>
            <p:nvPr/>
          </p:nvSpPr>
          <p:spPr>
            <a:xfrm flipH="1">
              <a:off x="4518572" y="2291772"/>
              <a:ext cx="642683" cy="657851"/>
            </a:xfrm>
            <a:custGeom>
              <a:rect b="b" l="l" r="r" t="t"/>
              <a:pathLst>
                <a:path extrusionOk="0" h="46623" w="65016">
                  <a:moveTo>
                    <a:pt x="17858" y="0"/>
                  </a:moveTo>
                  <a:lnTo>
                    <a:pt x="0" y="22135"/>
                  </a:lnTo>
                  <a:lnTo>
                    <a:pt x="65016" y="46623"/>
                  </a:lnTo>
                  <a:lnTo>
                    <a:pt x="65016" y="17537"/>
                  </a:lnTo>
                  <a:close/>
                </a:path>
              </a:pathLst>
            </a:custGeom>
            <a:solidFill>
              <a:srgbClr val="761E86"/>
            </a:solidFill>
            <a:ln>
              <a:noFill/>
            </a:ln>
          </p:spPr>
        </p:sp>
        <p:sp>
          <p:nvSpPr>
            <p:cNvPr id="94" name="Google Shape;94;p14"/>
            <p:cNvSpPr/>
            <p:nvPr/>
          </p:nvSpPr>
          <p:spPr>
            <a:xfrm flipH="1">
              <a:off x="4522009" y="2708179"/>
              <a:ext cx="881371" cy="854431"/>
            </a:xfrm>
            <a:custGeom>
              <a:rect b="b" l="l" r="r" t="t"/>
              <a:pathLst>
                <a:path extrusionOk="0" h="20822" w="31954">
                  <a:moveTo>
                    <a:pt x="7355" y="0"/>
                  </a:moveTo>
                  <a:lnTo>
                    <a:pt x="31954" y="8796"/>
                  </a:lnTo>
                  <a:lnTo>
                    <a:pt x="31954" y="20822"/>
                  </a:lnTo>
                  <a:lnTo>
                    <a:pt x="0" y="8895"/>
                  </a:lnTo>
                  <a:close/>
                </a:path>
              </a:pathLst>
            </a:custGeom>
            <a:solidFill>
              <a:srgbClr val="7F2090"/>
            </a:solid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E3"/>
        </a:solidFill>
      </p:bgPr>
    </p:bg>
    <p:spTree>
      <p:nvGrpSpPr>
        <p:cNvPr id="98" name="Shape 98"/>
        <p:cNvGrpSpPr/>
        <p:nvPr/>
      </p:nvGrpSpPr>
      <p:grpSpPr>
        <a:xfrm>
          <a:off x="0" y="0"/>
          <a:ext cx="0" cy="0"/>
          <a:chOff x="0" y="0"/>
          <a:chExt cx="0" cy="0"/>
        </a:xfrm>
      </p:grpSpPr>
      <p:sp>
        <p:nvSpPr>
          <p:cNvPr id="99" name="Google Shape;99;p15"/>
          <p:cNvSpPr txBox="1"/>
          <p:nvPr/>
        </p:nvSpPr>
        <p:spPr>
          <a:xfrm>
            <a:off x="407200" y="364325"/>
            <a:ext cx="83511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s-419" u="sng"/>
              <a:t>Pruebas de Aceptación:</a:t>
            </a:r>
            <a:r>
              <a:rPr lang="es-419"/>
              <a:t> Este nivel de prueba se enfoca en verificar si el software cumple con los requisitos del cliente. Cucumber, SpecFlow y FitNesse son frameworks de pruebas de aceptación que permiten escribir casos de prueba en un lenguaje natural y estructurado. Selenium WebDriver es una herramienta ampliamente utilizada para automatizar pruebas funcionales en aplicaciones web.</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s-419" u="sng"/>
              <a:t>Pruebas Funcionales:</a:t>
            </a:r>
            <a:r>
              <a:rPr lang="es-419"/>
              <a:t> Estas pruebas se centran en verificar la funcionalidad del software. Selenium WebDriver es una herramienta popular para automatizar pruebas funcionales en aplicaciones web. Cypress es una herramienta moderna para realizar pruebas funcionales en navegadores web. Appium se utiliza para automatizar pruebas funcionales en aplicaciones móviles. Postman y RestAssured son herramientas comunes para realizar pruebas funcionales de API.</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s-419" u="sng"/>
              <a:t>Pruebas de Integración:</a:t>
            </a:r>
            <a:r>
              <a:rPr lang="es-419"/>
              <a:t> En este nivel, se prueban las interacciones y la integración entre los diferentes componentes del software. Postman, RestAssured, SoapUI y Selenium WebDriver se utilizan para realizar pruebas de integración de API y servicios web.</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s-419" u="sng"/>
              <a:t>Pruebas Unitarias:</a:t>
            </a:r>
            <a:r>
              <a:rPr lang="es-419"/>
              <a:t> Este nivel se centra en probar unidades individuales de código para garantizar su funcionamiento correcto. JUnit, NUnit, PyTest, PHPUnit y Mocha son frameworks populares para realizar pruebas unitarias en diferentes lenguajes de programación.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