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6ED5FB4-1B34-4A76-B8B2-6DB7D1D776FD}">
  <a:tblStyle styleId="{36ED5FB4-1B34-4A76-B8B2-6DB7D1D776F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slideMaster" Target="slideMasters/slideMaster1.xml"/><Relationship Id="rId19" Type="http://schemas.openxmlformats.org/officeDocument/2006/relationships/font" Target="fonts/Nunito-boldItalic.fntdata"/><Relationship Id="rId6" Type="http://schemas.openxmlformats.org/officeDocument/2006/relationships/notesMaster" Target="notesMasters/notesMaster1.xml"/><Relationship Id="rId18" Type="http://schemas.openxmlformats.org/officeDocument/2006/relationships/font" Target="fonts/Nuni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448bcc5cd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4448bcc5cd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448bcc5cd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448bcc5cd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448bcc5cd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448bcc5cd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4448bcc5cd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4448bcc5cd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4448bcc5cd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4448bcc5cd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4448bcc5cd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4448bcc5cd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4448bcc5cd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4448bcc5cd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4448bcc5cd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4448bcc5cd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nvSpPr>
        <p:spPr>
          <a:xfrm>
            <a:off x="700100" y="700100"/>
            <a:ext cx="806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9" name="Google Shape;129;p13"/>
          <p:cNvSpPr txBox="1"/>
          <p:nvPr/>
        </p:nvSpPr>
        <p:spPr>
          <a:xfrm>
            <a:off x="1210800" y="1228725"/>
            <a:ext cx="6951000" cy="269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3500">
                <a:solidFill>
                  <a:srgbClr val="FF0000"/>
                </a:solidFill>
                <a:highlight>
                  <a:srgbClr val="FFD966"/>
                </a:highlight>
                <a:latin typeface="Times New Roman"/>
                <a:ea typeface="Times New Roman"/>
                <a:cs typeface="Times New Roman"/>
                <a:sym typeface="Times New Roman"/>
              </a:rPr>
              <a:t>Testing</a:t>
            </a:r>
            <a:r>
              <a:rPr b="1" lang="es-419" sz="3500">
                <a:highlight>
                  <a:srgbClr val="FFD966"/>
                </a:highlight>
                <a:latin typeface="Times New Roman"/>
                <a:ea typeface="Times New Roman"/>
                <a:cs typeface="Times New Roman"/>
                <a:sym typeface="Times New Roman"/>
              </a:rPr>
              <a:t> - Partición de equivalencias y valores de frontera</a:t>
            </a:r>
            <a:endParaRPr b="1" sz="3500">
              <a:highlight>
                <a:srgbClr val="FFD966"/>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aphicFrame>
        <p:nvGraphicFramePr>
          <p:cNvPr id="134" name="Google Shape;134;p14"/>
          <p:cNvGraphicFramePr/>
          <p:nvPr/>
        </p:nvGraphicFramePr>
        <p:xfrm>
          <a:off x="952500" y="1047750"/>
          <a:ext cx="3000000" cy="3000000"/>
        </p:xfrm>
        <a:graphic>
          <a:graphicData uri="http://schemas.openxmlformats.org/drawingml/2006/table">
            <a:tbl>
              <a:tblPr>
                <a:noFill/>
                <a:tableStyleId>{36ED5FB4-1B34-4A76-B8B2-6DB7D1D776FD}</a:tableStyleId>
              </a:tblPr>
              <a:tblGrid>
                <a:gridCol w="2413000"/>
                <a:gridCol w="2413000"/>
                <a:gridCol w="2413000"/>
              </a:tblGrid>
              <a:tr h="381000">
                <a:tc gridSpan="3">
                  <a:txBody>
                    <a:bodyPr/>
                    <a:lstStyle/>
                    <a:p>
                      <a:pPr indent="0" lvl="0" marL="0" rtl="0" algn="ctr">
                        <a:spcBef>
                          <a:spcPts val="0"/>
                        </a:spcBef>
                        <a:spcAft>
                          <a:spcPts val="0"/>
                        </a:spcAft>
                        <a:buNone/>
                      </a:pPr>
                      <a:r>
                        <a:rPr b="1" lang="es-419">
                          <a:latin typeface="Times New Roman"/>
                          <a:ea typeface="Times New Roman"/>
                          <a:cs typeface="Times New Roman"/>
                          <a:sym typeface="Times New Roman"/>
                        </a:rPr>
                        <a:t>var_Libra</a:t>
                      </a:r>
                      <a:endParaRPr b="1">
                        <a:latin typeface="Times New Roman"/>
                        <a:ea typeface="Times New Roman"/>
                        <a:cs typeface="Times New Roman"/>
                        <a:sym typeface="Times New Roman"/>
                      </a:endParaRPr>
                    </a:p>
                  </a:txBody>
                  <a:tcPr marT="91425" marB="91425" marR="91425" marL="91425" anchor="ctr">
                    <a:lnB cap="flat" cmpd="sng" w="9525">
                      <a:solidFill>
                        <a:schemeClr val="dk2"/>
                      </a:solidFill>
                      <a:prstDash val="solid"/>
                      <a:round/>
                      <a:headEnd len="sm" w="sm" type="none"/>
                      <a:tailEnd len="sm" w="sm" type="none"/>
                    </a:lnB>
                    <a:solidFill>
                      <a:schemeClr val="lt2"/>
                    </a:solidFill>
                  </a:tcPr>
                </a:tc>
                <a:tc hMerge="1"/>
                <a:tc hMerge="1"/>
              </a:tr>
              <a:tr h="381000">
                <a:tc>
                  <a:txBody>
                    <a:bodyPr/>
                    <a:lstStyle/>
                    <a:p>
                      <a:pPr indent="0" lvl="0" marL="0" rtl="0" algn="ctr">
                        <a:spcBef>
                          <a:spcPts val="0"/>
                        </a:spcBef>
                        <a:spcAft>
                          <a:spcPts val="0"/>
                        </a:spcAft>
                        <a:buNone/>
                      </a:pPr>
                      <a:r>
                        <a:rPr b="1" lang="es-419">
                          <a:latin typeface="Times New Roman"/>
                          <a:ea typeface="Times New Roman"/>
                          <a:cs typeface="Times New Roman"/>
                          <a:sym typeface="Times New Roman"/>
                        </a:rPr>
                        <a:t>NÚMERO</a:t>
                      </a:r>
                      <a:endParaRPr b="1">
                        <a:latin typeface="Times New Roman"/>
                        <a:ea typeface="Times New Roman"/>
                        <a:cs typeface="Times New Roman"/>
                        <a:sym typeface="Times New Roman"/>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s-419">
                          <a:latin typeface="Times New Roman"/>
                          <a:ea typeface="Times New Roman"/>
                          <a:cs typeface="Times New Roman"/>
                          <a:sym typeface="Times New Roman"/>
                        </a:rPr>
                        <a:t>FECHA</a:t>
                      </a:r>
                      <a:endParaRPr b="1">
                        <a:latin typeface="Times New Roman"/>
                        <a:ea typeface="Times New Roman"/>
                        <a:cs typeface="Times New Roman"/>
                        <a:sym typeface="Times New Roman"/>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s-419">
                          <a:latin typeface="Times New Roman"/>
                          <a:ea typeface="Times New Roman"/>
                          <a:cs typeface="Times New Roman"/>
                          <a:sym typeface="Times New Roman"/>
                        </a:rPr>
                        <a:t>SALIDA ESPERADA</a:t>
                      </a:r>
                      <a:endParaRPr b="1">
                        <a:latin typeface="Times New Roman"/>
                        <a:ea typeface="Times New Roman"/>
                        <a:cs typeface="Times New Roman"/>
                        <a:sym typeface="Times New Roman"/>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b="1" lang="es-419">
                          <a:latin typeface="Times New Roman"/>
                          <a:ea typeface="Times New Roman"/>
                          <a:cs typeface="Times New Roman"/>
                          <a:sym typeface="Times New Roman"/>
                        </a:rPr>
                        <a:t>1</a:t>
                      </a:r>
                      <a:endParaRPr b="1">
                        <a:latin typeface="Times New Roman"/>
                        <a:ea typeface="Times New Roman"/>
                        <a:cs typeface="Times New Roman"/>
                        <a:sym typeface="Times New Roman"/>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None/>
                      </a:pPr>
                      <a:r>
                        <a:rPr b="1" lang="es-419">
                          <a:latin typeface="Times New Roman"/>
                          <a:ea typeface="Times New Roman"/>
                          <a:cs typeface="Times New Roman"/>
                          <a:sym typeface="Times New Roman"/>
                        </a:rPr>
                        <a:t>21 DE MARZO</a:t>
                      </a:r>
                      <a:endParaRPr b="1">
                        <a:latin typeface="Times New Roman"/>
                        <a:ea typeface="Times New Roman"/>
                        <a:cs typeface="Times New Roman"/>
                        <a:sym typeface="Times New Roman"/>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None/>
                      </a:pPr>
                      <a:r>
                        <a:rPr b="1" lang="es-419">
                          <a:latin typeface="Times New Roman"/>
                          <a:ea typeface="Times New Roman"/>
                          <a:cs typeface="Times New Roman"/>
                          <a:sym typeface="Times New Roman"/>
                        </a:rPr>
                        <a:t>FALSE</a:t>
                      </a:r>
                      <a:endParaRPr b="1">
                        <a:latin typeface="Times New Roman"/>
                        <a:ea typeface="Times New Roman"/>
                        <a:cs typeface="Times New Roman"/>
                        <a:sym typeface="Times New Roman"/>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r>
              <a:tr h="381000">
                <a:tc>
                  <a:txBody>
                    <a:bodyPr/>
                    <a:lstStyle/>
                    <a:p>
                      <a:pPr indent="0" lvl="0" marL="0" rtl="0" algn="ctr">
                        <a:spcBef>
                          <a:spcPts val="0"/>
                        </a:spcBef>
                        <a:spcAft>
                          <a:spcPts val="0"/>
                        </a:spcAft>
                        <a:buNone/>
                      </a:pPr>
                      <a:r>
                        <a:rPr b="1" lang="es-419">
                          <a:latin typeface="Times New Roman"/>
                          <a:ea typeface="Times New Roman"/>
                          <a:cs typeface="Times New Roman"/>
                          <a:sym typeface="Times New Roman"/>
                        </a:rPr>
                        <a:t>2</a:t>
                      </a:r>
                      <a:endParaRPr b="1">
                        <a:latin typeface="Times New Roman"/>
                        <a:ea typeface="Times New Roman"/>
                        <a:cs typeface="Times New Roman"/>
                        <a:sym typeface="Times New Roman"/>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None/>
                      </a:pPr>
                      <a:r>
                        <a:rPr b="1" lang="es-419">
                          <a:latin typeface="Times New Roman"/>
                          <a:ea typeface="Times New Roman"/>
                          <a:cs typeface="Times New Roman"/>
                          <a:sym typeface="Times New Roman"/>
                        </a:rPr>
                        <a:t>23 DE SEPTIEMBRE</a:t>
                      </a:r>
                      <a:endParaRPr b="1">
                        <a:latin typeface="Times New Roman"/>
                        <a:ea typeface="Times New Roman"/>
                        <a:cs typeface="Times New Roman"/>
                        <a:sym typeface="Times New Roman"/>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None/>
                      </a:pPr>
                      <a:r>
                        <a:rPr b="1" lang="es-419">
                          <a:latin typeface="Times New Roman"/>
                          <a:ea typeface="Times New Roman"/>
                          <a:cs typeface="Times New Roman"/>
                          <a:sym typeface="Times New Roman"/>
                        </a:rPr>
                        <a:t>FALSE</a:t>
                      </a:r>
                      <a:endParaRPr b="1">
                        <a:latin typeface="Times New Roman"/>
                        <a:ea typeface="Times New Roman"/>
                        <a:cs typeface="Times New Roman"/>
                        <a:sym typeface="Times New Roman"/>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r>
              <a:tr h="381000">
                <a:tc>
                  <a:txBody>
                    <a:bodyPr/>
                    <a:lstStyle/>
                    <a:p>
                      <a:pPr indent="0" lvl="0" marL="0" rtl="0" algn="ctr">
                        <a:spcBef>
                          <a:spcPts val="0"/>
                        </a:spcBef>
                        <a:spcAft>
                          <a:spcPts val="0"/>
                        </a:spcAft>
                        <a:buNone/>
                      </a:pPr>
                      <a:r>
                        <a:rPr b="1" lang="es-419">
                          <a:latin typeface="Times New Roman"/>
                          <a:ea typeface="Times New Roman"/>
                          <a:cs typeface="Times New Roman"/>
                          <a:sym typeface="Times New Roman"/>
                        </a:rPr>
                        <a:t>3</a:t>
                      </a:r>
                      <a:endParaRPr b="1">
                        <a:latin typeface="Times New Roman"/>
                        <a:ea typeface="Times New Roman"/>
                        <a:cs typeface="Times New Roman"/>
                        <a:sym typeface="Times New Roman"/>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00FF00"/>
                    </a:solidFill>
                  </a:tcPr>
                </a:tc>
                <a:tc>
                  <a:txBody>
                    <a:bodyPr/>
                    <a:lstStyle/>
                    <a:p>
                      <a:pPr indent="0" lvl="0" marL="0" rtl="0" algn="ctr">
                        <a:spcBef>
                          <a:spcPts val="0"/>
                        </a:spcBef>
                        <a:spcAft>
                          <a:spcPts val="0"/>
                        </a:spcAft>
                        <a:buNone/>
                      </a:pPr>
                      <a:r>
                        <a:rPr b="1" lang="es-419">
                          <a:latin typeface="Times New Roman"/>
                          <a:ea typeface="Times New Roman"/>
                          <a:cs typeface="Times New Roman"/>
                          <a:sym typeface="Times New Roman"/>
                        </a:rPr>
                        <a:t>24 DE SEPTIEMBRE</a:t>
                      </a:r>
                      <a:endParaRPr b="1">
                        <a:latin typeface="Times New Roman"/>
                        <a:ea typeface="Times New Roman"/>
                        <a:cs typeface="Times New Roman"/>
                        <a:sym typeface="Times New Roman"/>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00FF00"/>
                    </a:solidFill>
                  </a:tcPr>
                </a:tc>
                <a:tc>
                  <a:txBody>
                    <a:bodyPr/>
                    <a:lstStyle/>
                    <a:p>
                      <a:pPr indent="0" lvl="0" marL="0" rtl="0" algn="ctr">
                        <a:spcBef>
                          <a:spcPts val="0"/>
                        </a:spcBef>
                        <a:spcAft>
                          <a:spcPts val="0"/>
                        </a:spcAft>
                        <a:buNone/>
                      </a:pPr>
                      <a:r>
                        <a:rPr b="1" lang="es-419">
                          <a:latin typeface="Times New Roman"/>
                          <a:ea typeface="Times New Roman"/>
                          <a:cs typeface="Times New Roman"/>
                          <a:sym typeface="Times New Roman"/>
                        </a:rPr>
                        <a:t>TRUE</a:t>
                      </a:r>
                      <a:endParaRPr b="1">
                        <a:latin typeface="Times New Roman"/>
                        <a:ea typeface="Times New Roman"/>
                        <a:cs typeface="Times New Roman"/>
                        <a:sym typeface="Times New Roman"/>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00FF00"/>
                    </a:solidFill>
                  </a:tcPr>
                </a:tc>
              </a:tr>
              <a:tr h="381000">
                <a:tc>
                  <a:txBody>
                    <a:bodyPr/>
                    <a:lstStyle/>
                    <a:p>
                      <a:pPr indent="0" lvl="0" marL="0" rtl="0" algn="ctr">
                        <a:spcBef>
                          <a:spcPts val="0"/>
                        </a:spcBef>
                        <a:spcAft>
                          <a:spcPts val="0"/>
                        </a:spcAft>
                        <a:buNone/>
                      </a:pPr>
                      <a:r>
                        <a:rPr b="1" lang="es-419">
                          <a:latin typeface="Times New Roman"/>
                          <a:ea typeface="Times New Roman"/>
                          <a:cs typeface="Times New Roman"/>
                          <a:sym typeface="Times New Roman"/>
                        </a:rPr>
                        <a:t>4</a:t>
                      </a:r>
                      <a:endParaRPr b="1">
                        <a:latin typeface="Times New Roman"/>
                        <a:ea typeface="Times New Roman"/>
                        <a:cs typeface="Times New Roman"/>
                        <a:sym typeface="Times New Roman"/>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00FF00"/>
                    </a:solidFill>
                  </a:tcPr>
                </a:tc>
                <a:tc>
                  <a:txBody>
                    <a:bodyPr/>
                    <a:lstStyle/>
                    <a:p>
                      <a:pPr indent="0" lvl="0" marL="0" rtl="0" algn="ctr">
                        <a:spcBef>
                          <a:spcPts val="0"/>
                        </a:spcBef>
                        <a:spcAft>
                          <a:spcPts val="0"/>
                        </a:spcAft>
                        <a:buNone/>
                      </a:pPr>
                      <a:r>
                        <a:rPr b="1" lang="es-419">
                          <a:latin typeface="Times New Roman"/>
                          <a:ea typeface="Times New Roman"/>
                          <a:cs typeface="Times New Roman"/>
                          <a:sym typeface="Times New Roman"/>
                        </a:rPr>
                        <a:t>23 DE OCTUBRE</a:t>
                      </a:r>
                      <a:endParaRPr b="1">
                        <a:latin typeface="Times New Roman"/>
                        <a:ea typeface="Times New Roman"/>
                        <a:cs typeface="Times New Roman"/>
                        <a:sym typeface="Times New Roman"/>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00FF00"/>
                    </a:solidFill>
                  </a:tcPr>
                </a:tc>
                <a:tc>
                  <a:txBody>
                    <a:bodyPr/>
                    <a:lstStyle/>
                    <a:p>
                      <a:pPr indent="0" lvl="0" marL="0" rtl="0" algn="ctr">
                        <a:spcBef>
                          <a:spcPts val="0"/>
                        </a:spcBef>
                        <a:spcAft>
                          <a:spcPts val="0"/>
                        </a:spcAft>
                        <a:buNone/>
                      </a:pPr>
                      <a:r>
                        <a:rPr b="1" lang="es-419">
                          <a:latin typeface="Times New Roman"/>
                          <a:ea typeface="Times New Roman"/>
                          <a:cs typeface="Times New Roman"/>
                          <a:sym typeface="Times New Roman"/>
                        </a:rPr>
                        <a:t>TRUE</a:t>
                      </a:r>
                      <a:endParaRPr b="1">
                        <a:latin typeface="Times New Roman"/>
                        <a:ea typeface="Times New Roman"/>
                        <a:cs typeface="Times New Roman"/>
                        <a:sym typeface="Times New Roman"/>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00FF00"/>
                    </a:solidFill>
                  </a:tcPr>
                </a:tc>
              </a:tr>
              <a:tr h="381000">
                <a:tc>
                  <a:txBody>
                    <a:bodyPr/>
                    <a:lstStyle/>
                    <a:p>
                      <a:pPr indent="0" lvl="0" marL="0" rtl="0" algn="ctr">
                        <a:spcBef>
                          <a:spcPts val="0"/>
                        </a:spcBef>
                        <a:spcAft>
                          <a:spcPts val="0"/>
                        </a:spcAft>
                        <a:buNone/>
                      </a:pPr>
                      <a:r>
                        <a:rPr b="1" lang="es-419">
                          <a:latin typeface="Times New Roman"/>
                          <a:ea typeface="Times New Roman"/>
                          <a:cs typeface="Times New Roman"/>
                          <a:sym typeface="Times New Roman"/>
                        </a:rPr>
                        <a:t>5</a:t>
                      </a:r>
                      <a:endParaRPr b="1">
                        <a:latin typeface="Times New Roman"/>
                        <a:ea typeface="Times New Roman"/>
                        <a:cs typeface="Times New Roman"/>
                        <a:sym typeface="Times New Roman"/>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0000"/>
                    </a:solidFill>
                  </a:tcPr>
                </a:tc>
                <a:tc>
                  <a:txBody>
                    <a:bodyPr/>
                    <a:lstStyle/>
                    <a:p>
                      <a:pPr indent="0" lvl="0" marL="0" rtl="0" algn="ctr">
                        <a:spcBef>
                          <a:spcPts val="0"/>
                        </a:spcBef>
                        <a:spcAft>
                          <a:spcPts val="0"/>
                        </a:spcAft>
                        <a:buNone/>
                      </a:pPr>
                      <a:r>
                        <a:rPr b="1" lang="es-419">
                          <a:latin typeface="Times New Roman"/>
                          <a:ea typeface="Times New Roman"/>
                          <a:cs typeface="Times New Roman"/>
                          <a:sym typeface="Times New Roman"/>
                        </a:rPr>
                        <a:t>24 DE OCTUBRE</a:t>
                      </a:r>
                      <a:endParaRPr b="1">
                        <a:latin typeface="Times New Roman"/>
                        <a:ea typeface="Times New Roman"/>
                        <a:cs typeface="Times New Roman"/>
                        <a:sym typeface="Times New Roman"/>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0000"/>
                    </a:solidFill>
                  </a:tcPr>
                </a:tc>
                <a:tc>
                  <a:txBody>
                    <a:bodyPr/>
                    <a:lstStyle/>
                    <a:p>
                      <a:pPr indent="0" lvl="0" marL="0" rtl="0" algn="ctr">
                        <a:spcBef>
                          <a:spcPts val="0"/>
                        </a:spcBef>
                        <a:spcAft>
                          <a:spcPts val="0"/>
                        </a:spcAft>
                        <a:buNone/>
                      </a:pPr>
                      <a:r>
                        <a:rPr b="1" lang="es-419">
                          <a:latin typeface="Times New Roman"/>
                          <a:ea typeface="Times New Roman"/>
                          <a:cs typeface="Times New Roman"/>
                          <a:sym typeface="Times New Roman"/>
                        </a:rPr>
                        <a:t>FALSE</a:t>
                      </a:r>
                      <a:endParaRPr b="1">
                        <a:latin typeface="Times New Roman"/>
                        <a:ea typeface="Times New Roman"/>
                        <a:cs typeface="Times New Roman"/>
                        <a:sym typeface="Times New Roman"/>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0000"/>
                    </a:solidFill>
                  </a:tcPr>
                </a:tc>
              </a:tr>
              <a:tr h="381000">
                <a:tc>
                  <a:txBody>
                    <a:bodyPr/>
                    <a:lstStyle/>
                    <a:p>
                      <a:pPr indent="0" lvl="0" marL="0" rtl="0" algn="ctr">
                        <a:spcBef>
                          <a:spcPts val="0"/>
                        </a:spcBef>
                        <a:spcAft>
                          <a:spcPts val="0"/>
                        </a:spcAft>
                        <a:buNone/>
                      </a:pPr>
                      <a:r>
                        <a:rPr b="1" lang="es-419">
                          <a:latin typeface="Times New Roman"/>
                          <a:ea typeface="Times New Roman"/>
                          <a:cs typeface="Times New Roman"/>
                          <a:sym typeface="Times New Roman"/>
                        </a:rPr>
                        <a:t>6</a:t>
                      </a:r>
                      <a:endParaRPr b="1">
                        <a:latin typeface="Times New Roman"/>
                        <a:ea typeface="Times New Roman"/>
                        <a:cs typeface="Times New Roman"/>
                        <a:sym typeface="Times New Roman"/>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0000"/>
                    </a:solidFill>
                  </a:tcPr>
                </a:tc>
                <a:tc>
                  <a:txBody>
                    <a:bodyPr/>
                    <a:lstStyle/>
                    <a:p>
                      <a:pPr indent="0" lvl="0" marL="0" rtl="0" algn="ctr">
                        <a:spcBef>
                          <a:spcPts val="0"/>
                        </a:spcBef>
                        <a:spcAft>
                          <a:spcPts val="0"/>
                        </a:spcAft>
                        <a:buNone/>
                      </a:pPr>
                      <a:r>
                        <a:rPr b="1" lang="es-419">
                          <a:latin typeface="Times New Roman"/>
                          <a:ea typeface="Times New Roman"/>
                          <a:cs typeface="Times New Roman"/>
                          <a:sym typeface="Times New Roman"/>
                        </a:rPr>
                        <a:t>20 DE MARZO</a:t>
                      </a:r>
                      <a:endParaRPr b="1">
                        <a:latin typeface="Times New Roman"/>
                        <a:ea typeface="Times New Roman"/>
                        <a:cs typeface="Times New Roman"/>
                        <a:sym typeface="Times New Roman"/>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0000"/>
                    </a:solidFill>
                  </a:tcPr>
                </a:tc>
                <a:tc>
                  <a:txBody>
                    <a:bodyPr/>
                    <a:lstStyle/>
                    <a:p>
                      <a:pPr indent="0" lvl="0" marL="0" rtl="0" algn="ctr">
                        <a:spcBef>
                          <a:spcPts val="0"/>
                        </a:spcBef>
                        <a:spcAft>
                          <a:spcPts val="0"/>
                        </a:spcAft>
                        <a:buNone/>
                      </a:pPr>
                      <a:r>
                        <a:rPr b="1" lang="es-419">
                          <a:latin typeface="Times New Roman"/>
                          <a:ea typeface="Times New Roman"/>
                          <a:cs typeface="Times New Roman"/>
                          <a:sym typeface="Times New Roman"/>
                        </a:rPr>
                        <a:t>FALSE</a:t>
                      </a:r>
                      <a:endParaRPr b="1">
                        <a:latin typeface="Times New Roman"/>
                        <a:ea typeface="Times New Roman"/>
                        <a:cs typeface="Times New Roman"/>
                        <a:sym typeface="Times New Roman"/>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0000"/>
                    </a:solidFill>
                  </a:tcPr>
                </a:tc>
              </a:tr>
            </a:tbl>
          </a:graphicData>
        </a:graphic>
      </p:graphicFrame>
      <p:sp>
        <p:nvSpPr>
          <p:cNvPr id="135" name="Google Shape;135;p14"/>
          <p:cNvSpPr txBox="1"/>
          <p:nvPr/>
        </p:nvSpPr>
        <p:spPr>
          <a:xfrm>
            <a:off x="952500" y="478625"/>
            <a:ext cx="723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2000" u="sng">
                <a:latin typeface="Times New Roman"/>
                <a:ea typeface="Times New Roman"/>
                <a:cs typeface="Times New Roman"/>
                <a:sym typeface="Times New Roman"/>
              </a:rPr>
              <a:t>“PARTICIÓN DE EQUIVALENCIA”</a:t>
            </a:r>
            <a:endParaRPr b="1" sz="2000" u="sng">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graphicFrame>
        <p:nvGraphicFramePr>
          <p:cNvPr id="140" name="Google Shape;140;p15"/>
          <p:cNvGraphicFramePr/>
          <p:nvPr/>
        </p:nvGraphicFramePr>
        <p:xfrm>
          <a:off x="956875" y="1168050"/>
          <a:ext cx="3000000" cy="3000000"/>
        </p:xfrm>
        <a:graphic>
          <a:graphicData uri="http://schemas.openxmlformats.org/drawingml/2006/table">
            <a:tbl>
              <a:tblPr>
                <a:noFill/>
                <a:tableStyleId>{36ED5FB4-1B34-4A76-B8B2-6DB7D1D776FD}</a:tableStyleId>
              </a:tblPr>
              <a:tblGrid>
                <a:gridCol w="816450"/>
                <a:gridCol w="816450"/>
                <a:gridCol w="437850"/>
                <a:gridCol w="1195050"/>
                <a:gridCol w="387825"/>
                <a:gridCol w="1245075"/>
                <a:gridCol w="382850"/>
                <a:gridCol w="1250050"/>
                <a:gridCol w="816450"/>
              </a:tblGrid>
              <a:tr h="869825">
                <a:tc gridSpan="9">
                  <a:txBody>
                    <a:bodyPr/>
                    <a:lstStyle/>
                    <a:p>
                      <a:pPr indent="0" lvl="0" marL="0" rtl="0" algn="ctr">
                        <a:spcBef>
                          <a:spcPts val="0"/>
                        </a:spcBef>
                        <a:spcAft>
                          <a:spcPts val="0"/>
                        </a:spcAft>
                        <a:buNone/>
                      </a:pPr>
                      <a:r>
                        <a:rPr b="1" lang="es-419" sz="2000" u="sng">
                          <a:latin typeface="Times New Roman"/>
                          <a:ea typeface="Times New Roman"/>
                          <a:cs typeface="Times New Roman"/>
                          <a:sym typeface="Times New Roman"/>
                        </a:rPr>
                        <a:t>LIBRA</a:t>
                      </a:r>
                      <a:endParaRPr sz="2000">
                        <a:latin typeface="Times New Roman"/>
                        <a:ea typeface="Times New Roman"/>
                        <a:cs typeface="Times New Roman"/>
                        <a:sym typeface="Times New Roman"/>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hMerge="1"/>
                <a:tc hMerge="1"/>
                <a:tc hMerge="1"/>
                <a:tc hMerge="1"/>
                <a:tc hMerge="1"/>
                <a:tc hMerge="1"/>
                <a:tc hMerge="1"/>
                <a:tc hMerge="1"/>
              </a:tr>
              <a:tr h="869825">
                <a:tc gridSpan="3">
                  <a:txBody>
                    <a:bodyPr/>
                    <a:lstStyle/>
                    <a:p>
                      <a:pPr indent="0" lvl="0" marL="0" rtl="0" algn="ctr">
                        <a:spcBef>
                          <a:spcPts val="0"/>
                        </a:spcBef>
                        <a:spcAft>
                          <a:spcPts val="0"/>
                        </a:spcAft>
                        <a:buNone/>
                      </a:pPr>
                      <a:r>
                        <a:rPr b="1" lang="es-419" sz="1000"/>
                        <a:t>21 DE MARZO</a:t>
                      </a:r>
                      <a:endParaRPr b="1" sz="1000"/>
                    </a:p>
                    <a:p>
                      <a:pPr indent="0" lvl="0" marL="0" rtl="0" algn="ctr">
                        <a:spcBef>
                          <a:spcPts val="0"/>
                        </a:spcBef>
                        <a:spcAft>
                          <a:spcPts val="0"/>
                        </a:spcAft>
                        <a:buNone/>
                      </a:pPr>
                      <a:r>
                        <a:rPr b="1" lang="es-419" sz="1000"/>
                        <a:t>23 DE SEPTIEMBRE </a:t>
                      </a:r>
                      <a:endParaRPr b="1" sz="10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c hMerge="1"/>
                <a:tc hMerge="1"/>
                <a:tc gridSpan="4">
                  <a:txBody>
                    <a:bodyPr/>
                    <a:lstStyle/>
                    <a:p>
                      <a:pPr indent="0" lvl="0" marL="0" rtl="0" algn="ctr">
                        <a:spcBef>
                          <a:spcPts val="0"/>
                        </a:spcBef>
                        <a:spcAft>
                          <a:spcPts val="0"/>
                        </a:spcAft>
                        <a:buNone/>
                      </a:pPr>
                      <a:r>
                        <a:rPr b="1" lang="es-419" sz="1000"/>
                        <a:t>24 DE SEPTIEMBRE</a:t>
                      </a:r>
                      <a:endParaRPr b="1" sz="1000"/>
                    </a:p>
                    <a:p>
                      <a:pPr indent="0" lvl="0" marL="0" rtl="0" algn="ctr">
                        <a:spcBef>
                          <a:spcPts val="0"/>
                        </a:spcBef>
                        <a:spcAft>
                          <a:spcPts val="0"/>
                        </a:spcAft>
                        <a:buNone/>
                      </a:pPr>
                      <a:r>
                        <a:rPr b="1" lang="es-419" sz="1000"/>
                        <a:t>23 DE OCTUBRE</a:t>
                      </a:r>
                      <a:endParaRPr b="1" sz="10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00FF00"/>
                    </a:solidFill>
                  </a:tcPr>
                </a:tc>
                <a:tc hMerge="1"/>
                <a:tc hMerge="1"/>
                <a:tc hMerge="1"/>
                <a:tc gridSpan="2">
                  <a:txBody>
                    <a:bodyPr/>
                    <a:lstStyle/>
                    <a:p>
                      <a:pPr indent="0" lvl="0" marL="0" rtl="0" algn="ctr">
                        <a:spcBef>
                          <a:spcPts val="0"/>
                        </a:spcBef>
                        <a:spcAft>
                          <a:spcPts val="0"/>
                        </a:spcAft>
                        <a:buNone/>
                      </a:pPr>
                      <a:r>
                        <a:rPr b="1" lang="es-419" sz="1000"/>
                        <a:t>24 DE OCTUBRE</a:t>
                      </a:r>
                      <a:endParaRPr b="1" sz="1000"/>
                    </a:p>
                    <a:p>
                      <a:pPr indent="0" lvl="0" marL="0" rtl="0" algn="ctr">
                        <a:spcBef>
                          <a:spcPts val="0"/>
                        </a:spcBef>
                        <a:spcAft>
                          <a:spcPts val="0"/>
                        </a:spcAft>
                        <a:buNone/>
                      </a:pPr>
                      <a:r>
                        <a:rPr b="1" lang="es-419" sz="1000"/>
                        <a:t>20 DE MARZO</a:t>
                      </a:r>
                      <a:endParaRPr b="1" sz="10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c hMerge="1"/>
              </a:tr>
              <a:tr h="1191300">
                <a:tc gridSpan="5">
                  <a:txBody>
                    <a:bodyPr/>
                    <a:lstStyle/>
                    <a:p>
                      <a:pPr indent="0" lvl="0" marL="0" rtl="0" algn="ctr">
                        <a:spcBef>
                          <a:spcPts val="0"/>
                        </a:spcBef>
                        <a:spcAft>
                          <a:spcPts val="0"/>
                        </a:spcAft>
                        <a:buNone/>
                      </a:pPr>
                      <a:r>
                        <a:rPr b="1" lang="es-419"/>
                        <a:t>VALORES LÍMITES</a:t>
                      </a:r>
                      <a:endParaRPr b="1"/>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0000"/>
                    </a:solidFill>
                  </a:tcPr>
                </a:tc>
                <a:tc hMerge="1"/>
                <a:tc hMerge="1"/>
                <a:tc hMerge="1"/>
                <a:tc hMerge="1"/>
                <a:tc gridSpan="4">
                  <a:txBody>
                    <a:bodyPr/>
                    <a:lstStyle/>
                    <a:p>
                      <a:pPr indent="0" lvl="0" marL="0" rtl="0" algn="ctr">
                        <a:spcBef>
                          <a:spcPts val="0"/>
                        </a:spcBef>
                        <a:spcAft>
                          <a:spcPts val="0"/>
                        </a:spcAft>
                        <a:buNone/>
                      </a:pPr>
                      <a:r>
                        <a:rPr b="1" lang="es-419"/>
                        <a:t>VALORES LÍMITES</a:t>
                      </a:r>
                      <a:endParaRPr b="1"/>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0000"/>
                    </a:solidFill>
                  </a:tcPr>
                </a:tc>
                <a:tc hMerge="1"/>
                <a:tc hMerge="1"/>
                <a:tc hMerge="1"/>
              </a:tr>
            </a:tbl>
          </a:graphicData>
        </a:graphic>
      </p:graphicFrame>
      <p:sp>
        <p:nvSpPr>
          <p:cNvPr id="141" name="Google Shape;141;p15"/>
          <p:cNvSpPr txBox="1"/>
          <p:nvPr/>
        </p:nvSpPr>
        <p:spPr>
          <a:xfrm>
            <a:off x="1350175" y="442925"/>
            <a:ext cx="66651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1800" u="sng">
                <a:latin typeface="Times New Roman"/>
                <a:ea typeface="Times New Roman"/>
                <a:cs typeface="Times New Roman"/>
                <a:sym typeface="Times New Roman"/>
              </a:rPr>
              <a:t>“ANÁLISIS DE VALORES DE FRONTERA”</a:t>
            </a:r>
            <a:endParaRPr sz="1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16"/>
          <p:cNvPicPr preferRelativeResize="0"/>
          <p:nvPr/>
        </p:nvPicPr>
        <p:blipFill rotWithShape="1">
          <a:blip r:embed="rId3">
            <a:alphaModFix/>
          </a:blip>
          <a:srcRect b="4206" l="0" r="0" t="3346"/>
          <a:stretch/>
        </p:blipFill>
        <p:spPr>
          <a:xfrm>
            <a:off x="270938" y="300025"/>
            <a:ext cx="8602123" cy="4343401"/>
          </a:xfrm>
          <a:prstGeom prst="rect">
            <a:avLst/>
          </a:prstGeom>
          <a:noFill/>
          <a:ln>
            <a:noFill/>
          </a:ln>
        </p:spPr>
      </p:pic>
      <p:sp>
        <p:nvSpPr>
          <p:cNvPr id="147" name="Google Shape;147;p16"/>
          <p:cNvSpPr/>
          <p:nvPr/>
        </p:nvSpPr>
        <p:spPr>
          <a:xfrm>
            <a:off x="571500" y="3021800"/>
            <a:ext cx="2000100" cy="1107300"/>
          </a:xfrm>
          <a:prstGeom prst="rect">
            <a:avLst/>
          </a:prstGeom>
          <a:solidFill>
            <a:srgbClr val="EFEFE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1000">
                <a:solidFill>
                  <a:srgbClr val="FF0000"/>
                </a:solidFill>
                <a:latin typeface="Times New Roman"/>
                <a:ea typeface="Times New Roman"/>
                <a:cs typeface="Times New Roman"/>
                <a:sym typeface="Times New Roman"/>
              </a:rPr>
              <a:t>(24 DE OCTUBRE 1967)</a:t>
            </a:r>
            <a:endParaRPr b="1" sz="1000">
              <a:solidFill>
                <a:srgbClr val="FF0000"/>
              </a:solidFill>
              <a:latin typeface="Times New Roman"/>
              <a:ea typeface="Times New Roman"/>
              <a:cs typeface="Times New Roman"/>
              <a:sym typeface="Times New Roman"/>
            </a:endParaRPr>
          </a:p>
          <a:p>
            <a:pPr indent="0" lvl="0" marL="0" rtl="0" algn="ctr">
              <a:spcBef>
                <a:spcPts val="0"/>
              </a:spcBef>
              <a:spcAft>
                <a:spcPts val="0"/>
              </a:spcAft>
              <a:buNone/>
            </a:pPr>
            <a:r>
              <a:rPr b="1" lang="es-419" sz="1000">
                <a:solidFill>
                  <a:srgbClr val="FF0000"/>
                </a:solidFill>
                <a:latin typeface="Times New Roman"/>
                <a:ea typeface="Times New Roman"/>
                <a:cs typeface="Times New Roman"/>
                <a:sym typeface="Times New Roman"/>
              </a:rPr>
              <a:t>NO CORRESPONDE A LIBRA</a:t>
            </a:r>
            <a:endParaRPr b="1" sz="1000">
              <a:solidFill>
                <a:srgbClr val="FF0000"/>
              </a:solidFill>
              <a:latin typeface="Times New Roman"/>
              <a:ea typeface="Times New Roman"/>
              <a:cs typeface="Times New Roman"/>
              <a:sym typeface="Times New Roman"/>
            </a:endParaRPr>
          </a:p>
        </p:txBody>
      </p:sp>
      <p:sp>
        <p:nvSpPr>
          <p:cNvPr id="148" name="Google Shape;148;p16"/>
          <p:cNvSpPr/>
          <p:nvPr/>
        </p:nvSpPr>
        <p:spPr>
          <a:xfrm rot="-2955605">
            <a:off x="2476270" y="3022265"/>
            <a:ext cx="833861" cy="172071"/>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p:nvPr/>
        </p:nvSpPr>
        <p:spPr>
          <a:xfrm rot="-5400000">
            <a:off x="228325" y="1649825"/>
            <a:ext cx="2278800" cy="179400"/>
          </a:xfrm>
          <a:prstGeom prst="rightArrow">
            <a:avLst>
              <a:gd fmla="val 61623" name="adj1"/>
              <a:gd fmla="val 49704"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a:off x="2078825" y="2186000"/>
            <a:ext cx="3393300" cy="464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17"/>
          <p:cNvPicPr preferRelativeResize="0"/>
          <p:nvPr/>
        </p:nvPicPr>
        <p:blipFill rotWithShape="1">
          <a:blip r:embed="rId3">
            <a:alphaModFix/>
          </a:blip>
          <a:srcRect b="4671" l="0" r="0" t="3196"/>
          <a:stretch/>
        </p:blipFill>
        <p:spPr>
          <a:xfrm>
            <a:off x="436963" y="264325"/>
            <a:ext cx="8270074" cy="4457700"/>
          </a:xfrm>
          <a:prstGeom prst="rect">
            <a:avLst/>
          </a:prstGeom>
          <a:noFill/>
          <a:ln>
            <a:noFill/>
          </a:ln>
        </p:spPr>
      </p:pic>
      <p:sp>
        <p:nvSpPr>
          <p:cNvPr id="156" name="Google Shape;156;p17"/>
          <p:cNvSpPr/>
          <p:nvPr/>
        </p:nvSpPr>
        <p:spPr>
          <a:xfrm>
            <a:off x="546575" y="3286125"/>
            <a:ext cx="2050500" cy="728700"/>
          </a:xfrm>
          <a:prstGeom prst="rect">
            <a:avLst/>
          </a:prstGeom>
          <a:solidFill>
            <a:schemeClr val="dk2"/>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000">
                <a:solidFill>
                  <a:srgbClr val="00FF00"/>
                </a:solidFill>
              </a:rPr>
              <a:t>(24 DE SEPTIEMBRE 2018)</a:t>
            </a:r>
            <a:endParaRPr sz="1000">
              <a:solidFill>
                <a:srgbClr val="00FF00"/>
              </a:solidFill>
            </a:endParaRPr>
          </a:p>
          <a:p>
            <a:pPr indent="0" lvl="0" marL="0" rtl="0" algn="ctr">
              <a:spcBef>
                <a:spcPts val="0"/>
              </a:spcBef>
              <a:spcAft>
                <a:spcPts val="0"/>
              </a:spcAft>
              <a:buNone/>
            </a:pPr>
            <a:r>
              <a:rPr lang="es-419" sz="1000">
                <a:solidFill>
                  <a:srgbClr val="00FF00"/>
                </a:solidFill>
              </a:rPr>
              <a:t>SI CORRESPONDE A LIBRA</a:t>
            </a:r>
            <a:endParaRPr sz="1000">
              <a:solidFill>
                <a:srgbClr val="00FF00"/>
              </a:solidFill>
            </a:endParaRPr>
          </a:p>
        </p:txBody>
      </p:sp>
      <p:sp>
        <p:nvSpPr>
          <p:cNvPr id="157" name="Google Shape;157;p17"/>
          <p:cNvSpPr/>
          <p:nvPr/>
        </p:nvSpPr>
        <p:spPr>
          <a:xfrm rot="-2701822">
            <a:off x="2532657" y="2908293"/>
            <a:ext cx="800586" cy="238861"/>
          </a:xfrm>
          <a:prstGeom prst="rightArrow">
            <a:avLst>
              <a:gd fmla="val 50000" name="adj1"/>
              <a:gd fmla="val 9388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p:nvPr/>
        </p:nvSpPr>
        <p:spPr>
          <a:xfrm rot="-5400000">
            <a:off x="176850" y="1762700"/>
            <a:ext cx="2593200" cy="310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a:off x="2178850" y="2214575"/>
            <a:ext cx="3257700" cy="4455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18"/>
          <p:cNvPicPr preferRelativeResize="0"/>
          <p:nvPr/>
        </p:nvPicPr>
        <p:blipFill rotWithShape="1">
          <a:blip r:embed="rId3">
            <a:alphaModFix/>
          </a:blip>
          <a:srcRect b="4968" l="0" r="0" t="3195"/>
          <a:stretch/>
        </p:blipFill>
        <p:spPr>
          <a:xfrm>
            <a:off x="350050" y="307175"/>
            <a:ext cx="8404474" cy="4443425"/>
          </a:xfrm>
          <a:prstGeom prst="rect">
            <a:avLst/>
          </a:prstGeom>
          <a:noFill/>
          <a:ln>
            <a:noFill/>
          </a:ln>
        </p:spPr>
      </p:pic>
      <p:sp>
        <p:nvSpPr>
          <p:cNvPr id="165" name="Google Shape;165;p18"/>
          <p:cNvSpPr/>
          <p:nvPr/>
        </p:nvSpPr>
        <p:spPr>
          <a:xfrm>
            <a:off x="492925" y="3300425"/>
            <a:ext cx="1921800" cy="885900"/>
          </a:xfrm>
          <a:prstGeom prst="rect">
            <a:avLst/>
          </a:prstGeom>
          <a:solidFill>
            <a:srgbClr val="EFEFE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1000">
                <a:solidFill>
                  <a:srgbClr val="FF0000"/>
                </a:solidFill>
                <a:latin typeface="Times New Roman"/>
                <a:ea typeface="Times New Roman"/>
                <a:cs typeface="Times New Roman"/>
                <a:sym typeface="Times New Roman"/>
              </a:rPr>
              <a:t>(</a:t>
            </a:r>
            <a:r>
              <a:rPr b="1" lang="es-419" sz="1000">
                <a:solidFill>
                  <a:srgbClr val="FF0000"/>
                </a:solidFill>
                <a:latin typeface="Times New Roman"/>
                <a:ea typeface="Times New Roman"/>
                <a:cs typeface="Times New Roman"/>
                <a:sym typeface="Times New Roman"/>
              </a:rPr>
              <a:t>24 SEPTIEMBRE 1994)</a:t>
            </a:r>
            <a:endParaRPr b="1" sz="1000">
              <a:solidFill>
                <a:srgbClr val="FF0000"/>
              </a:solidFill>
              <a:latin typeface="Times New Roman"/>
              <a:ea typeface="Times New Roman"/>
              <a:cs typeface="Times New Roman"/>
              <a:sym typeface="Times New Roman"/>
            </a:endParaRPr>
          </a:p>
          <a:p>
            <a:pPr indent="0" lvl="0" marL="0" rtl="0" algn="ctr">
              <a:spcBef>
                <a:spcPts val="0"/>
              </a:spcBef>
              <a:spcAft>
                <a:spcPts val="0"/>
              </a:spcAft>
              <a:buNone/>
            </a:pPr>
            <a:r>
              <a:rPr b="1" lang="es-419" sz="1000">
                <a:solidFill>
                  <a:srgbClr val="FF0000"/>
                </a:solidFill>
                <a:latin typeface="Times New Roman"/>
                <a:ea typeface="Times New Roman"/>
                <a:cs typeface="Times New Roman"/>
                <a:sym typeface="Times New Roman"/>
              </a:rPr>
              <a:t>NO CORRESPONDE A LEO</a:t>
            </a:r>
            <a:endParaRPr b="1" sz="1000">
              <a:solidFill>
                <a:srgbClr val="FF0000"/>
              </a:solidFill>
              <a:latin typeface="Times New Roman"/>
              <a:ea typeface="Times New Roman"/>
              <a:cs typeface="Times New Roman"/>
              <a:sym typeface="Times New Roman"/>
            </a:endParaRPr>
          </a:p>
        </p:txBody>
      </p:sp>
      <p:sp>
        <p:nvSpPr>
          <p:cNvPr id="166" name="Google Shape;166;p18"/>
          <p:cNvSpPr/>
          <p:nvPr/>
        </p:nvSpPr>
        <p:spPr>
          <a:xfrm rot="-2358031">
            <a:off x="2364554" y="3050546"/>
            <a:ext cx="980442" cy="281411"/>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p:nvPr/>
        </p:nvSpPr>
        <p:spPr>
          <a:xfrm rot="-5411984">
            <a:off x="120755" y="1763725"/>
            <a:ext cx="2667916" cy="276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a:off x="2128850" y="2271725"/>
            <a:ext cx="3307500" cy="500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19"/>
          <p:cNvPicPr preferRelativeResize="0"/>
          <p:nvPr/>
        </p:nvPicPr>
        <p:blipFill rotWithShape="1">
          <a:blip r:embed="rId3">
            <a:alphaModFix/>
          </a:blip>
          <a:srcRect b="3642" l="0" r="0" t="3195"/>
          <a:stretch/>
        </p:blipFill>
        <p:spPr>
          <a:xfrm>
            <a:off x="401925" y="317875"/>
            <a:ext cx="8340173" cy="4507726"/>
          </a:xfrm>
          <a:prstGeom prst="rect">
            <a:avLst/>
          </a:prstGeom>
          <a:noFill/>
          <a:ln>
            <a:noFill/>
          </a:ln>
        </p:spPr>
      </p:pic>
      <p:sp>
        <p:nvSpPr>
          <p:cNvPr id="174" name="Google Shape;174;p19"/>
          <p:cNvSpPr/>
          <p:nvPr/>
        </p:nvSpPr>
        <p:spPr>
          <a:xfrm>
            <a:off x="578625" y="3286150"/>
            <a:ext cx="2014500" cy="857400"/>
          </a:xfrm>
          <a:prstGeom prst="rect">
            <a:avLst/>
          </a:prstGeom>
          <a:solidFill>
            <a:srgbClr val="EFEFE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1000">
                <a:solidFill>
                  <a:srgbClr val="FF0000"/>
                </a:solidFill>
                <a:latin typeface="Times New Roman"/>
                <a:ea typeface="Times New Roman"/>
                <a:cs typeface="Times New Roman"/>
                <a:sym typeface="Times New Roman"/>
              </a:rPr>
              <a:t>(24 DE JULIO 1994)</a:t>
            </a:r>
            <a:endParaRPr b="1" sz="1000">
              <a:solidFill>
                <a:srgbClr val="FF0000"/>
              </a:solidFill>
              <a:latin typeface="Times New Roman"/>
              <a:ea typeface="Times New Roman"/>
              <a:cs typeface="Times New Roman"/>
              <a:sym typeface="Times New Roman"/>
            </a:endParaRPr>
          </a:p>
          <a:p>
            <a:pPr indent="0" lvl="0" marL="0" rtl="0" algn="ctr">
              <a:spcBef>
                <a:spcPts val="0"/>
              </a:spcBef>
              <a:spcAft>
                <a:spcPts val="0"/>
              </a:spcAft>
              <a:buNone/>
            </a:pPr>
            <a:r>
              <a:rPr b="1" lang="es-419" sz="1000">
                <a:solidFill>
                  <a:srgbClr val="FF0000"/>
                </a:solidFill>
                <a:latin typeface="Times New Roman"/>
                <a:ea typeface="Times New Roman"/>
                <a:cs typeface="Times New Roman"/>
                <a:sym typeface="Times New Roman"/>
              </a:rPr>
              <a:t>NO CORRESPONDE A PISCIS</a:t>
            </a:r>
            <a:endParaRPr b="1" sz="1000">
              <a:solidFill>
                <a:srgbClr val="FF0000"/>
              </a:solidFill>
              <a:latin typeface="Times New Roman"/>
              <a:ea typeface="Times New Roman"/>
              <a:cs typeface="Times New Roman"/>
              <a:sym typeface="Times New Roman"/>
            </a:endParaRPr>
          </a:p>
        </p:txBody>
      </p:sp>
      <p:sp>
        <p:nvSpPr>
          <p:cNvPr id="175" name="Google Shape;175;p19"/>
          <p:cNvSpPr/>
          <p:nvPr/>
        </p:nvSpPr>
        <p:spPr>
          <a:xfrm rot="-2700000">
            <a:off x="2587085" y="3021636"/>
            <a:ext cx="730583" cy="285530"/>
          </a:xfrm>
          <a:prstGeom prst="rightArrow">
            <a:avLst>
              <a:gd fmla="val 50000" name="adj1"/>
              <a:gd fmla="val 50000" name="adj2"/>
            </a:avLst>
          </a:prstGeom>
          <a:solidFill>
            <a:srgbClr val="D9D9D9"/>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p:nvPr/>
        </p:nvSpPr>
        <p:spPr>
          <a:xfrm rot="-5400000">
            <a:off x="250000" y="1700175"/>
            <a:ext cx="2564700" cy="3786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p:nvPr/>
        </p:nvSpPr>
        <p:spPr>
          <a:xfrm>
            <a:off x="2157425" y="2228850"/>
            <a:ext cx="3307500" cy="576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nvSpPr>
        <p:spPr>
          <a:xfrm>
            <a:off x="500075" y="721525"/>
            <a:ext cx="8201100" cy="3386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Times New Roman"/>
              <a:buChar char="-"/>
            </a:pPr>
            <a:r>
              <a:rPr b="1" lang="es-419" sz="1600" u="sng">
                <a:latin typeface="Times New Roman"/>
                <a:ea typeface="Times New Roman"/>
                <a:cs typeface="Times New Roman"/>
                <a:sym typeface="Times New Roman"/>
              </a:rPr>
              <a:t>OBSERVACIONES:</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s-419" sz="1600">
                <a:latin typeface="Times New Roman"/>
                <a:ea typeface="Times New Roman"/>
                <a:cs typeface="Times New Roman"/>
                <a:sym typeface="Times New Roman"/>
              </a:rPr>
              <a:t>La página normalmente tarda mucho en cargar.</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s-419" sz="1600">
                <a:latin typeface="Times New Roman"/>
                <a:ea typeface="Times New Roman"/>
                <a:cs typeface="Times New Roman"/>
                <a:sym typeface="Times New Roman"/>
              </a:rPr>
              <a:t>Ocasiona errores en las fechas y signos. No corresponden con su respectivo signo o al cargar nuevamente, se paraliza en la opción anterior y da una respuesta incorrecta.</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s-419" sz="1600">
                <a:latin typeface="Times New Roman"/>
                <a:ea typeface="Times New Roman"/>
                <a:cs typeface="Times New Roman"/>
                <a:sym typeface="Times New Roman"/>
              </a:rPr>
              <a:t>Da como opción, colocar dicha calculadora </a:t>
            </a:r>
            <a:r>
              <a:rPr b="1" lang="es-419" sz="1600">
                <a:latin typeface="Times New Roman"/>
                <a:ea typeface="Times New Roman"/>
                <a:cs typeface="Times New Roman"/>
                <a:sym typeface="Times New Roman"/>
              </a:rPr>
              <a:t>(&lt;iframe src="https://es.calcuworld.com/ocio/calculadora-del-signo-del-zodiaco/?iframe=1" width="100%" height="400"&gt;&lt;/iframe&gt;)</a:t>
            </a:r>
            <a:r>
              <a:rPr lang="es-419" sz="1600">
                <a:latin typeface="Times New Roman"/>
                <a:ea typeface="Times New Roman"/>
                <a:cs typeface="Times New Roman"/>
                <a:sym typeface="Times New Roman"/>
              </a:rPr>
              <a:t> en la web si uno quiere conseguir el mismo resultado. Pero al copiarlo en un archivo .html para corroborar el código, no solo redirige al mismo sitio con errores, si no que además, no proporciona nada para aportar a otra web como ayuda, queda como redirección.</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s-419" sz="1600">
                <a:latin typeface="Times New Roman"/>
                <a:ea typeface="Times New Roman"/>
                <a:cs typeface="Times New Roman"/>
                <a:sym typeface="Times New Roman"/>
              </a:rPr>
              <a:t>Los botones se traban constantemente. No se puede regresar a una opción anterior en ocasiones.</a:t>
            </a:r>
            <a:endParaRPr sz="16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21"/>
          <p:cNvPicPr preferRelativeResize="0"/>
          <p:nvPr/>
        </p:nvPicPr>
        <p:blipFill rotWithShape="1">
          <a:blip r:embed="rId3">
            <a:alphaModFix/>
          </a:blip>
          <a:srcRect b="51769" l="0" r="0" t="2905"/>
          <a:stretch/>
        </p:blipFill>
        <p:spPr>
          <a:xfrm>
            <a:off x="714375" y="757225"/>
            <a:ext cx="7865275" cy="3714776"/>
          </a:xfrm>
          <a:prstGeom prst="rect">
            <a:avLst/>
          </a:prstGeom>
          <a:noFill/>
          <a:ln>
            <a:noFill/>
          </a:ln>
        </p:spPr>
      </p:pic>
      <p:sp>
        <p:nvSpPr>
          <p:cNvPr id="188" name="Google Shape;188;p21"/>
          <p:cNvSpPr/>
          <p:nvPr/>
        </p:nvSpPr>
        <p:spPr>
          <a:xfrm>
            <a:off x="6636550" y="3257550"/>
            <a:ext cx="1807500" cy="90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419" sz="1000">
                <a:latin typeface="Times New Roman"/>
                <a:ea typeface="Times New Roman"/>
                <a:cs typeface="Times New Roman"/>
                <a:sym typeface="Times New Roman"/>
              </a:rPr>
              <a:t>ERROR DE HTML SUGERIDO POR LA PÁGINA PARA COPIARLO EN OTRA.</a:t>
            </a:r>
            <a:endParaRPr b="1" sz="1000">
              <a:latin typeface="Times New Roman"/>
              <a:ea typeface="Times New Roman"/>
              <a:cs typeface="Times New Roman"/>
              <a:sym typeface="Times New Roman"/>
            </a:endParaRPr>
          </a:p>
        </p:txBody>
      </p:sp>
      <p:cxnSp>
        <p:nvCxnSpPr>
          <p:cNvPr id="189" name="Google Shape;189;p21"/>
          <p:cNvCxnSpPr/>
          <p:nvPr/>
        </p:nvCxnSpPr>
        <p:spPr>
          <a:xfrm rot="10800000">
            <a:off x="7529750" y="2821650"/>
            <a:ext cx="464100" cy="435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