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2" r:id="rId2"/>
  </p:sldMasterIdLst>
  <p:notesMasterIdLst>
    <p:notesMasterId r:id="rId27"/>
  </p:notesMasterIdLst>
  <p:sldIdLst>
    <p:sldId id="256" r:id="rId3"/>
    <p:sldId id="261" r:id="rId4"/>
    <p:sldId id="257" r:id="rId5"/>
    <p:sldId id="260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72" r:id="rId14"/>
    <p:sldId id="280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70" r:id="rId25"/>
    <p:sldId id="258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J1TAu+2hv13r9BFgl9ZH0D5aQ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80" y="124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980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53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8936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861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5652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515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9611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417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6752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555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7718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19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813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155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63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93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356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6541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8477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9171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77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6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6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457200" y="257868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">
  <p:cSld name="Normal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457200" y="1390650"/>
            <a:ext cx="82296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"/>
          <p:cNvPicPr preferRelativeResize="0"/>
          <p:nvPr/>
        </p:nvPicPr>
        <p:blipFill rotWithShape="1">
          <a:blip r:embed="rId3">
            <a:alphaModFix/>
          </a:blip>
          <a:srcRect t="23305" b="35283"/>
          <a:stretch/>
        </p:blipFill>
        <p:spPr>
          <a:xfrm>
            <a:off x="0" y="1"/>
            <a:ext cx="9150351" cy="44432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302590"/>
            <a:ext cx="8229600" cy="329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i.org/10.15468/ab3s5x%20accessed%20via%20GBIF.org" TargetMode="Externa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title"/>
          </p:nvPr>
        </p:nvSpPr>
        <p:spPr>
          <a:xfrm>
            <a:off x="131196" y="2218875"/>
            <a:ext cx="8881607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4000"/>
            </a:pPr>
            <a:r>
              <a:rPr lang="en-US" sz="2800" dirty="0"/>
              <a:t>Development of genetic map for the muscadine grape</a:t>
            </a:r>
            <a:br>
              <a:rPr lang="en-US" sz="2800" dirty="0"/>
            </a:br>
            <a:r>
              <a:rPr lang="en-US" sz="2800" dirty="0"/>
              <a:t>and developing of population structure using </a:t>
            </a:r>
            <a:r>
              <a:rPr lang="en-US" sz="2800" dirty="0" err="1"/>
              <a:t>RADseq</a:t>
            </a:r>
            <a:r>
              <a:rPr lang="en-US" sz="2800" dirty="0"/>
              <a:t> data </a:t>
            </a:r>
            <a:endParaRPr sz="2800" dirty="0"/>
          </a:p>
        </p:txBody>
      </p:sp>
      <p:sp>
        <p:nvSpPr>
          <p:cNvPr id="42" name="Google Shape;42;p1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910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 b="1" dirty="0"/>
              <a:t>Students: </a:t>
            </a:r>
            <a:r>
              <a:rPr lang="en-US" sz="2000" dirty="0" err="1"/>
              <a:t>Antonets</a:t>
            </a:r>
            <a:r>
              <a:rPr lang="en-US" sz="2000" dirty="0"/>
              <a:t> Svetlana, Raines Evgenii</a:t>
            </a:r>
          </a:p>
          <a:p>
            <a:r>
              <a:rPr lang="en-US" sz="2000" b="1" dirty="0"/>
              <a:t>Supervisor: </a:t>
            </a:r>
            <a:r>
              <a:rPr lang="en-US" sz="2000" dirty="0"/>
              <a:t>Elizaveta </a:t>
            </a:r>
            <a:r>
              <a:rPr lang="en-US" sz="2000" dirty="0" err="1"/>
              <a:t>Grigoreva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Quality control of raw data (E. Raines)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547E44-0C2A-47DF-9FDE-63514672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872" y="1390649"/>
            <a:ext cx="6712927" cy="367350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1AF533-3318-44C9-89FF-DEF9C9282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169" y="1278392"/>
            <a:ext cx="5797661" cy="3865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00957F-72C6-4F41-8969-9F092EC4866B}"/>
              </a:ext>
            </a:extLst>
          </p:cNvPr>
          <p:cNvSpPr txBox="1"/>
          <p:nvPr/>
        </p:nvSpPr>
        <p:spPr>
          <a:xfrm>
            <a:off x="8537560" y="452989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9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Quality control of trimmed data (E. Raines)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547E44-0C2A-47DF-9FDE-63514672B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E4ADE5-035D-4FE5-A035-7C31D8927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235" y="1284026"/>
            <a:ext cx="5805530" cy="3870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7CA331-056E-4104-BF4C-02860BE91AB4}"/>
              </a:ext>
            </a:extLst>
          </p:cNvPr>
          <p:cNvSpPr txBox="1"/>
          <p:nvPr/>
        </p:nvSpPr>
        <p:spPr>
          <a:xfrm>
            <a:off x="8537560" y="452989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9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Quality control of trimmed data (E. Raines)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547E44-0C2A-47DF-9FDE-63514672B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ECC26C-1D73-4EC5-926B-20B163DF3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235" y="1273147"/>
            <a:ext cx="5805529" cy="3870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7CA331-056E-4104-BF4C-02860BE91AB4}"/>
              </a:ext>
            </a:extLst>
          </p:cNvPr>
          <p:cNvSpPr txBox="1"/>
          <p:nvPr/>
        </p:nvSpPr>
        <p:spPr>
          <a:xfrm>
            <a:off x="8537560" y="452989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S_44 sample Quality control (</a:t>
            </a:r>
            <a:r>
              <a:rPr lang="en-US" b="1" dirty="0"/>
              <a:t>Per base sequence quality) </a:t>
            </a:r>
            <a:r>
              <a:rPr lang="en-US" dirty="0"/>
              <a:t>(E. Raines)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CA331-056E-4104-BF4C-02860BE91AB4}"/>
              </a:ext>
            </a:extLst>
          </p:cNvPr>
          <p:cNvSpPr txBox="1"/>
          <p:nvPr/>
        </p:nvSpPr>
        <p:spPr>
          <a:xfrm>
            <a:off x="8845520" y="480494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Per base quality graph">
            <a:extLst>
              <a:ext uri="{FF2B5EF4-FFF2-40B4-BE49-F238E27FC236}">
                <a16:creationId xmlns:a16="http://schemas.microsoft.com/office/drawing/2014/main" id="{EAC546B0-E442-4E8E-A16E-6061A2210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0" y="1550511"/>
            <a:ext cx="4407010" cy="330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r base quality graph">
            <a:extLst>
              <a:ext uri="{FF2B5EF4-FFF2-40B4-BE49-F238E27FC236}">
                <a16:creationId xmlns:a16="http://schemas.microsoft.com/office/drawing/2014/main" id="{20AAE0F3-E2FC-4F49-8D6F-1009E34D4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26770"/>
            <a:ext cx="457200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Number of reads (E. Raines)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0E9F2DD-2A5C-4675-A6E0-74F0F46BCE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F0DF0F-BD54-4A16-9392-9C807177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070" y="1003070"/>
            <a:ext cx="6227859" cy="35847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76ABB7-670C-434B-AD51-374E778E8420}"/>
              </a:ext>
            </a:extLst>
          </p:cNvPr>
          <p:cNvSpPr txBox="1"/>
          <p:nvPr/>
        </p:nvSpPr>
        <p:spPr>
          <a:xfrm>
            <a:off x="8537560" y="452989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13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4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Number of reads (E. Raines)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0E9F2DD-2A5C-4675-A6E0-74F0F46BCE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56CE3D-4D42-48A6-93CA-A3D7546F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922337"/>
            <a:ext cx="7305675" cy="4238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BC910A-2037-4B2F-802B-CBBC00B1660A}"/>
              </a:ext>
            </a:extLst>
          </p:cNvPr>
          <p:cNvSpPr txBox="1"/>
          <p:nvPr/>
        </p:nvSpPr>
        <p:spPr>
          <a:xfrm>
            <a:off x="8537560" y="452989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14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7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Quality control of raw data (S. </a:t>
            </a:r>
            <a:r>
              <a:rPr lang="en-US" dirty="0" err="1"/>
              <a:t>Antonets</a:t>
            </a:r>
            <a:r>
              <a:rPr lang="en-US" dirty="0"/>
              <a:t>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547E44-0C2A-47DF-9FDE-63514672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9868" y="2250218"/>
            <a:ext cx="2786932" cy="24424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0957F-72C6-4F41-8969-9F092EC4866B}"/>
              </a:ext>
            </a:extLst>
          </p:cNvPr>
          <p:cNvSpPr txBox="1"/>
          <p:nvPr/>
        </p:nvSpPr>
        <p:spPr>
          <a:xfrm>
            <a:off x="8537560" y="452989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7F2A29-19A8-44C0-A89A-F38E9F224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26" y="1000871"/>
            <a:ext cx="6082748" cy="40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72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Quality control of raw data (S. </a:t>
            </a:r>
            <a:r>
              <a:rPr lang="en-US" dirty="0" err="1"/>
              <a:t>Antonets</a:t>
            </a:r>
            <a:r>
              <a:rPr lang="en-US" dirty="0"/>
              <a:t>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547E44-0C2A-47DF-9FDE-63514672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9868" y="2250218"/>
            <a:ext cx="2786932" cy="24424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0957F-72C6-4F41-8969-9F092EC4866B}"/>
              </a:ext>
            </a:extLst>
          </p:cNvPr>
          <p:cNvSpPr txBox="1"/>
          <p:nvPr/>
        </p:nvSpPr>
        <p:spPr>
          <a:xfrm>
            <a:off x="8537560" y="452989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FFE4BF-08BB-41F2-AA40-443778EBA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443" y="992090"/>
            <a:ext cx="6227114" cy="415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13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Quality control of trimmed data (S. </a:t>
            </a:r>
            <a:r>
              <a:rPr lang="en-US" dirty="0" err="1"/>
              <a:t>Antonets</a:t>
            </a:r>
            <a:r>
              <a:rPr lang="en-US" dirty="0"/>
              <a:t>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547E44-0C2A-47DF-9FDE-63514672B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CA331-056E-4104-BF4C-02860BE91AB4}"/>
              </a:ext>
            </a:extLst>
          </p:cNvPr>
          <p:cNvSpPr txBox="1"/>
          <p:nvPr/>
        </p:nvSpPr>
        <p:spPr>
          <a:xfrm>
            <a:off x="8537560" y="452989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17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1B1402-FD3C-4E25-A238-935E67BF6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234" y="1273145"/>
            <a:ext cx="5805531" cy="38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3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Quality control of trimmed data (S. </a:t>
            </a:r>
            <a:r>
              <a:rPr lang="en-US" dirty="0" err="1"/>
              <a:t>Antonets</a:t>
            </a:r>
            <a:r>
              <a:rPr lang="en-US" dirty="0"/>
              <a:t>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547E44-0C2A-47DF-9FDE-63514672B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CA331-056E-4104-BF4C-02860BE91AB4}"/>
              </a:ext>
            </a:extLst>
          </p:cNvPr>
          <p:cNvSpPr txBox="1"/>
          <p:nvPr/>
        </p:nvSpPr>
        <p:spPr>
          <a:xfrm>
            <a:off x="8537560" y="452989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18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1B1402-FD3C-4E25-A238-935E67BF6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234" y="1273145"/>
            <a:ext cx="5805531" cy="38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0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348916" y="431634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Introduction. </a:t>
            </a:r>
            <a:r>
              <a:rPr lang="en-US" sz="2800" dirty="0"/>
              <a:t>F1 populations</a:t>
            </a:r>
            <a:endParaRPr dirty="0"/>
          </a:p>
        </p:txBody>
      </p:sp>
      <p:pic>
        <p:nvPicPr>
          <p:cNvPr id="5" name="Объект 10" descr="Изображение выглядит как трава, фрукт, виноград, лист&#10;&#10;Автоматически созданное описание">
            <a:extLst>
              <a:ext uri="{FF2B5EF4-FFF2-40B4-BE49-F238E27FC236}">
                <a16:creationId xmlns:a16="http://schemas.microsoft.com/office/drawing/2014/main" id="{B053FEA7-8B3B-401B-B206-5EB6DE04D5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12096" b="21238"/>
          <a:stretch/>
        </p:blipFill>
        <p:spPr>
          <a:xfrm>
            <a:off x="432696" y="967505"/>
            <a:ext cx="3071329" cy="307132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0C2E42-3A53-42D2-BFCC-89EDB0D17DBF}"/>
              </a:ext>
            </a:extLst>
          </p:cNvPr>
          <p:cNvSpPr txBox="1"/>
          <p:nvPr/>
        </p:nvSpPr>
        <p:spPr>
          <a:xfrm>
            <a:off x="348916" y="3857911"/>
            <a:ext cx="420339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1400" dirty="0" err="1"/>
              <a:t>Muscadinia</a:t>
            </a:r>
            <a:r>
              <a:rPr lang="en-US" sz="1400" dirty="0"/>
              <a:t> rotundifolia </a:t>
            </a:r>
            <a:r>
              <a:rPr lang="en-US" sz="1400" dirty="0" err="1"/>
              <a:t>Michx</a:t>
            </a:r>
            <a:r>
              <a:rPr lang="en-US" sz="1400" dirty="0"/>
              <a:t>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USDA SCS. Carl Hunter, 1991, 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Southern wetland flora: Field office guide to plant species, 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USDA NRCS Wetland Science Institute (WSI), Fort Worth. </a:t>
            </a:r>
          </a:p>
          <a:p>
            <a:endParaRPr lang="ru-RU" dirty="0"/>
          </a:p>
        </p:txBody>
      </p:sp>
      <p:pic>
        <p:nvPicPr>
          <p:cNvPr id="4" name="Рисунок 3" descr="Изображение выглядит как растение, виноград&#10;&#10;Автоматически созданное описание">
            <a:extLst>
              <a:ext uri="{FF2B5EF4-FFF2-40B4-BE49-F238E27FC236}">
                <a16:creationId xmlns:a16="http://schemas.microsoft.com/office/drawing/2014/main" id="{9DDCAD38-8C6F-42A6-AF8A-C2575BD0BA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82" b="17556"/>
          <a:stretch/>
        </p:blipFill>
        <p:spPr>
          <a:xfrm>
            <a:off x="4845369" y="967505"/>
            <a:ext cx="3071329" cy="3071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E90C4A-AFBF-4DE7-9A9E-4DAC604F272D}"/>
              </a:ext>
            </a:extLst>
          </p:cNvPr>
          <p:cNvSpPr txBox="1"/>
          <p:nvPr/>
        </p:nvSpPr>
        <p:spPr>
          <a:xfrm>
            <a:off x="4733211" y="3857911"/>
            <a:ext cx="447911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1400" dirty="0"/>
              <a:t>Vitis Vinifera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iNaturalist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contributors,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iNaturalist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(2021).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iNaturalist</a:t>
            </a:r>
            <a:endParaRPr lang="ru-RU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Research-grade Observations. iNaturalist.org. Occurrence</a:t>
            </a:r>
            <a:endParaRPr lang="ru-RU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dataset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hlinkClick r:id="rId5"/>
              </a:rPr>
              <a:t>https://doi.org/10.15468/ab3s5x accessed via GBIF.org</a:t>
            </a:r>
            <a:endParaRPr lang="ru-RU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on 2021-12-19. https://www.gbif.org/occurrence/3039309542 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364C6-9BD1-4C9F-A53C-DD0D41347440}"/>
              </a:ext>
            </a:extLst>
          </p:cNvPr>
          <p:cNvSpPr txBox="1"/>
          <p:nvPr/>
        </p:nvSpPr>
        <p:spPr>
          <a:xfrm>
            <a:off x="8795084" y="440267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43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Quality control of trimmed data (S. </a:t>
            </a:r>
            <a:r>
              <a:rPr lang="en-US" dirty="0" err="1"/>
              <a:t>Antonets</a:t>
            </a:r>
            <a:r>
              <a:rPr lang="en-US" dirty="0"/>
              <a:t>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547E44-0C2A-47DF-9FDE-63514672B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CA331-056E-4104-BF4C-02860BE91AB4}"/>
              </a:ext>
            </a:extLst>
          </p:cNvPr>
          <p:cNvSpPr txBox="1"/>
          <p:nvPr/>
        </p:nvSpPr>
        <p:spPr>
          <a:xfrm>
            <a:off x="8537560" y="452989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24AFDE-D231-4420-8B6A-E2F85EBB1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234" y="1273145"/>
            <a:ext cx="5805532" cy="38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5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Number of reads (S. </a:t>
            </a:r>
            <a:r>
              <a:rPr lang="en-US" dirty="0" err="1"/>
              <a:t>Antonets</a:t>
            </a:r>
            <a:r>
              <a:rPr lang="en-US" dirty="0"/>
              <a:t>)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0E9F2DD-2A5C-4675-A6E0-74F0F46BCE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76ABB7-670C-434B-AD51-374E778E8420}"/>
              </a:ext>
            </a:extLst>
          </p:cNvPr>
          <p:cNvSpPr txBox="1"/>
          <p:nvPr/>
        </p:nvSpPr>
        <p:spPr>
          <a:xfrm>
            <a:off x="8537560" y="452989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92AFAD-A7E9-4FC6-B37D-27B6DB82B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9" y="1015246"/>
            <a:ext cx="8080361" cy="405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75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Number of reads (S. </a:t>
            </a:r>
            <a:r>
              <a:rPr lang="en-US" dirty="0" err="1"/>
              <a:t>Antonets</a:t>
            </a:r>
            <a:r>
              <a:rPr lang="en-US" dirty="0"/>
              <a:t>)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0E9F2DD-2A5C-4675-A6E0-74F0F46BCE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76ABB7-670C-434B-AD51-374E778E8420}"/>
              </a:ext>
            </a:extLst>
          </p:cNvPr>
          <p:cNvSpPr txBox="1"/>
          <p:nvPr/>
        </p:nvSpPr>
        <p:spPr>
          <a:xfrm>
            <a:off x="8537560" y="452989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21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CE642D-FDA8-45CC-A8D9-3EE413CDC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38" y="1290975"/>
            <a:ext cx="7121569" cy="357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88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0E9F2DD-2A5C-4675-A6E0-74F0F46BCEF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2B89D-46A3-4F0F-9CF9-EB2CE7A939E2}"/>
              </a:ext>
            </a:extLst>
          </p:cNvPr>
          <p:cNvSpPr txBox="1"/>
          <p:nvPr/>
        </p:nvSpPr>
        <p:spPr>
          <a:xfrm>
            <a:off x="8537560" y="452989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56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/>
              <a:t>Thank you!</a:t>
            </a:r>
            <a:endParaRPr sz="3959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9EFC22-6D88-4004-96EE-A45003760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Introduction. Breeding of Winegrape with</a:t>
            </a:r>
            <a:r>
              <a:rPr lang="ru-RU" dirty="0"/>
              <a:t> </a:t>
            </a:r>
            <a:r>
              <a:rPr lang="en-US" dirty="0"/>
              <a:t>Mildew</a:t>
            </a:r>
            <a:r>
              <a:rPr lang="ru-RU" dirty="0"/>
              <a:t> </a:t>
            </a:r>
            <a:r>
              <a:rPr lang="en-US" dirty="0"/>
              <a:t>resistance </a:t>
            </a:r>
            <a:endParaRPr dirty="0"/>
          </a:p>
        </p:txBody>
      </p:sp>
      <p:pic>
        <p:nvPicPr>
          <p:cNvPr id="5" name="Объект 6">
            <a:extLst>
              <a:ext uri="{FF2B5EF4-FFF2-40B4-BE49-F238E27FC236}">
                <a16:creationId xmlns:a16="http://schemas.microsoft.com/office/drawing/2014/main" id="{64E0B911-AD0D-4768-BD4C-6DF962849C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98320" y="1389926"/>
            <a:ext cx="5775960" cy="3480305"/>
          </a:xfrm>
        </p:spPr>
      </p:pic>
      <p:pic>
        <p:nvPicPr>
          <p:cNvPr id="6" name="Объект 6">
            <a:extLst>
              <a:ext uri="{FF2B5EF4-FFF2-40B4-BE49-F238E27FC236}">
                <a16:creationId xmlns:a16="http://schemas.microsoft.com/office/drawing/2014/main" id="{51872B2B-6585-4860-B906-C0A785193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20" y="1286958"/>
            <a:ext cx="5775960" cy="34803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6CAFBD-D197-478C-AF9D-7C909C9F6B55}"/>
              </a:ext>
            </a:extLst>
          </p:cNvPr>
          <p:cNvSpPr txBox="1"/>
          <p:nvPr/>
        </p:nvSpPr>
        <p:spPr>
          <a:xfrm>
            <a:off x="8537560" y="452989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Experimental material</a:t>
            </a:r>
            <a:endParaRPr dirty="0"/>
          </a:p>
        </p:txBody>
      </p:sp>
      <p:sp>
        <p:nvSpPr>
          <p:cNvPr id="49" name="Google Shape;49;p2"/>
          <p:cNvSpPr txBox="1">
            <a:spLocks noGrp="1"/>
          </p:cNvSpPr>
          <p:nvPr>
            <p:ph type="body" idx="1"/>
          </p:nvPr>
        </p:nvSpPr>
        <p:spPr>
          <a:xfrm>
            <a:off x="457200" y="1390650"/>
            <a:ext cx="82296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96 samples of F1 population and 192 samples of 3 hybrid populations.</a:t>
            </a:r>
          </a:p>
          <a:p>
            <a:pPr marL="0" indent="0">
              <a:buNone/>
            </a:pPr>
            <a:r>
              <a:rPr lang="en-US" dirty="0"/>
              <a:t>Data were obtained by </a:t>
            </a:r>
            <a:r>
              <a:rPr lang="en-US" dirty="0" err="1"/>
              <a:t>RADseq</a:t>
            </a:r>
            <a:r>
              <a:rPr lang="en-US" dirty="0"/>
              <a:t> using Illumina </a:t>
            </a:r>
            <a:r>
              <a:rPr lang="en-US" dirty="0" err="1"/>
              <a:t>HiSeq</a:t>
            </a:r>
            <a:r>
              <a:rPr lang="en-US" dirty="0"/>
              <a:t> 2500.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15728D-CBDD-431F-8076-AE2A0877E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26" b="11366"/>
          <a:stretch/>
        </p:blipFill>
        <p:spPr>
          <a:xfrm>
            <a:off x="1287613" y="2224164"/>
            <a:ext cx="6568774" cy="2626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26159F-45BE-4283-A43F-B8A517F03785}"/>
              </a:ext>
            </a:extLst>
          </p:cNvPr>
          <p:cNvSpPr txBox="1"/>
          <p:nvPr/>
        </p:nvSpPr>
        <p:spPr>
          <a:xfrm>
            <a:off x="8537560" y="452989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4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Aim of the project</a:t>
            </a:r>
          </a:p>
        </p:txBody>
      </p:sp>
      <p:sp>
        <p:nvSpPr>
          <p:cNvPr id="49" name="Google Shape;49;p2"/>
          <p:cNvSpPr txBox="1">
            <a:spLocks noGrp="1"/>
          </p:cNvSpPr>
          <p:nvPr>
            <p:ph type="body" idx="1"/>
          </p:nvPr>
        </p:nvSpPr>
        <p:spPr>
          <a:xfrm>
            <a:off x="457200" y="1390650"/>
            <a:ext cx="82296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Evgenii Raines: </a:t>
            </a:r>
            <a:r>
              <a:rPr lang="en-US" dirty="0"/>
              <a:t>Searching for </a:t>
            </a:r>
            <a:r>
              <a:rPr lang="it-IT" dirty="0"/>
              <a:t>muscadine grape (Muscadinia rotundifolia Michx.) genes related to resistance to </a:t>
            </a:r>
            <a:r>
              <a:rPr lang="en-US" dirty="0"/>
              <a:t>Mildew</a:t>
            </a:r>
            <a:r>
              <a:rPr lang="it-IT" dirty="0"/>
              <a:t> by creating genetic map of self-polunating population.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/>
              <a:t>Svetlana </a:t>
            </a:r>
            <a:r>
              <a:rPr lang="en-US" b="1" dirty="0" err="1"/>
              <a:t>Antonets</a:t>
            </a:r>
            <a:r>
              <a:rPr lang="en-US" b="1" dirty="0"/>
              <a:t>: </a:t>
            </a:r>
            <a:r>
              <a:rPr lang="en-US" dirty="0"/>
              <a:t>Create population structure of populations (3-11, 4-11, and 2-11) and calculate the percentage of the M. rotundifolia genome carrying introgressions.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2EB08-87B7-43F7-A121-7A03ACEDDA65}"/>
              </a:ext>
            </a:extLst>
          </p:cNvPr>
          <p:cNvSpPr txBox="1"/>
          <p:nvPr/>
        </p:nvSpPr>
        <p:spPr>
          <a:xfrm>
            <a:off x="8537560" y="452989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1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Tasks and tools</a:t>
            </a:r>
          </a:p>
        </p:txBody>
      </p:sp>
      <p:sp>
        <p:nvSpPr>
          <p:cNvPr id="49" name="Google Shape;49;p2"/>
          <p:cNvSpPr txBox="1">
            <a:spLocks noGrp="1"/>
          </p:cNvSpPr>
          <p:nvPr>
            <p:ph type="body" idx="1"/>
          </p:nvPr>
        </p:nvSpPr>
        <p:spPr>
          <a:xfrm>
            <a:off x="457200" y="1390650"/>
            <a:ext cx="82296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Tasks:</a:t>
            </a:r>
          </a:p>
          <a:p>
            <a:pPr indent="-457200">
              <a:buAutoNum type="arabicPeriod"/>
            </a:pPr>
            <a:r>
              <a:rPr lang="en-US" dirty="0"/>
              <a:t>Process of raw data</a:t>
            </a:r>
          </a:p>
          <a:p>
            <a:pPr indent="-457200">
              <a:buAutoNum type="arabicPeriod"/>
            </a:pPr>
            <a:r>
              <a:rPr lang="en-US" dirty="0"/>
              <a:t>Making pipeline</a:t>
            </a:r>
          </a:p>
          <a:p>
            <a:pPr indent="-457200">
              <a:buAutoNum type="arabicPeriod"/>
            </a:pPr>
            <a:r>
              <a:rPr lang="en-US" dirty="0"/>
              <a:t>Genetic map (E. Raines) and population structure (S. </a:t>
            </a:r>
            <a:r>
              <a:rPr lang="en-US" dirty="0" err="1"/>
              <a:t>Antonets</a:t>
            </a:r>
            <a:r>
              <a:rPr lang="en-US" dirty="0"/>
              <a:t>)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Tools:</a:t>
            </a:r>
          </a:p>
          <a:p>
            <a:pPr indent="-457200">
              <a:buAutoNum type="arabicPeriod"/>
            </a:pPr>
            <a:r>
              <a:rPr lang="en-US" dirty="0" err="1"/>
              <a:t>Ctlab</a:t>
            </a:r>
            <a:r>
              <a:rPr lang="en-US" dirty="0"/>
              <a:t> cluster with SLURM Workload manager</a:t>
            </a:r>
          </a:p>
          <a:p>
            <a:pPr indent="-457200">
              <a:buAutoNum type="arabicPeriod"/>
            </a:pPr>
            <a:r>
              <a:rPr lang="en-US" dirty="0"/>
              <a:t>Commonly used python packages for biological data procession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E66F5-1769-45BA-950E-CDBA9E2ED5B4}"/>
              </a:ext>
            </a:extLst>
          </p:cNvPr>
          <p:cNvSpPr txBox="1"/>
          <p:nvPr/>
        </p:nvSpPr>
        <p:spPr>
          <a:xfrm>
            <a:off x="8537560" y="452989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8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>
            <a:spLocks noGrp="1"/>
          </p:cNvSpPr>
          <p:nvPr>
            <p:ph type="body" idx="1"/>
          </p:nvPr>
        </p:nvSpPr>
        <p:spPr>
          <a:xfrm>
            <a:off x="457200" y="1390650"/>
            <a:ext cx="82296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86F89D-116B-4CD7-8226-654BBF8D55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3"/>
          <a:stretch/>
        </p:blipFill>
        <p:spPr>
          <a:xfrm>
            <a:off x="807796" y="1081377"/>
            <a:ext cx="7528407" cy="4133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E6EC6-3A07-4155-AF63-5226B31CA1E9}"/>
              </a:ext>
            </a:extLst>
          </p:cNvPr>
          <p:cNvSpPr txBox="1"/>
          <p:nvPr/>
        </p:nvSpPr>
        <p:spPr>
          <a:xfrm>
            <a:off x="8537560" y="452989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298666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First results</a:t>
            </a:r>
          </a:p>
        </p:txBody>
      </p:sp>
      <p:sp>
        <p:nvSpPr>
          <p:cNvPr id="49" name="Google Shape;49;p2"/>
          <p:cNvSpPr txBox="1">
            <a:spLocks noGrp="1"/>
          </p:cNvSpPr>
          <p:nvPr>
            <p:ph type="body" idx="1"/>
          </p:nvPr>
        </p:nvSpPr>
        <p:spPr>
          <a:xfrm>
            <a:off x="457200" y="1390650"/>
            <a:ext cx="82296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1. Gained knowledge and skills in </a:t>
            </a:r>
            <a:r>
              <a:rPr lang="en-US" dirty="0" err="1"/>
              <a:t>RADseq</a:t>
            </a:r>
            <a:r>
              <a:rPr lang="en-US" dirty="0"/>
              <a:t> data</a:t>
            </a:r>
            <a:r>
              <a:rPr lang="ru-RU" dirty="0"/>
              <a:t> </a:t>
            </a:r>
            <a:r>
              <a:rPr lang="en-US" dirty="0"/>
              <a:t>processing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2. </a:t>
            </a:r>
            <a:r>
              <a:rPr lang="en-US" dirty="0"/>
              <a:t>Gained knowledge and skills in working with SLURM manager and cluster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3. Processed quality control checks on raw sequence data , sequence data after trimming and data after alignment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4. Uploaded made tools to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D908F-AFBF-470B-8C91-D3AC32E303B4}"/>
              </a:ext>
            </a:extLst>
          </p:cNvPr>
          <p:cNvSpPr txBox="1"/>
          <p:nvPr/>
        </p:nvSpPr>
        <p:spPr>
          <a:xfrm>
            <a:off x="8537560" y="452989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66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444326"/>
            <a:ext cx="8229600" cy="89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Quality control of raw data (E. Raines)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F58202-3A30-41B4-8517-FE0281E6C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198" y="963764"/>
            <a:ext cx="6269604" cy="4179736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23547E44-0C2A-47DF-9FDE-63514672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9868" y="2250218"/>
            <a:ext cx="2786932" cy="24424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0957F-72C6-4F41-8969-9F092EC4866B}"/>
              </a:ext>
            </a:extLst>
          </p:cNvPr>
          <p:cNvSpPr txBox="1"/>
          <p:nvPr/>
        </p:nvSpPr>
        <p:spPr>
          <a:xfrm>
            <a:off x="8537560" y="452989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82009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465</Words>
  <Application>Microsoft Office PowerPoint</Application>
  <PresentationFormat>Экран (16:9)</PresentationFormat>
  <Paragraphs>77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Специальное оформление</vt:lpstr>
      <vt:lpstr>Cover</vt:lpstr>
      <vt:lpstr>Development of genetic map for the muscadine grape and developing of population structure using RADseq data </vt:lpstr>
      <vt:lpstr>Introduction. F1 populations</vt:lpstr>
      <vt:lpstr>Introduction. Breeding of Winegrape with Mildew resistance </vt:lpstr>
      <vt:lpstr>Experimental material</vt:lpstr>
      <vt:lpstr>Aim of the project</vt:lpstr>
      <vt:lpstr>Tasks and tools</vt:lpstr>
      <vt:lpstr>Pipeline</vt:lpstr>
      <vt:lpstr>First results</vt:lpstr>
      <vt:lpstr>Quality control of raw data (E. Raines)</vt:lpstr>
      <vt:lpstr>Quality control of raw data (E. Raines)</vt:lpstr>
      <vt:lpstr>Quality control of trimmed data (E. Raines)</vt:lpstr>
      <vt:lpstr>Quality control of trimmed data (E. Raines)</vt:lpstr>
      <vt:lpstr>S_44 sample Quality control (Per base sequence quality) (E. Raines)</vt:lpstr>
      <vt:lpstr>Number of reads (E. Raines)</vt:lpstr>
      <vt:lpstr>Number of reads (E. Raines)</vt:lpstr>
      <vt:lpstr>Quality control of raw data (S. Antonets)</vt:lpstr>
      <vt:lpstr>Quality control of raw data (S. Antonets)</vt:lpstr>
      <vt:lpstr>Quality control of trimmed data (S. Antonets)</vt:lpstr>
      <vt:lpstr>Quality control of trimmed data (S. Antonets)</vt:lpstr>
      <vt:lpstr>Quality control of trimmed data (S. Antonets)</vt:lpstr>
      <vt:lpstr>Number of reads (S. Antonets)</vt:lpstr>
      <vt:lpstr>Number of reads (S. Antonets)</vt:lpstr>
      <vt:lpstr>Github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genetic map for the muscadine grape (Muscadinia rotundifolia Michx.) and developing of population structure using RADseq data </dc:title>
  <dc:creator>Al</dc:creator>
  <cp:lastModifiedBy>Гулин Евгений Станиславович</cp:lastModifiedBy>
  <cp:revision>31</cp:revision>
  <dcterms:created xsi:type="dcterms:W3CDTF">2014-06-27T12:30:22Z</dcterms:created>
  <dcterms:modified xsi:type="dcterms:W3CDTF">2021-12-20T13:44:17Z</dcterms:modified>
</cp:coreProperties>
</file>