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80" r:id="rId3"/>
    <p:sldId id="297" r:id="rId4"/>
    <p:sldId id="310" r:id="rId5"/>
    <p:sldId id="311" r:id="rId6"/>
    <p:sldId id="281" r:id="rId7"/>
    <p:sldId id="300" r:id="rId8"/>
    <p:sldId id="276" r:id="rId9"/>
    <p:sldId id="299" r:id="rId10"/>
    <p:sldId id="301" r:id="rId11"/>
    <p:sldId id="257" r:id="rId12"/>
    <p:sldId id="286" r:id="rId13"/>
    <p:sldId id="283" r:id="rId14"/>
    <p:sldId id="284" r:id="rId15"/>
    <p:sldId id="287" r:id="rId16"/>
    <p:sldId id="285" r:id="rId17"/>
    <p:sldId id="288" r:id="rId18"/>
    <p:sldId id="260" r:id="rId19"/>
    <p:sldId id="289" r:id="rId20"/>
    <p:sldId id="258" r:id="rId21"/>
    <p:sldId id="282" r:id="rId22"/>
    <p:sldId id="264" r:id="rId23"/>
    <p:sldId id="265" r:id="rId24"/>
    <p:sldId id="266" r:id="rId25"/>
    <p:sldId id="262" r:id="rId26"/>
    <p:sldId id="291" r:id="rId27"/>
    <p:sldId id="292" r:id="rId28"/>
    <p:sldId id="267" r:id="rId29"/>
    <p:sldId id="268" r:id="rId30"/>
    <p:sldId id="271" r:id="rId31"/>
    <p:sldId id="302" r:id="rId32"/>
    <p:sldId id="303" r:id="rId33"/>
    <p:sldId id="293" r:id="rId34"/>
    <p:sldId id="294" r:id="rId35"/>
    <p:sldId id="295" r:id="rId36"/>
    <p:sldId id="304" r:id="rId37"/>
    <p:sldId id="296" r:id="rId38"/>
    <p:sldId id="273" r:id="rId39"/>
    <p:sldId id="307" r:id="rId40"/>
    <p:sldId id="306" r:id="rId41"/>
    <p:sldId id="270" r:id="rId42"/>
    <p:sldId id="275" r:id="rId43"/>
    <p:sldId id="308" r:id="rId44"/>
    <p:sldId id="309" r:id="rId45"/>
    <p:sldId id="27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1" autoAdjust="0"/>
    <p:restoredTop sz="94660"/>
  </p:normalViewPr>
  <p:slideViewPr>
    <p:cSldViewPr snapToGrid="0" snapToObjects="1">
      <p:cViewPr varScale="1">
        <p:scale>
          <a:sx n="56" d="100"/>
          <a:sy n="56" d="100"/>
        </p:scale>
        <p:origin x="-7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E85EE8-BD61-3D46-AE19-D73BED45962B}" type="datetimeFigureOut">
              <a:rPr lang="en-US" smtClean="0"/>
              <a:t>16/08/16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E8F2DE-6F31-B64A-A781-4FEEE050120C}" type="slidenum">
              <a:rPr lang="en-US" smtClean="0"/>
              <a:t>‹#›</a:t>
            </a:fld>
            <a:endParaRPr lang="en-US"/>
          </a:p>
        </p:txBody>
      </p:sp>
    </p:spTree>
    <p:extLst>
      <p:ext uri="{BB962C8B-B14F-4D97-AF65-F5344CB8AC3E}">
        <p14:creationId xmlns:p14="http://schemas.microsoft.com/office/powerpoint/2010/main" val="2716794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673E7-E30A-3B4F-8494-678753FB5780}" type="datetimeFigureOut">
              <a:rPr lang="en-US" smtClean="0"/>
              <a:t>16/08/16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AC496F-FDF7-244F-94CB-E6BF3C3412A6}" type="slidenum">
              <a:rPr lang="en-US" smtClean="0"/>
              <a:t>‹#›</a:t>
            </a:fld>
            <a:endParaRPr lang="en-US"/>
          </a:p>
        </p:txBody>
      </p:sp>
    </p:spTree>
    <p:extLst>
      <p:ext uri="{BB962C8B-B14F-4D97-AF65-F5344CB8AC3E}">
        <p14:creationId xmlns:p14="http://schemas.microsoft.com/office/powerpoint/2010/main" val="16207374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that changed since</a:t>
            </a:r>
            <a:r>
              <a:rPr lang="en-US" baseline="0" dirty="0" smtClean="0"/>
              <a:t> my Apple // days is the processor speed.  My apple 2 ran at 1 </a:t>
            </a:r>
            <a:r>
              <a:rPr lang="en-US" baseline="0" dirty="0" err="1" smtClean="0"/>
              <a:t>MHz.</a:t>
            </a:r>
            <a:r>
              <a:rPr lang="en-US" baseline="0" dirty="0" smtClean="0"/>
              <a:t>  My mac runs at 2GHz.  Memory speed, however, has not fared so well. The memory on my apple needed half a clock cycle to produce data, whereas modern computers require about 200.  When the processor reads from memory it needs to wait.  &lt;click&gt; and if it needs to read from the same location again it needs to wait again. &lt;click&gt;.  So, we have a speed gap between the processor and the memory.</a:t>
            </a:r>
          </a:p>
          <a:p>
            <a:endParaRPr lang="en-US" baseline="0" dirty="0" smtClean="0"/>
          </a:p>
          <a:p>
            <a:r>
              <a:rPr lang="en-US" baseline="0" dirty="0" smtClean="0"/>
              <a:t>The cache is the part of the processor that bridges this gap.  It is a small memory that is included within the processor.  Being small, being closer to the execution core and using more expensive technologies than the main memory mean that the cache is much faster than the memory. On </a:t>
            </a:r>
            <a:r>
              <a:rPr lang="en-US" baseline="0" dirty="0" err="1" smtClean="0"/>
              <a:t>intel</a:t>
            </a:r>
            <a:r>
              <a:rPr lang="en-US" baseline="0" dirty="0" smtClean="0"/>
              <a:t> the </a:t>
            </a:r>
            <a:r>
              <a:rPr lang="en-US" baseline="0" dirty="0" err="1" smtClean="0"/>
              <a:t>spead</a:t>
            </a:r>
            <a:r>
              <a:rPr lang="en-US" baseline="0" dirty="0" smtClean="0"/>
              <a:t> ranges from 4 to 50 cycles, depending on the level of cache.</a:t>
            </a:r>
          </a:p>
          <a:p>
            <a:endParaRPr lang="en-US" dirty="0" smtClean="0"/>
          </a:p>
          <a:p>
            <a:r>
              <a:rPr lang="en-US" dirty="0" err="1" smtClean="0"/>
              <a:t>Yada</a:t>
            </a:r>
            <a:r>
              <a:rPr lang="en-US" baseline="0" dirty="0" smtClean="0"/>
              <a:t> </a:t>
            </a:r>
            <a:r>
              <a:rPr lang="en-US" baseline="0" dirty="0" err="1" smtClean="0"/>
              <a:t>yada</a:t>
            </a:r>
            <a:endParaRPr lang="en-US" dirty="0" smtClean="0"/>
          </a:p>
        </p:txBody>
      </p:sp>
      <p:sp>
        <p:nvSpPr>
          <p:cNvPr id="4" name="Slide Number Placeholder 3"/>
          <p:cNvSpPr>
            <a:spLocks noGrp="1"/>
          </p:cNvSpPr>
          <p:nvPr>
            <p:ph type="sldNum" sz="quarter" idx="10"/>
          </p:nvPr>
        </p:nvSpPr>
        <p:spPr/>
        <p:txBody>
          <a:bodyPr/>
          <a:lstStyle/>
          <a:p>
            <a:fld id="{2B1ABC72-31BC-CB4A-8ED6-662AD441149B}" type="slidenum">
              <a:rPr lang="en-US" smtClean="0"/>
              <a:t>22</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24</a:t>
            </a:fld>
            <a:endParaRPr lang="en-US"/>
          </a:p>
        </p:txBody>
      </p:sp>
    </p:spTree>
    <p:extLst>
      <p:ext uri="{BB962C8B-B14F-4D97-AF65-F5344CB8AC3E}">
        <p14:creationId xmlns:p14="http://schemas.microsoft.com/office/powerpoint/2010/main" val="308258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Reminder: Fast 50 cycles</a:t>
            </a:r>
            <a:r>
              <a:rPr lang="en-US" baseline="0" dirty="0" smtClean="0"/>
              <a:t>.  Slow 200.  Measurement adds about 30 cycles.</a:t>
            </a:r>
          </a:p>
          <a:p>
            <a:endParaRPr lang="en-US" baseline="0" dirty="0" smtClean="0"/>
          </a:p>
          <a:p>
            <a:r>
              <a:rPr lang="en-US" baseline="0" dirty="0" smtClean="0"/>
              <a:t>Wrap-up – the weakness is that the spy can monitor access to shared memory lines and consequently infer information about the data the victim processes</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28</a:t>
            </a:fld>
            <a:endParaRPr lang="en-US"/>
          </a:p>
        </p:txBody>
      </p:sp>
    </p:spTree>
    <p:extLst>
      <p:ext uri="{BB962C8B-B14F-4D97-AF65-F5344CB8AC3E}">
        <p14:creationId xmlns:p14="http://schemas.microsoft.com/office/powerpoint/2010/main" val="331794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secret key</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39</a:t>
            </a:fld>
            <a:endParaRPr lang="en-US"/>
          </a:p>
        </p:txBody>
      </p:sp>
    </p:spTree>
    <p:extLst>
      <p:ext uri="{BB962C8B-B14F-4D97-AF65-F5344CB8AC3E}">
        <p14:creationId xmlns:p14="http://schemas.microsoft.com/office/powerpoint/2010/main" val="15486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ED091F-B950-CA44-865C-FE11E601CB19}"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07665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57275CB0-CAF1-F648-BF08-F463EC83C2A6}"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49279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310FE9F-5B65-4042-B230-67047B4972AB}"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51130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D6C538-7D04-274F-B3A8-1F3B59EBBB45}"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49067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36E1D49-D524-C94C-AA8C-26BE9C05CE05}"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33364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596EF18-66A0-C94A-AC30-21DFE079F80F}"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16855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47D7B8BC-CD57-C148-8B78-12ED8ED7C7C9}" type="datetime1">
              <a:rPr lang="en-AU" smtClean="0"/>
              <a:t>16/08/16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02991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40CB1FE-B0B4-5B40-ABDB-9A2F40CDD314}" type="datetime1">
              <a:rPr lang="en-AU" smtClean="0"/>
              <a:t>16/08/16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59649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CCF77-E798-3541-AD24-D6BA7BD0A862}" type="datetime1">
              <a:rPr lang="en-AU" smtClean="0"/>
              <a:t>16/08/16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85000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51E8ACF7-10A9-164B-80D1-C27CA6CF7A06}"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93377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3AAFB39-9FB3-D54D-88BC-0F7970C50308}"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41372824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2034B-6494-084B-B5A9-D84DD57F7DB4}" type="datetime1">
              <a:rPr lang="en-AU" smtClean="0"/>
              <a:t>16/08/16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42E2A-0D82-FB49-827A-2D4C9E3E48E3}" type="slidenum">
              <a:rPr lang="en-US" smtClean="0"/>
              <a:t>‹#›</a:t>
            </a:fld>
            <a:endParaRPr lang="en-US"/>
          </a:p>
        </p:txBody>
      </p:sp>
    </p:spTree>
    <p:extLst>
      <p:ext uri="{BB962C8B-B14F-4D97-AF65-F5344CB8AC3E}">
        <p14:creationId xmlns:p14="http://schemas.microsoft.com/office/powerpoint/2010/main" val="301065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adelaide.edu.au/~yval/CHES1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a:t>
            </a:r>
            <a:r>
              <a:rPr lang="en-US" dirty="0" err="1"/>
              <a:t>a</a:t>
            </a:r>
            <a:r>
              <a:rPr lang="en-US" dirty="0" err="1" smtClean="0"/>
              <a:t>rchitectural</a:t>
            </a:r>
            <a:r>
              <a:rPr lang="en-US" dirty="0" smtClean="0"/>
              <a:t> Side-Channel Attacks</a:t>
            </a:r>
            <a:endParaRPr lang="en-US" dirty="0"/>
          </a:p>
        </p:txBody>
      </p:sp>
      <p:sp>
        <p:nvSpPr>
          <p:cNvPr id="3" name="Subtitle 2"/>
          <p:cNvSpPr>
            <a:spLocks noGrp="1"/>
          </p:cNvSpPr>
          <p:nvPr>
            <p:ph type="subTitle" idx="1"/>
          </p:nvPr>
        </p:nvSpPr>
        <p:spPr/>
        <p:txBody>
          <a:bodyPr/>
          <a:lstStyle/>
          <a:p>
            <a:r>
              <a:rPr lang="en-US" dirty="0" smtClean="0"/>
              <a:t>Yuval Yarom</a:t>
            </a:r>
          </a:p>
          <a:p>
            <a:r>
              <a:rPr lang="en-US" dirty="0" smtClean="0"/>
              <a:t>The University of Adelaide </a:t>
            </a:r>
            <a:r>
              <a:rPr lang="en-US" sz="2400" dirty="0" smtClean="0"/>
              <a:t>and </a:t>
            </a:r>
            <a:r>
              <a:rPr lang="en-US" dirty="0" smtClean="0"/>
              <a:t>Data61</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a:t>
            </a:fld>
            <a:endParaRPr lang="en-US"/>
          </a:p>
        </p:txBody>
      </p:sp>
    </p:spTree>
    <p:extLst>
      <p:ext uri="{BB962C8B-B14F-4D97-AF65-F5344CB8AC3E}">
        <p14:creationId xmlns:p14="http://schemas.microsoft.com/office/powerpoint/2010/main" val="9581715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Mastik</a:t>
            </a:r>
            <a:r>
              <a:rPr lang="en-US" dirty="0" smtClean="0"/>
              <a:t> - Status</a:t>
            </a:r>
            <a:endParaRPr lang="en-US" dirty="0"/>
          </a:p>
        </p:txBody>
      </p:sp>
      <p:sp>
        <p:nvSpPr>
          <p:cNvPr id="3" name="Content Placeholder 2"/>
          <p:cNvSpPr>
            <a:spLocks noGrp="1"/>
          </p:cNvSpPr>
          <p:nvPr>
            <p:ph idx="1"/>
          </p:nvPr>
        </p:nvSpPr>
        <p:spPr/>
        <p:txBody>
          <a:bodyPr>
            <a:normAutofit/>
          </a:bodyPr>
          <a:lstStyle/>
          <a:p>
            <a:r>
              <a:rPr lang="en-US" dirty="0" smtClean="0"/>
              <a:t>Reasonably solid </a:t>
            </a:r>
            <a:r>
              <a:rPr lang="en-US" dirty="0"/>
              <a:t>implementation of four </a:t>
            </a:r>
            <a:r>
              <a:rPr lang="en-US" dirty="0" smtClean="0"/>
              <a:t>attacks</a:t>
            </a:r>
          </a:p>
          <a:p>
            <a:pPr lvl="1"/>
            <a:r>
              <a:rPr lang="en-US" dirty="0" err="1" smtClean="0"/>
              <a:t>Prime+Probe</a:t>
            </a:r>
            <a:r>
              <a:rPr lang="en-US" dirty="0" smtClean="0"/>
              <a:t> on L1-D, L1-I and L3, </a:t>
            </a:r>
            <a:r>
              <a:rPr lang="en-US" dirty="0" err="1" smtClean="0"/>
              <a:t>Flush+Reload</a:t>
            </a:r>
            <a:endParaRPr lang="en-US" dirty="0"/>
          </a:p>
          <a:p>
            <a:r>
              <a:rPr lang="en-US" dirty="0"/>
              <a:t>Only Intel x86-</a:t>
            </a:r>
            <a:r>
              <a:rPr lang="en-US" dirty="0" smtClean="0"/>
              <a:t>64, on </a:t>
            </a:r>
            <a:r>
              <a:rPr lang="en-US" dirty="0"/>
              <a:t>Linux and Mac</a:t>
            </a:r>
          </a:p>
          <a:p>
            <a:pPr lvl="1"/>
            <a:r>
              <a:rPr lang="en-US" dirty="0"/>
              <a:t> x86-32 and limited ARM currently working in the lab</a:t>
            </a:r>
          </a:p>
          <a:p>
            <a:r>
              <a:rPr lang="en-US" dirty="0"/>
              <a:t>Zero documentation, little testing</a:t>
            </a:r>
          </a:p>
          <a:p>
            <a:r>
              <a:rPr lang="en-US" dirty="0"/>
              <a:t>No user feedback</a:t>
            </a:r>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10</a:t>
            </a:fld>
            <a:endParaRPr lang="en-US"/>
          </a:p>
        </p:txBody>
      </p:sp>
    </p:spTree>
    <p:extLst>
      <p:ext uri="{BB962C8B-B14F-4D97-AF65-F5344CB8AC3E}">
        <p14:creationId xmlns:p14="http://schemas.microsoft.com/office/powerpoint/2010/main" val="16516076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 on and a taxonomy of </a:t>
            </a:r>
            <a:r>
              <a:rPr lang="en-US" dirty="0" err="1" smtClean="0"/>
              <a:t>microarchitectural</a:t>
            </a:r>
            <a:r>
              <a:rPr lang="en-US" dirty="0" smtClean="0"/>
              <a:t> side-channel attacks</a:t>
            </a:r>
          </a:p>
          <a:p>
            <a:r>
              <a:rPr lang="en-US" dirty="0" smtClean="0"/>
              <a:t>The </a:t>
            </a:r>
            <a:r>
              <a:rPr lang="en-US" dirty="0" err="1" smtClean="0"/>
              <a:t>Flush+Reload</a:t>
            </a:r>
            <a:r>
              <a:rPr lang="en-US" dirty="0" smtClean="0"/>
              <a:t> attack and variants</a:t>
            </a:r>
          </a:p>
          <a:p>
            <a:r>
              <a:rPr lang="en-US" dirty="0" smtClean="0"/>
              <a:t>The </a:t>
            </a:r>
            <a:r>
              <a:rPr lang="en-US" dirty="0" err="1" smtClean="0"/>
              <a:t>Prime+Probe</a:t>
            </a:r>
            <a:r>
              <a:rPr lang="en-US" dirty="0" smtClean="0"/>
              <a:t> attack</a:t>
            </a:r>
          </a:p>
          <a:p>
            <a:r>
              <a:rPr lang="en-US" dirty="0" smtClean="0"/>
              <a:t>Countermeasures</a:t>
            </a:r>
          </a:p>
          <a:p>
            <a:endParaRPr lang="en-US" dirty="0"/>
          </a:p>
          <a:p>
            <a:r>
              <a:rPr lang="en-US" dirty="0" smtClean="0"/>
              <a:t>Slides and </a:t>
            </a:r>
            <a:r>
              <a:rPr lang="en-US" dirty="0"/>
              <a:t>sources available at </a:t>
            </a:r>
            <a:r>
              <a:rPr lang="en-US" dirty="0">
                <a:hlinkClick r:id="rId2"/>
              </a:rPr>
              <a:t>http://</a:t>
            </a:r>
            <a:r>
              <a:rPr lang="en-US" dirty="0" err="1">
                <a:hlinkClick r:id="rId2"/>
              </a:rPr>
              <a:t>cs.adelaide.edu.au</a:t>
            </a:r>
            <a:r>
              <a:rPr lang="en-US" dirty="0">
                <a:hlinkClick r:id="rId2"/>
              </a:rPr>
              <a:t>/~</a:t>
            </a:r>
            <a:r>
              <a:rPr lang="en-US" dirty="0" err="1">
                <a:hlinkClick r:id="rId2"/>
              </a:rPr>
              <a:t>yval</a:t>
            </a:r>
            <a:r>
              <a:rPr lang="en-US" dirty="0">
                <a:hlinkClick r:id="rId2"/>
              </a:rPr>
              <a:t>/CHES16/</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11</a:t>
            </a:fld>
            <a:endParaRPr lang="en-US"/>
          </a:p>
        </p:txBody>
      </p:sp>
    </p:spTree>
    <p:extLst>
      <p:ext uri="{BB962C8B-B14F-4D97-AF65-F5344CB8AC3E}">
        <p14:creationId xmlns:p14="http://schemas.microsoft.com/office/powerpoint/2010/main" val="9061141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Microarchitecture</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Instruction Set</a:t>
            </a:r>
            <a:r>
              <a:rPr lang="en-US" dirty="0" smtClean="0"/>
              <a:t>) </a:t>
            </a:r>
            <a:r>
              <a:rPr lang="en-US" i="1" dirty="0" smtClean="0"/>
              <a:t>Architecture</a:t>
            </a:r>
            <a:r>
              <a:rPr lang="en-US" dirty="0" smtClean="0"/>
              <a:t> (ISA) can have multiple implementations</a:t>
            </a:r>
          </a:p>
          <a:p>
            <a:pPr lvl="1"/>
            <a:r>
              <a:rPr lang="en-US" dirty="0" smtClean="0"/>
              <a:t>A </a:t>
            </a:r>
            <a:r>
              <a:rPr lang="en-US" i="1" dirty="0" smtClean="0"/>
              <a:t>microarchitecture</a:t>
            </a:r>
            <a:r>
              <a:rPr lang="en-US" dirty="0" smtClean="0"/>
              <a:t> is one such implementation</a:t>
            </a:r>
          </a:p>
          <a:p>
            <a:pPr lvl="1"/>
            <a:r>
              <a:rPr lang="en-US" dirty="0" smtClean="0"/>
              <a:t>The ISA abstracts the implementation detail</a:t>
            </a:r>
          </a:p>
          <a:p>
            <a:r>
              <a:rPr lang="en-US" dirty="0" smtClean="0">
                <a:solidFill>
                  <a:schemeClr val="bg1"/>
                </a:solidFill>
              </a:rPr>
              <a:t>The microarchitecture is </a:t>
            </a:r>
            <a:r>
              <a:rPr lang="en-US" i="1" dirty="0" smtClean="0">
                <a:solidFill>
                  <a:schemeClr val="bg1"/>
                </a:solidFill>
              </a:rPr>
              <a:t>functionally</a:t>
            </a:r>
            <a:r>
              <a:rPr lang="en-US" dirty="0" smtClean="0">
                <a:solidFill>
                  <a:schemeClr val="bg1"/>
                </a:solidFill>
              </a:rPr>
              <a:t> transparent</a:t>
            </a:r>
          </a:p>
          <a:p>
            <a:pPr lvl="1"/>
            <a:r>
              <a:rPr lang="en-US" dirty="0" smtClean="0">
                <a:solidFill>
                  <a:schemeClr val="bg1"/>
                </a:solidFill>
              </a:rPr>
              <a:t>But contains hidden state that can be observed through program execution timing</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2E642E2A-0D82-FB49-827A-2D4C9E3E48E3}" type="slidenum">
              <a:rPr lang="en-US" smtClean="0"/>
              <a:t>12</a:t>
            </a:fld>
            <a:endParaRPr lang="en-US"/>
          </a:p>
        </p:txBody>
      </p:sp>
    </p:spTree>
    <p:extLst>
      <p:ext uri="{BB962C8B-B14F-4D97-AF65-F5344CB8AC3E}">
        <p14:creationId xmlns:p14="http://schemas.microsoft.com/office/powerpoint/2010/main" val="41439112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ardwar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5813" r="-4622"/>
          <a:stretch/>
        </p:blipFill>
        <p:spPr>
          <a:xfrm>
            <a:off x="1518475" y="2142419"/>
            <a:ext cx="6041846" cy="4525963"/>
          </a:xfrm>
        </p:spPr>
      </p:pic>
      <p:sp useBgFill="1">
        <p:nvSpPr>
          <p:cNvPr id="18" name="Rectangle 17"/>
          <p:cNvSpPr/>
          <p:nvPr/>
        </p:nvSpPr>
        <p:spPr>
          <a:xfrm>
            <a:off x="2940297" y="4185153"/>
            <a:ext cx="1912507" cy="10327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a:t>
            </a:r>
            <a:r>
              <a:rPr lang="en-US" dirty="0" smtClean="0"/>
              <a:t>he Microarchitecture</a:t>
            </a:r>
            <a:endParaRPr lang="en-US" dirty="0"/>
          </a:p>
        </p:txBody>
      </p:sp>
      <p:cxnSp>
        <p:nvCxnSpPr>
          <p:cNvPr id="9" name="Straight Connector 8"/>
          <p:cNvCxnSpPr/>
          <p:nvPr/>
        </p:nvCxnSpPr>
        <p:spPr>
          <a:xfrm flipV="1">
            <a:off x="328228" y="1983960"/>
            <a:ext cx="7691948" cy="56497"/>
          </a:xfrm>
          <a:prstGeom prst="line">
            <a:avLst/>
          </a:prstGeom>
          <a:ln w="381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020176" y="1783905"/>
            <a:ext cx="518091" cy="400110"/>
          </a:xfrm>
          <a:prstGeom prst="rect">
            <a:avLst/>
          </a:prstGeom>
          <a:noFill/>
        </p:spPr>
        <p:txBody>
          <a:bodyPr wrap="none" rtlCol="0">
            <a:spAutoFit/>
          </a:bodyPr>
          <a:lstStyle/>
          <a:p>
            <a:r>
              <a:rPr lang="en-US" sz="2000" dirty="0" smtClean="0"/>
              <a:t>ISA</a:t>
            </a:r>
            <a:endParaRPr lang="en-US" sz="2000" dirty="0"/>
          </a:p>
        </p:txBody>
      </p:sp>
      <p:sp useBgFill="1">
        <p:nvSpPr>
          <p:cNvPr id="12" name="Rectangle 11"/>
          <p:cNvSpPr/>
          <p:nvPr/>
        </p:nvSpPr>
        <p:spPr>
          <a:xfrm>
            <a:off x="1427078" y="5492750"/>
            <a:ext cx="6593098" cy="117563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3" name="Rectangle 12"/>
          <p:cNvSpPr/>
          <p:nvPr/>
        </p:nvSpPr>
        <p:spPr>
          <a:xfrm>
            <a:off x="1624287" y="2142419"/>
            <a:ext cx="1609521"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p:cNvSpPr/>
          <p:nvPr/>
        </p:nvSpPr>
        <p:spPr>
          <a:xfrm>
            <a:off x="4567508" y="2142419"/>
            <a:ext cx="2889448"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5" name="Rectangle 14"/>
          <p:cNvSpPr/>
          <p:nvPr/>
        </p:nvSpPr>
        <p:spPr>
          <a:xfrm>
            <a:off x="4328879" y="2142419"/>
            <a:ext cx="839308"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6" name="Rectangle 15"/>
          <p:cNvSpPr/>
          <p:nvPr/>
        </p:nvSpPr>
        <p:spPr>
          <a:xfrm>
            <a:off x="3048952" y="4978401"/>
            <a:ext cx="1912507" cy="70737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7" name="Rectangle 16"/>
          <p:cNvSpPr/>
          <p:nvPr/>
        </p:nvSpPr>
        <p:spPr>
          <a:xfrm>
            <a:off x="2655001" y="2142419"/>
            <a:ext cx="1912507" cy="51586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9" name="Rectangle 18"/>
          <p:cNvSpPr/>
          <p:nvPr/>
        </p:nvSpPr>
        <p:spPr>
          <a:xfrm>
            <a:off x="2807401" y="2658283"/>
            <a:ext cx="1912507" cy="51586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50273" y="1522295"/>
            <a:ext cx="1305766" cy="461665"/>
          </a:xfrm>
          <a:prstGeom prst="rect">
            <a:avLst/>
          </a:prstGeom>
          <a:noFill/>
        </p:spPr>
        <p:txBody>
          <a:bodyPr wrap="none" rtlCol="0">
            <a:spAutoFit/>
          </a:bodyPr>
          <a:lstStyle/>
          <a:p>
            <a:r>
              <a:rPr lang="en-US" sz="2400" dirty="0" smtClean="0"/>
              <a:t>Software</a:t>
            </a:r>
            <a:endParaRPr lang="en-US" sz="2400" dirty="0"/>
          </a:p>
        </p:txBody>
      </p:sp>
      <p:sp>
        <p:nvSpPr>
          <p:cNvPr id="21" name="TextBox 20"/>
          <p:cNvSpPr txBox="1"/>
          <p:nvPr/>
        </p:nvSpPr>
        <p:spPr>
          <a:xfrm>
            <a:off x="97743" y="2045331"/>
            <a:ext cx="1420732" cy="461665"/>
          </a:xfrm>
          <a:prstGeom prst="rect">
            <a:avLst/>
          </a:prstGeom>
          <a:noFill/>
        </p:spPr>
        <p:txBody>
          <a:bodyPr wrap="none" rtlCol="0">
            <a:spAutoFit/>
          </a:bodyPr>
          <a:lstStyle/>
          <a:p>
            <a:r>
              <a:rPr lang="en-US" sz="2400" dirty="0" smtClean="0"/>
              <a:t>Hardware</a:t>
            </a:r>
            <a:endParaRPr lang="en-US" sz="2400" dirty="0"/>
          </a:p>
        </p:txBody>
      </p:sp>
      <p:sp>
        <p:nvSpPr>
          <p:cNvPr id="33" name="TextBox 32"/>
          <p:cNvSpPr txBox="1"/>
          <p:nvPr/>
        </p:nvSpPr>
        <p:spPr>
          <a:xfrm>
            <a:off x="0" y="6552198"/>
            <a:ext cx="2733941" cy="338554"/>
          </a:xfrm>
          <a:prstGeom prst="rect">
            <a:avLst/>
          </a:prstGeom>
          <a:noFill/>
        </p:spPr>
        <p:txBody>
          <a:bodyPr wrap="none" rtlCol="0">
            <a:spAutoFit/>
          </a:bodyPr>
          <a:lstStyle/>
          <a:p>
            <a:r>
              <a:rPr lang="en-US" sz="1600" dirty="0" smtClean="0"/>
              <a:t>Image adapted from [GYCH16]</a:t>
            </a:r>
            <a:endParaRPr lang="en-US" sz="1600" dirty="0"/>
          </a:p>
        </p:txBody>
      </p:sp>
      <p:sp>
        <p:nvSpPr>
          <p:cNvPr id="3" name="Slide Number Placeholder 2"/>
          <p:cNvSpPr>
            <a:spLocks noGrp="1"/>
          </p:cNvSpPr>
          <p:nvPr>
            <p:ph type="sldNum" sz="quarter" idx="12"/>
          </p:nvPr>
        </p:nvSpPr>
        <p:spPr/>
        <p:txBody>
          <a:bodyPr/>
          <a:lstStyle/>
          <a:p>
            <a:fld id="{2E642E2A-0D82-FB49-827A-2D4C9E3E48E3}" type="slidenum">
              <a:rPr lang="en-US" smtClean="0"/>
              <a:t>13</a:t>
            </a:fld>
            <a:endParaRPr lang="en-US"/>
          </a:p>
        </p:txBody>
      </p:sp>
    </p:spTree>
    <p:extLst>
      <p:ext uri="{BB962C8B-B14F-4D97-AF65-F5344CB8AC3E}">
        <p14:creationId xmlns:p14="http://schemas.microsoft.com/office/powerpoint/2010/main" val="3645535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4" grpId="0" animBg="1"/>
      <p:bldP spid="15" grpId="0" animBg="1"/>
      <p:bldP spid="16" grpId="0" animBg="1"/>
      <p:bldP spid="17" grpId="0" animBg="1"/>
      <p:bldP spid="19"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Microarchitecture</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Instruction Set</a:t>
            </a:r>
            <a:r>
              <a:rPr lang="en-US" dirty="0" smtClean="0"/>
              <a:t>) </a:t>
            </a:r>
            <a:r>
              <a:rPr lang="en-US" i="1" dirty="0" smtClean="0"/>
              <a:t>Architecture</a:t>
            </a:r>
            <a:r>
              <a:rPr lang="en-US" dirty="0" smtClean="0"/>
              <a:t> (ISA) can have multiple implementations</a:t>
            </a:r>
          </a:p>
          <a:p>
            <a:pPr lvl="1"/>
            <a:r>
              <a:rPr lang="en-US" dirty="0" smtClean="0"/>
              <a:t>A </a:t>
            </a:r>
            <a:r>
              <a:rPr lang="en-US" i="1" dirty="0" smtClean="0"/>
              <a:t>microarchitecture</a:t>
            </a:r>
            <a:r>
              <a:rPr lang="en-US" dirty="0" smtClean="0"/>
              <a:t> is one such implementation</a:t>
            </a:r>
          </a:p>
          <a:p>
            <a:pPr lvl="1"/>
            <a:r>
              <a:rPr lang="en-US" dirty="0" smtClean="0"/>
              <a:t>The ISA abstracts the implementation detail</a:t>
            </a:r>
          </a:p>
          <a:p>
            <a:r>
              <a:rPr lang="en-US" dirty="0" smtClean="0"/>
              <a:t>The microarchitecture is </a:t>
            </a:r>
            <a:r>
              <a:rPr lang="en-US" i="1" dirty="0" smtClean="0"/>
              <a:t>functionally</a:t>
            </a:r>
            <a:r>
              <a:rPr lang="en-US" dirty="0" smtClean="0"/>
              <a:t> transparent</a:t>
            </a:r>
          </a:p>
          <a:p>
            <a:r>
              <a:rPr lang="en-US" dirty="0" smtClean="0"/>
              <a:t>But contains hidden state that can be observed through program execution timing</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14</a:t>
            </a:fld>
            <a:endParaRPr lang="en-US"/>
          </a:p>
        </p:txBody>
      </p:sp>
    </p:spTree>
    <p:extLst>
      <p:ext uri="{BB962C8B-B14F-4D97-AF65-F5344CB8AC3E}">
        <p14:creationId xmlns:p14="http://schemas.microsoft.com/office/powerpoint/2010/main" val="945246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Microarchitectural</a:t>
            </a:r>
            <a:r>
              <a:rPr lang="en-US" dirty="0" smtClean="0"/>
              <a:t> attacks</a:t>
            </a:r>
            <a:endParaRPr lang="en-US" dirty="0"/>
          </a:p>
        </p:txBody>
      </p:sp>
      <p:sp>
        <p:nvSpPr>
          <p:cNvPr id="3" name="Content Placeholder 2"/>
          <p:cNvSpPr>
            <a:spLocks noGrp="1"/>
          </p:cNvSpPr>
          <p:nvPr>
            <p:ph idx="1"/>
          </p:nvPr>
        </p:nvSpPr>
        <p:spPr/>
        <p:txBody>
          <a:bodyPr/>
          <a:lstStyle/>
          <a:p>
            <a:r>
              <a:rPr lang="en-US" dirty="0" smtClean="0"/>
              <a:t>Create contention on </a:t>
            </a:r>
            <a:r>
              <a:rPr lang="en-US" dirty="0" err="1" smtClean="0"/>
              <a:t>microarchitectural</a:t>
            </a:r>
            <a:r>
              <a:rPr lang="en-US" dirty="0" smtClean="0"/>
              <a:t> components</a:t>
            </a:r>
          </a:p>
          <a:p>
            <a:r>
              <a:rPr lang="en-US" dirty="0" smtClean="0"/>
              <a:t>Which results in timing variations</a:t>
            </a:r>
          </a:p>
          <a:p>
            <a:r>
              <a:rPr lang="is-IS" dirty="0" smtClean="0"/>
              <a:t>That are used to expose an intarnal state</a:t>
            </a:r>
          </a:p>
          <a:p>
            <a:r>
              <a:rPr lang="en-US" dirty="0"/>
              <a:t>W</a:t>
            </a:r>
            <a:r>
              <a:rPr lang="en-US" dirty="0" smtClean="0"/>
              <a:t>hich depends on secret data</a:t>
            </a:r>
          </a:p>
          <a:p>
            <a:r>
              <a:rPr lang="en-US" dirty="0" smtClean="0"/>
              <a:t>Allowing the attacker to infer said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15</a:t>
            </a:fld>
            <a:endParaRPr lang="en-US"/>
          </a:p>
        </p:txBody>
      </p:sp>
    </p:spTree>
    <p:extLst>
      <p:ext uri="{BB962C8B-B14F-4D97-AF65-F5344CB8AC3E}">
        <p14:creationId xmlns:p14="http://schemas.microsoft.com/office/powerpoint/2010/main" val="22934049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ardwar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5813" r="-4622"/>
          <a:stretch/>
        </p:blipFill>
        <p:spPr>
          <a:xfrm>
            <a:off x="1518475" y="2142419"/>
            <a:ext cx="6041846" cy="4525963"/>
          </a:xfrm>
        </p:spPr>
      </p:pic>
      <p:sp>
        <p:nvSpPr>
          <p:cNvPr id="2" name="Title 1"/>
          <p:cNvSpPr>
            <a:spLocks noGrp="1"/>
          </p:cNvSpPr>
          <p:nvPr>
            <p:ph type="title"/>
          </p:nvPr>
        </p:nvSpPr>
        <p:spPr/>
        <p:txBody>
          <a:bodyPr/>
          <a:lstStyle/>
          <a:p>
            <a:r>
              <a:rPr lang="en-US" dirty="0" smtClean="0"/>
              <a:t>Attack taxonomy - level</a:t>
            </a:r>
            <a:endParaRPr lang="en-US" dirty="0"/>
          </a:p>
        </p:txBody>
      </p:sp>
      <p:cxnSp>
        <p:nvCxnSpPr>
          <p:cNvPr id="9" name="Straight Connector 8"/>
          <p:cNvCxnSpPr/>
          <p:nvPr/>
        </p:nvCxnSpPr>
        <p:spPr>
          <a:xfrm flipV="1">
            <a:off x="328228" y="1983960"/>
            <a:ext cx="7691948" cy="56497"/>
          </a:xfrm>
          <a:prstGeom prst="line">
            <a:avLst/>
          </a:prstGeom>
          <a:ln w="381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020176" y="1783905"/>
            <a:ext cx="518091" cy="400110"/>
          </a:xfrm>
          <a:prstGeom prst="rect">
            <a:avLst/>
          </a:prstGeom>
          <a:noFill/>
        </p:spPr>
        <p:txBody>
          <a:bodyPr wrap="none" rtlCol="0">
            <a:spAutoFit/>
          </a:bodyPr>
          <a:lstStyle/>
          <a:p>
            <a:r>
              <a:rPr lang="en-US" sz="2000" dirty="0" smtClean="0"/>
              <a:t>ISA</a:t>
            </a:r>
            <a:endParaRPr lang="en-US" sz="2000" dirty="0"/>
          </a:p>
        </p:txBody>
      </p:sp>
      <p:sp>
        <p:nvSpPr>
          <p:cNvPr id="20" name="TextBox 19"/>
          <p:cNvSpPr txBox="1"/>
          <p:nvPr/>
        </p:nvSpPr>
        <p:spPr>
          <a:xfrm>
            <a:off x="150273" y="1522295"/>
            <a:ext cx="1305766" cy="461665"/>
          </a:xfrm>
          <a:prstGeom prst="rect">
            <a:avLst/>
          </a:prstGeom>
          <a:noFill/>
        </p:spPr>
        <p:txBody>
          <a:bodyPr wrap="none" rtlCol="0">
            <a:spAutoFit/>
          </a:bodyPr>
          <a:lstStyle/>
          <a:p>
            <a:r>
              <a:rPr lang="en-US" sz="2400" dirty="0" smtClean="0"/>
              <a:t>Software</a:t>
            </a:r>
            <a:endParaRPr lang="en-US" sz="2400" dirty="0"/>
          </a:p>
        </p:txBody>
      </p:sp>
      <p:sp>
        <p:nvSpPr>
          <p:cNvPr id="21" name="TextBox 20"/>
          <p:cNvSpPr txBox="1"/>
          <p:nvPr/>
        </p:nvSpPr>
        <p:spPr>
          <a:xfrm>
            <a:off x="97743" y="2045331"/>
            <a:ext cx="1420732" cy="461665"/>
          </a:xfrm>
          <a:prstGeom prst="rect">
            <a:avLst/>
          </a:prstGeom>
          <a:noFill/>
        </p:spPr>
        <p:txBody>
          <a:bodyPr wrap="none" rtlCol="0">
            <a:spAutoFit/>
          </a:bodyPr>
          <a:lstStyle/>
          <a:p>
            <a:r>
              <a:rPr lang="en-US" sz="2400" dirty="0" smtClean="0"/>
              <a:t>Hardware</a:t>
            </a:r>
            <a:endParaRPr lang="en-US" sz="2400" dirty="0"/>
          </a:p>
        </p:txBody>
      </p:sp>
      <p:grpSp>
        <p:nvGrpSpPr>
          <p:cNvPr id="32" name="Group 31"/>
          <p:cNvGrpSpPr/>
          <p:nvPr/>
        </p:nvGrpSpPr>
        <p:grpSpPr>
          <a:xfrm>
            <a:off x="1284664" y="3624723"/>
            <a:ext cx="7814313" cy="2591343"/>
            <a:chOff x="1284664" y="3624723"/>
            <a:chExt cx="7814313" cy="2591343"/>
          </a:xfrm>
        </p:grpSpPr>
        <p:cxnSp>
          <p:nvCxnSpPr>
            <p:cNvPr id="23" name="Straight Connector 22"/>
            <p:cNvCxnSpPr/>
            <p:nvPr/>
          </p:nvCxnSpPr>
          <p:spPr>
            <a:xfrm>
              <a:off x="1284664" y="5147492"/>
              <a:ext cx="6682982" cy="0"/>
            </a:xfrm>
            <a:prstGeom prst="line">
              <a:avLst/>
            </a:prstGeom>
            <a:ln>
              <a:solidFill>
                <a:schemeClr val="accent6">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284664" y="5566592"/>
              <a:ext cx="6682982" cy="0"/>
            </a:xfrm>
            <a:prstGeom prst="line">
              <a:avLst/>
            </a:prstGeom>
            <a:ln>
              <a:solidFill>
                <a:schemeClr val="accent6">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456956" y="3624723"/>
              <a:ext cx="1315722" cy="369332"/>
            </a:xfrm>
            <a:prstGeom prst="rect">
              <a:avLst/>
            </a:prstGeom>
            <a:noFill/>
          </p:spPr>
          <p:txBody>
            <a:bodyPr wrap="none" rtlCol="0">
              <a:spAutoFit/>
            </a:bodyPr>
            <a:lstStyle/>
            <a:p>
              <a:r>
                <a:rPr lang="en-US" dirty="0" smtClean="0"/>
                <a:t>Core shared</a:t>
              </a:r>
            </a:p>
          </p:txBody>
        </p:sp>
        <p:sp>
          <p:nvSpPr>
            <p:cNvPr id="30" name="TextBox 29"/>
            <p:cNvSpPr txBox="1"/>
            <p:nvPr/>
          </p:nvSpPr>
          <p:spPr>
            <a:xfrm>
              <a:off x="7456956" y="5188846"/>
              <a:ext cx="1642021" cy="369332"/>
            </a:xfrm>
            <a:prstGeom prst="rect">
              <a:avLst/>
            </a:prstGeom>
            <a:noFill/>
          </p:spPr>
          <p:txBody>
            <a:bodyPr wrap="none" rtlCol="0">
              <a:spAutoFit/>
            </a:bodyPr>
            <a:lstStyle/>
            <a:p>
              <a:r>
                <a:rPr lang="en-US" dirty="0" smtClean="0"/>
                <a:t>Package shared</a:t>
              </a:r>
            </a:p>
          </p:txBody>
        </p:sp>
        <p:sp>
          <p:nvSpPr>
            <p:cNvPr id="31" name="TextBox 30"/>
            <p:cNvSpPr txBox="1"/>
            <p:nvPr/>
          </p:nvSpPr>
          <p:spPr>
            <a:xfrm>
              <a:off x="7456956" y="5846734"/>
              <a:ext cx="1552979" cy="369332"/>
            </a:xfrm>
            <a:prstGeom prst="rect">
              <a:avLst/>
            </a:prstGeom>
            <a:noFill/>
          </p:spPr>
          <p:txBody>
            <a:bodyPr wrap="none" rtlCol="0">
              <a:spAutoFit/>
            </a:bodyPr>
            <a:lstStyle/>
            <a:p>
              <a:r>
                <a:rPr lang="en-US" dirty="0" smtClean="0"/>
                <a:t>System shared</a:t>
              </a:r>
            </a:p>
          </p:txBody>
        </p:sp>
      </p:grpSp>
      <p:sp>
        <p:nvSpPr>
          <p:cNvPr id="3" name="Slide Number Placeholder 2"/>
          <p:cNvSpPr>
            <a:spLocks noGrp="1"/>
          </p:cNvSpPr>
          <p:nvPr>
            <p:ph type="sldNum" sz="quarter" idx="12"/>
          </p:nvPr>
        </p:nvSpPr>
        <p:spPr/>
        <p:txBody>
          <a:bodyPr/>
          <a:lstStyle/>
          <a:p>
            <a:fld id="{2E642E2A-0D82-FB49-827A-2D4C9E3E48E3}" type="slidenum">
              <a:rPr lang="en-US" smtClean="0"/>
              <a:t>16</a:t>
            </a:fld>
            <a:endParaRPr lang="en-US"/>
          </a:p>
        </p:txBody>
      </p:sp>
      <p:sp>
        <p:nvSpPr>
          <p:cNvPr id="15" name="TextBox 14"/>
          <p:cNvSpPr txBox="1"/>
          <p:nvPr/>
        </p:nvSpPr>
        <p:spPr>
          <a:xfrm>
            <a:off x="0" y="6552198"/>
            <a:ext cx="2733941" cy="338554"/>
          </a:xfrm>
          <a:prstGeom prst="rect">
            <a:avLst/>
          </a:prstGeom>
          <a:noFill/>
        </p:spPr>
        <p:txBody>
          <a:bodyPr wrap="none" rtlCol="0">
            <a:spAutoFit/>
          </a:bodyPr>
          <a:lstStyle/>
          <a:p>
            <a:r>
              <a:rPr lang="en-US" sz="1600" dirty="0" smtClean="0"/>
              <a:t>Image adapted from [GYCH16]</a:t>
            </a:r>
            <a:endParaRPr lang="en-US" sz="1600" dirty="0"/>
          </a:p>
        </p:txBody>
      </p:sp>
    </p:spTree>
    <p:extLst>
      <p:ext uri="{BB962C8B-B14F-4D97-AF65-F5344CB8AC3E}">
        <p14:creationId xmlns:p14="http://schemas.microsoft.com/office/powerpoint/2010/main" val="4108745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taxonomy – type [AS07]</a:t>
            </a:r>
            <a:endParaRPr lang="en-US" dirty="0"/>
          </a:p>
        </p:txBody>
      </p:sp>
      <p:sp>
        <p:nvSpPr>
          <p:cNvPr id="3" name="Content Placeholder 2"/>
          <p:cNvSpPr>
            <a:spLocks noGrp="1"/>
          </p:cNvSpPr>
          <p:nvPr>
            <p:ph idx="1"/>
          </p:nvPr>
        </p:nvSpPr>
        <p:spPr/>
        <p:txBody>
          <a:bodyPr/>
          <a:lstStyle/>
          <a:p>
            <a:r>
              <a:rPr lang="en-US" dirty="0" smtClean="0"/>
              <a:t>Persistent-state attacks</a:t>
            </a:r>
          </a:p>
          <a:p>
            <a:pPr lvl="1"/>
            <a:r>
              <a:rPr lang="en-US" dirty="0" smtClean="0"/>
              <a:t>Spatial contention on limited storage space</a:t>
            </a:r>
          </a:p>
          <a:p>
            <a:pPr lvl="1"/>
            <a:r>
              <a:rPr lang="en-US" dirty="0" smtClean="0"/>
              <a:t>Example: most cache attacks</a:t>
            </a:r>
          </a:p>
          <a:p>
            <a:r>
              <a:rPr lang="en-US" dirty="0" smtClean="0"/>
              <a:t>Transient-state attacks</a:t>
            </a:r>
          </a:p>
          <a:p>
            <a:pPr lvl="1"/>
            <a:r>
              <a:rPr lang="en-US" dirty="0" smtClean="0"/>
              <a:t>Temporal contention on limited processing speed</a:t>
            </a:r>
          </a:p>
          <a:p>
            <a:pPr lvl="1"/>
            <a:r>
              <a:rPr lang="en-US" dirty="0" smtClean="0"/>
              <a:t>Example: </a:t>
            </a:r>
            <a:r>
              <a:rPr lang="en-US" dirty="0" err="1" smtClean="0"/>
              <a:t>CacheBleed</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17</a:t>
            </a:fld>
            <a:endParaRPr lang="en-US"/>
          </a:p>
        </p:txBody>
      </p:sp>
    </p:spTree>
    <p:extLst>
      <p:ext uri="{BB962C8B-B14F-4D97-AF65-F5344CB8AC3E}">
        <p14:creationId xmlns:p14="http://schemas.microsoft.com/office/powerpoint/2010/main" val="28241606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taxonomy</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r>
              <a:rPr lang="en-US" dirty="0" smtClean="0"/>
              <a:t>We focus on persistent-state at the package level (with some core)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097676767"/>
              </p:ext>
            </p:extLst>
          </p:nvPr>
        </p:nvGraphicFramePr>
        <p:xfrm>
          <a:off x="457200" y="1652510"/>
          <a:ext cx="8229600" cy="2499359"/>
        </p:xfrm>
        <a:graphic>
          <a:graphicData uri="http://schemas.openxmlformats.org/drawingml/2006/table">
            <a:tbl>
              <a:tblPr firstRow="1" bandRow="1">
                <a:tableStyleId>{5C22544A-7EE6-4342-B048-85BDC9FD1C3A}</a:tableStyleId>
              </a:tblPr>
              <a:tblGrid>
                <a:gridCol w="2228127"/>
                <a:gridCol w="3258273"/>
                <a:gridCol w="2743200"/>
              </a:tblGrid>
              <a:tr h="501341">
                <a:tc>
                  <a:txBody>
                    <a:bodyPr/>
                    <a:lstStyle/>
                    <a:p>
                      <a:endParaRPr lang="en-US" sz="2800" dirty="0"/>
                    </a:p>
                  </a:txBody>
                  <a:tcPr/>
                </a:tc>
                <a:tc>
                  <a:txBody>
                    <a:bodyPr/>
                    <a:lstStyle/>
                    <a:p>
                      <a:r>
                        <a:rPr lang="en-US" sz="2800" dirty="0" smtClean="0"/>
                        <a:t>Persistent-state</a:t>
                      </a:r>
                      <a:endParaRPr lang="en-US" sz="2800" dirty="0"/>
                    </a:p>
                  </a:txBody>
                  <a:tcPr/>
                </a:tc>
                <a:tc>
                  <a:txBody>
                    <a:bodyPr/>
                    <a:lstStyle/>
                    <a:p>
                      <a:r>
                        <a:rPr lang="en-US" sz="2800" dirty="0" smtClean="0"/>
                        <a:t>Transient-state</a:t>
                      </a:r>
                      <a:endParaRPr lang="en-US" sz="2800" dirty="0"/>
                    </a:p>
                  </a:txBody>
                  <a:tcPr/>
                </a:tc>
              </a:tr>
              <a:tr h="865327">
                <a:tc>
                  <a:txBody>
                    <a:bodyPr/>
                    <a:lstStyle/>
                    <a:p>
                      <a:r>
                        <a:rPr lang="en-US" sz="2800" dirty="0" smtClean="0"/>
                        <a:t>Core level</a:t>
                      </a:r>
                      <a:endParaRPr lang="en-US" sz="2800" dirty="0"/>
                    </a:p>
                  </a:txBody>
                  <a:tcPr/>
                </a:tc>
                <a:tc>
                  <a:txBody>
                    <a:bodyPr/>
                    <a:lstStyle/>
                    <a:p>
                      <a:r>
                        <a:rPr lang="en-US" sz="2800" dirty="0" smtClean="0"/>
                        <a:t>[Ber05,Per05,</a:t>
                      </a:r>
                      <a:br>
                        <a:rPr lang="en-US" sz="2800" dirty="0" smtClean="0"/>
                      </a:br>
                      <a:r>
                        <a:rPr lang="en-US" sz="2800" dirty="0" smtClean="0"/>
                        <a:t>OST06]</a:t>
                      </a:r>
                      <a:r>
                        <a:rPr lang="en-US" sz="2800" baseline="0" dirty="0" smtClean="0"/>
                        <a:t> Others</a:t>
                      </a:r>
                      <a:endParaRPr lang="en-US" sz="2800" dirty="0"/>
                    </a:p>
                  </a:txBody>
                  <a:tcPr/>
                </a:tc>
                <a:tc>
                  <a:txBody>
                    <a:bodyPr/>
                    <a:lstStyle/>
                    <a:p>
                      <a:r>
                        <a:rPr lang="en-US" sz="2800" dirty="0" smtClean="0"/>
                        <a:t>[Lam73,Ber05,</a:t>
                      </a:r>
                      <a:br>
                        <a:rPr lang="en-US" sz="2800" dirty="0" smtClean="0"/>
                      </a:br>
                      <a:r>
                        <a:rPr lang="en-US" sz="2800" dirty="0" smtClean="0"/>
                        <a:t>AS07,YGH16]</a:t>
                      </a:r>
                      <a:endParaRPr lang="en-US" sz="2800" dirty="0"/>
                    </a:p>
                  </a:txBody>
                  <a:tcPr/>
                </a:tc>
              </a:tr>
              <a:tr h="501341">
                <a:tc>
                  <a:txBody>
                    <a:bodyPr/>
                    <a:lstStyle/>
                    <a:p>
                      <a:r>
                        <a:rPr lang="en-US" sz="2800" dirty="0" smtClean="0"/>
                        <a:t>Package</a:t>
                      </a:r>
                      <a:endParaRPr lang="en-US" sz="2800" dirty="0"/>
                    </a:p>
                  </a:txBody>
                  <a:tcPr/>
                </a:tc>
                <a:tc>
                  <a:txBody>
                    <a:bodyPr/>
                    <a:lstStyle/>
                    <a:p>
                      <a:r>
                        <a:rPr lang="en-US" sz="2800" dirty="0" smtClean="0"/>
                        <a:t>[YF14,LYG+15,IES15]</a:t>
                      </a:r>
                      <a:endParaRPr lang="en-US" sz="2800" dirty="0"/>
                    </a:p>
                  </a:txBody>
                  <a:tcPr/>
                </a:tc>
                <a:tc>
                  <a:txBody>
                    <a:bodyPr/>
                    <a:lstStyle/>
                    <a:p>
                      <a:r>
                        <a:rPr lang="en-US" sz="2800" dirty="0" smtClean="0"/>
                        <a:t>?</a:t>
                      </a:r>
                      <a:endParaRPr lang="en-US" sz="2800" dirty="0"/>
                    </a:p>
                  </a:txBody>
                  <a:tcPr/>
                </a:tc>
              </a:tr>
              <a:tr h="501341">
                <a:tc>
                  <a:txBody>
                    <a:bodyPr/>
                    <a:lstStyle/>
                    <a:p>
                      <a:r>
                        <a:rPr lang="en-US" sz="2800" dirty="0" smtClean="0"/>
                        <a:t>System</a:t>
                      </a:r>
                      <a:endParaRPr lang="en-US" sz="2800" dirty="0"/>
                    </a:p>
                  </a:txBody>
                  <a:tcPr/>
                </a:tc>
                <a:tc>
                  <a:txBody>
                    <a:bodyPr/>
                    <a:lstStyle/>
                    <a:p>
                      <a:r>
                        <a:rPr lang="en-US" sz="2800" dirty="0" smtClean="0"/>
                        <a:t>[PGM+16,</a:t>
                      </a:r>
                      <a:r>
                        <a:rPr lang="en-US" sz="2800" baseline="0" dirty="0" smtClean="0"/>
                        <a:t>IES16]</a:t>
                      </a:r>
                      <a:endParaRPr lang="en-US" sz="2800" dirty="0"/>
                    </a:p>
                  </a:txBody>
                  <a:tcPr/>
                </a:tc>
                <a:tc>
                  <a:txBody>
                    <a:bodyPr/>
                    <a:lstStyle/>
                    <a:p>
                      <a:r>
                        <a:rPr lang="en-AU" sz="2800" dirty="0" smtClean="0"/>
                        <a:t>[WS12,WXW12]</a:t>
                      </a:r>
                      <a:endParaRPr lang="en-US" sz="2800" dirty="0"/>
                    </a:p>
                  </a:txBody>
                  <a:tcPr/>
                </a:tc>
              </a:tr>
            </a:tbl>
          </a:graphicData>
        </a:graphic>
      </p:graphicFrame>
      <p:sp>
        <p:nvSpPr>
          <p:cNvPr id="3" name="Slide Number Placeholder 2"/>
          <p:cNvSpPr>
            <a:spLocks noGrp="1"/>
          </p:cNvSpPr>
          <p:nvPr>
            <p:ph type="sldNum" sz="quarter" idx="12"/>
          </p:nvPr>
        </p:nvSpPr>
        <p:spPr/>
        <p:txBody>
          <a:bodyPr/>
          <a:lstStyle/>
          <a:p>
            <a:fld id="{2E642E2A-0D82-FB49-827A-2D4C9E3E48E3}" type="slidenum">
              <a:rPr lang="en-US" smtClean="0"/>
              <a:t>18</a:t>
            </a:fld>
            <a:endParaRPr lang="en-US"/>
          </a:p>
        </p:txBody>
      </p:sp>
    </p:spTree>
    <p:extLst>
      <p:ext uri="{BB962C8B-B14F-4D97-AF65-F5344CB8AC3E}">
        <p14:creationId xmlns:p14="http://schemas.microsoft.com/office/powerpoint/2010/main" val="28032274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classifications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Classical taxonomy [Pag03], [NS06</a:t>
            </a:r>
            <a:r>
              <a:rPr lang="en-US" dirty="0" smtClean="0"/>
              <a:t>]</a:t>
            </a:r>
          </a:p>
          <a:p>
            <a:pPr lvl="1"/>
            <a:r>
              <a:rPr lang="en-US" dirty="0" smtClean="0"/>
              <a:t>Time-driven – measure complete execution time</a:t>
            </a:r>
          </a:p>
          <a:p>
            <a:pPr lvl="1"/>
            <a:r>
              <a:rPr lang="en-US" dirty="0" smtClean="0"/>
              <a:t>Trace-driven – capture sequence of cache hits/misses</a:t>
            </a:r>
          </a:p>
          <a:p>
            <a:pPr lvl="1"/>
            <a:r>
              <a:rPr lang="en-US" dirty="0" smtClean="0"/>
              <a:t>Access-driven – obtain some information on accessed memory addresses</a:t>
            </a:r>
            <a:endParaRPr lang="en-US" dirty="0"/>
          </a:p>
          <a:p>
            <a:r>
              <a:rPr lang="en-US" dirty="0"/>
              <a:t>Internal vs. external contention [AK09</a:t>
            </a:r>
            <a:r>
              <a:rPr lang="en-US" dirty="0" smtClean="0"/>
              <a:t>]</a:t>
            </a:r>
          </a:p>
          <a:p>
            <a:r>
              <a:rPr lang="en-US" dirty="0" smtClean="0"/>
              <a:t>Degree of concurrency [GYCH16]</a:t>
            </a:r>
          </a:p>
          <a:p>
            <a:pPr lvl="1"/>
            <a:r>
              <a:rPr lang="en-US" dirty="0" smtClean="0"/>
              <a:t>Multicore</a:t>
            </a:r>
          </a:p>
          <a:p>
            <a:pPr lvl="1"/>
            <a:r>
              <a:rPr lang="en-US" dirty="0" err="1" smtClean="0"/>
              <a:t>Hyperthreading</a:t>
            </a:r>
            <a:endParaRPr lang="en-US" dirty="0" smtClean="0"/>
          </a:p>
          <a:p>
            <a:pPr lvl="1"/>
            <a:r>
              <a:rPr lang="en-US" dirty="0" smtClean="0"/>
              <a:t>Time slicing</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19</a:t>
            </a:fld>
            <a:endParaRPr lang="en-US"/>
          </a:p>
        </p:txBody>
      </p:sp>
    </p:spTree>
    <p:extLst>
      <p:ext uri="{BB962C8B-B14F-4D97-AF65-F5344CB8AC3E}">
        <p14:creationId xmlns:p14="http://schemas.microsoft.com/office/powerpoint/2010/main" val="19562864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Publications on </a:t>
            </a:r>
            <a:r>
              <a:rPr lang="en-US" dirty="0" err="1" smtClean="0"/>
              <a:t>microarchitectural</a:t>
            </a:r>
            <a:r>
              <a:rPr lang="en-US" dirty="0" smtClean="0"/>
              <a:t> timing attacks</a:t>
            </a:r>
            <a:endParaRPr lang="en-US" dirty="0"/>
          </a:p>
        </p:txBody>
      </p:sp>
      <p:sp>
        <p:nvSpPr>
          <p:cNvPr id="3" name="TextBox 2"/>
          <p:cNvSpPr txBox="1"/>
          <p:nvPr/>
        </p:nvSpPr>
        <p:spPr>
          <a:xfrm>
            <a:off x="0" y="6552198"/>
            <a:ext cx="1875734" cy="338554"/>
          </a:xfrm>
          <a:prstGeom prst="rect">
            <a:avLst/>
          </a:prstGeom>
          <a:noFill/>
        </p:spPr>
        <p:txBody>
          <a:bodyPr wrap="none" rtlCol="0">
            <a:spAutoFit/>
          </a:bodyPr>
          <a:lstStyle/>
          <a:p>
            <a:r>
              <a:rPr lang="en-US" sz="1600" dirty="0" smtClean="0"/>
              <a:t>Data from [GYCH16]</a:t>
            </a:r>
            <a:endParaRPr lang="en-US" sz="1600" dirty="0"/>
          </a:p>
        </p:txBody>
      </p:sp>
      <p:pic>
        <p:nvPicPr>
          <p:cNvPr id="5" name="Content Placeholder 4"/>
          <p:cNvPicPr>
            <a:picLocks noGrp="1" noChangeAspect="1"/>
          </p:cNvPicPr>
          <p:nvPr>
            <p:ph idx="1"/>
          </p:nvPr>
        </p:nvPicPr>
        <p:blipFill>
          <a:blip r:embed="rId2"/>
          <a:srcRect l="-14426" r="-14426"/>
          <a:stretch>
            <a:fillRect/>
          </a:stretch>
        </p:blipFill>
        <p:spPr/>
      </p:pic>
      <p:sp>
        <p:nvSpPr>
          <p:cNvPr id="4" name="Slide Number Placeholder 3"/>
          <p:cNvSpPr>
            <a:spLocks noGrp="1"/>
          </p:cNvSpPr>
          <p:nvPr>
            <p:ph type="sldNum" sz="quarter" idx="12"/>
          </p:nvPr>
        </p:nvSpPr>
        <p:spPr/>
        <p:txBody>
          <a:bodyPr/>
          <a:lstStyle/>
          <a:p>
            <a:fld id="{2E642E2A-0D82-FB49-827A-2D4C9E3E48E3}" type="slidenum">
              <a:rPr lang="en-US" smtClean="0"/>
              <a:t>2</a:t>
            </a:fld>
            <a:endParaRPr lang="en-US" dirty="0"/>
          </a:p>
        </p:txBody>
      </p:sp>
    </p:spTree>
    <p:extLst>
      <p:ext uri="{BB962C8B-B14F-4D97-AF65-F5344CB8AC3E}">
        <p14:creationId xmlns:p14="http://schemas.microsoft.com/office/powerpoint/2010/main" val="37288402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Lampson [Lam73]</a:t>
            </a:r>
          </a:p>
          <a:p>
            <a:pPr lvl="1"/>
            <a:r>
              <a:rPr lang="en-US" dirty="0" smtClean="0"/>
              <a:t>Defines </a:t>
            </a:r>
            <a:r>
              <a:rPr lang="en-US" i="1" dirty="0" smtClean="0"/>
              <a:t>covert channels</a:t>
            </a:r>
          </a:p>
          <a:p>
            <a:pPr lvl="1"/>
            <a:r>
              <a:rPr lang="en-US" dirty="0" smtClean="0"/>
              <a:t>Suggests the first micro-architectural timing channel: </a:t>
            </a:r>
          </a:p>
        </p:txBody>
      </p:sp>
      <p:pic>
        <p:nvPicPr>
          <p:cNvPr id="4" name="Picture 3"/>
          <p:cNvPicPr>
            <a:picLocks noChangeAspect="1"/>
          </p:cNvPicPr>
          <p:nvPr/>
        </p:nvPicPr>
        <p:blipFill>
          <a:blip r:embed="rId2"/>
          <a:stretch>
            <a:fillRect/>
          </a:stretch>
        </p:blipFill>
        <p:spPr>
          <a:xfrm>
            <a:off x="919283" y="3791259"/>
            <a:ext cx="7175500" cy="1384300"/>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20</a:t>
            </a:fld>
            <a:endParaRPr lang="en-US"/>
          </a:p>
        </p:txBody>
      </p:sp>
    </p:spTree>
    <p:extLst>
      <p:ext uri="{BB962C8B-B14F-4D97-AF65-F5344CB8AC3E}">
        <p14:creationId xmlns:p14="http://schemas.microsoft.com/office/powerpoint/2010/main" val="337179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dirty="0" smtClean="0"/>
              <a:t>Page [Pag02] – First theoretical cache-based attack</a:t>
            </a:r>
          </a:p>
          <a:p>
            <a:r>
              <a:rPr lang="en-US" dirty="0" err="1" smtClean="0"/>
              <a:t>Tsunoo</a:t>
            </a:r>
            <a:r>
              <a:rPr lang="en-US" dirty="0" smtClean="0"/>
              <a:t> et al. [TTMM02] – First </a:t>
            </a:r>
            <a:r>
              <a:rPr lang="en-US" dirty="0" err="1" smtClean="0"/>
              <a:t>microarchitectural</a:t>
            </a:r>
            <a:r>
              <a:rPr lang="en-US" dirty="0" smtClean="0"/>
              <a:t> side-channel attack</a:t>
            </a:r>
          </a:p>
          <a:p>
            <a:pPr lvl="1"/>
            <a:r>
              <a:rPr lang="en-US" dirty="0" smtClean="0"/>
              <a:t>Cache-based timing attack on Misty</a:t>
            </a:r>
          </a:p>
          <a:p>
            <a:pPr lvl="2"/>
            <a:r>
              <a:rPr lang="en-US" dirty="0" smtClean="0"/>
              <a:t>Mostly forgotten</a:t>
            </a:r>
          </a:p>
          <a:p>
            <a:r>
              <a:rPr lang="en-US" dirty="0" err="1" smtClean="0"/>
              <a:t>Tsunoo</a:t>
            </a:r>
            <a:r>
              <a:rPr lang="en-US" dirty="0" smtClean="0"/>
              <a:t> et al. [TSS+03] </a:t>
            </a:r>
          </a:p>
          <a:p>
            <a:pPr lvl="1"/>
            <a:r>
              <a:rPr lang="en-US" dirty="0" smtClean="0"/>
              <a:t>Cache-based timing attack on DES</a:t>
            </a:r>
          </a:p>
        </p:txBody>
      </p:sp>
      <p:sp>
        <p:nvSpPr>
          <p:cNvPr id="4" name="Slide Number Placeholder 3"/>
          <p:cNvSpPr>
            <a:spLocks noGrp="1"/>
          </p:cNvSpPr>
          <p:nvPr>
            <p:ph type="sldNum" sz="quarter" idx="12"/>
          </p:nvPr>
        </p:nvSpPr>
        <p:spPr/>
        <p:txBody>
          <a:bodyPr/>
          <a:lstStyle/>
          <a:p>
            <a:fld id="{2E642E2A-0D82-FB49-827A-2D4C9E3E48E3}" type="slidenum">
              <a:rPr lang="en-US" smtClean="0"/>
              <a:t>21</a:t>
            </a:fld>
            <a:endParaRPr lang="en-US"/>
          </a:p>
        </p:txBody>
      </p:sp>
    </p:spTree>
    <p:extLst>
      <p:ext uri="{BB962C8B-B14F-4D97-AF65-F5344CB8AC3E}">
        <p14:creationId xmlns:p14="http://schemas.microsoft.com/office/powerpoint/2010/main" val="644904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12836"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The (X86) Cache</a:t>
            </a:r>
            <a:endParaRPr lang="en-US" dirty="0"/>
          </a:p>
        </p:txBody>
      </p:sp>
      <p:sp>
        <p:nvSpPr>
          <p:cNvPr id="13" name="Content Placeholder 12"/>
          <p:cNvSpPr>
            <a:spLocks noGrp="1"/>
          </p:cNvSpPr>
          <p:nvPr>
            <p:ph idx="1"/>
          </p:nvPr>
        </p:nvSpPr>
        <p:spPr>
          <a:xfrm>
            <a:off x="170994" y="1785503"/>
            <a:ext cx="5050268" cy="4525963"/>
          </a:xfrm>
        </p:spPr>
        <p:txBody>
          <a:bodyPr>
            <a:normAutofit lnSpcReduction="10000"/>
          </a:bodyPr>
          <a:lstStyle/>
          <a:p>
            <a:r>
              <a:rPr lang="en-US" dirty="0"/>
              <a:t>M</a:t>
            </a:r>
            <a:r>
              <a:rPr lang="en-US" dirty="0" smtClean="0"/>
              <a:t>emory is slower than the processor</a:t>
            </a:r>
          </a:p>
          <a:p>
            <a:r>
              <a:rPr lang="en-US" dirty="0" smtClean="0"/>
              <a:t>The cache </a:t>
            </a:r>
            <a:r>
              <a:rPr lang="en-US" dirty="0" err="1" smtClean="0"/>
              <a:t>utilises</a:t>
            </a:r>
            <a:r>
              <a:rPr lang="en-US" dirty="0" smtClean="0"/>
              <a:t> locality to bridge the gap</a:t>
            </a:r>
          </a:p>
          <a:p>
            <a:pPr lvl="1"/>
            <a:r>
              <a:rPr lang="en-US" dirty="0" smtClean="0"/>
              <a:t>Divides memory into </a:t>
            </a:r>
            <a:r>
              <a:rPr lang="en-US" i="1" dirty="0" smtClean="0"/>
              <a:t>lines</a:t>
            </a:r>
            <a:endParaRPr lang="en-US" dirty="0" smtClean="0"/>
          </a:p>
          <a:p>
            <a:pPr lvl="1"/>
            <a:r>
              <a:rPr lang="en-US" dirty="0" smtClean="0"/>
              <a:t>Stores recently used lines</a:t>
            </a:r>
          </a:p>
          <a:p>
            <a:r>
              <a:rPr lang="en-US" dirty="0"/>
              <a:t>S</a:t>
            </a:r>
            <a:r>
              <a:rPr lang="en-US" dirty="0" smtClean="0"/>
              <a:t>hared caches improve performance for multi-core processors</a:t>
            </a:r>
            <a:endParaRPr lang="en-US" dirty="0"/>
          </a:p>
        </p:txBody>
      </p:sp>
      <p:sp>
        <p:nvSpPr>
          <p:cNvPr id="8" name="TextBox 7"/>
          <p:cNvSpPr txBox="1"/>
          <p:nvPr/>
        </p:nvSpPr>
        <p:spPr>
          <a:xfrm>
            <a:off x="6853852" y="209449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300304"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2" name="Rectangle 21"/>
          <p:cNvSpPr/>
          <p:nvPr/>
        </p:nvSpPr>
        <p:spPr>
          <a:xfrm>
            <a:off x="6070473" y="2558697"/>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955198" y="2537325"/>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2445259"/>
            <a:ext cx="2919907" cy="187567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153006" y="3678432"/>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153006" y="3678432"/>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D86EB0-85D6-C64A-9CD6-2DB7C42F884D}" type="slidenum">
              <a:rPr lang="en-US" smtClean="0"/>
              <a:t>22</a:t>
            </a:fld>
            <a:endParaRPr lang="en-US"/>
          </a:p>
        </p:txBody>
      </p:sp>
    </p:spTree>
    <p:extLst>
      <p:ext uri="{BB962C8B-B14F-4D97-AF65-F5344CB8AC3E}">
        <p14:creationId xmlns:p14="http://schemas.microsoft.com/office/powerpoint/2010/main" val="3404122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68357E-7 -2.87237E-7 L 0.10837 -0.448 " pathEditMode="relative" rAng="0" ptsTypes="AA">
                                      <p:cBhvr>
                                        <p:cTn id="6" dur="3000" fill="hold"/>
                                        <p:tgtEl>
                                          <p:spTgt spid="11"/>
                                        </p:tgtEl>
                                        <p:attrNameLst>
                                          <p:attrName>ppt_x</p:attrName>
                                          <p:attrName>ppt_y</p:attrName>
                                        </p:attrNameLst>
                                      </p:cBhvr>
                                      <p:rCtr x="5419" y="-22400"/>
                                    </p:animMotion>
                                  </p:childTnLst>
                                </p:cTn>
                              </p:par>
                            </p:childTnLst>
                          </p:cTn>
                        </p:par>
                        <p:par>
                          <p:cTn id="7" fill="hold">
                            <p:stCondLst>
                              <p:cond delay="3000"/>
                            </p:stCondLst>
                            <p:childTnLst>
                              <p:par>
                                <p:cTn id="8" presetID="1" presetClass="exit" presetSubtype="0" fill="hold" grpId="1" nodeType="afterEffect">
                                  <p:stCondLst>
                                    <p:cond delay="0"/>
                                  </p:stCondLst>
                                  <p:childTnLst>
                                    <p:set>
                                      <p:cBhvr>
                                        <p:cTn id="9" dur="1" fill="hold">
                                          <p:stCondLst>
                                            <p:cond delay="0"/>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8.68357E-7 0.00023 L 0.10855 -0.448 " pathEditMode="relative" ptsTypes="AA">
                                      <p:cBhvr>
                                        <p:cTn id="13" dur="3000" fill="hold"/>
                                        <p:tgtEl>
                                          <p:spTgt spid="6"/>
                                        </p:tgtEl>
                                        <p:attrNameLst>
                                          <p:attrName>ppt_x</p:attrName>
                                          <p:attrName>ppt_y</p:attrName>
                                        </p:attrNameLst>
                                      </p:cBhvr>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0" nodeType="afterEffect">
                                  <p:stCondLst>
                                    <p:cond delay="0"/>
                                  </p:stCondLst>
                                  <p:childTnLst>
                                    <p:animMotion origin="layout" path="M -2.89387E-6 -3.4845E-6 L 0.09068 -0.31605 " pathEditMode="relative" rAng="0" ptsTypes="AA">
                                      <p:cBhvr>
                                        <p:cTn id="29" dur="3000" fill="hold"/>
                                        <p:tgtEl>
                                          <p:spTgt spid="15"/>
                                        </p:tgtEl>
                                        <p:attrNameLst>
                                          <p:attrName>ppt_x</p:attrName>
                                          <p:attrName>ppt_y</p:attrName>
                                        </p:attrNameLst>
                                      </p:cBhvr>
                                      <p:rCtr x="4534" y="-15803"/>
                                    </p:animMotion>
                                  </p:childTnLst>
                                </p:cTn>
                              </p:par>
                            </p:childTnLst>
                          </p:cTn>
                        </p:par>
                        <p:par>
                          <p:cTn id="30" fill="hold">
                            <p:stCondLst>
                              <p:cond delay="3000"/>
                            </p:stCondLst>
                            <p:childTnLst>
                              <p:par>
                                <p:cTn id="31" presetID="1" presetClass="entr" presetSubtype="0" fill="hold" grpId="2"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0" nodeType="afterEffect">
                                  <p:stCondLst>
                                    <p:cond delay="0"/>
                                  </p:stCondLst>
                                  <p:childTnLst>
                                    <p:animMotion origin="layout" path="M -0.00261 -0.00185 L 0.01285 -0.13443 " pathEditMode="relative" rAng="0" ptsTypes="AA">
                                      <p:cBhvr>
                                        <p:cTn id="35" dur="500" fill="hold"/>
                                        <p:tgtEl>
                                          <p:spTgt spid="16"/>
                                        </p:tgtEl>
                                        <p:attrNameLst>
                                          <p:attrName>ppt_x</p:attrName>
                                          <p:attrName>ppt_y</p:attrName>
                                        </p:attrNameLst>
                                      </p:cBhvr>
                                      <p:rCtr x="764" y="-6640"/>
                                    </p:animMotion>
                                  </p:childTnLst>
                                </p:cTn>
                              </p:par>
                            </p:childTnLst>
                          </p:cTn>
                        </p:par>
                        <p:par>
                          <p:cTn id="36" fill="hold">
                            <p:stCondLst>
                              <p:cond delay="3500"/>
                            </p:stCondLst>
                            <p:childTnLst>
                              <p:par>
                                <p:cTn id="37" presetID="1" presetClass="exit" presetSubtype="0" fill="hold" grpId="1" nodeType="after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0"/>
                            </p:stCondLst>
                            <p:childTnLst>
                              <p:par>
                                <p:cTn id="44" presetID="0" presetClass="path" presetSubtype="0" accel="50000" decel="50000" fill="hold" grpId="0" nodeType="afterEffect">
                                  <p:stCondLst>
                                    <p:cond delay="0"/>
                                  </p:stCondLst>
                                  <p:childTnLst>
                                    <p:animMotion origin="layout" path="M -0.00261 -0.00185 L 0.01285 -0.13443 " pathEditMode="relative" rAng="0" ptsTypes="AA">
                                      <p:cBhvr>
                                        <p:cTn id="45" dur="500" fill="hold"/>
                                        <p:tgtEl>
                                          <p:spTgt spid="20"/>
                                        </p:tgtEl>
                                        <p:attrNameLst>
                                          <p:attrName>ppt_x</p:attrName>
                                          <p:attrName>ppt_y</p:attrName>
                                        </p:attrNameLst>
                                      </p:cBhvr>
                                      <p:rCtr x="764" y="-6640"/>
                                    </p:animMotion>
                                  </p:childTnLst>
                                </p:cTn>
                              </p:par>
                            </p:childTnLst>
                          </p:cTn>
                        </p:par>
                        <p:par>
                          <p:cTn id="46" fill="hold">
                            <p:stCondLst>
                              <p:cond delay="500"/>
                            </p:stCondLst>
                            <p:childTnLst>
                              <p:par>
                                <p:cTn id="47" presetID="1" presetClass="exit" presetSubtype="0" fill="hold" grpId="1" nodeType="after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0"/>
                            </p:stCondLst>
                            <p:childTnLst>
                              <p:par>
                                <p:cTn id="62" presetID="0" presetClass="path" presetSubtype="0" accel="50000" decel="50000" fill="hold" grpId="0" nodeType="afterEffect">
                                  <p:stCondLst>
                                    <p:cond delay="0"/>
                                  </p:stCondLst>
                                  <p:childTnLst>
                                    <p:animMotion origin="layout" path="M 1.38889E-6 -4.44444E-6 L -0.06181 -0.13263 " pathEditMode="relative" rAng="0" ptsTypes="AA">
                                      <p:cBhvr>
                                        <p:cTn id="63" dur="500" fill="hold"/>
                                        <p:tgtEl>
                                          <p:spTgt spid="26"/>
                                        </p:tgtEl>
                                        <p:attrNameLst>
                                          <p:attrName>ppt_x</p:attrName>
                                          <p:attrName>ppt_y</p:attrName>
                                        </p:attrNameLst>
                                      </p:cBhvr>
                                      <p:rCtr x="-3090" y="-6644"/>
                                    </p:animMotion>
                                  </p:childTnLst>
                                </p:cTn>
                              </p:par>
                            </p:childTnLst>
                          </p:cTn>
                        </p:par>
                        <p:par>
                          <p:cTn id="64" fill="hold">
                            <p:stCondLst>
                              <p:cond delay="500"/>
                            </p:stCondLst>
                            <p:childTnLst>
                              <p:par>
                                <p:cTn id="65" presetID="1" presetClass="exit" presetSubtype="0" fill="hold" grpId="1" nodeType="afterEffect">
                                  <p:stCondLst>
                                    <p:cond delay="0"/>
                                  </p:stCondLst>
                                  <p:childTnLst>
                                    <p:set>
                                      <p:cBhvr>
                                        <p:cTn id="66" dur="1" fill="hold">
                                          <p:stCondLst>
                                            <p:cond delay="0"/>
                                          </p:stCondLst>
                                        </p:cTn>
                                        <p:tgtEl>
                                          <p:spTgt spid="26"/>
                                        </p:tgtEl>
                                        <p:attrNameLst>
                                          <p:attrName>style.visibility</p:attrName>
                                        </p:attrNameLst>
                                      </p:cBhvr>
                                      <p:to>
                                        <p:strVal val="hidden"/>
                                      </p:to>
                                    </p:set>
                                  </p:childTnLst>
                                </p:cTn>
                              </p:par>
                            </p:childTnLst>
                          </p:cTn>
                        </p:par>
                        <p:par>
                          <p:cTn id="67" fill="hold">
                            <p:stCondLst>
                              <p:cond delay="500"/>
                            </p:stCondLst>
                            <p:childTnLst>
                              <p:par>
                                <p:cTn id="68" presetID="1" presetClass="entr" presetSubtype="0" fill="hold" grpId="2" nodeType="afterEffect">
                                  <p:stCondLst>
                                    <p:cond delay="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1.38889E-6 -4.44444E-6 L 0.10052 -0.13888 " pathEditMode="relative" rAng="0" ptsTypes="AA">
                                      <p:cBhvr>
                                        <p:cTn id="72" dur="500" fill="hold"/>
                                        <p:tgtEl>
                                          <p:spTgt spid="27"/>
                                        </p:tgtEl>
                                        <p:attrNameLst>
                                          <p:attrName>ppt_x</p:attrName>
                                          <p:attrName>ppt_y</p:attrName>
                                        </p:attrNameLst>
                                      </p:cBhvr>
                                      <p:rCtr x="5017" y="-6944"/>
                                    </p:animMotion>
                                  </p:childTnLst>
                                </p:cTn>
                              </p:par>
                            </p:childTnLst>
                          </p:cTn>
                        </p:par>
                        <p:par>
                          <p:cTn id="73" fill="hold">
                            <p:stCondLst>
                              <p:cond delay="1000"/>
                            </p:stCondLst>
                            <p:childTnLst>
                              <p:par>
                                <p:cTn id="74" presetID="1" presetClass="exit" presetSubtype="0" fill="hold" grpId="1" nodeType="afterEffect">
                                  <p:stCondLst>
                                    <p:cond delay="0"/>
                                  </p:stCondLst>
                                  <p:childTnLst>
                                    <p:set>
                                      <p:cBhvr>
                                        <p:cTn id="75"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4" grpId="0" animBg="1"/>
      <p:bldP spid="15" grpId="0" animBg="1"/>
      <p:bldP spid="15" grpId="1" animBg="1"/>
      <p:bldP spid="16" grpId="0" animBg="1"/>
      <p:bldP spid="16" grpId="1" animBg="1"/>
      <p:bldP spid="16" grpId="2" animBg="1"/>
      <p:bldP spid="20" grpId="0" animBg="1"/>
      <p:bldP spid="20" grpId="1" animBg="1"/>
      <p:bldP spid="20" grpId="2" animBg="1"/>
      <p:bldP spid="21" grpId="0"/>
      <p:bldP spid="22" grpId="0" animBg="1"/>
      <p:bldP spid="23" grpId="0" animBg="1"/>
      <p:bldP spid="25" grpId="0" animBg="1"/>
      <p:bldP spid="26" grpId="0" animBg="1"/>
      <p:bldP spid="26" grpId="1" animBg="1"/>
      <p:bldP spid="26" grpId="2" animBg="1"/>
      <p:bldP spid="27" grpId="0" animBg="1"/>
      <p:bldP spid="27" grpId="1" animBg="1"/>
      <p:bldP spid="27"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12836"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Cache Consistency</a:t>
            </a:r>
            <a:endParaRPr lang="en-US" dirty="0"/>
          </a:p>
        </p:txBody>
      </p:sp>
      <p:sp>
        <p:nvSpPr>
          <p:cNvPr id="13" name="Content Placeholder 12"/>
          <p:cNvSpPr>
            <a:spLocks noGrp="1"/>
          </p:cNvSpPr>
          <p:nvPr>
            <p:ph idx="1"/>
          </p:nvPr>
        </p:nvSpPr>
        <p:spPr>
          <a:xfrm>
            <a:off x="170994" y="1785503"/>
            <a:ext cx="5050268" cy="4525963"/>
          </a:xfrm>
        </p:spPr>
        <p:txBody>
          <a:bodyPr/>
          <a:lstStyle/>
          <a:p>
            <a:r>
              <a:rPr lang="en-US" dirty="0" smtClean="0"/>
              <a:t>Memory and cache can be in inconsistent states</a:t>
            </a:r>
          </a:p>
          <a:p>
            <a:pPr lvl="1"/>
            <a:r>
              <a:rPr lang="en-US" dirty="0" smtClean="0"/>
              <a:t>Rare, but possible</a:t>
            </a:r>
          </a:p>
          <a:p>
            <a:r>
              <a:rPr lang="en-US" dirty="0" smtClean="0"/>
              <a:t>Solution: Flushing the cache contents</a:t>
            </a:r>
          </a:p>
          <a:p>
            <a:pPr lvl="1"/>
            <a:r>
              <a:rPr lang="en-US" dirty="0" smtClean="0"/>
              <a:t>Ensures that the next load is served from the memory</a:t>
            </a:r>
          </a:p>
        </p:txBody>
      </p:sp>
      <p:sp>
        <p:nvSpPr>
          <p:cNvPr id="8" name="TextBox 7"/>
          <p:cNvSpPr txBox="1"/>
          <p:nvPr/>
        </p:nvSpPr>
        <p:spPr>
          <a:xfrm>
            <a:off x="6853852" y="209449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2" name="Rectangle 21"/>
          <p:cNvSpPr/>
          <p:nvPr/>
        </p:nvSpPr>
        <p:spPr>
          <a:xfrm>
            <a:off x="6070473" y="2558697"/>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955198"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2445259"/>
            <a:ext cx="2919907" cy="187567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153006" y="3677204"/>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lu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665" y="2560142"/>
            <a:ext cx="718511" cy="716458"/>
          </a:xfrm>
          <a:prstGeom prst="rect">
            <a:avLst/>
          </a:prstGeom>
        </p:spPr>
      </p:pic>
      <p:sp>
        <p:nvSpPr>
          <p:cNvPr id="28" name="Rectangle 27"/>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153006" y="3667887"/>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D86EB0-85D6-C64A-9CD6-2DB7C42F884D}" type="slidenum">
              <a:rPr lang="en-US" smtClean="0"/>
              <a:t>23</a:t>
            </a:fld>
            <a:endParaRPr lang="en-US"/>
          </a:p>
        </p:txBody>
      </p:sp>
    </p:spTree>
    <p:extLst>
      <p:ext uri="{BB962C8B-B14F-4D97-AF65-F5344CB8AC3E}">
        <p14:creationId xmlns:p14="http://schemas.microsoft.com/office/powerpoint/2010/main" val="317869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0 0 L 0.01528 -0.12314 " pathEditMode="relative" ptsTypes="AA">
                                      <p:cBhvr>
                                        <p:cTn id="9" dur="500" fill="hold"/>
                                        <p:tgtEl>
                                          <p:spTgt spid="24"/>
                                        </p:tgtEl>
                                        <p:attrNameLst>
                                          <p:attrName>ppt_x</p:attrName>
                                          <p:attrName>ppt_y</p:attrName>
                                        </p:attrNameLst>
                                      </p:cBhvr>
                                    </p:animMotion>
                                  </p:childTnLst>
                                </p:cTn>
                              </p:par>
                            </p:childTnLst>
                          </p:cTn>
                        </p:par>
                        <p:par>
                          <p:cTn id="10" fill="hold">
                            <p:stCondLst>
                              <p:cond delay="500"/>
                            </p:stCondLst>
                            <p:childTnLst>
                              <p:par>
                                <p:cTn id="11" presetID="1" presetClass="exit" presetSubtype="0" fill="hold" grpId="2" nodeType="after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0" presetClass="path" presetSubtype="0" accel="50000" decel="50000" fill="hold" nodeType="withEffect">
                                  <p:stCondLst>
                                    <p:cond delay="0"/>
                                  </p:stCondLst>
                                  <p:childTnLst>
                                    <p:animMotion origin="layout" path="M -3.88889E-6 -4.81481E-6 L -0.01527 0.12338 " pathEditMode="relative" rAng="0" ptsTypes="AA">
                                      <p:cBhvr>
                                        <p:cTn id="21" dur="1000" fill="hold"/>
                                        <p:tgtEl>
                                          <p:spTgt spid="7"/>
                                        </p:tgtEl>
                                        <p:attrNameLst>
                                          <p:attrName>ppt_x</p:attrName>
                                          <p:attrName>ppt_y</p:attrName>
                                        </p:attrNameLst>
                                      </p:cBhvr>
                                      <p:rCtr x="-764" y="6157"/>
                                    </p:animMotion>
                                  </p:childTnLst>
                                </p:cTn>
                              </p:par>
                            </p:childTnLst>
                          </p:cTn>
                        </p:par>
                        <p:par>
                          <p:cTn id="22" fill="hold">
                            <p:stCondLst>
                              <p:cond delay="1000"/>
                            </p:stCondLst>
                            <p:childTnLst>
                              <p:par>
                                <p:cTn id="23" presetID="1" presetClass="exit" presetSubtype="0" fill="hold" nodeType="afterEffect">
                                  <p:stCondLst>
                                    <p:cond delay="150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500"/>
                            </p:stCondLst>
                            <p:childTnLst>
                              <p:par>
                                <p:cTn id="26" presetID="1" presetClass="exit"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par>
                          <p:cTn id="32" fill="hold">
                            <p:stCondLst>
                              <p:cond delay="0"/>
                            </p:stCondLst>
                            <p:childTnLst>
                              <p:par>
                                <p:cTn id="33" presetID="0" presetClass="path" presetSubtype="0" accel="50000" decel="50000" fill="hold" grpId="1" nodeType="afterEffect">
                                  <p:stCondLst>
                                    <p:cond delay="0"/>
                                  </p:stCondLst>
                                  <p:childTnLst>
                                    <p:animMotion origin="layout" path="M 0 0 L 0.0948 -0.31343 " pathEditMode="relative" ptsTypes="AA">
                                      <p:cBhvr>
                                        <p:cTn id="34" dur="3000" fill="hold"/>
                                        <p:tgtEl>
                                          <p:spTgt spid="28"/>
                                        </p:tgtEl>
                                        <p:attrNameLst>
                                          <p:attrName>ppt_x</p:attrName>
                                          <p:attrName>ppt_y</p:attrName>
                                        </p:attrNameLst>
                                      </p:cBhvr>
                                    </p:animMotion>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par>
                                <p:cTn id="38" presetID="0" presetClass="path" presetSubtype="0" accel="50000" decel="50000" fill="hold" grpId="1" nodeType="withEffect">
                                  <p:stCondLst>
                                    <p:cond delay="0"/>
                                  </p:stCondLst>
                                  <p:childTnLst>
                                    <p:animMotion origin="layout" path="M -2.5E-6 -2.96296E-6 L 0.01059 -0.11643 " pathEditMode="relative" rAng="0" ptsTypes="AA">
                                      <p:cBhvr>
                                        <p:cTn id="39" dur="500" fill="hold"/>
                                        <p:tgtEl>
                                          <p:spTgt spid="29"/>
                                        </p:tgtEl>
                                        <p:attrNameLst>
                                          <p:attrName>ppt_x</p:attrName>
                                          <p:attrName>ppt_y</p:attrName>
                                        </p:attrNameLst>
                                      </p:cBhvr>
                                      <p:rCtr x="521" y="-5833"/>
                                    </p:animMotion>
                                  </p:childTnLst>
                                </p:cTn>
                              </p:par>
                            </p:childTnLst>
                          </p:cTn>
                        </p:par>
                        <p:par>
                          <p:cTn id="40" fill="hold">
                            <p:stCondLst>
                              <p:cond delay="3500"/>
                            </p:stCondLst>
                            <p:childTnLst>
                              <p:par>
                                <p:cTn id="41" presetID="1" presetClass="exit" presetSubtype="0" fill="hold" grpId="2" nodeType="after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24" grpId="1" animBg="1"/>
      <p:bldP spid="24" grpId="2" animBg="1"/>
      <p:bldP spid="28" grpId="0" animBg="1"/>
      <p:bldP spid="28" grpId="1" animBg="1"/>
      <p:bldP spid="29" grpId="0" animBg="1"/>
      <p:bldP spid="29" grpId="1" animBg="1"/>
      <p:bldP spid="29"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cap="small" dirty="0" err="1" smtClean="0"/>
              <a:t>Flush+Reload</a:t>
            </a:r>
            <a:r>
              <a:rPr lang="en-US" cap="small" dirty="0" smtClean="0"/>
              <a:t> </a:t>
            </a:r>
            <a:r>
              <a:rPr lang="en-US" dirty="0" smtClean="0"/>
              <a:t>Technique</a:t>
            </a:r>
            <a:endParaRPr lang="en-US" dirty="0"/>
          </a:p>
        </p:txBody>
      </p:sp>
      <p:sp>
        <p:nvSpPr>
          <p:cNvPr id="3" name="Content Placeholder 2"/>
          <p:cNvSpPr>
            <a:spLocks noGrp="1"/>
          </p:cNvSpPr>
          <p:nvPr>
            <p:ph idx="1"/>
          </p:nvPr>
        </p:nvSpPr>
        <p:spPr>
          <a:xfrm>
            <a:off x="457199" y="1600200"/>
            <a:ext cx="8342813" cy="4525963"/>
          </a:xfrm>
        </p:spPr>
        <p:txBody>
          <a:bodyPr>
            <a:normAutofit/>
          </a:bodyPr>
          <a:lstStyle/>
          <a:p>
            <a:r>
              <a:rPr lang="en-US" dirty="0" smtClean="0"/>
              <a:t>Exploits cache </a:t>
            </a:r>
            <a:r>
              <a:rPr lang="en-US" dirty="0" err="1" smtClean="0"/>
              <a:t>behaviour</a:t>
            </a:r>
            <a:r>
              <a:rPr lang="en-US" dirty="0" smtClean="0"/>
              <a:t> to leak information on victim access to shared memory.</a:t>
            </a:r>
          </a:p>
          <a:p>
            <a:r>
              <a:rPr lang="en-US" dirty="0" smtClean="0"/>
              <a:t>Spy monitors victim’s access to shared code</a:t>
            </a:r>
          </a:p>
          <a:p>
            <a:pPr lvl="1"/>
            <a:r>
              <a:rPr lang="en-US" dirty="0" smtClean="0"/>
              <a:t>Spy can determine what victim does</a:t>
            </a:r>
          </a:p>
          <a:p>
            <a:pPr lvl="1"/>
            <a:r>
              <a:rPr lang="en-US" dirty="0" smtClean="0"/>
              <a:t>Spy can infer the data the victim operates on</a:t>
            </a:r>
          </a:p>
        </p:txBody>
      </p:sp>
      <p:sp>
        <p:nvSpPr>
          <p:cNvPr id="4" name="Slide Number Placeholder 3"/>
          <p:cNvSpPr>
            <a:spLocks noGrp="1"/>
          </p:cNvSpPr>
          <p:nvPr>
            <p:ph type="sldNum" sz="quarter" idx="12"/>
          </p:nvPr>
        </p:nvSpPr>
        <p:spPr/>
        <p:txBody>
          <a:bodyPr/>
          <a:lstStyle/>
          <a:p>
            <a:fld id="{8DD86EB0-85D6-C64A-9CD6-2DB7C42F884D}" type="slidenum">
              <a:rPr lang="en-US" smtClean="0"/>
              <a:t>24</a:t>
            </a:fld>
            <a:endParaRPr lang="en-US"/>
          </a:p>
        </p:txBody>
      </p:sp>
    </p:spTree>
    <p:extLst>
      <p:ext uri="{BB962C8B-B14F-4D97-AF65-F5344CB8AC3E}">
        <p14:creationId xmlns:p14="http://schemas.microsoft.com/office/powerpoint/2010/main" val="29323220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Detour - Virtual Memory</a:t>
            </a:r>
            <a:endParaRPr lang="en-US" dirty="0"/>
          </a:p>
        </p:txBody>
      </p:sp>
      <p:sp>
        <p:nvSpPr>
          <p:cNvPr id="3" name="Content Placeholder 2"/>
          <p:cNvSpPr>
            <a:spLocks noGrp="1"/>
          </p:cNvSpPr>
          <p:nvPr>
            <p:ph idx="1"/>
          </p:nvPr>
        </p:nvSpPr>
        <p:spPr>
          <a:xfrm>
            <a:off x="457200" y="1600201"/>
            <a:ext cx="8229600" cy="1641324"/>
          </a:xfrm>
        </p:spPr>
        <p:txBody>
          <a:bodyPr/>
          <a:lstStyle/>
          <a:p>
            <a:r>
              <a:rPr lang="en-US" dirty="0" smtClean="0"/>
              <a:t>Processes execute within a virtual address space</a:t>
            </a:r>
          </a:p>
          <a:p>
            <a:pPr lvl="1"/>
            <a:r>
              <a:rPr lang="en-US" dirty="0" smtClean="0"/>
              <a:t>Virtual pages map to physical frames</a:t>
            </a:r>
          </a:p>
        </p:txBody>
      </p:sp>
      <p:pic>
        <p:nvPicPr>
          <p:cNvPr id="7" name="Picture 6" descr="virtual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495" y="3241525"/>
            <a:ext cx="3953933" cy="3288007"/>
          </a:xfrm>
          <a:prstGeom prst="rect">
            <a:avLst/>
          </a:prstGeom>
        </p:spPr>
      </p:pic>
      <p:sp>
        <p:nvSpPr>
          <p:cNvPr id="4" name="Slide Number Placeholder 3"/>
          <p:cNvSpPr>
            <a:spLocks noGrp="1"/>
          </p:cNvSpPr>
          <p:nvPr>
            <p:ph type="sldNum" sz="quarter" idx="12"/>
          </p:nvPr>
        </p:nvSpPr>
        <p:spPr/>
        <p:txBody>
          <a:bodyPr/>
          <a:lstStyle/>
          <a:p>
            <a:fld id="{2E642E2A-0D82-FB49-827A-2D4C9E3E48E3}" type="slidenum">
              <a:rPr lang="en-US" smtClean="0"/>
              <a:t>25</a:t>
            </a:fld>
            <a:endParaRPr lang="en-US"/>
          </a:p>
        </p:txBody>
      </p:sp>
    </p:spTree>
    <p:extLst>
      <p:ext uri="{BB962C8B-B14F-4D97-AF65-F5344CB8AC3E}">
        <p14:creationId xmlns:p14="http://schemas.microsoft.com/office/powerpoint/2010/main" val="8765439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haring</a:t>
            </a:r>
            <a:endParaRPr lang="en-US" dirty="0"/>
          </a:p>
        </p:txBody>
      </p:sp>
      <p:sp>
        <p:nvSpPr>
          <p:cNvPr id="3" name="Content Placeholder 2"/>
          <p:cNvSpPr>
            <a:spLocks noGrp="1"/>
          </p:cNvSpPr>
          <p:nvPr>
            <p:ph idx="1"/>
          </p:nvPr>
        </p:nvSpPr>
        <p:spPr/>
        <p:txBody>
          <a:bodyPr/>
          <a:lstStyle/>
          <a:p>
            <a:r>
              <a:rPr lang="en-US" dirty="0" smtClean="0"/>
              <a:t>Frames can be shared by multiple processes</a:t>
            </a:r>
          </a:p>
          <a:p>
            <a:pPr lvl="1"/>
            <a:r>
              <a:rPr lang="en-US" dirty="0" smtClean="0"/>
              <a:t>Read only sharing maintains </a:t>
            </a:r>
            <a:r>
              <a:rPr lang="en-US" i="1" dirty="0" smtClean="0"/>
              <a:t>functional</a:t>
            </a:r>
            <a:r>
              <a:rPr lang="en-US" dirty="0" smtClean="0"/>
              <a:t> isolation</a:t>
            </a:r>
          </a:p>
          <a:p>
            <a:pPr lvl="1"/>
            <a:r>
              <a:rPr lang="en-US" dirty="0" smtClean="0"/>
              <a:t>Protection using </a:t>
            </a:r>
            <a:r>
              <a:rPr lang="en-US" i="1" dirty="0" smtClean="0"/>
              <a:t>Copy-on-write</a:t>
            </a:r>
            <a:endParaRPr lang="en-US" dirty="0"/>
          </a:p>
        </p:txBody>
      </p:sp>
      <p:pic>
        <p:nvPicPr>
          <p:cNvPr id="4" name="Picture 3" descr="virtual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601" y="3240000"/>
            <a:ext cx="3952481" cy="3286800"/>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26</a:t>
            </a:fld>
            <a:endParaRPr lang="en-US"/>
          </a:p>
        </p:txBody>
      </p:sp>
    </p:spTree>
    <p:extLst>
      <p:ext uri="{BB962C8B-B14F-4D97-AF65-F5344CB8AC3E}">
        <p14:creationId xmlns:p14="http://schemas.microsoft.com/office/powerpoint/2010/main" val="38686555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sharing</a:t>
            </a:r>
            <a:endParaRPr lang="en-US" dirty="0"/>
          </a:p>
        </p:txBody>
      </p:sp>
      <p:sp>
        <p:nvSpPr>
          <p:cNvPr id="3" name="Content Placeholder 2"/>
          <p:cNvSpPr>
            <a:spLocks noGrp="1"/>
          </p:cNvSpPr>
          <p:nvPr>
            <p:ph idx="1"/>
          </p:nvPr>
        </p:nvSpPr>
        <p:spPr/>
        <p:txBody>
          <a:bodyPr>
            <a:normAutofit fontScale="92500"/>
          </a:bodyPr>
          <a:lstStyle/>
          <a:p>
            <a:r>
              <a:rPr lang="en-US" dirty="0" smtClean="0"/>
              <a:t>Content-aware sharing</a:t>
            </a:r>
          </a:p>
          <a:p>
            <a:pPr lvl="1"/>
            <a:r>
              <a:rPr lang="en-US" dirty="0" smtClean="0"/>
              <a:t>Pages from the same file have identical content</a:t>
            </a:r>
          </a:p>
          <a:p>
            <a:pPr lvl="1"/>
            <a:r>
              <a:rPr lang="en-US" dirty="0" smtClean="0"/>
              <a:t>Shared program or library code</a:t>
            </a:r>
          </a:p>
          <a:p>
            <a:pPr lvl="2"/>
            <a:r>
              <a:rPr lang="en-US" dirty="0" smtClean="0"/>
              <a:t>Can also share constant data</a:t>
            </a:r>
          </a:p>
          <a:p>
            <a:pPr lvl="1"/>
            <a:r>
              <a:rPr lang="en-US" dirty="0" smtClean="0"/>
              <a:t>Shared images in </a:t>
            </a:r>
            <a:r>
              <a:rPr lang="en-US" dirty="0" err="1" smtClean="0"/>
              <a:t>PaaS</a:t>
            </a:r>
            <a:r>
              <a:rPr lang="en-US" dirty="0" smtClean="0"/>
              <a:t> clouds</a:t>
            </a:r>
          </a:p>
          <a:p>
            <a:r>
              <a:rPr lang="en-US" dirty="0" smtClean="0"/>
              <a:t>Content-based sharing (a.k.a. page </a:t>
            </a:r>
            <a:r>
              <a:rPr lang="en-US" dirty="0" err="1" smtClean="0"/>
              <a:t>deduplication</a:t>
            </a:r>
            <a:r>
              <a:rPr lang="en-US" dirty="0" smtClean="0"/>
              <a:t>)</a:t>
            </a:r>
          </a:p>
          <a:p>
            <a:pPr lvl="1"/>
            <a:r>
              <a:rPr lang="en-US" dirty="0" smtClean="0"/>
              <a:t>The system identifies and coalesces identical pages</a:t>
            </a:r>
          </a:p>
          <a:p>
            <a:pPr lvl="1"/>
            <a:r>
              <a:rPr lang="en-US" dirty="0" smtClean="0"/>
              <a:t>Implemented in many hypervisors and in most modern operating systems </a:t>
            </a:r>
          </a:p>
        </p:txBody>
      </p:sp>
      <p:sp>
        <p:nvSpPr>
          <p:cNvPr id="4" name="Slide Number Placeholder 3"/>
          <p:cNvSpPr>
            <a:spLocks noGrp="1"/>
          </p:cNvSpPr>
          <p:nvPr>
            <p:ph type="sldNum" sz="quarter" idx="12"/>
          </p:nvPr>
        </p:nvSpPr>
        <p:spPr/>
        <p:txBody>
          <a:bodyPr/>
          <a:lstStyle/>
          <a:p>
            <a:fld id="{2E642E2A-0D82-FB49-827A-2D4C9E3E48E3}" type="slidenum">
              <a:rPr lang="en-US" smtClean="0"/>
              <a:t>27</a:t>
            </a:fld>
            <a:endParaRPr lang="en-US"/>
          </a:p>
        </p:txBody>
      </p:sp>
    </p:spTree>
    <p:extLst>
      <p:ext uri="{BB962C8B-B14F-4D97-AF65-F5344CB8AC3E}">
        <p14:creationId xmlns:p14="http://schemas.microsoft.com/office/powerpoint/2010/main" val="25187583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229457"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cap="small" dirty="0" err="1" smtClean="0"/>
              <a:t>Flush+Reload</a:t>
            </a:r>
            <a:r>
              <a:rPr lang="en-US" cap="small" dirty="0" smtClean="0"/>
              <a:t> [GBK11,YF14]</a:t>
            </a:r>
            <a:endParaRPr lang="en-US" cap="small" dirty="0"/>
          </a:p>
        </p:txBody>
      </p:sp>
      <p:sp>
        <p:nvSpPr>
          <p:cNvPr id="13" name="Content Placeholder 12"/>
          <p:cNvSpPr>
            <a:spLocks noGrp="1"/>
          </p:cNvSpPr>
          <p:nvPr>
            <p:ph idx="1"/>
          </p:nvPr>
        </p:nvSpPr>
        <p:spPr>
          <a:xfrm>
            <a:off x="170994" y="1492231"/>
            <a:ext cx="5206934" cy="4918732"/>
          </a:xfrm>
        </p:spPr>
        <p:txBody>
          <a:bodyPr>
            <a:normAutofit/>
          </a:bodyPr>
          <a:lstStyle/>
          <a:p>
            <a:r>
              <a:rPr lang="en-US" sz="3600" b="1" cap="small" dirty="0" smtClean="0">
                <a:solidFill>
                  <a:schemeClr val="accent3">
                    <a:lumMod val="75000"/>
                  </a:schemeClr>
                </a:solidFill>
              </a:rPr>
              <a:t>Flush</a:t>
            </a:r>
            <a:r>
              <a:rPr lang="en-US" sz="3600" dirty="0" smtClean="0">
                <a:solidFill>
                  <a:schemeClr val="accent3">
                    <a:lumMod val="75000"/>
                  </a:schemeClr>
                </a:solidFill>
              </a:rPr>
              <a:t> </a:t>
            </a:r>
            <a:r>
              <a:rPr lang="en-US" sz="3600" dirty="0" smtClean="0"/>
              <a:t>memory line</a:t>
            </a:r>
          </a:p>
          <a:p>
            <a:r>
              <a:rPr lang="en-US" sz="3600" dirty="0" smtClean="0"/>
              <a:t>Wait a bit</a:t>
            </a:r>
          </a:p>
          <a:p>
            <a:r>
              <a:rPr lang="en-US" sz="3600" dirty="0" smtClean="0"/>
              <a:t>Measure time to </a:t>
            </a:r>
            <a:r>
              <a:rPr lang="en-US" sz="3600" b="1" cap="small" dirty="0">
                <a:solidFill>
                  <a:srgbClr val="77933C"/>
                </a:solidFill>
              </a:rPr>
              <a:t>R</a:t>
            </a:r>
            <a:r>
              <a:rPr lang="en-US" sz="3600" b="1" cap="small" dirty="0" smtClean="0">
                <a:solidFill>
                  <a:srgbClr val="77933C"/>
                </a:solidFill>
              </a:rPr>
              <a:t>eload </a:t>
            </a:r>
            <a:r>
              <a:rPr lang="en-US" sz="3600" dirty="0" smtClean="0"/>
              <a:t>line</a:t>
            </a:r>
          </a:p>
          <a:p>
            <a:pPr lvl="1"/>
            <a:r>
              <a:rPr lang="en-US" sz="3200" dirty="0"/>
              <a:t>slow-&gt; no access</a:t>
            </a:r>
          </a:p>
          <a:p>
            <a:pPr lvl="1"/>
            <a:r>
              <a:rPr lang="en-US" sz="3200" dirty="0" smtClean="0"/>
              <a:t>fast-&gt; access</a:t>
            </a:r>
          </a:p>
          <a:p>
            <a:r>
              <a:rPr lang="en-US" sz="3600" dirty="0" smtClean="0"/>
              <a:t>Repeat</a:t>
            </a:r>
          </a:p>
        </p:txBody>
      </p:sp>
      <p:sp>
        <p:nvSpPr>
          <p:cNvPr id="8" name="TextBox 7"/>
          <p:cNvSpPr txBox="1"/>
          <p:nvPr/>
        </p:nvSpPr>
        <p:spPr>
          <a:xfrm>
            <a:off x="6918851" y="133457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3" name="Rectangle 22"/>
          <p:cNvSpPr/>
          <p:nvPr/>
        </p:nvSpPr>
        <p:spPr>
          <a:xfrm>
            <a:off x="7689222"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1785503"/>
            <a:ext cx="2919907" cy="25354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7827871" y="2068894"/>
            <a:ext cx="781979" cy="1058318"/>
          </a:xfrm>
          <a:prstGeom prst="rect">
            <a:avLst/>
          </a:prstGeom>
        </p:spPr>
      </p:pic>
      <p:pic>
        <p:nvPicPr>
          <p:cNvPr id="12" name="Picture 11" descr="out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457" y="2130179"/>
            <a:ext cx="1038070" cy="943221"/>
          </a:xfrm>
          <a:prstGeom prst="rect">
            <a:avLst/>
          </a:prstGeom>
        </p:spPr>
      </p:pic>
      <p:sp>
        <p:nvSpPr>
          <p:cNvPr id="22" name="Rectangle 21"/>
          <p:cNvSpPr/>
          <p:nvPr/>
        </p:nvSpPr>
        <p:spPr>
          <a:xfrm>
            <a:off x="6300304" y="5833343"/>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152515" y="3667887"/>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lus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222" y="2572733"/>
            <a:ext cx="718511" cy="716458"/>
          </a:xfrm>
          <a:prstGeom prst="rect">
            <a:avLst/>
          </a:prstGeom>
        </p:spPr>
      </p:pic>
      <p:pic>
        <p:nvPicPr>
          <p:cNvPr id="15" name="Picture 14" descr="thumb4.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3384" y="2505199"/>
            <a:ext cx="1162688" cy="1162688"/>
          </a:xfrm>
          <a:prstGeom prst="rect">
            <a:avLst/>
          </a:prstGeom>
        </p:spPr>
      </p:pic>
      <p:sp>
        <p:nvSpPr>
          <p:cNvPr id="16" name="Slide Number Placeholder 15"/>
          <p:cNvSpPr>
            <a:spLocks noGrp="1"/>
          </p:cNvSpPr>
          <p:nvPr>
            <p:ph type="sldNum" sz="quarter" idx="12"/>
          </p:nvPr>
        </p:nvSpPr>
        <p:spPr/>
        <p:txBody>
          <a:bodyPr/>
          <a:lstStyle/>
          <a:p>
            <a:fld id="{8DD86EB0-85D6-C64A-9CD6-2DB7C42F884D}" type="slidenum">
              <a:rPr lang="en-US" smtClean="0"/>
              <a:t>28</a:t>
            </a:fld>
            <a:endParaRPr lang="en-US"/>
          </a:p>
        </p:txBody>
      </p:sp>
    </p:spTree>
    <p:extLst>
      <p:ext uri="{BB962C8B-B14F-4D97-AF65-F5344CB8AC3E}">
        <p14:creationId xmlns:p14="http://schemas.microsoft.com/office/powerpoint/2010/main" val="103769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0" presetClass="path" presetSubtype="0" accel="50000" decel="50000" fill="hold" nodeType="withEffect">
                                  <p:stCondLst>
                                    <p:cond delay="0"/>
                                  </p:stCondLst>
                                  <p:childTnLst>
                                    <p:animMotion origin="layout" path="M 1.66667E-6 -4.81481E-6 L -0.0842 0.12801 " pathEditMode="relative" rAng="0" ptsTypes="AA">
                                      <p:cBhvr>
                                        <p:cTn id="10" dur="1000" fill="hold"/>
                                        <p:tgtEl>
                                          <p:spTgt spid="7"/>
                                        </p:tgtEl>
                                        <p:attrNameLst>
                                          <p:attrName>ppt_x</p:attrName>
                                          <p:attrName>ppt_y</p:attrName>
                                        </p:attrNameLst>
                                      </p:cBhvr>
                                      <p:rCtr x="-4219" y="6389"/>
                                    </p:animMotion>
                                  </p:childTnLst>
                                </p:cTn>
                              </p:par>
                            </p:childTnLst>
                          </p:cTn>
                        </p:par>
                        <p:par>
                          <p:cTn id="11" fill="hold">
                            <p:stCondLst>
                              <p:cond delay="1000"/>
                            </p:stCondLst>
                            <p:childTnLst>
                              <p:par>
                                <p:cTn id="12" presetID="1" presetClass="exit" presetSubtype="0" fill="hold" nodeType="afterEffect">
                                  <p:stCondLst>
                                    <p:cond delay="50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3"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4" nodeType="afterEffect">
                                  <p:stCondLst>
                                    <p:cond delay="0"/>
                                  </p:stCondLst>
                                  <p:childTnLst>
                                    <p:animMotion origin="layout" path="M 0 0 L 0.09393 -0.31481 " pathEditMode="relative" ptsTypes="AA">
                                      <p:cBhvr>
                                        <p:cTn id="29" dur="3000" fill="hold"/>
                                        <p:tgtEl>
                                          <p:spTgt spid="22"/>
                                        </p:tgtEl>
                                        <p:attrNameLst>
                                          <p:attrName>ppt_x</p:attrName>
                                          <p:attrName>ppt_y</p:attrName>
                                        </p:attrNameLst>
                                      </p:cBhvr>
                                    </p:animMotion>
                                  </p:childTnLst>
                                </p:cTn>
                              </p:par>
                            </p:childTnLst>
                          </p:cTn>
                        </p:par>
                        <p:par>
                          <p:cTn id="30" fill="hold">
                            <p:stCondLst>
                              <p:cond delay="3000"/>
                            </p:stCondLst>
                            <p:childTnLst>
                              <p:par>
                                <p:cTn id="31" presetID="1" presetClass="entr" presetSubtype="0" fill="hold" grpId="6"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7" nodeType="afterEffect">
                                  <p:stCondLst>
                                    <p:cond delay="0"/>
                                  </p:stCondLst>
                                  <p:childTnLst>
                                    <p:animMotion origin="layout" path="M 0 0 L 0.08437 -0.12917 " pathEditMode="relative" ptsTypes="AA">
                                      <p:cBhvr>
                                        <p:cTn id="35" dur="500" fill="hold"/>
                                        <p:tgtEl>
                                          <p:spTgt spid="29"/>
                                        </p:tgtEl>
                                        <p:attrNameLst>
                                          <p:attrName>ppt_x</p:attrName>
                                          <p:attrName>ppt_y</p:attrName>
                                        </p:attrNameLst>
                                      </p:cBhvr>
                                    </p:animMotion>
                                  </p:childTnLst>
                                </p:cTn>
                              </p:par>
                            </p:childTnLst>
                          </p:cTn>
                        </p:par>
                        <p:par>
                          <p:cTn id="36" fill="hold">
                            <p:stCondLst>
                              <p:cond delay="3500"/>
                            </p:stCondLst>
                            <p:childTnLst>
                              <p:par>
                                <p:cTn id="37" presetID="1" presetClass="exit" presetSubtype="0" fill="hold" grpId="8" nodeType="afterEffect">
                                  <p:stCondLst>
                                    <p:cond delay="0"/>
                                  </p:stCondLst>
                                  <p:childTnLst>
                                    <p:set>
                                      <p:cBhvr>
                                        <p:cTn id="38" dur="1" fill="hold">
                                          <p:stCondLst>
                                            <p:cond delay="0"/>
                                          </p:stCondLst>
                                        </p:cTn>
                                        <p:tgtEl>
                                          <p:spTgt spid="2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childTnLst>
                                </p:cTn>
                              </p:par>
                              <p:par>
                                <p:cTn id="45" presetID="0" presetClass="path" presetSubtype="0" accel="50000" decel="50000" fill="hold" nodeType="withEffect">
                                  <p:stCondLst>
                                    <p:cond delay="0"/>
                                  </p:stCondLst>
                                  <p:childTnLst>
                                    <p:animMotion origin="layout" path="M -0.00052 -0.00023 L -0.0842 0.12825 " pathEditMode="relative" ptsTypes="AA">
                                      <p:cBhvr>
                                        <p:cTn id="46" dur="1500" fill="hold"/>
                                        <p:tgtEl>
                                          <p:spTgt spid="7"/>
                                        </p:tgtEl>
                                        <p:attrNameLst>
                                          <p:attrName>ppt_x</p:attrName>
                                          <p:attrName>ppt_y</p:attrName>
                                        </p:attrNameLst>
                                      </p:cBhvr>
                                    </p:animMotion>
                                  </p:childTnLst>
                                </p:cTn>
                              </p:par>
                            </p:childTnLst>
                          </p:cTn>
                        </p:par>
                        <p:par>
                          <p:cTn id="47" fill="hold">
                            <p:stCondLst>
                              <p:cond delay="1500"/>
                            </p:stCondLst>
                            <p:childTnLst>
                              <p:par>
                                <p:cTn id="48" presetID="1" presetClass="exit" presetSubtype="0" fill="hold" nodeType="afterEffect">
                                  <p:stCondLst>
                                    <p:cond delay="0"/>
                                  </p:stCondLst>
                                  <p:childTnLst>
                                    <p:set>
                                      <p:cBhvr>
                                        <p:cTn id="49" dur="1" fill="hold">
                                          <p:stCondLst>
                                            <p:cond delay="0"/>
                                          </p:stCondLst>
                                        </p:cTn>
                                        <p:tgtEl>
                                          <p:spTgt spid="7"/>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22"/>
                                        </p:tgtEl>
                                        <p:attrNameLst>
                                          <p:attrName>style.visibility</p:attrName>
                                        </p:attrNameLst>
                                      </p:cBhvr>
                                      <p:to>
                                        <p:strVal val="hidden"/>
                                      </p:to>
                                    </p:set>
                                  </p:childTnLst>
                                </p:cTn>
                              </p:par>
                            </p:childTnLst>
                          </p:cTn>
                        </p:par>
                        <p:par>
                          <p:cTn id="52" fill="hold">
                            <p:stCondLst>
                              <p:cond delay="1500"/>
                            </p:stCondLst>
                            <p:childTnLst>
                              <p:par>
                                <p:cTn id="53" presetID="1"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par>
                          <p:cTn id="59" fill="hold">
                            <p:stCondLst>
                              <p:cond delay="0"/>
                            </p:stCondLst>
                            <p:childTnLst>
                              <p:par>
                                <p:cTn id="60" presetID="0" presetClass="path" presetSubtype="0" accel="50000" decel="50000" fill="hold" grpId="1" nodeType="afterEffect">
                                  <p:stCondLst>
                                    <p:cond delay="0"/>
                                  </p:stCondLst>
                                  <p:childTnLst>
                                    <p:animMotion origin="layout" path="M -0.0007 -0.00093 L 0.09375 -0.31574 " pathEditMode="relative" rAng="0" ptsTypes="AA">
                                      <p:cBhvr>
                                        <p:cTn id="61" dur="3000" fill="hold"/>
                                        <p:tgtEl>
                                          <p:spTgt spid="22"/>
                                        </p:tgtEl>
                                        <p:attrNameLst>
                                          <p:attrName>ppt_x</p:attrName>
                                          <p:attrName>ppt_y</p:attrName>
                                        </p:attrNameLst>
                                      </p:cBhvr>
                                      <p:rCtr x="4722" y="-15741"/>
                                    </p:animMotion>
                                  </p:childTnLst>
                                </p:cTn>
                              </p:par>
                            </p:childTnLst>
                          </p:cTn>
                        </p:par>
                        <p:par>
                          <p:cTn id="62" fill="hold">
                            <p:stCondLst>
                              <p:cond delay="3000"/>
                            </p:stCondLst>
                            <p:childTnLst>
                              <p:par>
                                <p:cTn id="63" presetID="1" presetClass="entr" presetSubtype="0" fill="hold" grpId="1"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par>
                          <p:cTn id="65" fill="hold">
                            <p:stCondLst>
                              <p:cond delay="3000"/>
                            </p:stCondLst>
                            <p:childTnLst>
                              <p:par>
                                <p:cTn id="66" presetID="0" presetClass="path" presetSubtype="0" accel="50000" decel="50000" fill="hold" grpId="2" nodeType="afterEffect">
                                  <p:stCondLst>
                                    <p:cond delay="0"/>
                                  </p:stCondLst>
                                  <p:childTnLst>
                                    <p:animMotion origin="layout" path="M 0 0 L -0.04705 -0.1426 " pathEditMode="relative" ptsTypes="AA">
                                      <p:cBhvr>
                                        <p:cTn id="67" dur="500" fill="hold"/>
                                        <p:tgtEl>
                                          <p:spTgt spid="29"/>
                                        </p:tgtEl>
                                        <p:attrNameLst>
                                          <p:attrName>ppt_x</p:attrName>
                                          <p:attrName>ppt_y</p:attrName>
                                        </p:attrNameLst>
                                      </p:cBhvr>
                                    </p:animMotion>
                                  </p:childTnLst>
                                </p:cTn>
                              </p:par>
                            </p:childTnLst>
                          </p:cTn>
                        </p:par>
                        <p:par>
                          <p:cTn id="68" fill="hold">
                            <p:stCondLst>
                              <p:cond delay="3500"/>
                            </p:stCondLst>
                            <p:childTnLst>
                              <p:par>
                                <p:cTn id="69" presetID="1" presetClass="exit" presetSubtype="0" fill="hold" grpId="9" nodeType="afterEffect">
                                  <p:stCondLst>
                                    <p:cond delay="0"/>
                                  </p:stCondLst>
                                  <p:childTnLst>
                                    <p:set>
                                      <p:cBhvr>
                                        <p:cTn id="70" dur="1" fill="hold">
                                          <p:stCondLst>
                                            <p:cond delay="0"/>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3" nodeType="afterEffect">
                                  <p:stCondLst>
                                    <p:cond delay="0"/>
                                  </p:stCondLst>
                                  <p:childTnLst>
                                    <p:set>
                                      <p:cBhvr>
                                        <p:cTn id="77" dur="1" fill="hold">
                                          <p:stCondLst>
                                            <p:cond delay="0"/>
                                          </p:stCondLst>
                                        </p:cTn>
                                        <p:tgtEl>
                                          <p:spTgt spid="29"/>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grpId="4" nodeType="afterEffect">
                                  <p:stCondLst>
                                    <p:cond delay="0"/>
                                  </p:stCondLst>
                                  <p:childTnLst>
                                    <p:animMotion origin="layout" path="M 0 0 L 0.0842 -0.12825 " pathEditMode="relative" ptsTypes="AA">
                                      <p:cBhvr>
                                        <p:cTn id="80" dur="500" fill="hold"/>
                                        <p:tgtEl>
                                          <p:spTgt spid="29"/>
                                        </p:tgtEl>
                                        <p:attrNameLst>
                                          <p:attrName>ppt_x</p:attrName>
                                          <p:attrName>ppt_y</p:attrName>
                                        </p:attrNameLst>
                                      </p:cBhvr>
                                    </p:animMotion>
                                  </p:childTnLst>
                                </p:cTn>
                              </p:par>
                            </p:childTnLst>
                          </p:cTn>
                        </p:par>
                        <p:par>
                          <p:cTn id="81" fill="hold">
                            <p:stCondLst>
                              <p:cond delay="500"/>
                            </p:stCondLst>
                            <p:childTnLst>
                              <p:par>
                                <p:cTn id="82" presetID="1" presetClass="exit" presetSubtype="0" fill="hold" grpId="5" nodeType="afterEffect">
                                  <p:stCondLst>
                                    <p:cond delay="0"/>
                                  </p:stCondLst>
                                  <p:childTnLst>
                                    <p:set>
                                      <p:cBhvr>
                                        <p:cTn id="83"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9" grpId="0" animBg="1"/>
      <p:bldP spid="29" grpId="1" animBg="1"/>
      <p:bldP spid="29" grpId="2" animBg="1"/>
      <p:bldP spid="29" grpId="3" animBg="1"/>
      <p:bldP spid="29" grpId="4" animBg="1"/>
      <p:bldP spid="29" grpId="5" animBg="1"/>
      <p:bldP spid="29" grpId="6" animBg="1"/>
      <p:bldP spid="29" grpId="7" animBg="1"/>
      <p:bldP spid="29" grpId="8" animBg="1"/>
      <p:bldP spid="29" grpId="9"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Flush+Reload</a:t>
            </a:r>
            <a:r>
              <a:rPr lang="en-US" dirty="0" smtClean="0"/>
              <a:t> code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de-DE" dirty="0" smtClean="0">
                <a:latin typeface="Courier New"/>
                <a:cs typeface="Courier New"/>
              </a:rPr>
              <a:t>   </a:t>
            </a:r>
            <a:r>
              <a:rPr lang="de-DE" dirty="0" err="1" smtClean="0">
                <a:latin typeface="Courier New"/>
                <a:cs typeface="Courier New"/>
              </a:rPr>
              <a:t>mfence</a:t>
            </a:r>
            <a:endParaRPr lang="de-DE" dirty="0">
              <a:latin typeface="Courier New"/>
              <a:cs typeface="Courier New"/>
            </a:endParaRPr>
          </a:p>
          <a:p>
            <a:pPr marL="0" indent="0">
              <a:buNone/>
            </a:pPr>
            <a:r>
              <a:rPr lang="de-DE" dirty="0">
                <a:latin typeface="Courier New"/>
                <a:cs typeface="Courier New"/>
              </a:rPr>
              <a:t> </a:t>
            </a:r>
            <a:r>
              <a:rPr lang="de-DE" dirty="0" smtClean="0">
                <a:latin typeface="Courier New"/>
                <a:cs typeface="Courier New"/>
              </a:rPr>
              <a:t>  </a:t>
            </a:r>
            <a:r>
              <a:rPr lang="de-DE" dirty="0" err="1" smtClean="0">
                <a:latin typeface="Courier New"/>
                <a:cs typeface="Courier New"/>
              </a:rPr>
              <a:t>rdtscp</a:t>
            </a:r>
            <a:endParaRPr lang="de-DE" dirty="0">
              <a:latin typeface="Courier New"/>
              <a:cs typeface="Courier New"/>
            </a:endParaRPr>
          </a:p>
          <a:p>
            <a:pPr marL="0" indent="0">
              <a:buNone/>
            </a:pPr>
            <a:r>
              <a:rPr lang="sk-SK" dirty="0" smtClean="0">
                <a:latin typeface="Courier New"/>
                <a:cs typeface="Courier New"/>
              </a:rPr>
              <a:t>   mov %</a:t>
            </a:r>
            <a:r>
              <a:rPr lang="sk-SK" dirty="0">
                <a:latin typeface="Courier New"/>
                <a:cs typeface="Courier New"/>
              </a:rPr>
              <a:t>eax, </a:t>
            </a:r>
            <a:r>
              <a:rPr lang="sk-SK" dirty="0" smtClean="0">
                <a:latin typeface="Courier New"/>
                <a:cs typeface="Courier New"/>
              </a:rPr>
              <a:t>%esi</a:t>
            </a:r>
            <a:endParaRPr lang="sk-SK" dirty="0">
              <a:latin typeface="Courier New"/>
              <a:cs typeface="Courier New"/>
            </a:endParaRPr>
          </a:p>
          <a:p>
            <a:pPr marL="0" indent="0">
              <a:buNone/>
            </a:pPr>
            <a:r>
              <a:rPr lang="sk-SK" dirty="0" smtClean="0">
                <a:latin typeface="Courier New"/>
                <a:cs typeface="Courier New"/>
              </a:rPr>
              <a:t>   mov </a:t>
            </a:r>
            <a:r>
              <a:rPr lang="sk-SK" dirty="0">
                <a:latin typeface="Courier New"/>
                <a:cs typeface="Courier New"/>
              </a:rPr>
              <a:t>(</a:t>
            </a:r>
            <a:r>
              <a:rPr lang="sk-SK" dirty="0" smtClean="0">
                <a:latin typeface="Courier New"/>
                <a:cs typeface="Courier New"/>
              </a:rPr>
              <a:t>%ebx)</a:t>
            </a:r>
            <a:r>
              <a:rPr lang="sk-SK" dirty="0">
                <a:latin typeface="Courier New"/>
                <a:cs typeface="Courier New"/>
              </a:rPr>
              <a:t>, </a:t>
            </a:r>
            <a:r>
              <a:rPr lang="sk-SK" dirty="0" smtClean="0">
                <a:latin typeface="Courier New"/>
                <a:cs typeface="Courier New"/>
              </a:rPr>
              <a:t>%eax</a:t>
            </a:r>
            <a:endParaRPr lang="sk-SK" dirty="0">
              <a:latin typeface="Courier New"/>
              <a:cs typeface="Courier New"/>
            </a:endParaRPr>
          </a:p>
          <a:p>
            <a:pPr marL="0" indent="0">
              <a:buNone/>
            </a:pPr>
            <a:r>
              <a:rPr lang="de-DE" dirty="0" smtClean="0">
                <a:latin typeface="Courier New"/>
                <a:cs typeface="Courier New"/>
              </a:rPr>
              <a:t>   </a:t>
            </a:r>
            <a:r>
              <a:rPr lang="de-DE" dirty="0" err="1" smtClean="0">
                <a:latin typeface="Courier New"/>
                <a:cs typeface="Courier New"/>
              </a:rPr>
              <a:t>rdtscp</a:t>
            </a:r>
            <a:endParaRPr lang="de-DE" dirty="0">
              <a:latin typeface="Courier New"/>
              <a:cs typeface="Courier New"/>
            </a:endParaRPr>
          </a:p>
          <a:p>
            <a:pPr marL="0" indent="0">
              <a:buNone/>
            </a:pPr>
            <a:r>
              <a:rPr lang="ro-RO" dirty="0" smtClean="0">
                <a:latin typeface="Courier New"/>
                <a:cs typeface="Courier New"/>
              </a:rPr>
              <a:t>   sub %</a:t>
            </a:r>
            <a:r>
              <a:rPr lang="ro-RO" dirty="0">
                <a:latin typeface="Courier New"/>
                <a:cs typeface="Courier New"/>
              </a:rPr>
              <a:t>esi, </a:t>
            </a:r>
            <a:r>
              <a:rPr lang="ro-RO" dirty="0" smtClean="0">
                <a:latin typeface="Courier New"/>
                <a:cs typeface="Courier New"/>
              </a:rPr>
              <a:t>%eax</a:t>
            </a:r>
          </a:p>
          <a:p>
            <a:pPr marL="0" indent="0">
              <a:buNone/>
            </a:pPr>
            <a:r>
              <a:rPr lang="ro-RO" dirty="0">
                <a:latin typeface="Courier New"/>
                <a:cs typeface="Courier New"/>
              </a:rPr>
              <a:t> </a:t>
            </a:r>
            <a:r>
              <a:rPr lang="ro-RO" dirty="0" smtClean="0">
                <a:latin typeface="Courier New"/>
                <a:cs typeface="Courier New"/>
              </a:rPr>
              <a:t>  clflush 0(%ebx)</a:t>
            </a:r>
          </a:p>
          <a:p>
            <a:pPr marL="0" indent="0">
              <a:buNone/>
            </a:pPr>
            <a:endParaRPr lang="ro-RO" dirty="0">
              <a:latin typeface="Courier New"/>
              <a:cs typeface="Courier New"/>
            </a:endParaRPr>
          </a:p>
          <a:p>
            <a:pPr marL="0" indent="0">
              <a:buNone/>
            </a:pPr>
            <a:endParaRPr lang="ro-RO" dirty="0" smtClean="0">
              <a:latin typeface="Courier New"/>
              <a:cs typeface="Courier New"/>
            </a:endParaRPr>
          </a:p>
          <a:p>
            <a:r>
              <a:rPr lang="ro-RO" dirty="0">
                <a:cs typeface="Courier New"/>
              </a:rPr>
              <a:t>A</a:t>
            </a:r>
            <a:r>
              <a:rPr lang="ro-RO" dirty="0" smtClean="0">
                <a:cs typeface="Courier New"/>
              </a:rPr>
              <a:t>lso need:</a:t>
            </a:r>
          </a:p>
          <a:p>
            <a:pPr lvl="1"/>
            <a:r>
              <a:rPr lang="ro-RO" dirty="0" smtClean="0">
                <a:cs typeface="Courier New"/>
              </a:rPr>
              <a:t>Wait</a:t>
            </a:r>
          </a:p>
          <a:p>
            <a:pPr lvl="1"/>
            <a:r>
              <a:rPr lang="ro-RO" dirty="0" smtClean="0">
                <a:cs typeface="Courier New"/>
              </a:rPr>
              <a:t>Data collection</a:t>
            </a:r>
          </a:p>
          <a:p>
            <a:pPr lvl="1"/>
            <a:r>
              <a:rPr lang="ro-RO" dirty="0" smtClean="0">
                <a:cs typeface="Courier New"/>
              </a:rPr>
              <a:t>Noise handling</a:t>
            </a:r>
          </a:p>
          <a:p>
            <a:pPr lvl="1"/>
            <a:r>
              <a:rPr lang="ro-RO" dirty="0" smtClean="0">
                <a:cs typeface="Courier New"/>
              </a:rPr>
              <a:t>Initial parsing</a:t>
            </a:r>
            <a:endParaRPr lang="en-US" dirty="0">
              <a:cs typeface="Courier New"/>
            </a:endParaRPr>
          </a:p>
        </p:txBody>
      </p:sp>
      <p:sp>
        <p:nvSpPr>
          <p:cNvPr id="4" name="Slide Number Placeholder 3"/>
          <p:cNvSpPr>
            <a:spLocks noGrp="1"/>
          </p:cNvSpPr>
          <p:nvPr>
            <p:ph type="sldNum" sz="quarter" idx="12"/>
          </p:nvPr>
        </p:nvSpPr>
        <p:spPr/>
        <p:txBody>
          <a:bodyPr/>
          <a:lstStyle/>
          <a:p>
            <a:fld id="{2E642E2A-0D82-FB49-827A-2D4C9E3E48E3}" type="slidenum">
              <a:rPr lang="en-US" smtClean="0"/>
              <a:t>29</a:t>
            </a:fld>
            <a:endParaRPr lang="en-US"/>
          </a:p>
        </p:txBody>
      </p:sp>
    </p:spTree>
    <p:extLst>
      <p:ext uri="{BB962C8B-B14F-4D97-AF65-F5344CB8AC3E}">
        <p14:creationId xmlns:p14="http://schemas.microsoft.com/office/powerpoint/2010/main" val="2202711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Publications and Global </a:t>
            </a:r>
            <a:r>
              <a:rPr lang="en-US" dirty="0" smtClean="0"/>
              <a:t>Temperature</a:t>
            </a:r>
            <a:endParaRPr lang="en-US" dirty="0"/>
          </a:p>
        </p:txBody>
      </p:sp>
      <p:pic>
        <p:nvPicPr>
          <p:cNvPr id="5" name="Content Placeholder 4"/>
          <p:cNvPicPr>
            <a:picLocks noGrp="1" noChangeAspect="1"/>
          </p:cNvPicPr>
          <p:nvPr>
            <p:ph idx="1"/>
          </p:nvPr>
        </p:nvPicPr>
        <p:blipFill>
          <a:blip r:embed="rId2"/>
          <a:srcRect l="-14864" r="-14864"/>
          <a:stretch>
            <a:fillRect/>
          </a:stretch>
        </p:blipFill>
        <p:spPr/>
      </p:pic>
      <p:sp>
        <p:nvSpPr>
          <p:cNvPr id="3" name="Slide Number Placeholder 2"/>
          <p:cNvSpPr>
            <a:spLocks noGrp="1"/>
          </p:cNvSpPr>
          <p:nvPr>
            <p:ph type="sldNum" sz="quarter" idx="12"/>
          </p:nvPr>
        </p:nvSpPr>
        <p:spPr/>
        <p:txBody>
          <a:bodyPr/>
          <a:lstStyle/>
          <a:p>
            <a:fld id="{2E642E2A-0D82-FB49-827A-2D4C9E3E48E3}" type="slidenum">
              <a:rPr lang="en-US" smtClean="0"/>
              <a:t>3</a:t>
            </a:fld>
            <a:endParaRPr lang="en-US"/>
          </a:p>
        </p:txBody>
      </p:sp>
    </p:spTree>
    <p:extLst>
      <p:ext uri="{BB962C8B-B14F-4D97-AF65-F5344CB8AC3E}">
        <p14:creationId xmlns:p14="http://schemas.microsoft.com/office/powerpoint/2010/main" val="304512006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FR-1-file-access</a:t>
            </a:r>
          </a:p>
          <a:p>
            <a:r>
              <a:rPr lang="en-US" dirty="0" smtClean="0"/>
              <a:t>FR-2-file-access</a:t>
            </a:r>
          </a:p>
          <a:p>
            <a:endParaRPr lang="en-US" dirty="0"/>
          </a:p>
          <a:p>
            <a:r>
              <a:rPr lang="en-US" dirty="0" smtClean="0"/>
              <a:t>FR-threshold</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30</a:t>
            </a:fld>
            <a:endParaRPr lang="en-US"/>
          </a:p>
        </p:txBody>
      </p:sp>
    </p:spTree>
    <p:extLst>
      <p:ext uri="{BB962C8B-B14F-4D97-AF65-F5344CB8AC3E}">
        <p14:creationId xmlns:p14="http://schemas.microsoft.com/office/powerpoint/2010/main" val="801084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code</a:t>
            </a:r>
            <a:endParaRPr lang="en-US" dirty="0"/>
          </a:p>
        </p:txBody>
      </p:sp>
      <p:sp>
        <p:nvSpPr>
          <p:cNvPr id="3" name="Content Placeholder 2"/>
          <p:cNvSpPr>
            <a:spLocks noGrp="1"/>
          </p:cNvSpPr>
          <p:nvPr>
            <p:ph idx="1"/>
          </p:nvPr>
        </p:nvSpPr>
        <p:spPr/>
        <p:txBody>
          <a:bodyPr/>
          <a:lstStyle/>
          <a:p>
            <a:r>
              <a:rPr lang="en-US" dirty="0" smtClean="0"/>
              <a:t>Use </a:t>
            </a:r>
            <a:r>
              <a:rPr lang="en-US" dirty="0" smtClean="0">
                <a:latin typeface="Courier New"/>
                <a:cs typeface="Courier New"/>
              </a:rPr>
              <a:t>nm</a:t>
            </a:r>
            <a:r>
              <a:rPr lang="en-US" dirty="0" smtClean="0"/>
              <a:t>, </a:t>
            </a:r>
            <a:r>
              <a:rPr lang="en-US" dirty="0" err="1" smtClean="0">
                <a:latin typeface="Courier New"/>
                <a:cs typeface="Courier New"/>
              </a:rPr>
              <a:t>gdb</a:t>
            </a:r>
            <a:r>
              <a:rPr lang="en-US" dirty="0" smtClean="0"/>
              <a:t>, </a:t>
            </a:r>
            <a:r>
              <a:rPr lang="en-US" dirty="0" err="1" smtClean="0">
                <a:latin typeface="Courier New"/>
                <a:cs typeface="Courier New"/>
              </a:rPr>
              <a:t>objdump</a:t>
            </a:r>
            <a:r>
              <a:rPr lang="en-US" dirty="0" smtClean="0"/>
              <a:t>, etc.</a:t>
            </a:r>
          </a:p>
          <a:p>
            <a:pPr lvl="1"/>
            <a:r>
              <a:rPr lang="en-US" dirty="0" smtClean="0"/>
              <a:t>Demo scripts </a:t>
            </a:r>
            <a:r>
              <a:rPr lang="en-US" dirty="0" err="1" smtClean="0">
                <a:latin typeface="Courier New"/>
                <a:cs typeface="Courier New"/>
              </a:rPr>
              <a:t>functiondump.sh</a:t>
            </a:r>
            <a:r>
              <a:rPr lang="en-US" dirty="0" smtClean="0">
                <a:latin typeface="Courier New"/>
                <a:cs typeface="Courier New"/>
              </a:rPr>
              <a:t> </a:t>
            </a:r>
            <a:r>
              <a:rPr lang="en-US" dirty="0" smtClean="0"/>
              <a:t>and </a:t>
            </a:r>
            <a:r>
              <a:rPr lang="en-US" dirty="0" err="1" smtClean="0">
                <a:latin typeface="Courier New"/>
                <a:cs typeface="Courier New"/>
              </a:rPr>
              <a:t>debuginfo.sh</a:t>
            </a:r>
            <a:endParaRPr lang="en-US" dirty="0" smtClean="0">
              <a:latin typeface="Courier New"/>
              <a:cs typeface="Courier New"/>
            </a:endParaRPr>
          </a:p>
          <a:p>
            <a:r>
              <a:rPr lang="en-US" dirty="0" smtClean="0"/>
              <a:t>Remember the base address</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31</a:t>
            </a:fld>
            <a:endParaRPr lang="en-US"/>
          </a:p>
        </p:txBody>
      </p:sp>
    </p:spTree>
    <p:extLst>
      <p:ext uri="{BB962C8B-B14F-4D97-AF65-F5344CB8AC3E}">
        <p14:creationId xmlns:p14="http://schemas.microsoft.com/office/powerpoint/2010/main" val="25188760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FR-function-call</a:t>
            </a:r>
          </a:p>
        </p:txBody>
      </p:sp>
      <p:sp>
        <p:nvSpPr>
          <p:cNvPr id="4" name="Slide Number Placeholder 3"/>
          <p:cNvSpPr>
            <a:spLocks noGrp="1"/>
          </p:cNvSpPr>
          <p:nvPr>
            <p:ph type="sldNum" sz="quarter" idx="12"/>
          </p:nvPr>
        </p:nvSpPr>
        <p:spPr/>
        <p:txBody>
          <a:bodyPr/>
          <a:lstStyle/>
          <a:p>
            <a:fld id="{2E642E2A-0D82-FB49-827A-2D4C9E3E48E3}" type="slidenum">
              <a:rPr lang="en-US" smtClean="0"/>
              <a:t>32</a:t>
            </a:fld>
            <a:endParaRPr lang="en-US"/>
          </a:p>
        </p:txBody>
      </p:sp>
    </p:spTree>
    <p:extLst>
      <p:ext uri="{BB962C8B-B14F-4D97-AF65-F5344CB8AC3E}">
        <p14:creationId xmlns:p14="http://schemas.microsoft.com/office/powerpoint/2010/main" val="6171739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F+R</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grpSp>
        <p:nvGrpSpPr>
          <p:cNvPr id="27" name="Group 26"/>
          <p:cNvGrpSpPr/>
          <p:nvPr/>
        </p:nvGrpSpPr>
        <p:grpSpPr>
          <a:xfrm>
            <a:off x="4451048" y="4430486"/>
            <a:ext cx="4692953" cy="435429"/>
            <a:chOff x="4451048" y="4434114"/>
            <a:chExt cx="4692953" cy="435429"/>
          </a:xfrm>
        </p:grpSpPr>
        <p:grpSp>
          <p:nvGrpSpPr>
            <p:cNvPr id="19" name="Group 18"/>
            <p:cNvGrpSpPr/>
            <p:nvPr/>
          </p:nvGrpSpPr>
          <p:grpSpPr>
            <a:xfrm>
              <a:off x="4451048" y="4434114"/>
              <a:ext cx="2975428" cy="435429"/>
              <a:chOff x="1475620" y="4426857"/>
              <a:chExt cx="2975428" cy="435429"/>
            </a:xfrm>
          </p:grpSpPr>
          <p:sp>
            <p:nvSpPr>
              <p:cNvPr id="20" name="Rectangle 19"/>
              <p:cNvSpPr/>
              <p:nvPr/>
            </p:nvSpPr>
            <p:spPr>
              <a:xfrm>
                <a:off x="1475620" y="442685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1959430" y="442685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22" name="Rectangle 21"/>
              <p:cNvSpPr/>
              <p:nvPr/>
            </p:nvSpPr>
            <p:spPr>
              <a:xfrm>
                <a:off x="3725333" y="442685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grpSp>
        <p:sp>
          <p:nvSpPr>
            <p:cNvPr id="24" name="Rectangle 23"/>
            <p:cNvSpPr/>
            <p:nvPr/>
          </p:nvSpPr>
          <p:spPr>
            <a:xfrm>
              <a:off x="7426476" y="4434114"/>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910287" y="4434114"/>
              <a:ext cx="1233714"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grpSp>
      <p:sp useBgFill="1">
        <p:nvSpPr>
          <p:cNvPr id="29" name="Rectangle 28"/>
          <p:cNvSpPr/>
          <p:nvPr/>
        </p:nvSpPr>
        <p:spPr>
          <a:xfrm>
            <a:off x="1475619" y="4127500"/>
            <a:ext cx="483811"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0" name="Rectangle 29"/>
          <p:cNvSpPr/>
          <p:nvPr/>
        </p:nvSpPr>
        <p:spPr>
          <a:xfrm>
            <a:off x="1959430" y="4127500"/>
            <a:ext cx="1765903"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1" name="Rectangle 30"/>
          <p:cNvSpPr/>
          <p:nvPr/>
        </p:nvSpPr>
        <p:spPr>
          <a:xfrm>
            <a:off x="3725333" y="4127500"/>
            <a:ext cx="725715"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2" name="Rectangle 31"/>
          <p:cNvSpPr/>
          <p:nvPr/>
        </p:nvSpPr>
        <p:spPr>
          <a:xfrm>
            <a:off x="4451048" y="4127500"/>
            <a:ext cx="4692952"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2E642E2A-0D82-FB49-827A-2D4C9E3E48E3}" type="slidenum">
              <a:rPr lang="en-US" smtClean="0"/>
              <a:t>33</a:t>
            </a:fld>
            <a:endParaRPr lang="en-US"/>
          </a:p>
        </p:txBody>
      </p:sp>
    </p:spTree>
    <p:extLst>
      <p:ext uri="{BB962C8B-B14F-4D97-AF65-F5344CB8AC3E}">
        <p14:creationId xmlns:p14="http://schemas.microsoft.com/office/powerpoint/2010/main" val="2092126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22222E-6 L 0.05434 0.00185 " pathEditMode="relative" rAng="0" ptsTypes="AA">
                                      <p:cBhvr>
                                        <p:cTn id="6" dur="500" fill="hold"/>
                                        <p:tgtEl>
                                          <p:spTgt spid="29"/>
                                        </p:tgtEl>
                                        <p:attrNameLst>
                                          <p:attrName>ppt_x</p:attrName>
                                          <p:attrName>ppt_y</p:attrName>
                                        </p:attrNameLst>
                                      </p:cBhvr>
                                      <p:rCtr x="2708" y="93"/>
                                    </p:animMotion>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5.27778E-6 -4.07407E-6 L 0.19966 -4.07407E-6 " pathEditMode="relative" ptsTypes="AA">
                                      <p:cBhvr>
                                        <p:cTn id="13" dur="3000" fill="hold"/>
                                        <p:tgtEl>
                                          <p:spTgt spid="30"/>
                                        </p:tgtEl>
                                        <p:attrNameLst>
                                          <p:attrName>ppt_x</p:attrName>
                                          <p:attrName>ppt_y</p:attrName>
                                        </p:attrNameLst>
                                      </p:cBhvr>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38889E-6 -0.00185 L 0.08733 -0.00185 " pathEditMode="relative" rAng="0" ptsTypes="AA">
                                      <p:cBhvr>
                                        <p:cTn id="20" dur="1500" fill="hold"/>
                                        <p:tgtEl>
                                          <p:spTgt spid="31"/>
                                        </p:tgtEl>
                                        <p:attrNameLst>
                                          <p:attrName>ppt_x</p:attrName>
                                          <p:attrName>ppt_y</p:attrName>
                                        </p:attrNameLst>
                                      </p:cBhvr>
                                      <p:rCtr x="4358" y="0"/>
                                    </p:animMotion>
                                  </p:childTnLst>
                                </p:cTn>
                              </p:par>
                            </p:childTnLst>
                          </p:cTn>
                        </p:par>
                        <p:par>
                          <p:cTn id="21" fill="hold">
                            <p:stCondLst>
                              <p:cond delay="1500"/>
                            </p:stCondLst>
                            <p:childTnLst>
                              <p:par>
                                <p:cTn id="22" presetID="1" presetClass="exit" presetSubtype="0" fill="hold" grpId="1" nodeType="afterEffect">
                                  <p:stCondLst>
                                    <p:cond delay="0"/>
                                  </p:stCondLst>
                                  <p:childTnLst>
                                    <p:set>
                                      <p:cBhvr>
                                        <p:cTn id="23" dur="1" fill="hold">
                                          <p:stCondLst>
                                            <p:cond delay="0"/>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5E-6 3.7037E-7 L 0.5092 -0.00347 " pathEditMode="relative" rAng="0" ptsTypes="AA">
                                      <p:cBhvr>
                                        <p:cTn id="27" dur="4000" fill="hold"/>
                                        <p:tgtEl>
                                          <p:spTgt spid="32"/>
                                        </p:tgtEl>
                                        <p:attrNameLst>
                                          <p:attrName>ppt_x</p:attrName>
                                          <p:attrName>ppt_y</p:attrName>
                                        </p:attrNameLst>
                                      </p:cBhvr>
                                      <p:rCtr x="25451" y="-185"/>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F+R</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grpSp>
        <p:nvGrpSpPr>
          <p:cNvPr id="6" name="Group 5"/>
          <p:cNvGrpSpPr/>
          <p:nvPr/>
        </p:nvGrpSpPr>
        <p:grpSpPr>
          <a:xfrm>
            <a:off x="1475620" y="4430486"/>
            <a:ext cx="5225141" cy="435429"/>
            <a:chOff x="1475620" y="4430486"/>
            <a:chExt cx="5225141" cy="435429"/>
          </a:xfrm>
        </p:grpSpPr>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grpSp>
      <p:sp>
        <p:nvSpPr>
          <p:cNvPr id="22" name="Rectangle 21"/>
          <p:cNvSpPr/>
          <p:nvPr/>
        </p:nvSpPr>
        <p:spPr>
          <a:xfrm>
            <a:off x="6700762" y="4430486"/>
            <a:ext cx="205620"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600" dirty="0"/>
          </a:p>
        </p:txBody>
      </p:sp>
      <p:sp>
        <p:nvSpPr>
          <p:cNvPr id="24" name="Rectangle 23"/>
          <p:cNvSpPr/>
          <p:nvPr/>
        </p:nvSpPr>
        <p:spPr>
          <a:xfrm>
            <a:off x="6906382"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390192" y="4430486"/>
            <a:ext cx="1753808"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sp>
        <p:nvSpPr>
          <p:cNvPr id="3" name="TextBox 2"/>
          <p:cNvSpPr txBox="1"/>
          <p:nvPr/>
        </p:nvSpPr>
        <p:spPr>
          <a:xfrm>
            <a:off x="815623" y="4463534"/>
            <a:ext cx="518091" cy="369332"/>
          </a:xfrm>
          <a:prstGeom prst="rect">
            <a:avLst/>
          </a:prstGeom>
          <a:noFill/>
        </p:spPr>
        <p:txBody>
          <a:bodyPr wrap="none" rtlCol="0">
            <a:spAutoFit/>
          </a:bodyPr>
          <a:lstStyle/>
          <a:p>
            <a:pPr algn="r"/>
            <a:r>
              <a:rPr lang="en-US" dirty="0" smtClean="0"/>
              <a:t>Spy</a:t>
            </a:r>
            <a:endParaRPr lang="en-US" dirty="0"/>
          </a:p>
        </p:txBody>
      </p:sp>
      <p:sp>
        <p:nvSpPr>
          <p:cNvPr id="4" name="TextBox 3"/>
          <p:cNvSpPr txBox="1"/>
          <p:nvPr/>
        </p:nvSpPr>
        <p:spPr>
          <a:xfrm>
            <a:off x="554497" y="3656781"/>
            <a:ext cx="779217" cy="369332"/>
          </a:xfrm>
          <a:prstGeom prst="rect">
            <a:avLst/>
          </a:prstGeom>
          <a:noFill/>
        </p:spPr>
        <p:txBody>
          <a:bodyPr wrap="none" rtlCol="0">
            <a:spAutoFit/>
          </a:bodyPr>
          <a:lstStyle/>
          <a:p>
            <a:pPr algn="r"/>
            <a:r>
              <a:rPr lang="en-US" dirty="0" smtClean="0"/>
              <a:t>Victim</a:t>
            </a:r>
            <a:endParaRPr lang="en-US" dirty="0"/>
          </a:p>
        </p:txBody>
      </p:sp>
      <p:sp>
        <p:nvSpPr>
          <p:cNvPr id="26" name="Rectangle 25"/>
          <p:cNvSpPr/>
          <p:nvPr/>
        </p:nvSpPr>
        <p:spPr>
          <a:xfrm>
            <a:off x="6035524" y="3623733"/>
            <a:ext cx="3108476"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16" name="Rectangle 15"/>
          <p:cNvSpPr/>
          <p:nvPr/>
        </p:nvSpPr>
        <p:spPr>
          <a:xfrm>
            <a:off x="1475620" y="3623733"/>
            <a:ext cx="3930951"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23" name="Rectangle 22"/>
          <p:cNvSpPr/>
          <p:nvPr/>
        </p:nvSpPr>
        <p:spPr>
          <a:xfrm>
            <a:off x="5406571" y="3623733"/>
            <a:ext cx="628953"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access</a:t>
            </a:r>
            <a:endParaRPr lang="en-US" sz="1600" dirty="0">
              <a:solidFill>
                <a:schemeClr val="tx1"/>
              </a:solidFill>
            </a:endParaRPr>
          </a:p>
        </p:txBody>
      </p:sp>
      <p:sp useBgFill="1">
        <p:nvSpPr>
          <p:cNvPr id="34" name="Rectangle 33"/>
          <p:cNvSpPr/>
          <p:nvPr/>
        </p:nvSpPr>
        <p:spPr>
          <a:xfrm>
            <a:off x="1475619" y="3193143"/>
            <a:ext cx="3930952"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5406571" y="3193143"/>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6" name="Rectangle 35"/>
          <p:cNvSpPr/>
          <p:nvPr/>
        </p:nvSpPr>
        <p:spPr>
          <a:xfrm>
            <a:off x="6700762" y="3193143"/>
            <a:ext cx="447524"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7" name="Rectangle 36"/>
          <p:cNvSpPr/>
          <p:nvPr/>
        </p:nvSpPr>
        <p:spPr>
          <a:xfrm>
            <a:off x="6906382" y="3193143"/>
            <a:ext cx="2237618"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2E642E2A-0D82-FB49-827A-2D4C9E3E48E3}" type="slidenum">
              <a:rPr lang="en-US" smtClean="0"/>
              <a:t>34</a:t>
            </a:fld>
            <a:endParaRPr lang="en-US"/>
          </a:p>
        </p:txBody>
      </p:sp>
    </p:spTree>
    <p:extLst>
      <p:ext uri="{BB962C8B-B14F-4D97-AF65-F5344CB8AC3E}">
        <p14:creationId xmlns:p14="http://schemas.microsoft.com/office/powerpoint/2010/main" val="3693103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48148E-6 L 0.43264 0.00347 " pathEditMode="relative" rAng="0" ptsTypes="AA">
                                      <p:cBhvr>
                                        <p:cTn id="6" dur="4000" fill="hold"/>
                                        <p:tgtEl>
                                          <p:spTgt spid="34"/>
                                        </p:tgtEl>
                                        <p:attrNameLst>
                                          <p:attrName>ppt_x</p:attrName>
                                          <p:attrName>ppt_y</p:attrName>
                                        </p:attrNameLst>
                                      </p:cBhvr>
                                      <p:rCtr x="21632" y="162"/>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66667E-6 -1.85185E-6 L 0.13993 0.00185 " pathEditMode="relative" rAng="0" ptsTypes="AA">
                                      <p:cBhvr>
                                        <p:cTn id="20" dur="2000" fill="hold"/>
                                        <p:tgtEl>
                                          <p:spTgt spid="36"/>
                                        </p:tgtEl>
                                        <p:attrNameLst>
                                          <p:attrName>ppt_x</p:attrName>
                                          <p:attrName>ppt_y</p:attrName>
                                        </p:attrNameLst>
                                      </p:cBhvr>
                                      <p:rCtr x="6997" y="93"/>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77778E-7 4.81481E-6 L 0.40851 0.00185 " pathEditMode="relative" rAng="0" ptsTypes="AA">
                                      <p:cBhvr>
                                        <p:cTn id="27" dur="4000" fill="hold"/>
                                        <p:tgtEl>
                                          <p:spTgt spid="37"/>
                                        </p:tgtEl>
                                        <p:attrNameLst>
                                          <p:attrName>ppt_x</p:attrName>
                                          <p:attrName>ppt_y</p:attrName>
                                        </p:attrNameLst>
                                      </p:cBhvr>
                                      <p:rCtr x="20417" y="93"/>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matters</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24" name="Rectangle 23"/>
          <p:cNvSpPr/>
          <p:nvPr/>
        </p:nvSpPr>
        <p:spPr>
          <a:xfrm>
            <a:off x="7426476"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910286" y="4430486"/>
            <a:ext cx="1233713"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sp>
        <p:nvSpPr>
          <p:cNvPr id="3" name="TextBox 2"/>
          <p:cNvSpPr txBox="1"/>
          <p:nvPr/>
        </p:nvSpPr>
        <p:spPr>
          <a:xfrm>
            <a:off x="815623" y="4463534"/>
            <a:ext cx="518091" cy="369332"/>
          </a:xfrm>
          <a:prstGeom prst="rect">
            <a:avLst/>
          </a:prstGeom>
          <a:noFill/>
        </p:spPr>
        <p:txBody>
          <a:bodyPr wrap="none" rtlCol="0">
            <a:spAutoFit/>
          </a:bodyPr>
          <a:lstStyle/>
          <a:p>
            <a:pPr algn="r"/>
            <a:r>
              <a:rPr lang="en-US" dirty="0" smtClean="0"/>
              <a:t>Spy</a:t>
            </a:r>
            <a:endParaRPr lang="en-US" dirty="0"/>
          </a:p>
        </p:txBody>
      </p:sp>
      <p:sp>
        <p:nvSpPr>
          <p:cNvPr id="4" name="TextBox 3"/>
          <p:cNvSpPr txBox="1"/>
          <p:nvPr/>
        </p:nvSpPr>
        <p:spPr>
          <a:xfrm>
            <a:off x="554497" y="3656781"/>
            <a:ext cx="779217" cy="369332"/>
          </a:xfrm>
          <a:prstGeom prst="rect">
            <a:avLst/>
          </a:prstGeom>
          <a:noFill/>
        </p:spPr>
        <p:txBody>
          <a:bodyPr wrap="none" rtlCol="0">
            <a:spAutoFit/>
          </a:bodyPr>
          <a:lstStyle/>
          <a:p>
            <a:pPr algn="r"/>
            <a:r>
              <a:rPr lang="en-US" dirty="0" smtClean="0"/>
              <a:t>Victim</a:t>
            </a:r>
            <a:endParaRPr lang="en-US" dirty="0"/>
          </a:p>
        </p:txBody>
      </p:sp>
      <p:sp>
        <p:nvSpPr>
          <p:cNvPr id="26" name="Rectangle 25"/>
          <p:cNvSpPr/>
          <p:nvPr/>
        </p:nvSpPr>
        <p:spPr>
          <a:xfrm>
            <a:off x="7426476" y="3623733"/>
            <a:ext cx="171752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16" name="Rectangle 15"/>
          <p:cNvSpPr/>
          <p:nvPr/>
        </p:nvSpPr>
        <p:spPr>
          <a:xfrm>
            <a:off x="1475620" y="3623733"/>
            <a:ext cx="5382380"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23" name="Rectangle 22"/>
          <p:cNvSpPr/>
          <p:nvPr/>
        </p:nvSpPr>
        <p:spPr>
          <a:xfrm>
            <a:off x="6858000" y="3623732"/>
            <a:ext cx="568476"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access</a:t>
            </a:r>
            <a:endParaRPr lang="en-US" sz="1600" dirty="0">
              <a:solidFill>
                <a:schemeClr val="tx1"/>
              </a:solidFill>
            </a:endParaRPr>
          </a:p>
        </p:txBody>
      </p:sp>
      <p:sp>
        <p:nvSpPr>
          <p:cNvPr id="27" name="Rectangle 26"/>
          <p:cNvSpPr/>
          <p:nvPr/>
        </p:nvSpPr>
        <p:spPr>
          <a:xfrm>
            <a:off x="6700761"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7" name="Oval 6"/>
          <p:cNvSpPr/>
          <p:nvPr/>
        </p:nvSpPr>
        <p:spPr>
          <a:xfrm>
            <a:off x="6462888" y="3232966"/>
            <a:ext cx="1284111" cy="2182463"/>
          </a:xfrm>
          <a:prstGeom prst="ellipse">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04606" y="5784761"/>
            <a:ext cx="3282194" cy="954107"/>
          </a:xfrm>
          <a:prstGeom prst="rect">
            <a:avLst/>
          </a:prstGeom>
          <a:noFill/>
        </p:spPr>
        <p:txBody>
          <a:bodyPr wrap="none" rtlCol="0">
            <a:spAutoFit/>
          </a:bodyPr>
          <a:lstStyle/>
          <a:p>
            <a:pPr algn="ctr"/>
            <a:r>
              <a:rPr lang="en-US" sz="2800" dirty="0" smtClean="0">
                <a:solidFill>
                  <a:srgbClr val="FF0000"/>
                </a:solidFill>
              </a:rPr>
              <a:t>Access missed due to </a:t>
            </a:r>
            <a:br>
              <a:rPr lang="en-US" sz="2800" dirty="0" smtClean="0">
                <a:solidFill>
                  <a:srgbClr val="FF0000"/>
                </a:solidFill>
              </a:rPr>
            </a:br>
            <a:r>
              <a:rPr lang="en-US" sz="2800" dirty="0" smtClean="0">
                <a:solidFill>
                  <a:srgbClr val="FF0000"/>
                </a:solidFill>
              </a:rPr>
              <a:t>temporal overlap</a:t>
            </a:r>
            <a:endParaRPr lang="en-US" sz="2800" dirty="0">
              <a:solidFill>
                <a:srgbClr val="FF0000"/>
              </a:solidFill>
            </a:endParaRPr>
          </a:p>
        </p:txBody>
      </p:sp>
      <p:sp useBgFill="1">
        <p:nvSpPr>
          <p:cNvPr id="37" name="Rectangle 36"/>
          <p:cNvSpPr/>
          <p:nvPr/>
        </p:nvSpPr>
        <p:spPr>
          <a:xfrm>
            <a:off x="7426476" y="3232966"/>
            <a:ext cx="1717523"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6858000" y="3034303"/>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4" name="Rectangle 33"/>
          <p:cNvSpPr/>
          <p:nvPr/>
        </p:nvSpPr>
        <p:spPr>
          <a:xfrm>
            <a:off x="1475620" y="3067352"/>
            <a:ext cx="538238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2E642E2A-0D82-FB49-827A-2D4C9E3E48E3}" type="slidenum">
              <a:rPr lang="en-US" smtClean="0"/>
              <a:t>35</a:t>
            </a:fld>
            <a:endParaRPr lang="en-US"/>
          </a:p>
        </p:txBody>
      </p:sp>
    </p:spTree>
    <p:extLst>
      <p:ext uri="{BB962C8B-B14F-4D97-AF65-F5344CB8AC3E}">
        <p14:creationId xmlns:p14="http://schemas.microsoft.com/office/powerpoint/2010/main" val="3171856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507E-6 -4.24803E-6 L 0.65503 -0.00671 " pathEditMode="relative" rAng="0" ptsTypes="AA">
                                      <p:cBhvr>
                                        <p:cTn id="6" dur="4000" fill="hold"/>
                                        <p:tgtEl>
                                          <p:spTgt spid="34"/>
                                        </p:tgtEl>
                                        <p:attrNameLst>
                                          <p:attrName>ppt_x</p:attrName>
                                          <p:attrName>ppt_y</p:attrName>
                                        </p:attrNameLst>
                                      </p:cBhvr>
                                      <p:rCtr x="32743" y="-347"/>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2.77778E-7 4.81481E-6 L 0.40851 0.00185 " pathEditMode="relative" rAng="0" ptsTypes="AA">
                                      <p:cBhvr>
                                        <p:cTn id="20" dur="4000" fill="hold"/>
                                        <p:tgtEl>
                                          <p:spTgt spid="37"/>
                                        </p:tgtEl>
                                        <p:attrNameLst>
                                          <p:attrName>ppt_x</p:attrName>
                                          <p:attrName>ppt_y</p:attrName>
                                        </p:attrNameLst>
                                      </p:cBhvr>
                                      <p:rCtr x="20417" y="93"/>
                                    </p:animMotion>
                                  </p:childTnLst>
                                </p:cTn>
                              </p:par>
                            </p:childTnLst>
                          </p:cTn>
                        </p:par>
                        <p:par>
                          <p:cTn id="21" fill="hold">
                            <p:stCondLst>
                              <p:cond delay="4000"/>
                            </p:stCondLst>
                            <p:childTnLst>
                              <p:par>
                                <p:cTn id="22" presetID="1" presetClass="exit" presetSubtype="0" fill="hold" grpId="1" nodeType="afterEffect">
                                  <p:stCondLst>
                                    <p:cond delay="0"/>
                                  </p:stCondLst>
                                  <p:childTnLst>
                                    <p:set>
                                      <p:cBhvr>
                                        <p:cTn id="23" dur="1" fill="hold">
                                          <p:stCondLst>
                                            <p:cond delay="0"/>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7" grpId="0" animBg="1"/>
      <p:bldP spid="37" grpId="1" animBg="1"/>
      <p:bldP spid="35" grpId="0" animBg="1"/>
      <p:bldP spid="35" grpId="1" animBg="1"/>
      <p:bldP spid="34" grpId="0" animBg="1"/>
      <p:bldP spid="3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FR-function-call-</a:t>
            </a:r>
            <a:r>
              <a:rPr lang="en-US" dirty="0" err="1" smtClean="0"/>
              <a:t>nodelay</a:t>
            </a:r>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36</a:t>
            </a:fld>
            <a:endParaRPr lang="en-US"/>
          </a:p>
        </p:txBody>
      </p:sp>
    </p:spTree>
    <p:extLst>
      <p:ext uri="{BB962C8B-B14F-4D97-AF65-F5344CB8AC3E}">
        <p14:creationId xmlns:p14="http://schemas.microsoft.com/office/powerpoint/2010/main" val="25018564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of a probe miss [ABF+15]</a:t>
            </a:r>
            <a:endParaRPr lang="en-US" dirty="0"/>
          </a:p>
        </p:txBody>
      </p:sp>
      <p:sp>
        <p:nvSpPr>
          <p:cNvPr id="3" name="Content Placeholder 2"/>
          <p:cNvSpPr>
            <a:spLocks noGrp="1"/>
          </p:cNvSpPr>
          <p:nvPr>
            <p:ph idx="1"/>
          </p:nvPr>
        </p:nvSpPr>
        <p:spPr>
          <a:xfrm>
            <a:off x="457200" y="1600200"/>
            <a:ext cx="8229600" cy="867229"/>
          </a:xfrm>
        </p:spPr>
        <p:txBody>
          <a:bodyPr/>
          <a:lstStyle/>
          <a:p>
            <a:r>
              <a:rPr lang="en-US" dirty="0" smtClean="0"/>
              <a:t>Ratio of wait time to slot length</a:t>
            </a:r>
            <a:endParaRPr lang="en-US" dirty="0"/>
          </a:p>
        </p:txBody>
      </p:sp>
      <p:pic>
        <p:nvPicPr>
          <p:cNvPr id="4" name="Picture 3" descr="overla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0" y="2514599"/>
            <a:ext cx="8091110" cy="3236444"/>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37</a:t>
            </a:fld>
            <a:endParaRPr lang="en-US"/>
          </a:p>
        </p:txBody>
      </p:sp>
    </p:spTree>
    <p:extLst>
      <p:ext uri="{BB962C8B-B14F-4D97-AF65-F5344CB8AC3E}">
        <p14:creationId xmlns:p14="http://schemas.microsoft.com/office/powerpoint/2010/main" val="42358069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misses</a:t>
            </a:r>
            <a:endParaRPr lang="en-US" dirty="0"/>
          </a:p>
        </p:txBody>
      </p:sp>
      <p:sp>
        <p:nvSpPr>
          <p:cNvPr id="3" name="Content Placeholder 2"/>
          <p:cNvSpPr>
            <a:spLocks noGrp="1"/>
          </p:cNvSpPr>
          <p:nvPr>
            <p:ph idx="1"/>
          </p:nvPr>
        </p:nvSpPr>
        <p:spPr/>
        <p:txBody>
          <a:bodyPr/>
          <a:lstStyle/>
          <a:p>
            <a:r>
              <a:rPr lang="en-US" dirty="0" smtClean="0"/>
              <a:t>Probe function calls [YB14]</a:t>
            </a:r>
          </a:p>
          <a:p>
            <a:pPr lvl="1"/>
            <a:r>
              <a:rPr lang="en-US" dirty="0" smtClean="0"/>
              <a:t>A cache line containing a function call is accessed once before the call and once on return</a:t>
            </a:r>
          </a:p>
          <a:p>
            <a:pPr lvl="2"/>
            <a:r>
              <a:rPr lang="en-US" dirty="0" smtClean="0"/>
              <a:t>Except, maybe, when the return address is in the next cache line</a:t>
            </a:r>
          </a:p>
          <a:p>
            <a:pPr lvl="1"/>
            <a:r>
              <a:rPr lang="en-US" dirty="0" smtClean="0"/>
              <a:t>The timings of the two accesses are not independent</a:t>
            </a:r>
            <a:endParaRPr lang="en-US" dirty="0"/>
          </a:p>
          <a:p>
            <a:r>
              <a:rPr lang="en-US" dirty="0" smtClean="0"/>
              <a:t>Probe loops [YF14]</a:t>
            </a:r>
          </a:p>
        </p:txBody>
      </p:sp>
      <p:sp>
        <p:nvSpPr>
          <p:cNvPr id="4" name="Slide Number Placeholder 3"/>
          <p:cNvSpPr>
            <a:spLocks noGrp="1"/>
          </p:cNvSpPr>
          <p:nvPr>
            <p:ph type="sldNum" sz="quarter" idx="12"/>
          </p:nvPr>
        </p:nvSpPr>
        <p:spPr/>
        <p:txBody>
          <a:bodyPr/>
          <a:lstStyle/>
          <a:p>
            <a:fld id="{2E642E2A-0D82-FB49-827A-2D4C9E3E48E3}" type="slidenum">
              <a:rPr lang="en-US" smtClean="0"/>
              <a:t>38</a:t>
            </a:fld>
            <a:endParaRPr lang="en-US"/>
          </a:p>
        </p:txBody>
      </p:sp>
    </p:spTree>
    <p:extLst>
      <p:ext uri="{BB962C8B-B14F-4D97-AF65-F5344CB8AC3E}">
        <p14:creationId xmlns:p14="http://schemas.microsoft.com/office/powerpoint/2010/main" val="128016179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GnuPG</a:t>
            </a:r>
            <a:r>
              <a:rPr lang="en-US" dirty="0" smtClean="0"/>
              <a:t> 1.4.13 Modular Exponentiation</a:t>
            </a:r>
            <a:endParaRPr lang="en-US" dirty="0"/>
          </a:p>
        </p:txBody>
      </p:sp>
      <p:sp>
        <p:nvSpPr>
          <p:cNvPr id="4" name="TextBox 3"/>
          <p:cNvSpPr txBox="1"/>
          <p:nvPr/>
        </p:nvSpPr>
        <p:spPr>
          <a:xfrm>
            <a:off x="177618" y="1417638"/>
            <a:ext cx="3996407" cy="3539431"/>
          </a:xfrm>
          <a:prstGeom prst="rect">
            <a:avLst/>
          </a:prstGeom>
          <a:solidFill>
            <a:schemeClr val="bg1"/>
          </a:solidFill>
          <a:ln>
            <a:solidFill>
              <a:schemeClr val="tx1"/>
            </a:solidFill>
          </a:ln>
        </p:spPr>
        <p:txBody>
          <a:bodyPr wrap="square" rtlCol="0">
            <a:spAutoFit/>
          </a:bodyPr>
          <a:lstStyle/>
          <a:p>
            <a:r>
              <a:rPr lang="en-US" sz="2800" i="1" dirty="0" smtClean="0">
                <a:latin typeface="Times New Roman"/>
                <a:cs typeface="Times New Roman"/>
              </a:rPr>
              <a:t>x</a:t>
            </a:r>
            <a:r>
              <a:rPr lang="en-US" sz="2800" dirty="0" smtClean="0">
                <a:latin typeface="Times New Roman"/>
                <a:cs typeface="Times New Roman"/>
              </a:rPr>
              <a:t> </a:t>
            </a:r>
            <a:r>
              <a:rPr lang="en-US" sz="2800" dirty="0">
                <a:latin typeface="Times New Roman"/>
                <a:cs typeface="Times New Roman"/>
              </a:rPr>
              <a:t>⟵1</a:t>
            </a:r>
          </a:p>
          <a:p>
            <a:r>
              <a:rPr lang="en-US" sz="2800" b="1" dirty="0" smtClean="0">
                <a:latin typeface="Times New Roman"/>
                <a:cs typeface="Times New Roman"/>
              </a:rPr>
              <a:t>for</a:t>
            </a:r>
            <a:r>
              <a:rPr lang="en-US" sz="2800" dirty="0" smtClean="0">
                <a:latin typeface="Times New Roman"/>
                <a:cs typeface="Times New Roman"/>
              </a:rPr>
              <a:t> </a:t>
            </a:r>
            <a:r>
              <a:rPr lang="en-US" sz="2800" i="1" dirty="0" err="1">
                <a:latin typeface="Times New Roman"/>
                <a:cs typeface="Times New Roman"/>
              </a:rPr>
              <a:t>i</a:t>
            </a:r>
            <a:r>
              <a:rPr lang="en-US" sz="2800" dirty="0">
                <a:latin typeface="Times New Roman"/>
                <a:cs typeface="Times New Roman"/>
              </a:rPr>
              <a:t> ⟵|</a:t>
            </a:r>
            <a:r>
              <a:rPr lang="en-US" sz="2800" i="1" dirty="0">
                <a:latin typeface="Times New Roman"/>
                <a:cs typeface="Times New Roman"/>
              </a:rPr>
              <a:t>e</a:t>
            </a:r>
            <a:r>
              <a:rPr lang="en-US" sz="2800" dirty="0" smtClean="0">
                <a:latin typeface="Times New Roman"/>
                <a:cs typeface="Times New Roman"/>
              </a:rPr>
              <a:t>|-1 </a:t>
            </a:r>
            <a:r>
              <a:rPr lang="en-US" sz="2800" b="1" dirty="0" err="1">
                <a:latin typeface="Times New Roman"/>
                <a:cs typeface="Times New Roman"/>
              </a:rPr>
              <a:t>downto</a:t>
            </a:r>
            <a:r>
              <a:rPr lang="en-US" sz="2800" dirty="0">
                <a:latin typeface="Times New Roman"/>
                <a:cs typeface="Times New Roman"/>
              </a:rPr>
              <a:t> 0 do</a:t>
            </a:r>
          </a:p>
          <a:p>
            <a:r>
              <a:rPr lang="en-US" sz="2800" dirty="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 </a:t>
            </a:r>
            <a:r>
              <a:rPr lang="en-US" sz="2800" dirty="0">
                <a:latin typeface="Times New Roman"/>
                <a:cs typeface="Times New Roman"/>
              </a:rPr>
              <a:t>⟵</a:t>
            </a:r>
            <a:r>
              <a:rPr lang="en-US" sz="2800" i="1" dirty="0">
                <a:latin typeface="Times New Roman"/>
                <a:cs typeface="Times New Roman"/>
              </a:rPr>
              <a:t>x</a:t>
            </a:r>
            <a:r>
              <a:rPr lang="en-US" sz="2800" baseline="30000" dirty="0">
                <a:latin typeface="Times New Roman"/>
                <a:cs typeface="Times New Roman"/>
              </a:rPr>
              <a:t>2</a:t>
            </a:r>
            <a:r>
              <a:rPr lang="en-US" sz="2800" i="1" dirty="0">
                <a:latin typeface="Times New Roman"/>
                <a:cs typeface="Times New Roman"/>
              </a:rPr>
              <a:t> </a:t>
            </a:r>
            <a:r>
              <a:rPr lang="en-US" sz="2800" dirty="0">
                <a:latin typeface="Times New Roman"/>
                <a:cs typeface="Times New Roman"/>
              </a:rPr>
              <a:t>mod</a:t>
            </a:r>
            <a:r>
              <a:rPr lang="en-US" sz="2800" i="1" dirty="0">
                <a:latin typeface="Times New Roman"/>
                <a:cs typeface="Times New Roman"/>
              </a:rPr>
              <a:t> n</a:t>
            </a:r>
          </a:p>
          <a:p>
            <a:r>
              <a:rPr lang="en-US" sz="2800" i="1" dirty="0">
                <a:latin typeface="Times New Roman"/>
                <a:cs typeface="Times New Roman"/>
              </a:rPr>
              <a:t>    </a:t>
            </a:r>
            <a:r>
              <a:rPr lang="en-US" sz="2800" b="1" dirty="0" smtClean="0">
                <a:latin typeface="Times New Roman"/>
                <a:cs typeface="Times New Roman"/>
              </a:rPr>
              <a:t>if</a:t>
            </a:r>
            <a:r>
              <a:rPr lang="en-US" sz="2800" dirty="0" smtClean="0">
                <a:latin typeface="Times New Roman"/>
                <a:cs typeface="Times New Roman"/>
              </a:rPr>
              <a:t> </a:t>
            </a:r>
            <a:r>
              <a:rPr lang="en-US" sz="2800" dirty="0">
                <a:latin typeface="Times New Roman"/>
                <a:cs typeface="Times New Roman"/>
              </a:rPr>
              <a:t>(</a:t>
            </a:r>
            <a:r>
              <a:rPr lang="en-US" sz="2800" i="1" dirty="0" err="1">
                <a:latin typeface="Times New Roman"/>
                <a:cs typeface="Times New Roman"/>
              </a:rPr>
              <a:t>e</a:t>
            </a:r>
            <a:r>
              <a:rPr lang="en-US" sz="2800" i="1" baseline="-25000" dirty="0" err="1">
                <a:latin typeface="Times New Roman"/>
                <a:cs typeface="Times New Roman"/>
              </a:rPr>
              <a:t>i</a:t>
            </a:r>
            <a:r>
              <a:rPr lang="en-US" sz="2800" i="1" dirty="0">
                <a:latin typeface="Times New Roman"/>
                <a:cs typeface="Times New Roman"/>
              </a:rPr>
              <a:t> =</a:t>
            </a:r>
            <a:r>
              <a:rPr lang="en-US" sz="2800" dirty="0">
                <a:latin typeface="Times New Roman"/>
                <a:cs typeface="Times New Roman"/>
              </a:rPr>
              <a:t>1) </a:t>
            </a:r>
            <a:r>
              <a:rPr lang="en-US" sz="2800" b="1" dirty="0">
                <a:latin typeface="Times New Roman"/>
                <a:cs typeface="Times New Roman"/>
              </a:rPr>
              <a:t>then</a:t>
            </a:r>
          </a:p>
          <a:p>
            <a:r>
              <a:rPr lang="en-US" sz="2800" i="1" dirty="0">
                <a:latin typeface="Times New Roman"/>
                <a:cs typeface="Times New Roman"/>
              </a:rPr>
              <a:t>    </a:t>
            </a:r>
            <a:r>
              <a:rPr lang="en-US" sz="2800" i="1" dirty="0" smtClean="0">
                <a:latin typeface="Times New Roman"/>
                <a:cs typeface="Times New Roman"/>
              </a:rPr>
              <a:t>    </a:t>
            </a:r>
            <a:r>
              <a:rPr lang="en-US" sz="2800" i="1" dirty="0">
                <a:latin typeface="Times New Roman"/>
                <a:cs typeface="Times New Roman"/>
              </a:rPr>
              <a:t>x = </a:t>
            </a:r>
            <a:r>
              <a:rPr lang="en-US" sz="2800" i="1" dirty="0" err="1">
                <a:latin typeface="Times New Roman"/>
                <a:cs typeface="Times New Roman"/>
              </a:rPr>
              <a:t>xb</a:t>
            </a:r>
            <a:r>
              <a:rPr lang="en-US" sz="2800" i="1" dirty="0">
                <a:latin typeface="Times New Roman"/>
                <a:cs typeface="Times New Roman"/>
              </a:rPr>
              <a:t> </a:t>
            </a:r>
            <a:r>
              <a:rPr lang="en-US" sz="2800" dirty="0">
                <a:latin typeface="Times New Roman"/>
                <a:cs typeface="Times New Roman"/>
              </a:rPr>
              <a:t>mod </a:t>
            </a:r>
            <a:r>
              <a:rPr lang="en-US" sz="2800" i="1" dirty="0">
                <a:latin typeface="Times New Roman"/>
                <a:cs typeface="Times New Roman"/>
              </a:rPr>
              <a:t>n</a:t>
            </a:r>
            <a:endParaRPr lang="en-US" sz="2800" dirty="0">
              <a:latin typeface="Times New Roman"/>
              <a:cs typeface="Times New Roman"/>
            </a:endParaRPr>
          </a:p>
          <a:p>
            <a:r>
              <a:rPr lang="en-US" sz="2800" i="1" dirty="0">
                <a:latin typeface="Times New Roman"/>
                <a:cs typeface="Times New Roman"/>
              </a:rPr>
              <a:t>  </a:t>
            </a:r>
            <a:r>
              <a:rPr lang="en-US" sz="2800" i="1" dirty="0" smtClean="0">
                <a:latin typeface="Times New Roman"/>
                <a:cs typeface="Times New Roman"/>
              </a:rPr>
              <a:t>  </a:t>
            </a:r>
            <a:r>
              <a:rPr lang="en-US" sz="2800" b="1" dirty="0" err="1" smtClean="0">
                <a:latin typeface="Times New Roman"/>
                <a:cs typeface="Times New Roman"/>
              </a:rPr>
              <a:t>endif</a:t>
            </a:r>
            <a:endParaRPr lang="en-US" sz="2800" b="1" dirty="0" smtClean="0">
              <a:latin typeface="Times New Roman"/>
              <a:cs typeface="Times New Roman"/>
            </a:endParaRPr>
          </a:p>
          <a:p>
            <a:r>
              <a:rPr lang="en-US" sz="2800" b="1" dirty="0">
                <a:latin typeface="Times New Roman"/>
                <a:cs typeface="Times New Roman"/>
              </a:rPr>
              <a:t>d</a:t>
            </a:r>
            <a:r>
              <a:rPr lang="en-US" sz="2800" b="1" dirty="0" smtClean="0">
                <a:latin typeface="Times New Roman"/>
                <a:cs typeface="Times New Roman"/>
              </a:rPr>
              <a:t>one</a:t>
            </a:r>
            <a:endParaRPr lang="en-US" sz="2800" b="1" dirty="0">
              <a:latin typeface="Times New Roman"/>
              <a:cs typeface="Times New Roman"/>
            </a:endParaRPr>
          </a:p>
          <a:p>
            <a:r>
              <a:rPr lang="en-US" sz="2800" b="1" dirty="0" smtClean="0">
                <a:latin typeface="Times New Roman"/>
                <a:cs typeface="Times New Roman"/>
              </a:rPr>
              <a:t>return</a:t>
            </a:r>
            <a:r>
              <a:rPr lang="en-US" sz="2800" dirty="0" smtClean="0">
                <a:latin typeface="Times New Roman"/>
                <a:cs typeface="Times New Roman"/>
              </a:rPr>
              <a:t> </a:t>
            </a:r>
            <a:r>
              <a:rPr lang="en-US" sz="2800" i="1" dirty="0" smtClean="0">
                <a:latin typeface="Times New Roman"/>
                <a:cs typeface="Times New Roman"/>
              </a:rPr>
              <a:t>x</a:t>
            </a:r>
            <a:endParaRPr lang="en-US" sz="2800" i="1" dirty="0">
              <a:latin typeface="Times New Roman"/>
              <a:cs typeface="Times New Roman"/>
            </a:endParaRPr>
          </a:p>
        </p:txBody>
      </p:sp>
      <p:sp>
        <p:nvSpPr>
          <p:cNvPr id="5" name="Slide Number Placeholder 4"/>
          <p:cNvSpPr>
            <a:spLocks noGrp="1"/>
          </p:cNvSpPr>
          <p:nvPr>
            <p:ph type="sldNum" sz="quarter" idx="12"/>
          </p:nvPr>
        </p:nvSpPr>
        <p:spPr/>
        <p:txBody>
          <a:bodyPr/>
          <a:lstStyle/>
          <a:p>
            <a:fld id="{8DD86EB0-85D6-C64A-9CD6-2DB7C42F884D}" type="slidenum">
              <a:rPr lang="en-US" smtClean="0"/>
              <a:t>39</a:t>
            </a:fld>
            <a:endParaRPr lang="en-US"/>
          </a:p>
        </p:txBody>
      </p:sp>
      <p:sp>
        <p:nvSpPr>
          <p:cNvPr id="6" name="Content Placeholder 5"/>
          <p:cNvSpPr>
            <a:spLocks noGrp="1"/>
          </p:cNvSpPr>
          <p:nvPr>
            <p:ph idx="1"/>
          </p:nvPr>
        </p:nvSpPr>
        <p:spPr>
          <a:xfrm>
            <a:off x="333828" y="5081373"/>
            <a:ext cx="3840198" cy="1152769"/>
          </a:xfrm>
        </p:spPr>
        <p:txBody>
          <a:bodyPr>
            <a:normAutofit fontScale="85000" lnSpcReduction="20000"/>
          </a:bodyPr>
          <a:lstStyle/>
          <a:p>
            <a:pPr marL="0" indent="0">
              <a:buNone/>
            </a:pPr>
            <a:r>
              <a:rPr lang="en-US" dirty="0" smtClean="0"/>
              <a:t>Example: </a:t>
            </a:r>
          </a:p>
          <a:p>
            <a:pPr marL="0" indent="0">
              <a:buNone/>
            </a:pPr>
            <a:r>
              <a:rPr lang="en-US" sz="2700" dirty="0" smtClean="0"/>
              <a:t>11</a:t>
            </a:r>
            <a:r>
              <a:rPr lang="en-US" sz="2700" baseline="30000" dirty="0" smtClean="0"/>
              <a:t>5</a:t>
            </a:r>
            <a:r>
              <a:rPr lang="en-US" sz="2700" dirty="0" smtClean="0"/>
              <a:t> mod 100 = </a:t>
            </a:r>
          </a:p>
          <a:p>
            <a:pPr marL="0" indent="0">
              <a:buNone/>
            </a:pPr>
            <a:r>
              <a:rPr lang="en-US" sz="2700" dirty="0"/>
              <a:t>	</a:t>
            </a:r>
            <a:r>
              <a:rPr lang="en-US" sz="2700" dirty="0" smtClean="0"/>
              <a:t>	161,051 mod 100 = 51</a:t>
            </a:r>
            <a:endParaRPr 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1160779739"/>
              </p:ext>
            </p:extLst>
          </p:nvPr>
        </p:nvGraphicFramePr>
        <p:xfrm>
          <a:off x="4760165" y="1310451"/>
          <a:ext cx="3587883" cy="5120640"/>
        </p:xfrm>
        <a:graphic>
          <a:graphicData uri="http://schemas.openxmlformats.org/drawingml/2006/table">
            <a:tbl>
              <a:tblPr firstRow="1" bandRow="1">
                <a:tableStyleId>{2D5ABB26-0587-4C30-8999-92F81FD0307C}</a:tableStyleId>
              </a:tblPr>
              <a:tblGrid>
                <a:gridCol w="1447586"/>
                <a:gridCol w="745008"/>
                <a:gridCol w="626457"/>
                <a:gridCol w="768832"/>
              </a:tblGrid>
              <a:tr h="390326">
                <a:tc>
                  <a:txBody>
                    <a:bodyPr/>
                    <a:lstStyle/>
                    <a:p>
                      <a:r>
                        <a:rPr lang="en-US" sz="2200" b="1" dirty="0" smtClean="0"/>
                        <a:t>Operation</a:t>
                      </a:r>
                      <a:endParaRPr lang="en-US" sz="2200" b="1"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smtClean="0"/>
                        <a:t>res</a:t>
                      </a:r>
                      <a:endParaRPr lang="en-US" sz="2200" b="1"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err="1" smtClean="0"/>
                        <a:t>i</a:t>
                      </a:r>
                      <a:endParaRPr lang="en-US" sz="2200" b="1"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err="1" smtClean="0"/>
                        <a:t>e</a:t>
                      </a:r>
                      <a:r>
                        <a:rPr lang="en-US" sz="2200" b="1" baseline="-25000" dirty="0" err="1" smtClean="0"/>
                        <a:t>i</a:t>
                      </a:r>
                      <a:endParaRPr lang="en-US" sz="2200" b="1"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w="3175" cap="flat" cmpd="sng" algn="ctr">
                      <a:no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solidFill>
                          <a:schemeClr val="bg1">
                            <a:lumMod val="65000"/>
                          </a:schemeClr>
                        </a:solidFill>
                      </a:endParaRPr>
                    </a:p>
                  </a:txBody>
                  <a:tcPr>
                    <a:lnL w="3175" cap="flat" cmpd="sng" algn="ctr">
                      <a:no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solidFill>
                          <a:srgbClr val="FF0000"/>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solidFill>
                          <a:schemeClr val="tx2">
                            <a:lumMod val="60000"/>
                            <a:lumOff val="40000"/>
                          </a:schemeClr>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accent3">
                              <a:lumMod val="75000"/>
                            </a:schemeClr>
                          </a:solidFill>
                        </a:rPr>
                        <a:t>Multiply</a:t>
                      </a:r>
                      <a:endParaRPr lang="en-US" sz="2200" dirty="0">
                        <a:solidFill>
                          <a:schemeClr val="accent3">
                            <a:lumMod val="75000"/>
                          </a:schemeClr>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121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a:t>
                      </a:r>
                      <a:r>
                        <a:rPr lang="en-US" sz="2200" dirty="0" smtClean="0">
                          <a:solidFill>
                            <a:schemeClr val="tx1"/>
                          </a:solidFill>
                        </a:rPr>
                        <a:t>0</a:t>
                      </a:r>
                      <a:r>
                        <a:rPr lang="en-US" sz="2200" dirty="0" smtClean="0">
                          <a:solidFill>
                            <a:srgbClr val="A6A6A6"/>
                          </a:solidFill>
                        </a:rPr>
                        <a:t>1</a:t>
                      </a:r>
                      <a:endParaRPr lang="en-US" sz="2200" dirty="0">
                        <a:solidFill>
                          <a:srgbClr val="A6A6A6"/>
                        </a:solidFill>
                      </a:endParaRPr>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a:t>
                      </a:r>
                      <a:r>
                        <a:rPr lang="en-US" sz="2200" dirty="0" smtClean="0">
                          <a:solidFill>
                            <a:srgbClr val="000000"/>
                          </a:solidFill>
                        </a:rPr>
                        <a:t>0</a:t>
                      </a:r>
                      <a:r>
                        <a:rPr lang="en-US" sz="2200" dirty="0" smtClean="0">
                          <a:solidFill>
                            <a:srgbClr val="A6A6A6"/>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441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accent3">
                              <a:lumMod val="75000"/>
                            </a:schemeClr>
                          </a:solidFill>
                        </a:rPr>
                        <a:t>Multiply</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451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51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useBgFill="1">
        <p:nvSpPr>
          <p:cNvPr id="10" name="Rectangle 9"/>
          <p:cNvSpPr/>
          <p:nvPr/>
        </p:nvSpPr>
        <p:spPr>
          <a:xfrm>
            <a:off x="4818033" y="22285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2" name="Rectangle 11"/>
          <p:cNvSpPr/>
          <p:nvPr/>
        </p:nvSpPr>
        <p:spPr>
          <a:xfrm>
            <a:off x="4818033" y="2648172"/>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3" name="Rectangle 12"/>
          <p:cNvSpPr/>
          <p:nvPr/>
        </p:nvSpPr>
        <p:spPr>
          <a:xfrm>
            <a:off x="4818033" y="31048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p:cNvSpPr/>
          <p:nvPr/>
        </p:nvSpPr>
        <p:spPr>
          <a:xfrm>
            <a:off x="4811880" y="34731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5" name="Rectangle 14"/>
          <p:cNvSpPr/>
          <p:nvPr/>
        </p:nvSpPr>
        <p:spPr>
          <a:xfrm>
            <a:off x="4818033" y="3940472"/>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6" name="Rectangle 15"/>
          <p:cNvSpPr/>
          <p:nvPr/>
        </p:nvSpPr>
        <p:spPr>
          <a:xfrm>
            <a:off x="4818033" y="431773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7" name="Rectangle 16"/>
          <p:cNvSpPr/>
          <p:nvPr/>
        </p:nvSpPr>
        <p:spPr>
          <a:xfrm>
            <a:off x="4811880" y="4801307"/>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8" name="Rectangle 17"/>
          <p:cNvSpPr/>
          <p:nvPr/>
        </p:nvSpPr>
        <p:spPr>
          <a:xfrm>
            <a:off x="4811880" y="5199984"/>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9" name="Rectangle 18"/>
          <p:cNvSpPr/>
          <p:nvPr/>
        </p:nvSpPr>
        <p:spPr>
          <a:xfrm>
            <a:off x="4818033" y="5663907"/>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20" name="Rectangle 19"/>
          <p:cNvSpPr/>
          <p:nvPr/>
        </p:nvSpPr>
        <p:spPr>
          <a:xfrm>
            <a:off x="4818033" y="6062500"/>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038095" y="1821212"/>
            <a:ext cx="2923205" cy="45351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rgbClr val="0000FF"/>
                </a:solidFill>
              </a:rPr>
              <a:t>The secret exponent is encoded in the sequence of operations</a:t>
            </a:r>
            <a:br>
              <a:rPr lang="en-US" sz="3600" b="1" dirty="0" smtClean="0">
                <a:solidFill>
                  <a:srgbClr val="0000FF"/>
                </a:solidFill>
              </a:rPr>
            </a:br>
            <a:r>
              <a:rPr lang="en-US" sz="3600" b="1" dirty="0" smtClean="0">
                <a:solidFill>
                  <a:srgbClr val="0000FF"/>
                </a:solidFill>
              </a:rPr>
              <a:t>!!!</a:t>
            </a:r>
            <a:endParaRPr lang="en-US" sz="3600" b="1" dirty="0">
              <a:solidFill>
                <a:srgbClr val="0000FF"/>
              </a:solidFill>
            </a:endParaRPr>
          </a:p>
        </p:txBody>
      </p:sp>
      <p:cxnSp>
        <p:nvCxnSpPr>
          <p:cNvPr id="7" name="Straight Arrow Connector 6"/>
          <p:cNvCxnSpPr/>
          <p:nvPr/>
        </p:nvCxnSpPr>
        <p:spPr>
          <a:xfrm flipH="1">
            <a:off x="1545465" y="2384349"/>
            <a:ext cx="3114890" cy="155762"/>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372109" y="2648172"/>
            <a:ext cx="2288246" cy="179499"/>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892895" y="3211085"/>
            <a:ext cx="2767460" cy="205326"/>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2707558" y="3473188"/>
            <a:ext cx="1952798" cy="18121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1545465" y="2743799"/>
            <a:ext cx="3023014" cy="13524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976757" y="2743799"/>
            <a:ext cx="2683598" cy="1818228"/>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545465" y="2743799"/>
            <a:ext cx="3114891" cy="2181051"/>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976757" y="2743799"/>
            <a:ext cx="2683598" cy="263574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1892895" y="3558552"/>
            <a:ext cx="2767462" cy="22645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2372109" y="3558552"/>
            <a:ext cx="2288248" cy="2675590"/>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29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9"/>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Average Temperatures Vs. Number of Pirates</a:t>
            </a:r>
            <a:endParaRPr lang="en-US" dirty="0"/>
          </a:p>
        </p:txBody>
      </p:sp>
      <p:pic>
        <p:nvPicPr>
          <p:cNvPr id="5" name="Content Placeholder 4"/>
          <p:cNvPicPr>
            <a:picLocks noGrp="1" noChangeAspect="1"/>
          </p:cNvPicPr>
          <p:nvPr>
            <p:ph idx="1"/>
          </p:nvPr>
        </p:nvPicPr>
        <p:blipFill>
          <a:blip r:embed="rId2"/>
          <a:srcRect l="-22732" r="-22732"/>
          <a:stretch>
            <a:fillRect/>
          </a:stretch>
        </p:blipFill>
        <p:spPr/>
      </p:pic>
      <p:sp>
        <p:nvSpPr>
          <p:cNvPr id="4" name="Slide Number Placeholder 3"/>
          <p:cNvSpPr>
            <a:spLocks noGrp="1"/>
          </p:cNvSpPr>
          <p:nvPr>
            <p:ph type="sldNum" sz="quarter" idx="12"/>
          </p:nvPr>
        </p:nvSpPr>
        <p:spPr/>
        <p:txBody>
          <a:bodyPr/>
          <a:lstStyle/>
          <a:p>
            <a:fld id="{2E642E2A-0D82-FB49-827A-2D4C9E3E48E3}" type="slidenum">
              <a:rPr lang="en-US" smtClean="0"/>
              <a:t>4</a:t>
            </a:fld>
            <a:endParaRPr lang="en-US"/>
          </a:p>
        </p:txBody>
      </p:sp>
      <p:sp>
        <p:nvSpPr>
          <p:cNvPr id="6" name="TextBox 5"/>
          <p:cNvSpPr txBox="1"/>
          <p:nvPr/>
        </p:nvSpPr>
        <p:spPr>
          <a:xfrm>
            <a:off x="0" y="6488668"/>
            <a:ext cx="5451833" cy="338554"/>
          </a:xfrm>
          <a:prstGeom prst="rect">
            <a:avLst/>
          </a:prstGeom>
          <a:noFill/>
        </p:spPr>
        <p:txBody>
          <a:bodyPr wrap="none" rtlCol="0">
            <a:spAutoFit/>
          </a:bodyPr>
          <a:lstStyle/>
          <a:p>
            <a:r>
              <a:rPr lang="en-US" sz="1600" dirty="0"/>
              <a:t>Image from :http://</a:t>
            </a:r>
            <a:r>
              <a:rPr lang="en-US" sz="1600" dirty="0" err="1"/>
              <a:t>sparrowism.soc.srcf.net</a:t>
            </a:r>
            <a:r>
              <a:rPr lang="en-US" sz="1600" dirty="0"/>
              <a:t>/home/</a:t>
            </a:r>
            <a:r>
              <a:rPr lang="en-US" sz="1600" dirty="0" err="1"/>
              <a:t>pirates.html</a:t>
            </a:r>
            <a:endParaRPr lang="en-US" sz="1600" dirty="0"/>
          </a:p>
        </p:txBody>
      </p:sp>
    </p:spTree>
    <p:extLst>
      <p:ext uri="{BB962C8B-B14F-4D97-AF65-F5344CB8AC3E}">
        <p14:creationId xmlns:p14="http://schemas.microsoft.com/office/powerpoint/2010/main" val="23018946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FR-gnupg-1.4.13</a:t>
            </a:r>
          </a:p>
        </p:txBody>
      </p:sp>
      <p:sp>
        <p:nvSpPr>
          <p:cNvPr id="4" name="Slide Number Placeholder 3"/>
          <p:cNvSpPr>
            <a:spLocks noGrp="1"/>
          </p:cNvSpPr>
          <p:nvPr>
            <p:ph type="sldNum" sz="quarter" idx="12"/>
          </p:nvPr>
        </p:nvSpPr>
        <p:spPr/>
        <p:txBody>
          <a:bodyPr/>
          <a:lstStyle/>
          <a:p>
            <a:fld id="{2E642E2A-0D82-FB49-827A-2D4C9E3E48E3}" type="slidenum">
              <a:rPr lang="en-US" smtClean="0"/>
              <a:t>40</a:t>
            </a:fld>
            <a:endParaRPr lang="en-US"/>
          </a:p>
        </p:txBody>
      </p:sp>
    </p:spTree>
    <p:extLst>
      <p:ext uri="{BB962C8B-B14F-4D97-AF65-F5344CB8AC3E}">
        <p14:creationId xmlns:p14="http://schemas.microsoft.com/office/powerpoint/2010/main" val="15966075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 Spatial Resolution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Cache line</a:t>
            </a:r>
          </a:p>
          <a:p>
            <a:pPr lvl="1"/>
            <a:r>
              <a:rPr lang="en-US" dirty="0" smtClean="0"/>
              <a:t>Can't have two different probes on the same cache line</a:t>
            </a:r>
          </a:p>
          <a:p>
            <a:r>
              <a:rPr lang="en-US" dirty="0" smtClean="0"/>
              <a:t>Cache line pairs</a:t>
            </a:r>
          </a:p>
          <a:p>
            <a:pPr lvl="1"/>
            <a:r>
              <a:rPr lang="en-US" dirty="0" smtClean="0"/>
              <a:t>Probes on paired lines interfere with each other –Don't</a:t>
            </a:r>
          </a:p>
          <a:p>
            <a:r>
              <a:rPr lang="en-US" dirty="0" smtClean="0"/>
              <a:t>Streaming</a:t>
            </a:r>
          </a:p>
          <a:p>
            <a:pPr lvl="1"/>
            <a:r>
              <a:rPr lang="en-US" dirty="0" smtClean="0"/>
              <a:t>Use "random" order when probing multiple lines in the same page</a:t>
            </a:r>
          </a:p>
          <a:p>
            <a:pPr lvl="1"/>
            <a:r>
              <a:rPr lang="en-US" dirty="0" smtClean="0"/>
              <a:t>Don't probe too many of those</a:t>
            </a:r>
          </a:p>
          <a:p>
            <a:r>
              <a:rPr lang="en-US" dirty="0" smtClean="0"/>
              <a:t>Speculative execution</a:t>
            </a:r>
          </a:p>
          <a:p>
            <a:pPr lvl="1"/>
            <a:r>
              <a:rPr lang="en-US" dirty="0" smtClean="0"/>
              <a:t>Probe rear end of functions</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41</a:t>
            </a:fld>
            <a:endParaRPr lang="en-US"/>
          </a:p>
        </p:txBody>
      </p:sp>
    </p:spTree>
    <p:extLst>
      <p:ext uri="{BB962C8B-B14F-4D97-AF65-F5344CB8AC3E}">
        <p14:creationId xmlns:p14="http://schemas.microsoft.com/office/powerpoint/2010/main" val="17726098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temporal resolution</a:t>
            </a:r>
            <a:endParaRPr lang="en-US" dirty="0"/>
          </a:p>
        </p:txBody>
      </p:sp>
      <p:sp>
        <p:nvSpPr>
          <p:cNvPr id="3" name="Content Placeholder 2"/>
          <p:cNvSpPr>
            <a:spLocks noGrp="1"/>
          </p:cNvSpPr>
          <p:nvPr>
            <p:ph idx="1"/>
          </p:nvPr>
        </p:nvSpPr>
        <p:spPr/>
        <p:txBody>
          <a:bodyPr/>
          <a:lstStyle/>
          <a:p>
            <a:r>
              <a:rPr lang="en-US" dirty="0"/>
              <a:t>Scheduler trick [GBK11]</a:t>
            </a:r>
          </a:p>
          <a:p>
            <a:pPr lvl="1"/>
            <a:r>
              <a:rPr lang="en-US" dirty="0"/>
              <a:t>Monitoring each and every memory access</a:t>
            </a:r>
          </a:p>
          <a:p>
            <a:pPr lvl="1"/>
            <a:r>
              <a:rPr lang="en-US" dirty="0"/>
              <a:t>Requires </a:t>
            </a:r>
            <a:r>
              <a:rPr lang="en-US" dirty="0" err="1"/>
              <a:t>hyperthreadings</a:t>
            </a:r>
            <a:endParaRPr lang="en-US" dirty="0"/>
          </a:p>
          <a:p>
            <a:pPr lvl="1"/>
            <a:r>
              <a:rPr lang="en-US" dirty="0"/>
              <a:t>Uses hundreds of threads</a:t>
            </a:r>
          </a:p>
          <a:p>
            <a:r>
              <a:rPr lang="en-US" dirty="0" smtClean="0"/>
              <a:t>Amplification [ABF+15]</a:t>
            </a:r>
          </a:p>
          <a:p>
            <a:pPr lvl="1"/>
            <a:r>
              <a:rPr lang="en-US" dirty="0" smtClean="0"/>
              <a:t>Flushing commonly used cache lines slows the victim</a:t>
            </a:r>
          </a:p>
        </p:txBody>
      </p:sp>
      <p:sp>
        <p:nvSpPr>
          <p:cNvPr id="4" name="Slide Number Placeholder 3"/>
          <p:cNvSpPr>
            <a:spLocks noGrp="1"/>
          </p:cNvSpPr>
          <p:nvPr>
            <p:ph type="sldNum" sz="quarter" idx="12"/>
          </p:nvPr>
        </p:nvSpPr>
        <p:spPr/>
        <p:txBody>
          <a:bodyPr/>
          <a:lstStyle/>
          <a:p>
            <a:fld id="{2E642E2A-0D82-FB49-827A-2D4C9E3E48E3}" type="slidenum">
              <a:rPr lang="en-US" smtClean="0"/>
              <a:t>42</a:t>
            </a:fld>
            <a:endParaRPr lang="en-US"/>
          </a:p>
        </p:txBody>
      </p:sp>
    </p:spTree>
    <p:extLst>
      <p:ext uri="{BB962C8B-B14F-4D97-AF65-F5344CB8AC3E}">
        <p14:creationId xmlns:p14="http://schemas.microsoft.com/office/powerpoint/2010/main" val="13372194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FR</a:t>
            </a:r>
            <a:r>
              <a:rPr lang="en-US" dirty="0" smtClean="0"/>
              <a:t>-flush</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43</a:t>
            </a:fld>
            <a:endParaRPr lang="en-US"/>
          </a:p>
        </p:txBody>
      </p:sp>
    </p:spTree>
    <p:extLst>
      <p:ext uri="{BB962C8B-B14F-4D97-AF65-F5344CB8AC3E}">
        <p14:creationId xmlns:p14="http://schemas.microsoft.com/office/powerpoint/2010/main" val="5666078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Flush+Reload</a:t>
            </a:r>
            <a:r>
              <a:rPr lang="en-US" dirty="0" smtClean="0"/>
              <a:t> Summary</a:t>
            </a:r>
            <a:endParaRPr lang="en-US" dirty="0"/>
          </a:p>
        </p:txBody>
      </p:sp>
      <p:sp>
        <p:nvSpPr>
          <p:cNvPr id="3" name="Content Placeholder 2"/>
          <p:cNvSpPr>
            <a:spLocks noGrp="1"/>
          </p:cNvSpPr>
          <p:nvPr>
            <p:ph idx="1"/>
          </p:nvPr>
        </p:nvSpPr>
        <p:spPr/>
        <p:txBody>
          <a:bodyPr>
            <a:normAutofit fontScale="92500"/>
          </a:bodyPr>
          <a:lstStyle/>
          <a:p>
            <a:r>
              <a:rPr lang="en-US" dirty="0" smtClean="0"/>
              <a:t>Simple attack</a:t>
            </a:r>
          </a:p>
          <a:p>
            <a:pPr lvl="1"/>
            <a:r>
              <a:rPr lang="en-US" dirty="0" smtClean="0"/>
              <a:t>Even without </a:t>
            </a:r>
            <a:r>
              <a:rPr lang="en-US" dirty="0" err="1" smtClean="0"/>
              <a:t>Mastik</a:t>
            </a:r>
            <a:endParaRPr lang="en-US" dirty="0" smtClean="0"/>
          </a:p>
          <a:p>
            <a:r>
              <a:rPr lang="en-US" dirty="0" smtClean="0"/>
              <a:t>High temporal resolution</a:t>
            </a:r>
          </a:p>
          <a:p>
            <a:pPr lvl="1"/>
            <a:r>
              <a:rPr lang="en-US" dirty="0" smtClean="0"/>
              <a:t>Up to sub-micro-second</a:t>
            </a:r>
          </a:p>
          <a:p>
            <a:r>
              <a:rPr lang="en-US" dirty="0" smtClean="0"/>
              <a:t>High accuracy</a:t>
            </a:r>
          </a:p>
          <a:p>
            <a:pPr lvl="1"/>
            <a:r>
              <a:rPr lang="en-US" dirty="0" smtClean="0"/>
              <a:t>Few false positives</a:t>
            </a:r>
          </a:p>
          <a:p>
            <a:pPr lvl="2"/>
            <a:r>
              <a:rPr lang="en-US" dirty="0" smtClean="0"/>
              <a:t>Increases as a function of spatial granularity</a:t>
            </a:r>
          </a:p>
          <a:p>
            <a:pPr lvl="1"/>
            <a:r>
              <a:rPr lang="en-US" dirty="0" smtClean="0"/>
              <a:t>A bit more false negatives</a:t>
            </a:r>
          </a:p>
          <a:p>
            <a:pPr lvl="2"/>
            <a:r>
              <a:rPr lang="en-US" dirty="0" smtClean="0"/>
              <a:t>Particularly when exploiting the high temporal resolution</a:t>
            </a:r>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44</a:t>
            </a:fld>
            <a:endParaRPr lang="en-US"/>
          </a:p>
        </p:txBody>
      </p:sp>
    </p:spTree>
    <p:extLst>
      <p:ext uri="{BB962C8B-B14F-4D97-AF65-F5344CB8AC3E}">
        <p14:creationId xmlns:p14="http://schemas.microsoft.com/office/powerpoint/2010/main" val="421492558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a:t>
            </a:r>
            <a:endParaRPr lang="en-US" dirty="0"/>
          </a:p>
        </p:txBody>
      </p:sp>
      <p:sp>
        <p:nvSpPr>
          <p:cNvPr id="3" name="Content Placeholder 2"/>
          <p:cNvSpPr>
            <a:spLocks noGrp="1"/>
          </p:cNvSpPr>
          <p:nvPr>
            <p:ph idx="1"/>
          </p:nvPr>
        </p:nvSpPr>
        <p:spPr>
          <a:xfrm>
            <a:off x="457200" y="1417638"/>
            <a:ext cx="8229600" cy="4974695"/>
          </a:xfrm>
        </p:spPr>
        <p:txBody>
          <a:bodyPr>
            <a:normAutofit fontScale="92500" lnSpcReduction="20000"/>
          </a:bodyPr>
          <a:lstStyle/>
          <a:p>
            <a:r>
              <a:rPr lang="en-US" dirty="0" err="1"/>
              <a:t>Evict+Reload</a:t>
            </a:r>
            <a:r>
              <a:rPr lang="en-US" dirty="0"/>
              <a:t> [GSM15</a:t>
            </a:r>
            <a:r>
              <a:rPr lang="en-US" dirty="0" smtClean="0"/>
              <a:t>]</a:t>
            </a:r>
          </a:p>
          <a:p>
            <a:pPr lvl="1"/>
            <a:r>
              <a:rPr lang="en-US" dirty="0" smtClean="0"/>
              <a:t>Uses cache contention instead of </a:t>
            </a:r>
            <a:r>
              <a:rPr lang="en-US" dirty="0" err="1" smtClean="0">
                <a:latin typeface="Courier New"/>
                <a:cs typeface="Courier New"/>
              </a:rPr>
              <a:t>clflush</a:t>
            </a:r>
            <a:endParaRPr lang="en-US" dirty="0">
              <a:latin typeface="Courier New"/>
              <a:cs typeface="Courier New"/>
            </a:endParaRPr>
          </a:p>
          <a:p>
            <a:r>
              <a:rPr lang="en-US" dirty="0" err="1" smtClean="0"/>
              <a:t>Flush</a:t>
            </a:r>
            <a:r>
              <a:rPr lang="en-US" dirty="0" err="1"/>
              <a:t>+Flush</a:t>
            </a:r>
            <a:r>
              <a:rPr lang="en-US" dirty="0"/>
              <a:t> [GMWM16</a:t>
            </a:r>
            <a:r>
              <a:rPr lang="en-US" dirty="0" smtClean="0"/>
              <a:t>]</a:t>
            </a:r>
          </a:p>
          <a:p>
            <a:pPr lvl="1"/>
            <a:r>
              <a:rPr lang="en-US" dirty="0" smtClean="0"/>
              <a:t>Measures variations in </a:t>
            </a:r>
            <a:r>
              <a:rPr lang="en-US" dirty="0" err="1" smtClean="0">
                <a:latin typeface="Courier New"/>
                <a:cs typeface="Courier New"/>
              </a:rPr>
              <a:t>clflush</a:t>
            </a:r>
            <a:r>
              <a:rPr lang="en-US" dirty="0" smtClean="0"/>
              <a:t> timing between cached and non-cached data</a:t>
            </a:r>
          </a:p>
          <a:p>
            <a:pPr lvl="1"/>
            <a:r>
              <a:rPr lang="en-US" dirty="0" smtClean="0"/>
              <a:t>Improved temporal and spatial resolution</a:t>
            </a:r>
          </a:p>
          <a:p>
            <a:pPr lvl="1"/>
            <a:r>
              <a:rPr lang="en-US" dirty="0" smtClean="0"/>
              <a:t>Increased error rate</a:t>
            </a:r>
          </a:p>
          <a:p>
            <a:r>
              <a:rPr lang="en-US" dirty="0" err="1" smtClean="0"/>
              <a:t>Invalidate+Transfer</a:t>
            </a:r>
            <a:r>
              <a:rPr lang="en-US" dirty="0" smtClean="0"/>
              <a:t> [IES16]</a:t>
            </a:r>
          </a:p>
          <a:p>
            <a:pPr lvl="1"/>
            <a:r>
              <a:rPr lang="en-US" dirty="0" smtClean="0"/>
              <a:t>Use </a:t>
            </a:r>
            <a:r>
              <a:rPr lang="en-US" dirty="0" err="1" smtClean="0"/>
              <a:t>Flush+Reload</a:t>
            </a:r>
            <a:r>
              <a:rPr lang="en-US" dirty="0" smtClean="0"/>
              <a:t> on Intel or </a:t>
            </a:r>
            <a:r>
              <a:rPr lang="en-US" dirty="0" err="1" smtClean="0"/>
              <a:t>Evict+Reload</a:t>
            </a:r>
            <a:r>
              <a:rPr lang="en-US" dirty="0" smtClean="0"/>
              <a:t> on ARM to implement a cross-package attack</a:t>
            </a:r>
          </a:p>
          <a:p>
            <a:r>
              <a:rPr lang="en-US" dirty="0" err="1" smtClean="0"/>
              <a:t>Flush+Reload</a:t>
            </a:r>
            <a:r>
              <a:rPr lang="en-US" dirty="0" smtClean="0"/>
              <a:t> on ARM [ZXZ16]</a:t>
            </a:r>
          </a:p>
          <a:p>
            <a:pPr lvl="1"/>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45</a:t>
            </a:fld>
            <a:endParaRPr lang="en-US"/>
          </a:p>
        </p:txBody>
      </p:sp>
    </p:spTree>
    <p:extLst>
      <p:ext uri="{BB962C8B-B14F-4D97-AF65-F5344CB8AC3E}">
        <p14:creationId xmlns:p14="http://schemas.microsoft.com/office/powerpoint/2010/main" val="3303513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Pirates and publications </a:t>
            </a:r>
            <a:r>
              <a:rPr lang="en-US" dirty="0"/>
              <a:t>on </a:t>
            </a:r>
            <a:r>
              <a:rPr lang="en-US" dirty="0" err="1"/>
              <a:t>microarchitectural</a:t>
            </a:r>
            <a:r>
              <a:rPr lang="en-US" dirty="0"/>
              <a:t> timing attacks</a:t>
            </a:r>
            <a:endParaRPr lang="en-US" dirty="0"/>
          </a:p>
        </p:txBody>
      </p:sp>
      <p:pic>
        <p:nvPicPr>
          <p:cNvPr id="5" name="Content Placeholder 4"/>
          <p:cNvPicPr>
            <a:picLocks noGrp="1" noChangeAspect="1"/>
          </p:cNvPicPr>
          <p:nvPr>
            <p:ph idx="1"/>
          </p:nvPr>
        </p:nvPicPr>
        <p:blipFill>
          <a:blip r:embed="rId2"/>
          <a:srcRect l="-14864" r="-14864"/>
          <a:stretch>
            <a:fillRect/>
          </a:stretch>
        </p:blipFill>
        <p:spPr/>
      </p:pic>
      <p:sp>
        <p:nvSpPr>
          <p:cNvPr id="3" name="Slide Number Placeholder 2"/>
          <p:cNvSpPr>
            <a:spLocks noGrp="1"/>
          </p:cNvSpPr>
          <p:nvPr>
            <p:ph type="sldNum" sz="quarter" idx="12"/>
          </p:nvPr>
        </p:nvSpPr>
        <p:spPr/>
        <p:txBody>
          <a:bodyPr/>
          <a:lstStyle/>
          <a:p>
            <a:fld id="{2E642E2A-0D82-FB49-827A-2D4C9E3E48E3}" type="slidenum">
              <a:rPr lang="en-US" smtClean="0"/>
              <a:t>5</a:t>
            </a:fld>
            <a:endParaRPr lang="en-US"/>
          </a:p>
        </p:txBody>
      </p:sp>
      <p:pic>
        <p:nvPicPr>
          <p:cNvPr id="4" name="Picture 3"/>
          <p:cNvPicPr>
            <a:picLocks noChangeAspect="1"/>
          </p:cNvPicPr>
          <p:nvPr/>
        </p:nvPicPr>
        <p:blipFill>
          <a:blip r:embed="rId3"/>
          <a:stretch>
            <a:fillRect/>
          </a:stretch>
        </p:blipFill>
        <p:spPr>
          <a:xfrm>
            <a:off x="5831669" y="3028616"/>
            <a:ext cx="1982824" cy="2573012"/>
          </a:xfrm>
          <a:prstGeom prst="rect">
            <a:avLst/>
          </a:prstGeom>
        </p:spPr>
      </p:pic>
      <p:sp>
        <p:nvSpPr>
          <p:cNvPr id="6" name="TextBox 5"/>
          <p:cNvSpPr txBox="1"/>
          <p:nvPr/>
        </p:nvSpPr>
        <p:spPr>
          <a:xfrm>
            <a:off x="0" y="6360406"/>
            <a:ext cx="5634876" cy="523220"/>
          </a:xfrm>
          <a:prstGeom prst="rect">
            <a:avLst/>
          </a:prstGeom>
          <a:noFill/>
        </p:spPr>
        <p:txBody>
          <a:bodyPr wrap="none" rtlCol="0">
            <a:spAutoFit/>
          </a:bodyPr>
          <a:lstStyle/>
          <a:p>
            <a:r>
              <a:rPr lang="en-US" sz="1400" dirty="0"/>
              <a:t>Pirate image By J.J. at the English language Wikipedia, </a:t>
            </a:r>
            <a:r>
              <a:rPr lang="en-US" sz="1400" dirty="0" smtClean="0"/>
              <a:t/>
            </a:r>
            <a:br>
              <a:rPr lang="en-US" sz="1400" dirty="0" smtClean="0"/>
            </a:br>
            <a:r>
              <a:rPr lang="en-US" sz="1400" dirty="0" smtClean="0"/>
              <a:t>CC </a:t>
            </a:r>
            <a:r>
              <a:rPr lang="en-US" sz="1400" dirty="0"/>
              <a:t>BY-SA 3.0, https://</a:t>
            </a:r>
            <a:r>
              <a:rPr lang="en-US" sz="1400" dirty="0" err="1"/>
              <a:t>commons.wikimedia.org</a:t>
            </a:r>
            <a:r>
              <a:rPr lang="en-US" sz="1400" dirty="0"/>
              <a:t>/w/</a:t>
            </a:r>
            <a:r>
              <a:rPr lang="en-US" sz="1400" dirty="0" err="1"/>
              <a:t>index.php?curid</a:t>
            </a:r>
            <a:r>
              <a:rPr lang="en-US" sz="1400" dirty="0"/>
              <a:t>=665628 </a:t>
            </a:r>
          </a:p>
        </p:txBody>
      </p:sp>
    </p:spTree>
    <p:extLst>
      <p:ext uri="{BB962C8B-B14F-4D97-AF65-F5344CB8AC3E}">
        <p14:creationId xmlns:p14="http://schemas.microsoft.com/office/powerpoint/2010/main" val="370095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considered hard</a:t>
            </a:r>
            <a:endParaRPr lang="en-US" dirty="0"/>
          </a:p>
        </p:txBody>
      </p:sp>
      <p:sp>
        <p:nvSpPr>
          <p:cNvPr id="3" name="Content Placeholder 2"/>
          <p:cNvSpPr>
            <a:spLocks noGrp="1"/>
          </p:cNvSpPr>
          <p:nvPr>
            <p:ph idx="1"/>
          </p:nvPr>
        </p:nvSpPr>
        <p:spPr/>
        <p:txBody>
          <a:bodyPr/>
          <a:lstStyle/>
          <a:p>
            <a:r>
              <a:rPr lang="en-US" dirty="0" err="1" smtClean="0"/>
              <a:t>OpenSSL</a:t>
            </a:r>
            <a:endParaRPr lang="en-US" dirty="0" smtClean="0"/>
          </a:p>
          <a:p>
            <a:pPr marL="914400" lvl="2" indent="0">
              <a:buNone/>
            </a:pPr>
            <a:r>
              <a:rPr lang="en-US" i="1" dirty="0" smtClean="0"/>
              <a:t>LOW </a:t>
            </a:r>
            <a:r>
              <a:rPr lang="en-US" i="1" dirty="0"/>
              <a:t>Severity</a:t>
            </a:r>
            <a:r>
              <a:rPr lang="en-US" dirty="0"/>
              <a:t>. This includes issues such as those that </a:t>
            </a:r>
            <a:r>
              <a:rPr lang="is-IS" dirty="0" smtClean="0"/>
              <a:t>…</a:t>
            </a:r>
            <a:r>
              <a:rPr lang="en-US" dirty="0" smtClean="0"/>
              <a:t> </a:t>
            </a:r>
            <a:r>
              <a:rPr lang="en-US" dirty="0"/>
              <a:t>or hard to exploit timing (side channel) attacks. </a:t>
            </a:r>
            <a:endParaRPr lang="en-US" dirty="0" smtClean="0"/>
          </a:p>
          <a:p>
            <a:pPr marL="457200" lvl="1" indent="0" algn="r">
              <a:buNone/>
            </a:pPr>
            <a:r>
              <a:rPr lang="en-US" sz="1800" dirty="0"/>
              <a:t>https://</a:t>
            </a:r>
            <a:r>
              <a:rPr lang="en-US" sz="1800" dirty="0" err="1"/>
              <a:t>www.openssl.org</a:t>
            </a:r>
            <a:r>
              <a:rPr lang="en-US" sz="1800" dirty="0"/>
              <a:t>/policies/</a:t>
            </a:r>
            <a:r>
              <a:rPr lang="en-US" sz="1800" dirty="0" err="1"/>
              <a:t>secpolicy.html</a:t>
            </a:r>
            <a:endParaRPr lang="en-US" sz="1800" dirty="0"/>
          </a:p>
          <a:p>
            <a:endParaRPr lang="en-US" dirty="0" smtClean="0"/>
          </a:p>
          <a:p>
            <a:r>
              <a:rPr lang="en-US" dirty="0" smtClean="0">
                <a:solidFill>
                  <a:schemeClr val="bg1"/>
                </a:solidFill>
              </a:rPr>
              <a:t>At the same time</a:t>
            </a:r>
          </a:p>
          <a:p>
            <a:pPr lvl="1"/>
            <a:r>
              <a:rPr lang="en-US" dirty="0" smtClean="0">
                <a:solidFill>
                  <a:schemeClr val="bg1"/>
                </a:solidFill>
              </a:rPr>
              <a:t>Publications are terse – technical details are often omitted</a:t>
            </a:r>
          </a:p>
          <a:p>
            <a:pPr lvl="1"/>
            <a:r>
              <a:rPr lang="en-US" dirty="0" smtClean="0">
                <a:solidFill>
                  <a:schemeClr val="bg1"/>
                </a:solidFill>
              </a:rPr>
              <a:t>Generic tools do not exist</a:t>
            </a:r>
          </a:p>
          <a:p>
            <a:pPr lvl="1"/>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6</a:t>
            </a:fld>
            <a:endParaRPr lang="en-US"/>
          </a:p>
        </p:txBody>
      </p:sp>
    </p:spTree>
    <p:extLst>
      <p:ext uri="{BB962C8B-B14F-4D97-AF65-F5344CB8AC3E}">
        <p14:creationId xmlns:p14="http://schemas.microsoft.com/office/powerpoint/2010/main" val="4908138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considered hard</a:t>
            </a:r>
            <a:endParaRPr lang="en-US" dirty="0"/>
          </a:p>
        </p:txBody>
      </p:sp>
      <p:sp>
        <p:nvSpPr>
          <p:cNvPr id="3" name="Content Placeholder 2"/>
          <p:cNvSpPr>
            <a:spLocks noGrp="1"/>
          </p:cNvSpPr>
          <p:nvPr>
            <p:ph idx="1"/>
          </p:nvPr>
        </p:nvSpPr>
        <p:spPr/>
        <p:txBody>
          <a:bodyPr/>
          <a:lstStyle/>
          <a:p>
            <a:r>
              <a:rPr lang="en-US" dirty="0" err="1" smtClean="0"/>
              <a:t>OpenSSL</a:t>
            </a:r>
            <a:endParaRPr lang="en-US" dirty="0" smtClean="0"/>
          </a:p>
          <a:p>
            <a:pPr marL="914400" lvl="2" indent="0">
              <a:buNone/>
            </a:pPr>
            <a:r>
              <a:rPr lang="en-US" i="1" dirty="0" smtClean="0"/>
              <a:t>LOW </a:t>
            </a:r>
            <a:r>
              <a:rPr lang="en-US" i="1" dirty="0"/>
              <a:t>Severity</a:t>
            </a:r>
            <a:r>
              <a:rPr lang="en-US" dirty="0"/>
              <a:t>. This includes issues such as those that </a:t>
            </a:r>
            <a:r>
              <a:rPr lang="is-IS" dirty="0" smtClean="0"/>
              <a:t>…</a:t>
            </a:r>
            <a:r>
              <a:rPr lang="en-US" dirty="0" smtClean="0"/>
              <a:t> </a:t>
            </a:r>
            <a:r>
              <a:rPr lang="en-US" dirty="0"/>
              <a:t>or hard to exploit timing (side channel) attacks. </a:t>
            </a:r>
            <a:endParaRPr lang="en-US" dirty="0" smtClean="0"/>
          </a:p>
          <a:p>
            <a:pPr marL="457200" lvl="1" indent="0" algn="r">
              <a:buNone/>
            </a:pPr>
            <a:r>
              <a:rPr lang="en-US" sz="1800" dirty="0"/>
              <a:t>https://</a:t>
            </a:r>
            <a:r>
              <a:rPr lang="en-US" sz="1800" dirty="0" err="1"/>
              <a:t>www.openssl.org</a:t>
            </a:r>
            <a:r>
              <a:rPr lang="en-US" sz="1800" dirty="0"/>
              <a:t>/policies/</a:t>
            </a:r>
            <a:r>
              <a:rPr lang="en-US" sz="1800" dirty="0" err="1"/>
              <a:t>secpolicy.html</a:t>
            </a:r>
            <a:endParaRPr lang="en-US" sz="1800" dirty="0"/>
          </a:p>
          <a:p>
            <a:endParaRPr lang="en-US" dirty="0" smtClean="0"/>
          </a:p>
          <a:p>
            <a:r>
              <a:rPr lang="en-US" dirty="0" smtClean="0"/>
              <a:t>Attacks are easy, but at the same time</a:t>
            </a:r>
          </a:p>
          <a:p>
            <a:pPr lvl="1"/>
            <a:r>
              <a:rPr lang="en-US" dirty="0" smtClean="0"/>
              <a:t>Publications are terse – technical details are often omitted</a:t>
            </a:r>
          </a:p>
          <a:p>
            <a:pPr lvl="1"/>
            <a:r>
              <a:rPr lang="en-US" dirty="0" smtClean="0"/>
              <a:t>Generic tools do not exist</a:t>
            </a:r>
          </a:p>
          <a:p>
            <a:pPr lvl="1"/>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7</a:t>
            </a:fld>
            <a:endParaRPr lang="en-US"/>
          </a:p>
        </p:txBody>
      </p:sp>
    </p:spTree>
    <p:extLst>
      <p:ext uri="{BB962C8B-B14F-4D97-AF65-F5344CB8AC3E}">
        <p14:creationId xmlns:p14="http://schemas.microsoft.com/office/powerpoint/2010/main" val="34627243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dirty="0" smtClean="0"/>
              <a:t>Reduce barriers to </a:t>
            </a:r>
            <a:r>
              <a:rPr lang="en-US" dirty="0" smtClean="0"/>
              <a:t>entry</a:t>
            </a:r>
          </a:p>
          <a:p>
            <a:r>
              <a:rPr lang="en-US" dirty="0"/>
              <a:t>Why?</a:t>
            </a:r>
          </a:p>
          <a:p>
            <a:pPr lvl="1"/>
            <a:r>
              <a:rPr lang="en-US" dirty="0"/>
              <a:t>Offensive research</a:t>
            </a:r>
          </a:p>
          <a:p>
            <a:pPr lvl="2"/>
            <a:r>
              <a:rPr lang="en-US" dirty="0"/>
              <a:t>A potential leak is nice. An exploit is better</a:t>
            </a:r>
          </a:p>
          <a:p>
            <a:pPr lvl="1"/>
            <a:r>
              <a:rPr lang="en-US" dirty="0"/>
              <a:t>Cipher development</a:t>
            </a:r>
          </a:p>
          <a:p>
            <a:pPr lvl="2"/>
            <a:r>
              <a:rPr lang="en-US" dirty="0"/>
              <a:t>Know your enemy</a:t>
            </a:r>
          </a:p>
          <a:p>
            <a:r>
              <a:rPr lang="en-US" dirty="0" smtClean="0"/>
              <a:t>How?</a:t>
            </a:r>
            <a:endParaRPr lang="en-US" dirty="0" smtClean="0"/>
          </a:p>
          <a:p>
            <a:pPr lvl="1"/>
            <a:r>
              <a:rPr lang="en-US" dirty="0" smtClean="0"/>
              <a:t>Education – this tutorial</a:t>
            </a:r>
          </a:p>
          <a:p>
            <a:pPr lvl="1"/>
            <a:r>
              <a:rPr lang="en-US" dirty="0" smtClean="0"/>
              <a:t>Tools – </a:t>
            </a:r>
            <a:r>
              <a:rPr lang="en-US" dirty="0" err="1" smtClean="0"/>
              <a:t>Mastik</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8</a:t>
            </a:fld>
            <a:endParaRPr lang="en-US"/>
          </a:p>
        </p:txBody>
      </p:sp>
    </p:spTree>
    <p:extLst>
      <p:ext uri="{BB962C8B-B14F-4D97-AF65-F5344CB8AC3E}">
        <p14:creationId xmlns:p14="http://schemas.microsoft.com/office/powerpoint/2010/main" val="28496084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Mastik</a:t>
            </a:r>
            <a:endParaRPr lang="en-US" dirty="0"/>
          </a:p>
        </p:txBody>
      </p:sp>
      <p:sp>
        <p:nvSpPr>
          <p:cNvPr id="3" name="Content Placeholder 2"/>
          <p:cNvSpPr>
            <a:spLocks noGrp="1"/>
          </p:cNvSpPr>
          <p:nvPr>
            <p:ph idx="1"/>
          </p:nvPr>
        </p:nvSpPr>
        <p:spPr>
          <a:xfrm>
            <a:off x="457200" y="1417638"/>
            <a:ext cx="8229600" cy="5137981"/>
          </a:xfrm>
        </p:spPr>
        <p:txBody>
          <a:bodyPr>
            <a:normAutofit/>
          </a:bodyPr>
          <a:lstStyle/>
          <a:p>
            <a:r>
              <a:rPr lang="en-US" dirty="0" smtClean="0"/>
              <a:t>Extremely bad acronym for </a:t>
            </a:r>
            <a:br>
              <a:rPr lang="en-US" dirty="0" smtClean="0"/>
            </a:br>
            <a:r>
              <a:rPr lang="en-US" dirty="0" smtClean="0"/>
              <a:t>		Micro-Architectural Side-channel </a:t>
            </a:r>
            <a:r>
              <a:rPr lang="en-US" dirty="0" err="1" smtClean="0"/>
              <a:t>ToolKit</a:t>
            </a:r>
            <a:endParaRPr lang="en-US" dirty="0" smtClean="0"/>
          </a:p>
          <a:p>
            <a:r>
              <a:rPr lang="en-US" dirty="0" smtClean="0"/>
              <a:t>Aims</a:t>
            </a:r>
          </a:p>
          <a:p>
            <a:pPr lvl="1"/>
            <a:r>
              <a:rPr lang="en-US" dirty="0" smtClean="0"/>
              <a:t>Collate information on SC attacks </a:t>
            </a:r>
          </a:p>
          <a:p>
            <a:pPr lvl="2"/>
            <a:r>
              <a:rPr lang="en-US" dirty="0" smtClean="0"/>
              <a:t>Improve our understanding of the domain</a:t>
            </a:r>
          </a:p>
          <a:p>
            <a:pPr lvl="2"/>
            <a:r>
              <a:rPr lang="en-US" dirty="0" smtClean="0"/>
              <a:t>Provide somewhat-robust implementations of all known SC attack techniques for every architecture</a:t>
            </a:r>
          </a:p>
          <a:p>
            <a:pPr lvl="2"/>
            <a:r>
              <a:rPr lang="en-US" dirty="0" smtClean="0"/>
              <a:t>Implementation of generic analysis techniques</a:t>
            </a:r>
            <a:endParaRPr lang="en-US" dirty="0"/>
          </a:p>
          <a:p>
            <a:pPr lvl="1"/>
            <a:r>
              <a:rPr lang="en-US" dirty="0" smtClean="0"/>
              <a:t>Overcome the barrier to entry into the area</a:t>
            </a:r>
          </a:p>
          <a:p>
            <a:pPr lvl="1"/>
            <a:r>
              <a:rPr lang="en-US" dirty="0" smtClean="0"/>
              <a:t>Shift focus to cryptanalysis</a:t>
            </a:r>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9</a:t>
            </a:fld>
            <a:endParaRPr lang="en-US"/>
          </a:p>
        </p:txBody>
      </p:sp>
    </p:spTree>
    <p:extLst>
      <p:ext uri="{BB962C8B-B14F-4D97-AF65-F5344CB8AC3E}">
        <p14:creationId xmlns:p14="http://schemas.microsoft.com/office/powerpoint/2010/main" val="80467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5928</TotalTime>
  <Words>1780</Words>
  <Application>Microsoft Macintosh PowerPoint</Application>
  <PresentationFormat>On-screen Show (4:3)</PresentationFormat>
  <Paragraphs>420</Paragraphs>
  <Slides>45</Slides>
  <Notes>4</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Microarchitectural Side-Channel Attacks</vt:lpstr>
      <vt:lpstr>Publications on microarchitectural timing attacks</vt:lpstr>
      <vt:lpstr>Publications and Global Temperature</vt:lpstr>
      <vt:lpstr>Global Average Temperatures Vs. Number of Pirates</vt:lpstr>
      <vt:lpstr>Pirates and publications on microarchitectural timing attacks</vt:lpstr>
      <vt:lpstr>Still considered hard</vt:lpstr>
      <vt:lpstr>Still considered hard</vt:lpstr>
      <vt:lpstr>Motivation</vt:lpstr>
      <vt:lpstr>Mastik</vt:lpstr>
      <vt:lpstr>Mastik - Status</vt:lpstr>
      <vt:lpstr>Outline</vt:lpstr>
      <vt:lpstr>The Microarchitecture</vt:lpstr>
      <vt:lpstr>The Microarchitecture</vt:lpstr>
      <vt:lpstr>The Microarchitecture</vt:lpstr>
      <vt:lpstr>Microarchitectural attacks</vt:lpstr>
      <vt:lpstr>Attack taxonomy - level</vt:lpstr>
      <vt:lpstr>Attack taxonomy – type [AS07]</vt:lpstr>
      <vt:lpstr>Basic taxonomy</vt:lpstr>
      <vt:lpstr>Other classifications</vt:lpstr>
      <vt:lpstr>History</vt:lpstr>
      <vt:lpstr>History</vt:lpstr>
      <vt:lpstr>The (X86) Cache</vt:lpstr>
      <vt:lpstr>Cache Consistency</vt:lpstr>
      <vt:lpstr>The Flush+Reload Technique</vt:lpstr>
      <vt:lpstr>Detour - Virtual Memory</vt:lpstr>
      <vt:lpstr>Sharing</vt:lpstr>
      <vt:lpstr>Causes of sharing</vt:lpstr>
      <vt:lpstr>Flush+Reload [GBK11,YF14]</vt:lpstr>
      <vt:lpstr>Flush+Reload code</vt:lpstr>
      <vt:lpstr>Demo</vt:lpstr>
      <vt:lpstr>Finding code</vt:lpstr>
      <vt:lpstr>Demo</vt:lpstr>
      <vt:lpstr>A closer look at F+R</vt:lpstr>
      <vt:lpstr>A closer look at F+R</vt:lpstr>
      <vt:lpstr>Timing matters</vt:lpstr>
      <vt:lpstr>Demo</vt:lpstr>
      <vt:lpstr>Probability of a probe miss [ABF+15]</vt:lpstr>
      <vt:lpstr>Handling misses</vt:lpstr>
      <vt:lpstr>GnuPG 1.4.13 Modular Exponentiation</vt:lpstr>
      <vt:lpstr>Demo</vt:lpstr>
      <vt:lpstr>F+R Spatial Resolution</vt:lpstr>
      <vt:lpstr>Improving temporal resolution</vt:lpstr>
      <vt:lpstr>Demo</vt:lpstr>
      <vt:lpstr>Flush+Reload Summary</vt:lpstr>
      <vt:lpstr>Variants</vt:lpstr>
    </vt:vector>
  </TitlesOfParts>
  <Company>The University of Adelaide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Micro-Architectural Side-Channel Attacks</dc:title>
  <dc:creator>Yuval Yarom</dc:creator>
  <cp:lastModifiedBy>Yuval Yarom</cp:lastModifiedBy>
  <cp:revision>85</cp:revision>
  <dcterms:created xsi:type="dcterms:W3CDTF">2016-08-06T15:15:33Z</dcterms:created>
  <dcterms:modified xsi:type="dcterms:W3CDTF">2016-08-16T22:50:02Z</dcterms:modified>
</cp:coreProperties>
</file>