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lueberry" charset="1" panose="02000500000000000000"/>
      <p:regular r:id="rId15"/>
    </p:embeddedFont>
    <p:embeddedFont>
      <p:font typeface="Montserrat Classic" charset="1" panose="00000500000000000000"/>
      <p:regular r:id="rId16"/>
    </p:embeddedFont>
    <p:embeddedFont>
      <p:font typeface="Montserrat Classic Bold" charset="1" panose="000008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19497" y="1921877"/>
            <a:ext cx="12649006" cy="7336423"/>
          </a:xfrm>
          <a:custGeom>
            <a:avLst/>
            <a:gdLst/>
            <a:ahLst/>
            <a:cxnLst/>
            <a:rect r="r" b="b" t="t" l="l"/>
            <a:pathLst>
              <a:path h="7336423" w="12649006">
                <a:moveTo>
                  <a:pt x="0" y="0"/>
                </a:moveTo>
                <a:lnTo>
                  <a:pt x="12649006" y="0"/>
                </a:lnTo>
                <a:lnTo>
                  <a:pt x="12649006" y="7336423"/>
                </a:lnTo>
                <a:lnTo>
                  <a:pt x="0" y="73364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23677" y="889536"/>
            <a:ext cx="14040647" cy="2622223"/>
            <a:chOff x="0" y="0"/>
            <a:chExt cx="3161245" cy="5903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61245" cy="590392"/>
            </a:xfrm>
            <a:custGeom>
              <a:avLst/>
              <a:gdLst/>
              <a:ahLst/>
              <a:cxnLst/>
              <a:rect r="r" b="b" t="t" l="l"/>
              <a:pathLst>
                <a:path h="590392" w="3161245">
                  <a:moveTo>
                    <a:pt x="23159" y="0"/>
                  </a:moveTo>
                  <a:lnTo>
                    <a:pt x="3138086" y="0"/>
                  </a:lnTo>
                  <a:cubicBezTo>
                    <a:pt x="3150876" y="0"/>
                    <a:pt x="3161245" y="10368"/>
                    <a:pt x="3161245" y="23159"/>
                  </a:cubicBezTo>
                  <a:lnTo>
                    <a:pt x="3161245" y="567234"/>
                  </a:lnTo>
                  <a:cubicBezTo>
                    <a:pt x="3161245" y="573376"/>
                    <a:pt x="3158805" y="579266"/>
                    <a:pt x="3154462" y="583609"/>
                  </a:cubicBezTo>
                  <a:cubicBezTo>
                    <a:pt x="3150119" y="587952"/>
                    <a:pt x="3144228" y="590392"/>
                    <a:pt x="3138086" y="590392"/>
                  </a:cubicBezTo>
                  <a:lnTo>
                    <a:pt x="23159" y="590392"/>
                  </a:lnTo>
                  <a:cubicBezTo>
                    <a:pt x="17017" y="590392"/>
                    <a:pt x="11126" y="587952"/>
                    <a:pt x="6783" y="583609"/>
                  </a:cubicBezTo>
                  <a:cubicBezTo>
                    <a:pt x="2440" y="579266"/>
                    <a:pt x="0" y="573376"/>
                    <a:pt x="0" y="567234"/>
                  </a:cubicBezTo>
                  <a:lnTo>
                    <a:pt x="0" y="23159"/>
                  </a:lnTo>
                  <a:cubicBezTo>
                    <a:pt x="0" y="17017"/>
                    <a:pt x="2440" y="11126"/>
                    <a:pt x="6783" y="6783"/>
                  </a:cubicBezTo>
                  <a:cubicBezTo>
                    <a:pt x="11126" y="2440"/>
                    <a:pt x="17017" y="0"/>
                    <a:pt x="23159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161245" cy="628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3280" y="6193136"/>
            <a:ext cx="5374137" cy="3380821"/>
          </a:xfrm>
          <a:custGeom>
            <a:avLst/>
            <a:gdLst/>
            <a:ahLst/>
            <a:cxnLst/>
            <a:rect r="r" b="b" t="t" l="l"/>
            <a:pathLst>
              <a:path h="3380821" w="5374137">
                <a:moveTo>
                  <a:pt x="0" y="0"/>
                </a:moveTo>
                <a:lnTo>
                  <a:pt x="5374137" y="0"/>
                </a:lnTo>
                <a:lnTo>
                  <a:pt x="5374137" y="3380821"/>
                </a:lnTo>
                <a:lnTo>
                  <a:pt x="0" y="33808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2634817">
            <a:off x="11655531" y="6905968"/>
            <a:ext cx="5185714" cy="1464964"/>
          </a:xfrm>
          <a:custGeom>
            <a:avLst/>
            <a:gdLst/>
            <a:ahLst/>
            <a:cxnLst/>
            <a:rect r="r" b="b" t="t" l="l"/>
            <a:pathLst>
              <a:path h="1464964" w="5185714">
                <a:moveTo>
                  <a:pt x="5185714" y="0"/>
                </a:moveTo>
                <a:lnTo>
                  <a:pt x="0" y="0"/>
                </a:lnTo>
                <a:lnTo>
                  <a:pt x="0" y="1464964"/>
                </a:lnTo>
                <a:lnTo>
                  <a:pt x="5185714" y="1464964"/>
                </a:lnTo>
                <a:lnTo>
                  <a:pt x="518571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20639" y="2605976"/>
            <a:ext cx="2007275" cy="1811565"/>
          </a:xfrm>
          <a:custGeom>
            <a:avLst/>
            <a:gdLst/>
            <a:ahLst/>
            <a:cxnLst/>
            <a:rect r="r" b="b" t="t" l="l"/>
            <a:pathLst>
              <a:path h="1811565" w="2007275">
                <a:moveTo>
                  <a:pt x="0" y="0"/>
                </a:moveTo>
                <a:lnTo>
                  <a:pt x="2007275" y="0"/>
                </a:lnTo>
                <a:lnTo>
                  <a:pt x="2007275" y="1811566"/>
                </a:lnTo>
                <a:lnTo>
                  <a:pt x="0" y="1811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58880" y="4552479"/>
            <a:ext cx="11088602" cy="1659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2"/>
              </a:lnSpc>
            </a:pPr>
            <a:r>
              <a:rPr lang="en-US" sz="9751">
                <a:solidFill>
                  <a:srgbClr val="000000"/>
                </a:solidFill>
                <a:latin typeface="Blueberry"/>
              </a:rPr>
              <a:t> COMPUTADORAS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23826" y="1184107"/>
            <a:ext cx="7240348" cy="182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8"/>
              </a:lnSpc>
            </a:pPr>
            <a:r>
              <a:rPr lang="en-US" sz="10598">
                <a:solidFill>
                  <a:srgbClr val="000000"/>
                </a:solidFill>
                <a:latin typeface="Montserrat Classic"/>
              </a:rPr>
              <a:t>REDES DE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78033" y="8475944"/>
            <a:ext cx="5085212" cy="148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2"/>
              </a:lnSpc>
            </a:pPr>
            <a:r>
              <a:rPr lang="en-US" sz="4280">
                <a:solidFill>
                  <a:srgbClr val="000000"/>
                </a:solidFill>
                <a:latin typeface="Montserrat Classic"/>
              </a:rPr>
              <a:t>CESAR BRAVO </a:t>
            </a:r>
          </a:p>
          <a:p>
            <a:pPr algn="ctr">
              <a:lnSpc>
                <a:spcPts val="5992"/>
              </a:lnSpc>
            </a:pPr>
            <a:r>
              <a:rPr lang="en-US" sz="4280">
                <a:solidFill>
                  <a:srgbClr val="000000"/>
                </a:solidFill>
                <a:latin typeface="Montserrat Classic"/>
              </a:rPr>
              <a:t>WILMER ARTEAGA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21431" y="8515004"/>
            <a:ext cx="1119609" cy="11196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363566" y="2181129"/>
            <a:ext cx="7560867" cy="207924"/>
          </a:xfrm>
          <a:custGeom>
            <a:avLst/>
            <a:gdLst/>
            <a:ahLst/>
            <a:cxnLst/>
            <a:rect r="r" b="b" t="t" l="l"/>
            <a:pathLst>
              <a:path h="207924" w="7560867">
                <a:moveTo>
                  <a:pt x="0" y="0"/>
                </a:moveTo>
                <a:lnTo>
                  <a:pt x="7560868" y="0"/>
                </a:lnTo>
                <a:lnTo>
                  <a:pt x="7560868" y="207924"/>
                </a:lnTo>
                <a:lnTo>
                  <a:pt x="0" y="207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48885" y="1598063"/>
            <a:ext cx="2434016" cy="2196699"/>
          </a:xfrm>
          <a:custGeom>
            <a:avLst/>
            <a:gdLst/>
            <a:ahLst/>
            <a:cxnLst/>
            <a:rect r="r" b="b" t="t" l="l"/>
            <a:pathLst>
              <a:path h="2196699" w="2434016">
                <a:moveTo>
                  <a:pt x="0" y="0"/>
                </a:moveTo>
                <a:lnTo>
                  <a:pt x="2434016" y="0"/>
                </a:lnTo>
                <a:lnTo>
                  <a:pt x="2434016" y="2196700"/>
                </a:lnTo>
                <a:lnTo>
                  <a:pt x="0" y="2196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08612">
            <a:off x="5884513" y="7457983"/>
            <a:ext cx="3197026" cy="903160"/>
          </a:xfrm>
          <a:custGeom>
            <a:avLst/>
            <a:gdLst/>
            <a:ahLst/>
            <a:cxnLst/>
            <a:rect r="r" b="b" t="t" l="l"/>
            <a:pathLst>
              <a:path h="903160" w="3197026">
                <a:moveTo>
                  <a:pt x="0" y="0"/>
                </a:moveTo>
                <a:lnTo>
                  <a:pt x="3197026" y="0"/>
                </a:lnTo>
                <a:lnTo>
                  <a:pt x="3197026" y="903160"/>
                </a:lnTo>
                <a:lnTo>
                  <a:pt x="0" y="903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77199" y="4156757"/>
            <a:ext cx="4368153" cy="4114800"/>
          </a:xfrm>
          <a:custGeom>
            <a:avLst/>
            <a:gdLst/>
            <a:ahLst/>
            <a:cxnLst/>
            <a:rect r="r" b="b" t="t" l="l"/>
            <a:pathLst>
              <a:path h="4114800" w="4368153">
                <a:moveTo>
                  <a:pt x="0" y="0"/>
                </a:moveTo>
                <a:lnTo>
                  <a:pt x="4368153" y="0"/>
                </a:lnTo>
                <a:lnTo>
                  <a:pt x="43681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948172" y="8619401"/>
            <a:ext cx="247077" cy="82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875">
                <a:solidFill>
                  <a:srgbClr val="000000"/>
                </a:solidFill>
                <a:latin typeface="Blueberry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58284" y="769793"/>
            <a:ext cx="7171432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Blueberry"/>
              </a:rPr>
              <a:t>INTRODUCCIÓN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015693"/>
            <a:ext cx="8409843" cy="219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  <a:spcBef>
                <a:spcPct val="0"/>
              </a:spcBef>
            </a:pPr>
            <a:r>
              <a:rPr lang="en-US" sz="2509">
                <a:solidFill>
                  <a:srgbClr val="000000"/>
                </a:solidFill>
                <a:latin typeface="Montserrat Classic Bold"/>
              </a:rPr>
              <a:t>Las redes de computadoras son sistemas que permiten la comunicación y el intercambio de información entre diferentes dispositivos, como computadoras, servidores, dispositivos móviles, impresoras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21431" y="8515004"/>
            <a:ext cx="1119609" cy="11196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363566" y="2181129"/>
            <a:ext cx="7560867" cy="207924"/>
          </a:xfrm>
          <a:custGeom>
            <a:avLst/>
            <a:gdLst/>
            <a:ahLst/>
            <a:cxnLst/>
            <a:rect r="r" b="b" t="t" l="l"/>
            <a:pathLst>
              <a:path h="207924" w="7560867">
                <a:moveTo>
                  <a:pt x="0" y="0"/>
                </a:moveTo>
                <a:lnTo>
                  <a:pt x="7560868" y="0"/>
                </a:lnTo>
                <a:lnTo>
                  <a:pt x="7560868" y="207924"/>
                </a:lnTo>
                <a:lnTo>
                  <a:pt x="0" y="207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985" y="2742750"/>
            <a:ext cx="6545856" cy="5772255"/>
          </a:xfrm>
          <a:custGeom>
            <a:avLst/>
            <a:gdLst/>
            <a:ahLst/>
            <a:cxnLst/>
            <a:rect r="r" b="b" t="t" l="l"/>
            <a:pathLst>
              <a:path h="5772255" w="6545856">
                <a:moveTo>
                  <a:pt x="0" y="0"/>
                </a:moveTo>
                <a:lnTo>
                  <a:pt x="6545856" y="0"/>
                </a:lnTo>
                <a:lnTo>
                  <a:pt x="6545856" y="5772254"/>
                </a:lnTo>
                <a:lnTo>
                  <a:pt x="0" y="5772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896707" y="8619401"/>
            <a:ext cx="369057" cy="82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875">
                <a:solidFill>
                  <a:srgbClr val="000000"/>
                </a:solidFill>
                <a:latin typeface="Blueberry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0732" y="202774"/>
            <a:ext cx="13314472" cy="17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4"/>
              </a:lnSpc>
            </a:pPr>
            <a:r>
              <a:rPr lang="en-US" sz="5096">
                <a:solidFill>
                  <a:srgbClr val="000000"/>
                </a:solidFill>
                <a:latin typeface="Blueberry"/>
              </a:rPr>
              <a:t>¿QUÉ SON LAS REDES DE COMPUTADORAS?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4960" y="4984968"/>
            <a:ext cx="4989906" cy="262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8"/>
              </a:lnSpc>
              <a:spcBef>
                <a:spcPct val="0"/>
              </a:spcBef>
            </a:pPr>
            <a:r>
              <a:rPr lang="en-US" sz="3763">
                <a:solidFill>
                  <a:srgbClr val="000000"/>
                </a:solidFill>
                <a:latin typeface="Montserrat Classic"/>
              </a:rPr>
              <a:t>son sistemas que permiten la comunicación entre dispositivos</a:t>
            </a:r>
            <a:r>
              <a:rPr lang="en-US" sz="3763">
                <a:solidFill>
                  <a:srgbClr val="000000"/>
                </a:solidFill>
                <a:latin typeface="Montserrat Classic"/>
              </a:rPr>
              <a:t>"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619776" y="4437471"/>
            <a:ext cx="6188520" cy="5457150"/>
          </a:xfrm>
          <a:custGeom>
            <a:avLst/>
            <a:gdLst/>
            <a:ahLst/>
            <a:cxnLst/>
            <a:rect r="r" b="b" t="t" l="l"/>
            <a:pathLst>
              <a:path h="5457150" w="6188520">
                <a:moveTo>
                  <a:pt x="0" y="0"/>
                </a:moveTo>
                <a:lnTo>
                  <a:pt x="6188521" y="0"/>
                </a:lnTo>
                <a:lnTo>
                  <a:pt x="6188521" y="5457150"/>
                </a:lnTo>
                <a:lnTo>
                  <a:pt x="0" y="5457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451674" y="6783920"/>
            <a:ext cx="4368497" cy="171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2"/>
              </a:lnSpc>
              <a:spcBef>
                <a:spcPct val="0"/>
              </a:spcBef>
            </a:pPr>
            <a:r>
              <a:rPr lang="en-US" sz="3294">
                <a:solidFill>
                  <a:srgbClr val="000000"/>
                </a:solidFill>
                <a:latin typeface="Montserrat Classic"/>
              </a:rPr>
              <a:t>permite compartir recursos, datos y servicios.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235999" y="2598603"/>
            <a:ext cx="6694116" cy="5902993"/>
          </a:xfrm>
          <a:custGeom>
            <a:avLst/>
            <a:gdLst/>
            <a:ahLst/>
            <a:cxnLst/>
            <a:rect r="r" b="b" t="t" l="l"/>
            <a:pathLst>
              <a:path h="5902993" w="6694116">
                <a:moveTo>
                  <a:pt x="0" y="0"/>
                </a:moveTo>
                <a:lnTo>
                  <a:pt x="6694117" y="0"/>
                </a:lnTo>
                <a:lnTo>
                  <a:pt x="6694117" y="5902993"/>
                </a:lnTo>
                <a:lnTo>
                  <a:pt x="0" y="59029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929631" y="4828738"/>
            <a:ext cx="5045687" cy="277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7"/>
              </a:lnSpc>
              <a:spcBef>
                <a:spcPct val="0"/>
              </a:spcBef>
            </a:pPr>
            <a:r>
              <a:rPr lang="en-US" sz="2648">
                <a:solidFill>
                  <a:srgbClr val="000000"/>
                </a:solidFill>
                <a:latin typeface="Montserrat Classic"/>
              </a:rPr>
              <a:t>pueden ser locales (LAN), de área extensa (WAN), o redes más específicas como redes de área metropolitana (MAN) o redes de área personal (PAN).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21431" y="8515004"/>
            <a:ext cx="1119609" cy="11196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4781996" y="4516472"/>
            <a:ext cx="4432490" cy="1216117"/>
          </a:xfrm>
          <a:custGeom>
            <a:avLst/>
            <a:gdLst/>
            <a:ahLst/>
            <a:cxnLst/>
            <a:rect r="r" b="b" t="t" l="l"/>
            <a:pathLst>
              <a:path h="1216117" w="4432490">
                <a:moveTo>
                  <a:pt x="0" y="0"/>
                </a:moveTo>
                <a:lnTo>
                  <a:pt x="4432490" y="0"/>
                </a:lnTo>
                <a:lnTo>
                  <a:pt x="4432490" y="1216118"/>
                </a:lnTo>
                <a:lnTo>
                  <a:pt x="0" y="121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9179658" y="4607994"/>
            <a:ext cx="4432490" cy="1216117"/>
          </a:xfrm>
          <a:custGeom>
            <a:avLst/>
            <a:gdLst/>
            <a:ahLst/>
            <a:cxnLst/>
            <a:rect r="r" b="b" t="t" l="l"/>
            <a:pathLst>
              <a:path h="1216117" w="4432490">
                <a:moveTo>
                  <a:pt x="0" y="0"/>
                </a:moveTo>
                <a:lnTo>
                  <a:pt x="4432491" y="0"/>
                </a:lnTo>
                <a:lnTo>
                  <a:pt x="4432491" y="1216117"/>
                </a:lnTo>
                <a:lnTo>
                  <a:pt x="0" y="121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4776" y="1820718"/>
            <a:ext cx="5396919" cy="2217643"/>
          </a:xfrm>
          <a:custGeom>
            <a:avLst/>
            <a:gdLst/>
            <a:ahLst/>
            <a:cxnLst/>
            <a:rect r="r" b="b" t="t" l="l"/>
            <a:pathLst>
              <a:path h="2217643" w="5396919">
                <a:moveTo>
                  <a:pt x="0" y="0"/>
                </a:moveTo>
                <a:lnTo>
                  <a:pt x="5396918" y="0"/>
                </a:lnTo>
                <a:lnTo>
                  <a:pt x="5396918" y="2217642"/>
                </a:lnTo>
                <a:lnTo>
                  <a:pt x="0" y="22176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2753" y="4193707"/>
            <a:ext cx="5885590" cy="2418443"/>
          </a:xfrm>
          <a:custGeom>
            <a:avLst/>
            <a:gdLst/>
            <a:ahLst/>
            <a:cxnLst/>
            <a:rect r="r" b="b" t="t" l="l"/>
            <a:pathLst>
              <a:path h="2418443" w="5885590">
                <a:moveTo>
                  <a:pt x="0" y="0"/>
                </a:moveTo>
                <a:lnTo>
                  <a:pt x="5885590" y="0"/>
                </a:lnTo>
                <a:lnTo>
                  <a:pt x="5885590" y="2418442"/>
                </a:lnTo>
                <a:lnTo>
                  <a:pt x="0" y="2418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5427" y="6826134"/>
            <a:ext cx="5472439" cy="2248675"/>
          </a:xfrm>
          <a:custGeom>
            <a:avLst/>
            <a:gdLst/>
            <a:ahLst/>
            <a:cxnLst/>
            <a:rect r="r" b="b" t="t" l="l"/>
            <a:pathLst>
              <a:path h="2248675" w="5472439">
                <a:moveTo>
                  <a:pt x="0" y="0"/>
                </a:moveTo>
                <a:lnTo>
                  <a:pt x="5472439" y="0"/>
                </a:lnTo>
                <a:lnTo>
                  <a:pt x="5472439" y="2248675"/>
                </a:lnTo>
                <a:lnTo>
                  <a:pt x="0" y="22486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50134" y="1820718"/>
            <a:ext cx="5396919" cy="2217643"/>
          </a:xfrm>
          <a:custGeom>
            <a:avLst/>
            <a:gdLst/>
            <a:ahLst/>
            <a:cxnLst/>
            <a:rect r="r" b="b" t="t" l="l"/>
            <a:pathLst>
              <a:path h="2217643" w="5396919">
                <a:moveTo>
                  <a:pt x="0" y="0"/>
                </a:moveTo>
                <a:lnTo>
                  <a:pt x="5396919" y="0"/>
                </a:lnTo>
                <a:lnTo>
                  <a:pt x="5396919" y="2217642"/>
                </a:lnTo>
                <a:lnTo>
                  <a:pt x="0" y="22176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93875" y="6079691"/>
            <a:ext cx="5590906" cy="2297354"/>
          </a:xfrm>
          <a:custGeom>
            <a:avLst/>
            <a:gdLst/>
            <a:ahLst/>
            <a:cxnLst/>
            <a:rect r="r" b="b" t="t" l="l"/>
            <a:pathLst>
              <a:path h="2297354" w="5590906">
                <a:moveTo>
                  <a:pt x="0" y="0"/>
                </a:moveTo>
                <a:lnTo>
                  <a:pt x="5590907" y="0"/>
                </a:lnTo>
                <a:lnTo>
                  <a:pt x="5590907" y="2297354"/>
                </a:lnTo>
                <a:lnTo>
                  <a:pt x="0" y="2297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78343" y="2202765"/>
            <a:ext cx="5131313" cy="141111"/>
          </a:xfrm>
          <a:custGeom>
            <a:avLst/>
            <a:gdLst/>
            <a:ahLst/>
            <a:cxnLst/>
            <a:rect r="r" b="b" t="t" l="l"/>
            <a:pathLst>
              <a:path h="141111" w="5131313">
                <a:moveTo>
                  <a:pt x="0" y="0"/>
                </a:moveTo>
                <a:lnTo>
                  <a:pt x="5131314" y="0"/>
                </a:lnTo>
                <a:lnTo>
                  <a:pt x="5131314" y="141111"/>
                </a:lnTo>
                <a:lnTo>
                  <a:pt x="0" y="141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786175" y="3352083"/>
            <a:ext cx="3001670" cy="3034011"/>
          </a:xfrm>
          <a:custGeom>
            <a:avLst/>
            <a:gdLst/>
            <a:ahLst/>
            <a:cxnLst/>
            <a:rect r="r" b="b" t="t" l="l"/>
            <a:pathLst>
              <a:path h="3034011" w="3001670">
                <a:moveTo>
                  <a:pt x="0" y="0"/>
                </a:moveTo>
                <a:lnTo>
                  <a:pt x="3001670" y="0"/>
                </a:lnTo>
                <a:lnTo>
                  <a:pt x="3001670" y="3034011"/>
                </a:lnTo>
                <a:lnTo>
                  <a:pt x="0" y="30340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900098" y="8619401"/>
            <a:ext cx="362274" cy="82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875">
                <a:solidFill>
                  <a:srgbClr val="000000"/>
                </a:solidFill>
                <a:latin typeface="Blueberry"/>
              </a:rPr>
              <a:t>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15557" y="369743"/>
            <a:ext cx="9856887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Blueberry"/>
              </a:rPr>
              <a:t>PRINCIPIOS Y VALORES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68940" y="2054714"/>
            <a:ext cx="2948068" cy="44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8">
                <a:solidFill>
                  <a:srgbClr val="000000"/>
                </a:solidFill>
                <a:latin typeface="Montserrat Classic"/>
              </a:rPr>
              <a:t>C</a:t>
            </a:r>
            <a:r>
              <a:rPr lang="en-US" sz="2578">
                <a:solidFill>
                  <a:srgbClr val="301906"/>
                </a:solidFill>
                <a:latin typeface="Montserrat Classic"/>
              </a:rPr>
              <a:t>ONECTIVIDAD: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7397" y="2410915"/>
            <a:ext cx="4654520" cy="129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Montserrat Classic"/>
              </a:rPr>
              <a:t> permiten la conexión entre dispositivos, lo que facilita la comunicación y el intercambio de información.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4776" y="4423531"/>
            <a:ext cx="5783568" cy="44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8">
                <a:solidFill>
                  <a:srgbClr val="000000"/>
                </a:solidFill>
                <a:latin typeface="Montserrat Classic"/>
              </a:rPr>
              <a:t>COMPARTICIÓN DE RECURSOS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0794" y="4943924"/>
            <a:ext cx="3997888" cy="113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3"/>
              </a:lnSpc>
              <a:spcBef>
                <a:spcPct val="0"/>
              </a:spcBef>
            </a:pPr>
            <a:r>
              <a:rPr lang="en-US" sz="2159">
                <a:solidFill>
                  <a:srgbClr val="000000"/>
                </a:solidFill>
                <a:latin typeface="Montserrat Classic"/>
              </a:rPr>
              <a:t>pueden compartir recursos como archivos, impresoras, almacenamiento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64700" y="7060131"/>
            <a:ext cx="2664205" cy="44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8">
                <a:solidFill>
                  <a:srgbClr val="000000"/>
                </a:solidFill>
                <a:latin typeface="Montserrat Classic"/>
              </a:rPr>
              <a:t>ESCALABILIDAD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1017" y="7497905"/>
            <a:ext cx="4587665" cy="97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Montserrat Classic"/>
              </a:rPr>
              <a:t>pueden crecer para adaptarse a las necesidades cambiantes de una organización.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54856" y="2021967"/>
            <a:ext cx="2664205" cy="44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8">
                <a:solidFill>
                  <a:srgbClr val="000000"/>
                </a:solidFill>
                <a:latin typeface="Montserrat Classic"/>
              </a:rPr>
              <a:t>FIABILIDAD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46082" y="2540749"/>
            <a:ext cx="4913218" cy="97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Montserrat Classic"/>
              </a:rPr>
              <a:t>deben ser confiables para garantizar que la comunicación y el intercambio de datos sean consistentes y seguros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857226" y="6360795"/>
            <a:ext cx="2664205" cy="44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9"/>
              </a:lnSpc>
            </a:pPr>
            <a:r>
              <a:rPr lang="en-US" sz="2578">
                <a:solidFill>
                  <a:srgbClr val="000000"/>
                </a:solidFill>
                <a:latin typeface="Montserrat Classic"/>
              </a:rPr>
              <a:t>RENDIMIENTO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98675" y="6990680"/>
            <a:ext cx="5286106" cy="10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  <a:spcBef>
                <a:spcPct val="0"/>
              </a:spcBef>
            </a:pPr>
            <a:r>
              <a:rPr lang="en-US" sz="2030">
                <a:solidFill>
                  <a:srgbClr val="000000"/>
                </a:solidFill>
                <a:latin typeface="Montserrat Classic"/>
              </a:rPr>
              <a:t>deben proporcionar un rendimiento adecuado para satisfacer las demandas de los usuarios y las aplicaciones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4965" y="4125331"/>
            <a:ext cx="7560867" cy="207924"/>
          </a:xfrm>
          <a:custGeom>
            <a:avLst/>
            <a:gdLst/>
            <a:ahLst/>
            <a:cxnLst/>
            <a:rect r="r" b="b" t="t" l="l"/>
            <a:pathLst>
              <a:path h="207924" w="7560867">
                <a:moveTo>
                  <a:pt x="0" y="0"/>
                </a:moveTo>
                <a:lnTo>
                  <a:pt x="7560867" y="0"/>
                </a:lnTo>
                <a:lnTo>
                  <a:pt x="7560867" y="207924"/>
                </a:lnTo>
                <a:lnTo>
                  <a:pt x="0" y="207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977" y="2569581"/>
            <a:ext cx="17888843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Blueberry"/>
              </a:rPr>
              <a:t>ROLES EN LAS REDES DE COMPUTADORAS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60282" y="6687237"/>
            <a:ext cx="5013147" cy="2667570"/>
            <a:chOff x="0" y="0"/>
            <a:chExt cx="1469552" cy="7819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9552" cy="781970"/>
            </a:xfrm>
            <a:custGeom>
              <a:avLst/>
              <a:gdLst/>
              <a:ahLst/>
              <a:cxnLst/>
              <a:rect r="r" b="b" t="t" l="l"/>
              <a:pathLst>
                <a:path h="781970" w="1469552">
                  <a:moveTo>
                    <a:pt x="55596" y="0"/>
                  </a:moveTo>
                  <a:lnTo>
                    <a:pt x="1413956" y="0"/>
                  </a:lnTo>
                  <a:cubicBezTo>
                    <a:pt x="1428701" y="0"/>
                    <a:pt x="1442842" y="5857"/>
                    <a:pt x="1453268" y="16284"/>
                  </a:cubicBezTo>
                  <a:cubicBezTo>
                    <a:pt x="1463694" y="26710"/>
                    <a:pt x="1469552" y="40851"/>
                    <a:pt x="1469552" y="55596"/>
                  </a:cubicBezTo>
                  <a:lnTo>
                    <a:pt x="1469552" y="726375"/>
                  </a:lnTo>
                  <a:cubicBezTo>
                    <a:pt x="1469552" y="757079"/>
                    <a:pt x="1444661" y="781970"/>
                    <a:pt x="1413956" y="781970"/>
                  </a:cubicBezTo>
                  <a:lnTo>
                    <a:pt x="55596" y="781970"/>
                  </a:lnTo>
                  <a:cubicBezTo>
                    <a:pt x="24891" y="781970"/>
                    <a:pt x="0" y="757079"/>
                    <a:pt x="0" y="726375"/>
                  </a:cubicBezTo>
                  <a:lnTo>
                    <a:pt x="0" y="55596"/>
                  </a:lnTo>
                  <a:cubicBezTo>
                    <a:pt x="0" y="24891"/>
                    <a:pt x="24891" y="0"/>
                    <a:pt x="55596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469552" cy="810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58906" y="5918903"/>
            <a:ext cx="3782940" cy="631721"/>
            <a:chOff x="0" y="0"/>
            <a:chExt cx="1108929" cy="1851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8930" cy="185182"/>
            </a:xfrm>
            <a:custGeom>
              <a:avLst/>
              <a:gdLst/>
              <a:ahLst/>
              <a:cxnLst/>
              <a:rect r="r" b="b" t="t" l="l"/>
              <a:pathLst>
                <a:path h="185182" w="1108930">
                  <a:moveTo>
                    <a:pt x="73675" y="0"/>
                  </a:moveTo>
                  <a:lnTo>
                    <a:pt x="1035254" y="0"/>
                  </a:lnTo>
                  <a:cubicBezTo>
                    <a:pt x="1054794" y="0"/>
                    <a:pt x="1073534" y="7762"/>
                    <a:pt x="1087350" y="21579"/>
                  </a:cubicBezTo>
                  <a:cubicBezTo>
                    <a:pt x="1101167" y="35396"/>
                    <a:pt x="1108930" y="54135"/>
                    <a:pt x="1108930" y="73675"/>
                  </a:cubicBezTo>
                  <a:lnTo>
                    <a:pt x="1108930" y="111507"/>
                  </a:lnTo>
                  <a:cubicBezTo>
                    <a:pt x="1108930" y="131047"/>
                    <a:pt x="1101167" y="149787"/>
                    <a:pt x="1087350" y="163603"/>
                  </a:cubicBezTo>
                  <a:cubicBezTo>
                    <a:pt x="1073534" y="177420"/>
                    <a:pt x="1054794" y="185182"/>
                    <a:pt x="1035254" y="185182"/>
                  </a:cubicBezTo>
                  <a:lnTo>
                    <a:pt x="73675" y="185182"/>
                  </a:lnTo>
                  <a:cubicBezTo>
                    <a:pt x="54135" y="185182"/>
                    <a:pt x="35396" y="177420"/>
                    <a:pt x="21579" y="163603"/>
                  </a:cubicBezTo>
                  <a:cubicBezTo>
                    <a:pt x="7762" y="149787"/>
                    <a:pt x="0" y="131047"/>
                    <a:pt x="0" y="111507"/>
                  </a:cubicBezTo>
                  <a:lnTo>
                    <a:pt x="0" y="73675"/>
                  </a:lnTo>
                  <a:cubicBezTo>
                    <a:pt x="0" y="54135"/>
                    <a:pt x="7762" y="35396"/>
                    <a:pt x="21579" y="21579"/>
                  </a:cubicBezTo>
                  <a:cubicBezTo>
                    <a:pt x="35396" y="7762"/>
                    <a:pt x="54135" y="0"/>
                    <a:pt x="73675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08929" cy="213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43707" y="7418829"/>
            <a:ext cx="4111002" cy="2229947"/>
            <a:chOff x="0" y="0"/>
            <a:chExt cx="1205097" cy="6536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05097" cy="653686"/>
            </a:xfrm>
            <a:custGeom>
              <a:avLst/>
              <a:gdLst/>
              <a:ahLst/>
              <a:cxnLst/>
              <a:rect r="r" b="b" t="t" l="l"/>
              <a:pathLst>
                <a:path h="653686" w="1205097">
                  <a:moveTo>
                    <a:pt x="67796" y="0"/>
                  </a:moveTo>
                  <a:lnTo>
                    <a:pt x="1137302" y="0"/>
                  </a:lnTo>
                  <a:cubicBezTo>
                    <a:pt x="1174744" y="0"/>
                    <a:pt x="1205097" y="30353"/>
                    <a:pt x="1205097" y="67796"/>
                  </a:cubicBezTo>
                  <a:lnTo>
                    <a:pt x="1205097" y="585890"/>
                  </a:lnTo>
                  <a:cubicBezTo>
                    <a:pt x="1205097" y="603870"/>
                    <a:pt x="1197955" y="621115"/>
                    <a:pt x="1185240" y="633829"/>
                  </a:cubicBezTo>
                  <a:cubicBezTo>
                    <a:pt x="1172526" y="646543"/>
                    <a:pt x="1155282" y="653686"/>
                    <a:pt x="1137302" y="653686"/>
                  </a:cubicBezTo>
                  <a:lnTo>
                    <a:pt x="67796" y="653686"/>
                  </a:lnTo>
                  <a:cubicBezTo>
                    <a:pt x="49815" y="653686"/>
                    <a:pt x="32571" y="646543"/>
                    <a:pt x="19857" y="633829"/>
                  </a:cubicBezTo>
                  <a:cubicBezTo>
                    <a:pt x="7143" y="621115"/>
                    <a:pt x="0" y="603870"/>
                    <a:pt x="0" y="585890"/>
                  </a:cubicBezTo>
                  <a:lnTo>
                    <a:pt x="0" y="67796"/>
                  </a:lnTo>
                  <a:cubicBezTo>
                    <a:pt x="0" y="49815"/>
                    <a:pt x="7143" y="32571"/>
                    <a:pt x="19857" y="19857"/>
                  </a:cubicBezTo>
                  <a:cubicBezTo>
                    <a:pt x="32571" y="7143"/>
                    <a:pt x="49815" y="0"/>
                    <a:pt x="67796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205097" cy="682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57530" y="6458720"/>
            <a:ext cx="3149681" cy="827730"/>
            <a:chOff x="0" y="0"/>
            <a:chExt cx="923296" cy="2426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23296" cy="242640"/>
            </a:xfrm>
            <a:custGeom>
              <a:avLst/>
              <a:gdLst/>
              <a:ahLst/>
              <a:cxnLst/>
              <a:rect r="r" b="b" t="t" l="l"/>
              <a:pathLst>
                <a:path h="242640" w="923296">
                  <a:moveTo>
                    <a:pt x="88488" y="0"/>
                  </a:moveTo>
                  <a:lnTo>
                    <a:pt x="834808" y="0"/>
                  </a:lnTo>
                  <a:cubicBezTo>
                    <a:pt x="858276" y="0"/>
                    <a:pt x="880784" y="9323"/>
                    <a:pt x="897379" y="25918"/>
                  </a:cubicBezTo>
                  <a:cubicBezTo>
                    <a:pt x="913973" y="42512"/>
                    <a:pt x="923296" y="65020"/>
                    <a:pt x="923296" y="88488"/>
                  </a:cubicBezTo>
                  <a:lnTo>
                    <a:pt x="923296" y="154152"/>
                  </a:lnTo>
                  <a:cubicBezTo>
                    <a:pt x="923296" y="177621"/>
                    <a:pt x="913973" y="200128"/>
                    <a:pt x="897379" y="216723"/>
                  </a:cubicBezTo>
                  <a:cubicBezTo>
                    <a:pt x="880784" y="233317"/>
                    <a:pt x="858276" y="242640"/>
                    <a:pt x="834808" y="242640"/>
                  </a:cubicBezTo>
                  <a:lnTo>
                    <a:pt x="88488" y="242640"/>
                  </a:lnTo>
                  <a:cubicBezTo>
                    <a:pt x="65020" y="242640"/>
                    <a:pt x="42512" y="233317"/>
                    <a:pt x="25918" y="216723"/>
                  </a:cubicBezTo>
                  <a:cubicBezTo>
                    <a:pt x="9323" y="200128"/>
                    <a:pt x="0" y="177621"/>
                    <a:pt x="0" y="154152"/>
                  </a:cubicBezTo>
                  <a:lnTo>
                    <a:pt x="0" y="88488"/>
                  </a:lnTo>
                  <a:cubicBezTo>
                    <a:pt x="0" y="65020"/>
                    <a:pt x="9323" y="42512"/>
                    <a:pt x="25918" y="25918"/>
                  </a:cubicBezTo>
                  <a:cubicBezTo>
                    <a:pt x="42512" y="9323"/>
                    <a:pt x="65020" y="0"/>
                    <a:pt x="88488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923296" cy="271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35809" y="6717021"/>
            <a:ext cx="4753464" cy="2917593"/>
            <a:chOff x="0" y="0"/>
            <a:chExt cx="1393428" cy="8552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93428" cy="855262"/>
            </a:xfrm>
            <a:custGeom>
              <a:avLst/>
              <a:gdLst/>
              <a:ahLst/>
              <a:cxnLst/>
              <a:rect r="r" b="b" t="t" l="l"/>
              <a:pathLst>
                <a:path h="855262" w="1393428">
                  <a:moveTo>
                    <a:pt x="58633" y="0"/>
                  </a:moveTo>
                  <a:lnTo>
                    <a:pt x="1334795" y="0"/>
                  </a:lnTo>
                  <a:cubicBezTo>
                    <a:pt x="1350346" y="0"/>
                    <a:pt x="1365259" y="6177"/>
                    <a:pt x="1376255" y="17173"/>
                  </a:cubicBezTo>
                  <a:cubicBezTo>
                    <a:pt x="1387251" y="28169"/>
                    <a:pt x="1393428" y="43082"/>
                    <a:pt x="1393428" y="58633"/>
                  </a:cubicBezTo>
                  <a:lnTo>
                    <a:pt x="1393428" y="796629"/>
                  </a:lnTo>
                  <a:cubicBezTo>
                    <a:pt x="1393428" y="829011"/>
                    <a:pt x="1367177" y="855262"/>
                    <a:pt x="1334795" y="855262"/>
                  </a:cubicBezTo>
                  <a:lnTo>
                    <a:pt x="58633" y="855262"/>
                  </a:lnTo>
                  <a:cubicBezTo>
                    <a:pt x="43082" y="855262"/>
                    <a:pt x="28169" y="849085"/>
                    <a:pt x="17173" y="838089"/>
                  </a:cubicBezTo>
                  <a:cubicBezTo>
                    <a:pt x="6177" y="827093"/>
                    <a:pt x="0" y="812180"/>
                    <a:pt x="0" y="796629"/>
                  </a:cubicBezTo>
                  <a:lnTo>
                    <a:pt x="0" y="58633"/>
                  </a:lnTo>
                  <a:cubicBezTo>
                    <a:pt x="0" y="26251"/>
                    <a:pt x="26251" y="0"/>
                    <a:pt x="58633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93428" cy="883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217784" y="5759299"/>
            <a:ext cx="3853826" cy="821109"/>
            <a:chOff x="0" y="0"/>
            <a:chExt cx="1129709" cy="240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9709" cy="240700"/>
            </a:xfrm>
            <a:custGeom>
              <a:avLst/>
              <a:gdLst/>
              <a:ahLst/>
              <a:cxnLst/>
              <a:rect r="r" b="b" t="t" l="l"/>
              <a:pathLst>
                <a:path h="240700" w="1129709">
                  <a:moveTo>
                    <a:pt x="72320" y="0"/>
                  </a:moveTo>
                  <a:lnTo>
                    <a:pt x="1057389" y="0"/>
                  </a:lnTo>
                  <a:cubicBezTo>
                    <a:pt x="1097330" y="0"/>
                    <a:pt x="1129709" y="32379"/>
                    <a:pt x="1129709" y="72320"/>
                  </a:cubicBezTo>
                  <a:lnTo>
                    <a:pt x="1129709" y="168379"/>
                  </a:lnTo>
                  <a:cubicBezTo>
                    <a:pt x="1129709" y="187560"/>
                    <a:pt x="1122089" y="205955"/>
                    <a:pt x="1108527" y="219517"/>
                  </a:cubicBezTo>
                  <a:cubicBezTo>
                    <a:pt x="1094964" y="233080"/>
                    <a:pt x="1076569" y="240700"/>
                    <a:pt x="1057389" y="240700"/>
                  </a:cubicBezTo>
                  <a:lnTo>
                    <a:pt x="72320" y="240700"/>
                  </a:lnTo>
                  <a:cubicBezTo>
                    <a:pt x="53140" y="240700"/>
                    <a:pt x="34745" y="233080"/>
                    <a:pt x="21182" y="219517"/>
                  </a:cubicBezTo>
                  <a:cubicBezTo>
                    <a:pt x="7619" y="205955"/>
                    <a:pt x="0" y="187560"/>
                    <a:pt x="0" y="168379"/>
                  </a:cubicBezTo>
                  <a:lnTo>
                    <a:pt x="0" y="72320"/>
                  </a:lnTo>
                  <a:cubicBezTo>
                    <a:pt x="0" y="53140"/>
                    <a:pt x="7619" y="34745"/>
                    <a:pt x="21182" y="21182"/>
                  </a:cubicBezTo>
                  <a:cubicBezTo>
                    <a:pt x="34745" y="7619"/>
                    <a:pt x="53140" y="0"/>
                    <a:pt x="7232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129709" cy="269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866855" y="5268542"/>
            <a:ext cx="567043" cy="56704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818694" y="5759299"/>
            <a:ext cx="567043" cy="56704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945498" y="4961442"/>
            <a:ext cx="567043" cy="567043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-10078685">
            <a:off x="5544845" y="4773359"/>
            <a:ext cx="1238982" cy="705440"/>
          </a:xfrm>
          <a:custGeom>
            <a:avLst/>
            <a:gdLst/>
            <a:ahLst/>
            <a:cxnLst/>
            <a:rect r="r" b="b" t="t" l="l"/>
            <a:pathLst>
              <a:path h="705440" w="1238982">
                <a:moveTo>
                  <a:pt x="0" y="0"/>
                </a:moveTo>
                <a:lnTo>
                  <a:pt x="1238982" y="0"/>
                </a:lnTo>
                <a:lnTo>
                  <a:pt x="1238982" y="705440"/>
                </a:lnTo>
                <a:lnTo>
                  <a:pt x="0" y="705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false" rot="10066538">
            <a:off x="11572242" y="4790780"/>
            <a:ext cx="1238982" cy="705440"/>
          </a:xfrm>
          <a:custGeom>
            <a:avLst/>
            <a:gdLst/>
            <a:ahLst/>
            <a:cxnLst/>
            <a:rect r="r" b="b" t="t" l="l"/>
            <a:pathLst>
              <a:path h="705440" w="1238982">
                <a:moveTo>
                  <a:pt x="1238983" y="0"/>
                </a:moveTo>
                <a:lnTo>
                  <a:pt x="0" y="0"/>
                </a:lnTo>
                <a:lnTo>
                  <a:pt x="0" y="705440"/>
                </a:lnTo>
                <a:lnTo>
                  <a:pt x="1238983" y="705440"/>
                </a:lnTo>
                <a:lnTo>
                  <a:pt x="12389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2587787">
            <a:off x="8966032" y="4965391"/>
            <a:ext cx="423247" cy="247307"/>
          </a:xfrm>
          <a:custGeom>
            <a:avLst/>
            <a:gdLst/>
            <a:ahLst/>
            <a:cxnLst/>
            <a:rect r="r" b="b" t="t" l="l"/>
            <a:pathLst>
              <a:path h="247307" w="423247">
                <a:moveTo>
                  <a:pt x="0" y="0"/>
                </a:moveTo>
                <a:lnTo>
                  <a:pt x="423247" y="0"/>
                </a:lnTo>
                <a:lnTo>
                  <a:pt x="423247" y="247306"/>
                </a:lnTo>
                <a:lnTo>
                  <a:pt x="0" y="2473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33668" r="-3154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406550" y="6022933"/>
            <a:ext cx="3487653" cy="35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38">
                <a:solidFill>
                  <a:srgbClr val="000000"/>
                </a:solidFill>
                <a:latin typeface="Montserrat Classic"/>
              </a:rPr>
              <a:t>Administrador de red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60282" y="7082762"/>
            <a:ext cx="5013147" cy="152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Montserrat Classic"/>
              </a:rPr>
              <a:t>Responsable de diseñar, implementar y mantener la red.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57530" y="6647454"/>
            <a:ext cx="3149681" cy="52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4"/>
              </a:lnSpc>
            </a:pPr>
            <a:r>
              <a:rPr lang="en-US" sz="3038">
                <a:solidFill>
                  <a:srgbClr val="000000"/>
                </a:solidFill>
                <a:latin typeface="Montserrat Classic"/>
              </a:rPr>
              <a:t>Usuarios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031849" y="7855127"/>
            <a:ext cx="3813652" cy="127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>
                <a:solidFill>
                  <a:srgbClr val="000000"/>
                </a:solidFill>
                <a:latin typeface="Montserrat Classic"/>
              </a:rPr>
              <a:t>Utilizan la red para acceder a recursos compartidos y servicios.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30488" y="5817743"/>
            <a:ext cx="3243752" cy="69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1"/>
              </a:lnSpc>
            </a:pPr>
            <a:r>
              <a:rPr lang="en-US" sz="2001">
                <a:solidFill>
                  <a:srgbClr val="000000"/>
                </a:solidFill>
                <a:latin typeface="Montserrat Classic"/>
              </a:rPr>
              <a:t>Administrador de seguridad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344270" y="7485282"/>
            <a:ext cx="4545003" cy="147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2"/>
              </a:lnSpc>
              <a:spcBef>
                <a:spcPct val="0"/>
              </a:spcBef>
            </a:pPr>
            <a:r>
              <a:rPr lang="en-US" sz="2816">
                <a:solidFill>
                  <a:srgbClr val="000000"/>
                </a:solidFill>
                <a:latin typeface="Montserrat Classic"/>
              </a:rPr>
              <a:t>Se encarga de proteger la red contra amenazas y vulnerabilidades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21431" y="8515004"/>
            <a:ext cx="1119609" cy="11196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46492" y="2335399"/>
            <a:ext cx="14995016" cy="5994740"/>
          </a:xfrm>
          <a:custGeom>
            <a:avLst/>
            <a:gdLst/>
            <a:ahLst/>
            <a:cxnLst/>
            <a:rect r="r" b="b" t="t" l="l"/>
            <a:pathLst>
              <a:path h="5994740" w="14995016">
                <a:moveTo>
                  <a:pt x="0" y="0"/>
                </a:moveTo>
                <a:lnTo>
                  <a:pt x="14995016" y="0"/>
                </a:lnTo>
                <a:lnTo>
                  <a:pt x="14995016" y="5994740"/>
                </a:lnTo>
                <a:lnTo>
                  <a:pt x="0" y="5994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77666" y="3529369"/>
            <a:ext cx="14332668" cy="268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Blueberry"/>
              </a:rPr>
              <a:t>"Las topologías de redes se refieren a la disposición física o lógica de los dispositivos y las conexiones en una red de computadoras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90721" y="594404"/>
            <a:ext cx="3357579" cy="3030215"/>
          </a:xfrm>
          <a:custGeom>
            <a:avLst/>
            <a:gdLst/>
            <a:ahLst/>
            <a:cxnLst/>
            <a:rect r="r" b="b" t="t" l="l"/>
            <a:pathLst>
              <a:path h="3030215" w="3357579">
                <a:moveTo>
                  <a:pt x="0" y="0"/>
                </a:moveTo>
                <a:lnTo>
                  <a:pt x="3357579" y="0"/>
                </a:lnTo>
                <a:lnTo>
                  <a:pt x="3357579" y="3030215"/>
                </a:lnTo>
                <a:lnTo>
                  <a:pt x="0" y="30302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900098" y="8619401"/>
            <a:ext cx="362274" cy="82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sz="4875">
                <a:solidFill>
                  <a:srgbClr val="000000"/>
                </a:solidFill>
                <a:latin typeface="Blueberry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87628" y="933450"/>
            <a:ext cx="42631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TOPOLOGÍAS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21431" y="8515004"/>
            <a:ext cx="1119609" cy="11196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578343" y="2202765"/>
            <a:ext cx="5131313" cy="141111"/>
          </a:xfrm>
          <a:custGeom>
            <a:avLst/>
            <a:gdLst/>
            <a:ahLst/>
            <a:cxnLst/>
            <a:rect r="r" b="b" t="t" l="l"/>
            <a:pathLst>
              <a:path h="141111" w="5131313">
                <a:moveTo>
                  <a:pt x="0" y="0"/>
                </a:moveTo>
                <a:lnTo>
                  <a:pt x="5131314" y="0"/>
                </a:lnTo>
                <a:lnTo>
                  <a:pt x="5131314" y="141111"/>
                </a:lnTo>
                <a:lnTo>
                  <a:pt x="0" y="14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332" y="2343876"/>
            <a:ext cx="5884360" cy="5488503"/>
          </a:xfrm>
          <a:custGeom>
            <a:avLst/>
            <a:gdLst/>
            <a:ahLst/>
            <a:cxnLst/>
            <a:rect r="r" b="b" t="t" l="l"/>
            <a:pathLst>
              <a:path h="5488503" w="5884360">
                <a:moveTo>
                  <a:pt x="0" y="0"/>
                </a:moveTo>
                <a:lnTo>
                  <a:pt x="5884361" y="0"/>
                </a:lnTo>
                <a:lnTo>
                  <a:pt x="5884361" y="5488504"/>
                </a:lnTo>
                <a:lnTo>
                  <a:pt x="0" y="54885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56561" y="4835731"/>
            <a:ext cx="5481403" cy="5112655"/>
          </a:xfrm>
          <a:custGeom>
            <a:avLst/>
            <a:gdLst/>
            <a:ahLst/>
            <a:cxnLst/>
            <a:rect r="r" b="b" t="t" l="l"/>
            <a:pathLst>
              <a:path h="5112655" w="5481403">
                <a:moveTo>
                  <a:pt x="0" y="0"/>
                </a:moveTo>
                <a:lnTo>
                  <a:pt x="5481403" y="0"/>
                </a:lnTo>
                <a:lnTo>
                  <a:pt x="5481403" y="5112655"/>
                </a:lnTo>
                <a:lnTo>
                  <a:pt x="0" y="51126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55" y="2343876"/>
            <a:ext cx="5972086" cy="5570327"/>
          </a:xfrm>
          <a:custGeom>
            <a:avLst/>
            <a:gdLst/>
            <a:ahLst/>
            <a:cxnLst/>
            <a:rect r="r" b="b" t="t" l="l"/>
            <a:pathLst>
              <a:path h="5570327" w="5972086">
                <a:moveTo>
                  <a:pt x="0" y="0"/>
                </a:moveTo>
                <a:lnTo>
                  <a:pt x="5972085" y="0"/>
                </a:lnTo>
                <a:lnTo>
                  <a:pt x="5972085" y="5570327"/>
                </a:lnTo>
                <a:lnTo>
                  <a:pt x="0" y="55703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13929" y="912668"/>
            <a:ext cx="907502" cy="907502"/>
          </a:xfrm>
          <a:custGeom>
            <a:avLst/>
            <a:gdLst/>
            <a:ahLst/>
            <a:cxnLst/>
            <a:rect r="r" b="b" t="t" l="l"/>
            <a:pathLst>
              <a:path h="907502" w="907502">
                <a:moveTo>
                  <a:pt x="0" y="0"/>
                </a:moveTo>
                <a:lnTo>
                  <a:pt x="907502" y="0"/>
                </a:lnTo>
                <a:lnTo>
                  <a:pt x="907502" y="907502"/>
                </a:lnTo>
                <a:lnTo>
                  <a:pt x="0" y="907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88883" y="2882827"/>
            <a:ext cx="4953342" cy="1413954"/>
          </a:xfrm>
          <a:custGeom>
            <a:avLst/>
            <a:gdLst/>
            <a:ahLst/>
            <a:cxnLst/>
            <a:rect r="r" b="b" t="t" l="l"/>
            <a:pathLst>
              <a:path h="1413954" w="4953342">
                <a:moveTo>
                  <a:pt x="0" y="0"/>
                </a:moveTo>
                <a:lnTo>
                  <a:pt x="4953342" y="0"/>
                </a:lnTo>
                <a:lnTo>
                  <a:pt x="4953342" y="1413954"/>
                </a:lnTo>
                <a:lnTo>
                  <a:pt x="0" y="1413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56561" y="769793"/>
            <a:ext cx="6174879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Blueberry"/>
              </a:rPr>
              <a:t>EL MODELO OSI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54591" y="5763624"/>
            <a:ext cx="4476849" cy="4080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914">
                <a:solidFill>
                  <a:srgbClr val="000000"/>
                </a:solidFill>
                <a:latin typeface="Montserrat Classic"/>
              </a:rPr>
              <a:t>Open Systems Interconnection es un marco de referencia conceptual utilizado para comprender y describir cómo funcionan las redes de computadoras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0102" y="3266271"/>
            <a:ext cx="45448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Capa de Aplicación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6529" y="4249156"/>
            <a:ext cx="4908394" cy="248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000000"/>
                </a:solidFill>
                <a:latin typeface="Open Sans Bold"/>
              </a:rPr>
              <a:t>Es la capa más cercana al usuario final y proporciona servicios de red directamente accesibles para las aplicaciones.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56680" y="3523129"/>
            <a:ext cx="58843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Capa de Presentación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899914" y="4908502"/>
            <a:ext cx="4908394" cy="248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000000"/>
                </a:solidFill>
                <a:latin typeface="Open Sans Bold"/>
              </a:rPr>
              <a:t>¡Traduce, cifra y comprime los datos según sea necesario. Ejemplos de Protocolos: JPEG, GIF, SSL/TLS, MPEG.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4965" y="4125331"/>
            <a:ext cx="7560867" cy="207924"/>
          </a:xfrm>
          <a:custGeom>
            <a:avLst/>
            <a:gdLst/>
            <a:ahLst/>
            <a:cxnLst/>
            <a:rect r="r" b="b" t="t" l="l"/>
            <a:pathLst>
              <a:path h="207924" w="7560867">
                <a:moveTo>
                  <a:pt x="0" y="0"/>
                </a:moveTo>
                <a:lnTo>
                  <a:pt x="7560867" y="0"/>
                </a:lnTo>
                <a:lnTo>
                  <a:pt x="7560867" y="207924"/>
                </a:lnTo>
                <a:lnTo>
                  <a:pt x="0" y="207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7959" y="2569581"/>
            <a:ext cx="6174879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Blueberry"/>
              </a:rPr>
              <a:t>EL MODELO OSI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60282" y="6687237"/>
            <a:ext cx="5013147" cy="2667570"/>
            <a:chOff x="0" y="0"/>
            <a:chExt cx="1469552" cy="7819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9552" cy="781970"/>
            </a:xfrm>
            <a:custGeom>
              <a:avLst/>
              <a:gdLst/>
              <a:ahLst/>
              <a:cxnLst/>
              <a:rect r="r" b="b" t="t" l="l"/>
              <a:pathLst>
                <a:path h="781970" w="1469552">
                  <a:moveTo>
                    <a:pt x="55596" y="0"/>
                  </a:moveTo>
                  <a:lnTo>
                    <a:pt x="1413956" y="0"/>
                  </a:lnTo>
                  <a:cubicBezTo>
                    <a:pt x="1428701" y="0"/>
                    <a:pt x="1442842" y="5857"/>
                    <a:pt x="1453268" y="16284"/>
                  </a:cubicBezTo>
                  <a:cubicBezTo>
                    <a:pt x="1463694" y="26710"/>
                    <a:pt x="1469552" y="40851"/>
                    <a:pt x="1469552" y="55596"/>
                  </a:cubicBezTo>
                  <a:lnTo>
                    <a:pt x="1469552" y="726375"/>
                  </a:lnTo>
                  <a:cubicBezTo>
                    <a:pt x="1469552" y="757079"/>
                    <a:pt x="1444661" y="781970"/>
                    <a:pt x="1413956" y="781970"/>
                  </a:cubicBezTo>
                  <a:lnTo>
                    <a:pt x="55596" y="781970"/>
                  </a:lnTo>
                  <a:cubicBezTo>
                    <a:pt x="24891" y="781970"/>
                    <a:pt x="0" y="757079"/>
                    <a:pt x="0" y="726375"/>
                  </a:cubicBezTo>
                  <a:lnTo>
                    <a:pt x="0" y="55596"/>
                  </a:lnTo>
                  <a:cubicBezTo>
                    <a:pt x="0" y="24891"/>
                    <a:pt x="24891" y="0"/>
                    <a:pt x="55596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469552" cy="810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58906" y="5918903"/>
            <a:ext cx="3782940" cy="631721"/>
            <a:chOff x="0" y="0"/>
            <a:chExt cx="1108929" cy="1851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8930" cy="185182"/>
            </a:xfrm>
            <a:custGeom>
              <a:avLst/>
              <a:gdLst/>
              <a:ahLst/>
              <a:cxnLst/>
              <a:rect r="r" b="b" t="t" l="l"/>
              <a:pathLst>
                <a:path h="185182" w="1108930">
                  <a:moveTo>
                    <a:pt x="73675" y="0"/>
                  </a:moveTo>
                  <a:lnTo>
                    <a:pt x="1035254" y="0"/>
                  </a:lnTo>
                  <a:cubicBezTo>
                    <a:pt x="1054794" y="0"/>
                    <a:pt x="1073534" y="7762"/>
                    <a:pt x="1087350" y="21579"/>
                  </a:cubicBezTo>
                  <a:cubicBezTo>
                    <a:pt x="1101167" y="35396"/>
                    <a:pt x="1108930" y="54135"/>
                    <a:pt x="1108930" y="73675"/>
                  </a:cubicBezTo>
                  <a:lnTo>
                    <a:pt x="1108930" y="111507"/>
                  </a:lnTo>
                  <a:cubicBezTo>
                    <a:pt x="1108930" y="131047"/>
                    <a:pt x="1101167" y="149787"/>
                    <a:pt x="1087350" y="163603"/>
                  </a:cubicBezTo>
                  <a:cubicBezTo>
                    <a:pt x="1073534" y="177420"/>
                    <a:pt x="1054794" y="185182"/>
                    <a:pt x="1035254" y="185182"/>
                  </a:cubicBezTo>
                  <a:lnTo>
                    <a:pt x="73675" y="185182"/>
                  </a:lnTo>
                  <a:cubicBezTo>
                    <a:pt x="54135" y="185182"/>
                    <a:pt x="35396" y="177420"/>
                    <a:pt x="21579" y="163603"/>
                  </a:cubicBezTo>
                  <a:cubicBezTo>
                    <a:pt x="7762" y="149787"/>
                    <a:pt x="0" y="131047"/>
                    <a:pt x="0" y="111507"/>
                  </a:cubicBezTo>
                  <a:lnTo>
                    <a:pt x="0" y="73675"/>
                  </a:lnTo>
                  <a:cubicBezTo>
                    <a:pt x="0" y="54135"/>
                    <a:pt x="7762" y="35396"/>
                    <a:pt x="21579" y="21579"/>
                  </a:cubicBezTo>
                  <a:cubicBezTo>
                    <a:pt x="35396" y="7762"/>
                    <a:pt x="54135" y="0"/>
                    <a:pt x="73675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08929" cy="213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43707" y="7649335"/>
            <a:ext cx="4923976" cy="2542629"/>
            <a:chOff x="0" y="0"/>
            <a:chExt cx="1443412" cy="7453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3412" cy="745345"/>
            </a:xfrm>
            <a:custGeom>
              <a:avLst/>
              <a:gdLst/>
              <a:ahLst/>
              <a:cxnLst/>
              <a:rect r="r" b="b" t="t" l="l"/>
              <a:pathLst>
                <a:path h="745345" w="1443412">
                  <a:moveTo>
                    <a:pt x="56602" y="0"/>
                  </a:moveTo>
                  <a:lnTo>
                    <a:pt x="1386810" y="0"/>
                  </a:lnTo>
                  <a:cubicBezTo>
                    <a:pt x="1401822" y="0"/>
                    <a:pt x="1416219" y="5963"/>
                    <a:pt x="1426834" y="16578"/>
                  </a:cubicBezTo>
                  <a:cubicBezTo>
                    <a:pt x="1437449" y="27193"/>
                    <a:pt x="1443412" y="41591"/>
                    <a:pt x="1443412" y="56602"/>
                  </a:cubicBezTo>
                  <a:lnTo>
                    <a:pt x="1443412" y="688743"/>
                  </a:lnTo>
                  <a:cubicBezTo>
                    <a:pt x="1443412" y="720003"/>
                    <a:pt x="1418070" y="745345"/>
                    <a:pt x="1386810" y="745345"/>
                  </a:cubicBezTo>
                  <a:lnTo>
                    <a:pt x="56602" y="745345"/>
                  </a:lnTo>
                  <a:cubicBezTo>
                    <a:pt x="41591" y="745345"/>
                    <a:pt x="27193" y="739382"/>
                    <a:pt x="16578" y="728767"/>
                  </a:cubicBezTo>
                  <a:cubicBezTo>
                    <a:pt x="5963" y="718152"/>
                    <a:pt x="0" y="703755"/>
                    <a:pt x="0" y="688743"/>
                  </a:cubicBezTo>
                  <a:lnTo>
                    <a:pt x="0" y="56602"/>
                  </a:lnTo>
                  <a:cubicBezTo>
                    <a:pt x="0" y="41591"/>
                    <a:pt x="5963" y="27193"/>
                    <a:pt x="16578" y="16578"/>
                  </a:cubicBezTo>
                  <a:cubicBezTo>
                    <a:pt x="27193" y="5963"/>
                    <a:pt x="41591" y="0"/>
                    <a:pt x="56602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443412" cy="7739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57530" y="6458720"/>
            <a:ext cx="3149681" cy="827730"/>
            <a:chOff x="0" y="0"/>
            <a:chExt cx="923296" cy="2426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23296" cy="242640"/>
            </a:xfrm>
            <a:custGeom>
              <a:avLst/>
              <a:gdLst/>
              <a:ahLst/>
              <a:cxnLst/>
              <a:rect r="r" b="b" t="t" l="l"/>
              <a:pathLst>
                <a:path h="242640" w="923296">
                  <a:moveTo>
                    <a:pt x="88488" y="0"/>
                  </a:moveTo>
                  <a:lnTo>
                    <a:pt x="834808" y="0"/>
                  </a:lnTo>
                  <a:cubicBezTo>
                    <a:pt x="858276" y="0"/>
                    <a:pt x="880784" y="9323"/>
                    <a:pt x="897379" y="25918"/>
                  </a:cubicBezTo>
                  <a:cubicBezTo>
                    <a:pt x="913973" y="42512"/>
                    <a:pt x="923296" y="65020"/>
                    <a:pt x="923296" y="88488"/>
                  </a:cubicBezTo>
                  <a:lnTo>
                    <a:pt x="923296" y="154152"/>
                  </a:lnTo>
                  <a:cubicBezTo>
                    <a:pt x="923296" y="177621"/>
                    <a:pt x="913973" y="200128"/>
                    <a:pt x="897379" y="216723"/>
                  </a:cubicBezTo>
                  <a:cubicBezTo>
                    <a:pt x="880784" y="233317"/>
                    <a:pt x="858276" y="242640"/>
                    <a:pt x="834808" y="242640"/>
                  </a:cubicBezTo>
                  <a:lnTo>
                    <a:pt x="88488" y="242640"/>
                  </a:lnTo>
                  <a:cubicBezTo>
                    <a:pt x="65020" y="242640"/>
                    <a:pt x="42512" y="233317"/>
                    <a:pt x="25918" y="216723"/>
                  </a:cubicBezTo>
                  <a:cubicBezTo>
                    <a:pt x="9323" y="200128"/>
                    <a:pt x="0" y="177621"/>
                    <a:pt x="0" y="154152"/>
                  </a:cubicBezTo>
                  <a:lnTo>
                    <a:pt x="0" y="88488"/>
                  </a:lnTo>
                  <a:cubicBezTo>
                    <a:pt x="0" y="65020"/>
                    <a:pt x="9323" y="42512"/>
                    <a:pt x="25918" y="25918"/>
                  </a:cubicBezTo>
                  <a:cubicBezTo>
                    <a:pt x="42512" y="9323"/>
                    <a:pt x="65020" y="0"/>
                    <a:pt x="88488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923296" cy="271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135809" y="6717021"/>
            <a:ext cx="4753464" cy="2917593"/>
            <a:chOff x="0" y="0"/>
            <a:chExt cx="1393428" cy="8552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93428" cy="855262"/>
            </a:xfrm>
            <a:custGeom>
              <a:avLst/>
              <a:gdLst/>
              <a:ahLst/>
              <a:cxnLst/>
              <a:rect r="r" b="b" t="t" l="l"/>
              <a:pathLst>
                <a:path h="855262" w="1393428">
                  <a:moveTo>
                    <a:pt x="58633" y="0"/>
                  </a:moveTo>
                  <a:lnTo>
                    <a:pt x="1334795" y="0"/>
                  </a:lnTo>
                  <a:cubicBezTo>
                    <a:pt x="1350346" y="0"/>
                    <a:pt x="1365259" y="6177"/>
                    <a:pt x="1376255" y="17173"/>
                  </a:cubicBezTo>
                  <a:cubicBezTo>
                    <a:pt x="1387251" y="28169"/>
                    <a:pt x="1393428" y="43082"/>
                    <a:pt x="1393428" y="58633"/>
                  </a:cubicBezTo>
                  <a:lnTo>
                    <a:pt x="1393428" y="796629"/>
                  </a:lnTo>
                  <a:cubicBezTo>
                    <a:pt x="1393428" y="829011"/>
                    <a:pt x="1367177" y="855262"/>
                    <a:pt x="1334795" y="855262"/>
                  </a:cubicBezTo>
                  <a:lnTo>
                    <a:pt x="58633" y="855262"/>
                  </a:lnTo>
                  <a:cubicBezTo>
                    <a:pt x="43082" y="855262"/>
                    <a:pt x="28169" y="849085"/>
                    <a:pt x="17173" y="838089"/>
                  </a:cubicBezTo>
                  <a:cubicBezTo>
                    <a:pt x="6177" y="827093"/>
                    <a:pt x="0" y="812180"/>
                    <a:pt x="0" y="796629"/>
                  </a:cubicBezTo>
                  <a:lnTo>
                    <a:pt x="0" y="58633"/>
                  </a:lnTo>
                  <a:cubicBezTo>
                    <a:pt x="0" y="26251"/>
                    <a:pt x="26251" y="0"/>
                    <a:pt x="58633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93428" cy="883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217784" y="5759299"/>
            <a:ext cx="3853826" cy="821109"/>
            <a:chOff x="0" y="0"/>
            <a:chExt cx="1129709" cy="240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9709" cy="240700"/>
            </a:xfrm>
            <a:custGeom>
              <a:avLst/>
              <a:gdLst/>
              <a:ahLst/>
              <a:cxnLst/>
              <a:rect r="r" b="b" t="t" l="l"/>
              <a:pathLst>
                <a:path h="240700" w="1129709">
                  <a:moveTo>
                    <a:pt x="72320" y="0"/>
                  </a:moveTo>
                  <a:lnTo>
                    <a:pt x="1057389" y="0"/>
                  </a:lnTo>
                  <a:cubicBezTo>
                    <a:pt x="1097330" y="0"/>
                    <a:pt x="1129709" y="32379"/>
                    <a:pt x="1129709" y="72320"/>
                  </a:cubicBezTo>
                  <a:lnTo>
                    <a:pt x="1129709" y="168379"/>
                  </a:lnTo>
                  <a:cubicBezTo>
                    <a:pt x="1129709" y="187560"/>
                    <a:pt x="1122089" y="205955"/>
                    <a:pt x="1108527" y="219517"/>
                  </a:cubicBezTo>
                  <a:cubicBezTo>
                    <a:pt x="1094964" y="233080"/>
                    <a:pt x="1076569" y="240700"/>
                    <a:pt x="1057389" y="240700"/>
                  </a:cubicBezTo>
                  <a:lnTo>
                    <a:pt x="72320" y="240700"/>
                  </a:lnTo>
                  <a:cubicBezTo>
                    <a:pt x="53140" y="240700"/>
                    <a:pt x="34745" y="233080"/>
                    <a:pt x="21182" y="219517"/>
                  </a:cubicBezTo>
                  <a:cubicBezTo>
                    <a:pt x="7619" y="205955"/>
                    <a:pt x="0" y="187560"/>
                    <a:pt x="0" y="168379"/>
                  </a:cubicBezTo>
                  <a:lnTo>
                    <a:pt x="0" y="72320"/>
                  </a:lnTo>
                  <a:cubicBezTo>
                    <a:pt x="0" y="53140"/>
                    <a:pt x="7619" y="34745"/>
                    <a:pt x="21182" y="21182"/>
                  </a:cubicBezTo>
                  <a:cubicBezTo>
                    <a:pt x="34745" y="7619"/>
                    <a:pt x="53140" y="0"/>
                    <a:pt x="7232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129709" cy="269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866855" y="5268542"/>
            <a:ext cx="567043" cy="56704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818694" y="5759299"/>
            <a:ext cx="567043" cy="56704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945498" y="4961442"/>
            <a:ext cx="567043" cy="567043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-10078685">
            <a:off x="5544845" y="4773359"/>
            <a:ext cx="1238982" cy="705440"/>
          </a:xfrm>
          <a:custGeom>
            <a:avLst/>
            <a:gdLst/>
            <a:ahLst/>
            <a:cxnLst/>
            <a:rect r="r" b="b" t="t" l="l"/>
            <a:pathLst>
              <a:path h="705440" w="1238982">
                <a:moveTo>
                  <a:pt x="0" y="0"/>
                </a:moveTo>
                <a:lnTo>
                  <a:pt x="1238982" y="0"/>
                </a:lnTo>
                <a:lnTo>
                  <a:pt x="1238982" y="705440"/>
                </a:lnTo>
                <a:lnTo>
                  <a:pt x="0" y="705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false" rot="10066538">
            <a:off x="11572242" y="4790780"/>
            <a:ext cx="1238982" cy="705440"/>
          </a:xfrm>
          <a:custGeom>
            <a:avLst/>
            <a:gdLst/>
            <a:ahLst/>
            <a:cxnLst/>
            <a:rect r="r" b="b" t="t" l="l"/>
            <a:pathLst>
              <a:path h="705440" w="1238982">
                <a:moveTo>
                  <a:pt x="1238983" y="0"/>
                </a:moveTo>
                <a:lnTo>
                  <a:pt x="0" y="0"/>
                </a:lnTo>
                <a:lnTo>
                  <a:pt x="0" y="705440"/>
                </a:lnTo>
                <a:lnTo>
                  <a:pt x="1238983" y="705440"/>
                </a:lnTo>
                <a:lnTo>
                  <a:pt x="12389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2587787">
            <a:off x="8966032" y="4965391"/>
            <a:ext cx="423247" cy="247307"/>
          </a:xfrm>
          <a:custGeom>
            <a:avLst/>
            <a:gdLst/>
            <a:ahLst/>
            <a:cxnLst/>
            <a:rect r="r" b="b" t="t" l="l"/>
            <a:pathLst>
              <a:path h="247307" w="423247">
                <a:moveTo>
                  <a:pt x="0" y="0"/>
                </a:moveTo>
                <a:lnTo>
                  <a:pt x="423247" y="0"/>
                </a:lnTo>
                <a:lnTo>
                  <a:pt x="423247" y="247306"/>
                </a:lnTo>
                <a:lnTo>
                  <a:pt x="0" y="2473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33668" r="-3154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406550" y="6022933"/>
            <a:ext cx="3487653" cy="35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38">
                <a:solidFill>
                  <a:srgbClr val="000000"/>
                </a:solidFill>
                <a:latin typeface="Montserrat Classic"/>
              </a:rPr>
              <a:t>Capa de Sesión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79163" y="7637133"/>
            <a:ext cx="5013147" cy="255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Montserrat Classic"/>
              </a:rPr>
              <a:t>Proporciona servicios de transporte de extremo a extremo para el intercambio de datos entre dispositivos.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97455" y="6313105"/>
            <a:ext cx="2979601" cy="100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  <a:r>
              <a:rPr lang="en-US" sz="2874">
                <a:solidFill>
                  <a:srgbClr val="000000"/>
                </a:solidFill>
                <a:latin typeface="Montserrat Classic"/>
              </a:rPr>
              <a:t>Capa de Transporte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352838" y="6932832"/>
            <a:ext cx="4479755" cy="212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>
                <a:solidFill>
                  <a:srgbClr val="000000"/>
                </a:solidFill>
                <a:latin typeface="Montserrat Classic"/>
              </a:rPr>
              <a:t>: Se encarga del enrutamiento de paquetes, determinando la mejor ruta para que los datos lleguen a su destino..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07144" y="5971442"/>
            <a:ext cx="3243752" cy="38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1"/>
              </a:lnSpc>
            </a:pPr>
            <a:r>
              <a:rPr lang="en-US" sz="2301">
                <a:solidFill>
                  <a:srgbClr val="000000"/>
                </a:solidFill>
                <a:latin typeface="Montserrat Classic"/>
              </a:rPr>
              <a:t>Capa de Red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73361" y="6790720"/>
            <a:ext cx="5098872" cy="209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2"/>
              </a:lnSpc>
              <a:spcBef>
                <a:spcPct val="0"/>
              </a:spcBef>
            </a:pPr>
            <a:r>
              <a:rPr lang="en-US" sz="2380">
                <a:solidFill>
                  <a:srgbClr val="000000"/>
                </a:solidFill>
                <a:latin typeface="Montserrat Classic"/>
              </a:rPr>
              <a:t>Establece, mantiene y termina sesiones entre aplicaciones en diferentes dispositivos. Se encarga del inicio de sesión y cierre de sesión.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471819" y="1755894"/>
            <a:ext cx="5013147" cy="2667570"/>
            <a:chOff x="0" y="0"/>
            <a:chExt cx="1469552" cy="78197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469552" cy="781970"/>
            </a:xfrm>
            <a:custGeom>
              <a:avLst/>
              <a:gdLst/>
              <a:ahLst/>
              <a:cxnLst/>
              <a:rect r="r" b="b" t="t" l="l"/>
              <a:pathLst>
                <a:path h="781970" w="1469552">
                  <a:moveTo>
                    <a:pt x="55596" y="0"/>
                  </a:moveTo>
                  <a:lnTo>
                    <a:pt x="1413956" y="0"/>
                  </a:lnTo>
                  <a:cubicBezTo>
                    <a:pt x="1428701" y="0"/>
                    <a:pt x="1442842" y="5857"/>
                    <a:pt x="1453268" y="16284"/>
                  </a:cubicBezTo>
                  <a:cubicBezTo>
                    <a:pt x="1463694" y="26710"/>
                    <a:pt x="1469552" y="40851"/>
                    <a:pt x="1469552" y="55596"/>
                  </a:cubicBezTo>
                  <a:lnTo>
                    <a:pt x="1469552" y="726375"/>
                  </a:lnTo>
                  <a:cubicBezTo>
                    <a:pt x="1469552" y="757079"/>
                    <a:pt x="1444661" y="781970"/>
                    <a:pt x="1413956" y="781970"/>
                  </a:cubicBezTo>
                  <a:lnTo>
                    <a:pt x="55596" y="781970"/>
                  </a:lnTo>
                  <a:cubicBezTo>
                    <a:pt x="24891" y="781970"/>
                    <a:pt x="0" y="757079"/>
                    <a:pt x="0" y="726375"/>
                  </a:cubicBezTo>
                  <a:lnTo>
                    <a:pt x="0" y="55596"/>
                  </a:lnTo>
                  <a:cubicBezTo>
                    <a:pt x="0" y="24891"/>
                    <a:pt x="24891" y="0"/>
                    <a:pt x="55596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1469552" cy="810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1174" y="666973"/>
            <a:ext cx="5756785" cy="631721"/>
            <a:chOff x="0" y="0"/>
            <a:chExt cx="1687542" cy="18518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87542" cy="185182"/>
            </a:xfrm>
            <a:custGeom>
              <a:avLst/>
              <a:gdLst/>
              <a:ahLst/>
              <a:cxnLst/>
              <a:rect r="r" b="b" t="t" l="l"/>
              <a:pathLst>
                <a:path h="185182" w="1687542">
                  <a:moveTo>
                    <a:pt x="48414" y="0"/>
                  </a:moveTo>
                  <a:lnTo>
                    <a:pt x="1639127" y="0"/>
                  </a:lnTo>
                  <a:cubicBezTo>
                    <a:pt x="1651968" y="0"/>
                    <a:pt x="1664282" y="5101"/>
                    <a:pt x="1673361" y="14180"/>
                  </a:cubicBezTo>
                  <a:cubicBezTo>
                    <a:pt x="1682441" y="23260"/>
                    <a:pt x="1687542" y="35574"/>
                    <a:pt x="1687542" y="48414"/>
                  </a:cubicBezTo>
                  <a:lnTo>
                    <a:pt x="1687542" y="136768"/>
                  </a:lnTo>
                  <a:cubicBezTo>
                    <a:pt x="1687542" y="163507"/>
                    <a:pt x="1665866" y="185182"/>
                    <a:pt x="1639127" y="185182"/>
                  </a:cubicBezTo>
                  <a:lnTo>
                    <a:pt x="48414" y="185182"/>
                  </a:lnTo>
                  <a:cubicBezTo>
                    <a:pt x="35574" y="185182"/>
                    <a:pt x="23260" y="180082"/>
                    <a:pt x="14180" y="171002"/>
                  </a:cubicBezTo>
                  <a:cubicBezTo>
                    <a:pt x="5101" y="161923"/>
                    <a:pt x="0" y="149609"/>
                    <a:pt x="0" y="136768"/>
                  </a:cubicBezTo>
                  <a:lnTo>
                    <a:pt x="0" y="48414"/>
                  </a:lnTo>
                  <a:cubicBezTo>
                    <a:pt x="0" y="35574"/>
                    <a:pt x="5101" y="23260"/>
                    <a:pt x="14180" y="14180"/>
                  </a:cubicBezTo>
                  <a:cubicBezTo>
                    <a:pt x="23260" y="5101"/>
                    <a:pt x="35574" y="0"/>
                    <a:pt x="48414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1687542" cy="213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760859" y="659301"/>
            <a:ext cx="50774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Capa de Enlace de Datos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16339" y="1906659"/>
            <a:ext cx="4724106" cy="229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1"/>
              </a:lnSpc>
            </a:pPr>
            <a:r>
              <a:rPr lang="en-US" sz="3257">
                <a:solidFill>
                  <a:srgbClr val="000000"/>
                </a:solidFill>
                <a:latin typeface="Open Sans Bold"/>
              </a:rPr>
              <a:t>Organiza los datos en tramas para su transmisión a través del medio físico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2955655" y="1630882"/>
            <a:ext cx="4650097" cy="1875324"/>
            <a:chOff x="0" y="0"/>
            <a:chExt cx="1363127" cy="54973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363127" cy="549732"/>
            </a:xfrm>
            <a:custGeom>
              <a:avLst/>
              <a:gdLst/>
              <a:ahLst/>
              <a:cxnLst/>
              <a:rect r="r" b="b" t="t" l="l"/>
              <a:pathLst>
                <a:path h="549732" w="1363127">
                  <a:moveTo>
                    <a:pt x="59936" y="0"/>
                  </a:moveTo>
                  <a:lnTo>
                    <a:pt x="1303191" y="0"/>
                  </a:lnTo>
                  <a:cubicBezTo>
                    <a:pt x="1336293" y="0"/>
                    <a:pt x="1363127" y="26834"/>
                    <a:pt x="1363127" y="59936"/>
                  </a:cubicBezTo>
                  <a:lnTo>
                    <a:pt x="1363127" y="489795"/>
                  </a:lnTo>
                  <a:cubicBezTo>
                    <a:pt x="1363127" y="522897"/>
                    <a:pt x="1336293" y="549732"/>
                    <a:pt x="1303191" y="549732"/>
                  </a:cubicBezTo>
                  <a:lnTo>
                    <a:pt x="59936" y="549732"/>
                  </a:lnTo>
                  <a:cubicBezTo>
                    <a:pt x="26834" y="549732"/>
                    <a:pt x="0" y="522897"/>
                    <a:pt x="0" y="489795"/>
                  </a:cubicBezTo>
                  <a:lnTo>
                    <a:pt x="0" y="59936"/>
                  </a:lnTo>
                  <a:cubicBezTo>
                    <a:pt x="0" y="26834"/>
                    <a:pt x="26834" y="0"/>
                    <a:pt x="59936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28575"/>
              <a:ext cx="1363127" cy="578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405474" y="572279"/>
            <a:ext cx="3853826" cy="821109"/>
            <a:chOff x="0" y="0"/>
            <a:chExt cx="1129709" cy="2407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129709" cy="240700"/>
            </a:xfrm>
            <a:custGeom>
              <a:avLst/>
              <a:gdLst/>
              <a:ahLst/>
              <a:cxnLst/>
              <a:rect r="r" b="b" t="t" l="l"/>
              <a:pathLst>
                <a:path h="240700" w="1129709">
                  <a:moveTo>
                    <a:pt x="72320" y="0"/>
                  </a:moveTo>
                  <a:lnTo>
                    <a:pt x="1057389" y="0"/>
                  </a:lnTo>
                  <a:cubicBezTo>
                    <a:pt x="1097330" y="0"/>
                    <a:pt x="1129709" y="32379"/>
                    <a:pt x="1129709" y="72320"/>
                  </a:cubicBezTo>
                  <a:lnTo>
                    <a:pt x="1129709" y="168379"/>
                  </a:lnTo>
                  <a:cubicBezTo>
                    <a:pt x="1129709" y="187560"/>
                    <a:pt x="1122089" y="205955"/>
                    <a:pt x="1108527" y="219517"/>
                  </a:cubicBezTo>
                  <a:cubicBezTo>
                    <a:pt x="1094964" y="233080"/>
                    <a:pt x="1076569" y="240700"/>
                    <a:pt x="1057389" y="240700"/>
                  </a:cubicBezTo>
                  <a:lnTo>
                    <a:pt x="72320" y="240700"/>
                  </a:lnTo>
                  <a:cubicBezTo>
                    <a:pt x="53140" y="240700"/>
                    <a:pt x="34745" y="233080"/>
                    <a:pt x="21182" y="219517"/>
                  </a:cubicBezTo>
                  <a:cubicBezTo>
                    <a:pt x="7619" y="205955"/>
                    <a:pt x="0" y="187560"/>
                    <a:pt x="0" y="168379"/>
                  </a:cubicBezTo>
                  <a:lnTo>
                    <a:pt x="0" y="72320"/>
                  </a:lnTo>
                  <a:cubicBezTo>
                    <a:pt x="0" y="53140"/>
                    <a:pt x="7619" y="34745"/>
                    <a:pt x="21182" y="21182"/>
                  </a:cubicBezTo>
                  <a:cubicBezTo>
                    <a:pt x="34745" y="7619"/>
                    <a:pt x="53140" y="0"/>
                    <a:pt x="72320" y="0"/>
                  </a:cubicBezTo>
                  <a:close/>
                </a:path>
              </a:pathLst>
            </a:custGeom>
            <a:solidFill>
              <a:srgbClr val="FFD00B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1129709" cy="269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3405474" y="640917"/>
            <a:ext cx="38538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Capa Física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405474" y="2083525"/>
            <a:ext cx="3853826" cy="115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208">
                <a:solidFill>
                  <a:srgbClr val="000000"/>
                </a:solidFill>
                <a:latin typeface="Open Sans Bold"/>
              </a:rPr>
              <a:t>Transmite bits a través del medio físico, ya sea alámbrico o inalámbrico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4510" y="5586165"/>
            <a:ext cx="10197209" cy="280423"/>
          </a:xfrm>
          <a:custGeom>
            <a:avLst/>
            <a:gdLst/>
            <a:ahLst/>
            <a:cxnLst/>
            <a:rect r="r" b="b" t="t" l="l"/>
            <a:pathLst>
              <a:path h="280423" w="10197209">
                <a:moveTo>
                  <a:pt x="0" y="0"/>
                </a:moveTo>
                <a:lnTo>
                  <a:pt x="10197210" y="0"/>
                </a:lnTo>
                <a:lnTo>
                  <a:pt x="10197210" y="280423"/>
                </a:lnTo>
                <a:lnTo>
                  <a:pt x="0" y="2804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94133" y="4221346"/>
            <a:ext cx="4285990" cy="5036954"/>
          </a:xfrm>
          <a:custGeom>
            <a:avLst/>
            <a:gdLst/>
            <a:ahLst/>
            <a:cxnLst/>
            <a:rect r="r" b="b" t="t" l="l"/>
            <a:pathLst>
              <a:path h="5036954" w="4285990">
                <a:moveTo>
                  <a:pt x="0" y="0"/>
                </a:moveTo>
                <a:lnTo>
                  <a:pt x="4285990" y="0"/>
                </a:lnTo>
                <a:lnTo>
                  <a:pt x="4285990" y="5036954"/>
                </a:lnTo>
                <a:lnTo>
                  <a:pt x="0" y="5036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0705" y="3262786"/>
            <a:ext cx="14250831" cy="188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32"/>
              </a:lnSpc>
            </a:pPr>
            <a:r>
              <a:rPr lang="en-US" sz="9543">
                <a:solidFill>
                  <a:srgbClr val="000000"/>
                </a:solidFill>
                <a:latin typeface="Blueberry"/>
              </a:rPr>
              <a:t>¡MUCHAS GRACIAS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706750">
            <a:off x="7213491" y="6823135"/>
            <a:ext cx="5185714" cy="1464964"/>
          </a:xfrm>
          <a:custGeom>
            <a:avLst/>
            <a:gdLst/>
            <a:ahLst/>
            <a:cxnLst/>
            <a:rect r="r" b="b" t="t" l="l"/>
            <a:pathLst>
              <a:path h="1464964" w="5185714">
                <a:moveTo>
                  <a:pt x="0" y="0"/>
                </a:moveTo>
                <a:lnTo>
                  <a:pt x="5185714" y="0"/>
                </a:lnTo>
                <a:lnTo>
                  <a:pt x="5185714" y="1464964"/>
                </a:lnTo>
                <a:lnTo>
                  <a:pt x="0" y="14649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DAGFQG0jpIk</dc:identifier>
  <dcterms:modified xsi:type="dcterms:W3CDTF">2011-08-01T06:04:30Z</dcterms:modified>
  <cp:revision>1</cp:revision>
  <dc:title>Presentacion Brainstorming Lluvia de Ideas Doodle Blanco</dc:title>
</cp:coreProperties>
</file>