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89" r:id="rId6"/>
    <p:sldId id="263" r:id="rId7"/>
    <p:sldId id="290" r:id="rId8"/>
    <p:sldId id="291" r:id="rId9"/>
    <p:sldId id="292" r:id="rId10"/>
    <p:sldId id="262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Nunito Light" pitchFamily="2" charset="0"/>
      <p:regular r:id="rId14"/>
      <p:italic r:id="rId15"/>
    </p:embeddedFont>
    <p:embeddedFont>
      <p:font typeface="Playfair Display ExtraBold" panose="020B0604020202020204" charset="0"/>
      <p:bold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2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9B9C3F-50D8-47EE-BC5C-5DF16F926BDF}">
  <a:tblStyle styleId="{AE9B9C3F-50D8-47EE-BC5C-5DF16F926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93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7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68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983000" y="1346675"/>
            <a:ext cx="2755200" cy="3260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684175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MovieHut.com</a:t>
            </a:r>
            <a:br>
              <a:rPr lang="pt-PT" dirty="0"/>
            </a:br>
            <a:r>
              <a:rPr lang="pt-PT" sz="2800" dirty="0" err="1">
                <a:solidFill>
                  <a:schemeClr val="bg1">
                    <a:lumMod val="10000"/>
                  </a:schemeClr>
                </a:solidFill>
              </a:rPr>
              <a:t>the</a:t>
            </a:r>
            <a:r>
              <a:rPr lang="pt-PT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pt-PT" sz="2800" u="sng" dirty="0" err="1">
                <a:solidFill>
                  <a:srgbClr val="E09206"/>
                </a:solidFill>
              </a:rPr>
              <a:t>Essential</a:t>
            </a:r>
            <a:r>
              <a:rPr lang="pt-PT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10000"/>
                  </a:schemeClr>
                </a:solidFill>
              </a:rPr>
              <a:t>Movie</a:t>
            </a:r>
            <a:r>
              <a:rPr lang="pt-PT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10000"/>
                  </a:schemeClr>
                </a:solidFill>
              </a:rPr>
              <a:t>Search</a:t>
            </a:r>
            <a:r>
              <a:rPr lang="pt-PT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bg1">
                    <a:lumMod val="10000"/>
                  </a:schemeClr>
                </a:solidFill>
              </a:rPr>
              <a:t>Engine</a:t>
            </a:r>
            <a:r>
              <a:rPr lang="pt-PT" sz="2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M.EIC PRI 2023/2024</a:t>
            </a:r>
            <a:endParaRPr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2;p22">
            <a:extLst>
              <a:ext uri="{FF2B5EF4-FFF2-40B4-BE49-F238E27FC236}">
                <a16:creationId xmlns:a16="http://schemas.microsoft.com/office/drawing/2014/main" id="{AEF79594-B6D7-C6D2-0903-868FD9F051B6}"/>
              </a:ext>
            </a:extLst>
          </p:cNvPr>
          <p:cNvSpPr txBox="1">
            <a:spLocks/>
          </p:cNvSpPr>
          <p:nvPr/>
        </p:nvSpPr>
        <p:spPr>
          <a:xfrm>
            <a:off x="705600" y="4451834"/>
            <a:ext cx="3078380" cy="69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PT" sz="1800" dirty="0" err="1">
                <a:solidFill>
                  <a:schemeClr val="tx2">
                    <a:lumMod val="65000"/>
                  </a:schemeClr>
                </a:solidFill>
              </a:rPr>
              <a:t>Group</a:t>
            </a:r>
            <a:r>
              <a:rPr lang="pt-PT" sz="1800" b="1" dirty="0">
                <a:solidFill>
                  <a:schemeClr val="tx2">
                    <a:lumMod val="65000"/>
                  </a:schemeClr>
                </a:solidFill>
              </a:rPr>
              <a:t> G72</a:t>
            </a:r>
            <a:endParaRPr lang="pt-PT" sz="1800" b="1" dirty="0"/>
          </a:p>
        </p:txBody>
      </p:sp>
      <p:pic>
        <p:nvPicPr>
          <p:cNvPr id="1026" name="Picture 2" descr="NEEEC-FEUP - Sobre os Cursos">
            <a:extLst>
              <a:ext uri="{FF2B5EF4-FFF2-40B4-BE49-F238E27FC236}">
                <a16:creationId xmlns:a16="http://schemas.microsoft.com/office/drawing/2014/main" id="{15D36EF2-CD84-B0F0-C3F3-65B1AD12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77" y="4235445"/>
            <a:ext cx="1696023" cy="5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dirty="0"/>
          </a:p>
        </p:txBody>
      </p:sp>
      <p:cxnSp>
        <p:nvCxnSpPr>
          <p:cNvPr id="347" name="Google Shape;347;p28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49" name="Google Shape;349;p28"/>
          <p:cNvGrpSpPr/>
          <p:nvPr/>
        </p:nvGrpSpPr>
        <p:grpSpPr>
          <a:xfrm>
            <a:off x="423863" y="1343339"/>
            <a:ext cx="289350" cy="1820400"/>
            <a:chOff x="423863" y="1343339"/>
            <a:chExt cx="289350" cy="1820400"/>
          </a:xfrm>
        </p:grpSpPr>
        <p:sp>
          <p:nvSpPr>
            <p:cNvPr id="350" name="Google Shape;350;p28"/>
            <p:cNvSpPr/>
            <p:nvPr/>
          </p:nvSpPr>
          <p:spPr>
            <a:xfrm>
              <a:off x="423863" y="1343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7313" y="1343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23863" y="1533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7313" y="1533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423863" y="1724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07313" y="1724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23863" y="1914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607313" y="1914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423863" y="2105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7313" y="2105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23863" y="2295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607313" y="2295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23863" y="2486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7313" y="2486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23863" y="2676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607313" y="2676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23863" y="2867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07313" y="28673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23863" y="3057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07313" y="3057839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E81F344-BC80-54D5-5308-C4A2F252DF0F}"/>
              </a:ext>
            </a:extLst>
          </p:cNvPr>
          <p:cNvSpPr/>
          <p:nvPr/>
        </p:nvSpPr>
        <p:spPr>
          <a:xfrm>
            <a:off x="996175" y="1195583"/>
            <a:ext cx="2312020" cy="336495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F2472-867C-00D8-DD03-B3DE6C990B79}"/>
              </a:ext>
            </a:extLst>
          </p:cNvPr>
          <p:cNvSpPr/>
          <p:nvPr/>
        </p:nvSpPr>
        <p:spPr>
          <a:xfrm>
            <a:off x="3485121" y="1195583"/>
            <a:ext cx="2312020" cy="336495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00CB0-7FCF-A037-841E-54519D5B5C6D}"/>
              </a:ext>
            </a:extLst>
          </p:cNvPr>
          <p:cNvSpPr/>
          <p:nvPr/>
        </p:nvSpPr>
        <p:spPr>
          <a:xfrm>
            <a:off x="5974067" y="1195583"/>
            <a:ext cx="2312020" cy="336495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9630A-D1A4-E1D1-8F1C-0AA9B981B059}"/>
              </a:ext>
            </a:extLst>
          </p:cNvPr>
          <p:cNvSpPr txBox="1"/>
          <p:nvPr/>
        </p:nvSpPr>
        <p:spPr>
          <a:xfrm>
            <a:off x="1069471" y="1231238"/>
            <a:ext cx="21261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Characters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Revenue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IMDb Rating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IMDb Votes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FBA44-90F3-1B41-0D62-6E58A1BEE11E}"/>
              </a:ext>
            </a:extLst>
          </p:cNvPr>
          <p:cNvSpPr txBox="1"/>
          <p:nvPr/>
        </p:nvSpPr>
        <p:spPr>
          <a:xfrm>
            <a:off x="3508917" y="1195583"/>
            <a:ext cx="2126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Characters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 Related 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15688-FDA7-8B00-3938-005C75E01416}"/>
              </a:ext>
            </a:extLst>
          </p:cNvPr>
          <p:cNvSpPr txBox="1"/>
          <p:nvPr/>
        </p:nvSpPr>
        <p:spPr>
          <a:xfrm>
            <a:off x="6021660" y="1195583"/>
            <a:ext cx="2126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Conversation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Characters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Cast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Previous Dialogue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Dialogue</a:t>
            </a:r>
            <a:endParaRPr lang="pt-B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Motivation</a:t>
            </a:r>
            <a:endParaRPr dirty="0"/>
          </a:p>
        </p:txBody>
      </p:sp>
      <p:cxnSp>
        <p:nvCxnSpPr>
          <p:cNvPr id="161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3" name="Google Shape;163;p23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720000" y="1017795"/>
            <a:ext cx="7704000" cy="75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Nowadays, it’s </a:t>
            </a:r>
            <a:r>
              <a:rPr lang="en" dirty="0">
                <a:solidFill>
                  <a:schemeClr val="bg2"/>
                </a:solidFill>
              </a:rPr>
              <a:t>IMPOSSIBLE</a:t>
            </a:r>
            <a:r>
              <a:rPr lang="en" dirty="0"/>
              <a:t> to know every movie that’s currently available.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As we are living in the age of social media, it’s not uncommon, while we scroll through one of the many apps, to come across: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71;p24">
            <a:extLst>
              <a:ext uri="{FF2B5EF4-FFF2-40B4-BE49-F238E27FC236}">
                <a16:creationId xmlns:a16="http://schemas.microsoft.com/office/drawing/2014/main" id="{14C150B2-880D-2D36-5250-36D86EB11A76}"/>
              </a:ext>
            </a:extLst>
          </p:cNvPr>
          <p:cNvSpPr/>
          <p:nvPr/>
        </p:nvSpPr>
        <p:spPr>
          <a:xfrm>
            <a:off x="1401173" y="2081937"/>
            <a:ext cx="1205950" cy="12059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9;p24">
            <a:extLst>
              <a:ext uri="{FF2B5EF4-FFF2-40B4-BE49-F238E27FC236}">
                <a16:creationId xmlns:a16="http://schemas.microsoft.com/office/drawing/2014/main" id="{85143899-4E0D-D92D-C107-49BBC7F0132E}"/>
              </a:ext>
            </a:extLst>
          </p:cNvPr>
          <p:cNvSpPr txBox="1">
            <a:spLocks/>
          </p:cNvSpPr>
          <p:nvPr/>
        </p:nvSpPr>
        <p:spPr>
          <a:xfrm>
            <a:off x="470877" y="2317562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Q</a:t>
            </a:r>
            <a:r>
              <a:rPr lang="en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uotes from </a:t>
            </a:r>
          </a:p>
          <a:p>
            <a:pPr algn="ctr"/>
            <a:r>
              <a:rPr lang="en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movies</a:t>
            </a:r>
          </a:p>
        </p:txBody>
      </p:sp>
      <p:sp>
        <p:nvSpPr>
          <p:cNvPr id="17" name="Google Shape;171;p24">
            <a:extLst>
              <a:ext uri="{FF2B5EF4-FFF2-40B4-BE49-F238E27FC236}">
                <a16:creationId xmlns:a16="http://schemas.microsoft.com/office/drawing/2014/main" id="{67AC6690-844A-71C9-6A94-43CFEA395989}"/>
              </a:ext>
            </a:extLst>
          </p:cNvPr>
          <p:cNvSpPr/>
          <p:nvPr/>
        </p:nvSpPr>
        <p:spPr>
          <a:xfrm>
            <a:off x="3969025" y="2072440"/>
            <a:ext cx="1205950" cy="12059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9;p24">
            <a:extLst>
              <a:ext uri="{FF2B5EF4-FFF2-40B4-BE49-F238E27FC236}">
                <a16:creationId xmlns:a16="http://schemas.microsoft.com/office/drawing/2014/main" id="{CE4C2F75-E6B5-30CD-1C75-E5BD7F3E54CA}"/>
              </a:ext>
            </a:extLst>
          </p:cNvPr>
          <p:cNvSpPr txBox="1">
            <a:spLocks/>
          </p:cNvSpPr>
          <p:nvPr/>
        </p:nvSpPr>
        <p:spPr>
          <a:xfrm>
            <a:off x="3038729" y="2308065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GB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till images from </a:t>
            </a:r>
          </a:p>
          <a:p>
            <a:pPr algn="ctr"/>
            <a:r>
              <a:rPr lang="en-GB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a movie scene</a:t>
            </a:r>
            <a:endParaRPr lang="en" sz="24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71;p24">
            <a:extLst>
              <a:ext uri="{FF2B5EF4-FFF2-40B4-BE49-F238E27FC236}">
                <a16:creationId xmlns:a16="http://schemas.microsoft.com/office/drawing/2014/main" id="{A2D85137-B626-7598-DD69-841CF73BD4A6}"/>
              </a:ext>
            </a:extLst>
          </p:cNvPr>
          <p:cNvSpPr/>
          <p:nvPr/>
        </p:nvSpPr>
        <p:spPr>
          <a:xfrm>
            <a:off x="6536877" y="2113885"/>
            <a:ext cx="1205950" cy="12059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9;p24">
            <a:extLst>
              <a:ext uri="{FF2B5EF4-FFF2-40B4-BE49-F238E27FC236}">
                <a16:creationId xmlns:a16="http://schemas.microsoft.com/office/drawing/2014/main" id="{0A1167C0-1B9E-D5E1-C58E-CBE549070345}"/>
              </a:ext>
            </a:extLst>
          </p:cNvPr>
          <p:cNvSpPr txBox="1">
            <a:spLocks/>
          </p:cNvSpPr>
          <p:nvPr/>
        </p:nvSpPr>
        <p:spPr>
          <a:xfrm>
            <a:off x="5606581" y="2349510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F</a:t>
            </a:r>
            <a:r>
              <a:rPr lang="en-GB" sz="2400" dirty="0" err="1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ull</a:t>
            </a:r>
            <a:r>
              <a:rPr lang="en-GB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 movies </a:t>
            </a:r>
          </a:p>
          <a:p>
            <a:pPr algn="ctr"/>
            <a:r>
              <a:rPr lang="en-GB" sz="24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divided in parts</a:t>
            </a:r>
            <a:endParaRPr lang="en" sz="24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Google Shape;164;p23">
            <a:extLst>
              <a:ext uri="{FF2B5EF4-FFF2-40B4-BE49-F238E27FC236}">
                <a16:creationId xmlns:a16="http://schemas.microsoft.com/office/drawing/2014/main" id="{F6E9F056-B700-B618-C345-2B1A14EABFF0}"/>
              </a:ext>
            </a:extLst>
          </p:cNvPr>
          <p:cNvSpPr txBox="1">
            <a:spLocks/>
          </p:cNvSpPr>
          <p:nvPr/>
        </p:nvSpPr>
        <p:spPr>
          <a:xfrm>
            <a:off x="720000" y="3523513"/>
            <a:ext cx="7704000" cy="34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000"/>
              </a:spcAft>
              <a:buFont typeface="Nunito Light"/>
              <a:buNone/>
            </a:pPr>
            <a:r>
              <a:rPr lang="en-US" dirty="0">
                <a:solidFill>
                  <a:schemeClr val="tx1"/>
                </a:solidFill>
              </a:rPr>
              <a:t>that we have never heard of/know </a:t>
            </a:r>
            <a:r>
              <a:rPr lang="en-US">
                <a:solidFill>
                  <a:schemeClr val="tx1"/>
                </a:solidFill>
              </a:rPr>
              <a:t>very little about.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</a:t>
            </a:r>
            <a:r>
              <a:rPr lang="pt-PT" dirty="0" err="1"/>
              <a:t>Selection</a:t>
            </a:r>
            <a:endParaRPr dirty="0"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Kaggle - Wikipedia">
            <a:extLst>
              <a:ext uri="{FF2B5EF4-FFF2-40B4-BE49-F238E27FC236}">
                <a16:creationId xmlns:a16="http://schemas.microsoft.com/office/drawing/2014/main" id="{16CBA919-352F-B25B-8D54-C87D1230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994385"/>
            <a:ext cx="3441545" cy="13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ovie Database – Wikipédia, a enciclopédia livre">
            <a:extLst>
              <a:ext uri="{FF2B5EF4-FFF2-40B4-BE49-F238E27FC236}">
                <a16:creationId xmlns:a16="http://schemas.microsoft.com/office/drawing/2014/main" id="{DB0069B7-1A4E-ACD5-5DE4-5F8D1312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57" y="1541546"/>
            <a:ext cx="2865979" cy="20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</a:t>
            </a:r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Pipeline</a:t>
            </a:r>
            <a:endParaRPr dirty="0"/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73" name="Google Shape;473;p30"/>
          <p:cNvGrpSpPr/>
          <p:nvPr/>
        </p:nvGrpSpPr>
        <p:grpSpPr>
          <a:xfrm>
            <a:off x="6811759" y="4459314"/>
            <a:ext cx="2582400" cy="289350"/>
            <a:chOff x="6967625" y="394825"/>
            <a:chExt cx="2582400" cy="289350"/>
          </a:xfrm>
        </p:grpSpPr>
        <p:sp>
          <p:nvSpPr>
            <p:cNvPr id="474" name="Google Shape;474;p30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een lights on a black background&#10;&#10;Description automatically generated">
            <a:extLst>
              <a:ext uri="{FF2B5EF4-FFF2-40B4-BE49-F238E27FC236}">
                <a16:creationId xmlns:a16="http://schemas.microsoft.com/office/drawing/2014/main" id="{0B8C3E0B-0329-595E-937E-48C8067E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0" y="1450010"/>
            <a:ext cx="8438400" cy="2577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Conceptual </a:t>
            </a:r>
            <a:r>
              <a:rPr lang="pt-PT" dirty="0" err="1"/>
              <a:t>Model</a:t>
            </a:r>
            <a:endParaRPr dirty="0"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4C29EF-EE3C-57F3-D4AB-864B612A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731" y="1224699"/>
            <a:ext cx="5202538" cy="36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</a:t>
            </a:r>
            <a:r>
              <a:rPr lang="pt-PT" dirty="0" err="1"/>
              <a:t>Characterization</a:t>
            </a:r>
            <a:endParaRPr dirty="0"/>
          </a:p>
        </p:txBody>
      </p:sp>
      <p:grpSp>
        <p:nvGrpSpPr>
          <p:cNvPr id="402" name="Google Shape;402;p29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403" name="Google Shape;403;p29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29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7" name="Google Shape;407;p29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408" name="Google Shape;408;p29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BD0102F4-8956-77CA-29E9-78D862AC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6" y="1665006"/>
            <a:ext cx="3419008" cy="2628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80D350-A243-BF18-D3C1-E2967971CFF2}"/>
              </a:ext>
            </a:extLst>
          </p:cNvPr>
          <p:cNvSpPr txBox="1"/>
          <p:nvPr/>
        </p:nvSpPr>
        <p:spPr>
          <a:xfrm>
            <a:off x="1266227" y="1396289"/>
            <a:ext cx="298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IMDb ratings</a:t>
            </a:r>
          </a:p>
        </p:txBody>
      </p:sp>
      <p:pic>
        <p:nvPicPr>
          <p:cNvPr id="4" name="Picture 3" descr="A green circle with blue and orange lines&#10;&#10;Description automatically generated">
            <a:extLst>
              <a:ext uri="{FF2B5EF4-FFF2-40B4-BE49-F238E27FC236}">
                <a16:creationId xmlns:a16="http://schemas.microsoft.com/office/drawing/2014/main" id="{2EA9B1C9-F618-4B82-B779-E1D61F01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742" y="1662530"/>
            <a:ext cx="3925308" cy="2628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AEE6B-063E-1EAC-6C97-F1EC637150F0}"/>
              </a:ext>
            </a:extLst>
          </p:cNvPr>
          <p:cNvSpPr txBox="1"/>
          <p:nvPr/>
        </p:nvSpPr>
        <p:spPr>
          <a:xfrm>
            <a:off x="5255043" y="1422353"/>
            <a:ext cx="298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the quantity of IMDb votes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</a:t>
            </a:r>
            <a:r>
              <a:rPr lang="pt-PT" dirty="0" err="1"/>
              <a:t>Characterization</a:t>
            </a:r>
            <a:endParaRPr dirty="0"/>
          </a:p>
        </p:txBody>
      </p:sp>
      <p:grpSp>
        <p:nvGrpSpPr>
          <p:cNvPr id="402" name="Google Shape;402;p29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403" name="Google Shape;403;p29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29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7" name="Google Shape;407;p29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408" name="Google Shape;408;p29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0A6320-3F64-62A5-DCD7-A9BCA51CF39B}"/>
              </a:ext>
            </a:extLst>
          </p:cNvPr>
          <p:cNvSpPr txBox="1"/>
          <p:nvPr/>
        </p:nvSpPr>
        <p:spPr>
          <a:xfrm>
            <a:off x="5192776" y="1481391"/>
            <a:ext cx="298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Lines in the Movies Dataset</a:t>
            </a: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0066DC3F-8B8D-7BDC-069F-AC58515A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83" y="1707388"/>
            <a:ext cx="3509789" cy="2623233"/>
          </a:xfrm>
          <a:prstGeom prst="rect">
            <a:avLst/>
          </a:prstGeom>
        </p:spPr>
      </p:pic>
      <p:pic>
        <p:nvPicPr>
          <p:cNvPr id="10" name="Picture 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7B7771D-58BD-0853-2F71-D37BC215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32" y="1714914"/>
            <a:ext cx="3419008" cy="2615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8D704B-3C20-96A6-B93B-189A87A8FF78}"/>
              </a:ext>
            </a:extLst>
          </p:cNvPr>
          <p:cNvSpPr txBox="1"/>
          <p:nvPr/>
        </p:nvSpPr>
        <p:spPr>
          <a:xfrm>
            <a:off x="1377972" y="1443360"/>
            <a:ext cx="298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movie genres</a:t>
            </a:r>
          </a:p>
        </p:txBody>
      </p:sp>
    </p:spTree>
    <p:extLst>
      <p:ext uri="{BB962C8B-B14F-4D97-AF65-F5344CB8AC3E}">
        <p14:creationId xmlns:p14="http://schemas.microsoft.com/office/powerpoint/2010/main" val="343222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Data </a:t>
            </a:r>
            <a:r>
              <a:rPr lang="pt-PT" dirty="0" err="1"/>
              <a:t>Characterization</a:t>
            </a:r>
            <a:endParaRPr dirty="0"/>
          </a:p>
        </p:txBody>
      </p:sp>
      <p:grpSp>
        <p:nvGrpSpPr>
          <p:cNvPr id="402" name="Google Shape;402;p29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403" name="Google Shape;403;p29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29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7" name="Google Shape;407;p29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408" name="Google Shape;408;p29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-up of words&#10;&#10;Description automatically generated">
            <a:extLst>
              <a:ext uri="{FF2B5EF4-FFF2-40B4-BE49-F238E27FC236}">
                <a16:creationId xmlns:a16="http://schemas.microsoft.com/office/drawing/2014/main" id="{255666A2-1AC1-643C-98FC-11F317280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20" y="1951608"/>
            <a:ext cx="3932083" cy="2046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7D7B2C-2D63-9CA0-B2B0-D00F1372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36" y="1724339"/>
            <a:ext cx="3212776" cy="236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C82A06-73B4-7E39-9804-0591602E2896}"/>
              </a:ext>
            </a:extLst>
          </p:cNvPr>
          <p:cNvSpPr txBox="1"/>
          <p:nvPr/>
        </p:nvSpPr>
        <p:spPr>
          <a:xfrm>
            <a:off x="1524297" y="1724339"/>
            <a:ext cx="298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 cloud of dialogue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3BEB8-C69A-E4CA-28B3-AD652DD5733A}"/>
              </a:ext>
            </a:extLst>
          </p:cNvPr>
          <p:cNvSpPr txBox="1"/>
          <p:nvPr/>
        </p:nvSpPr>
        <p:spPr>
          <a:xfrm>
            <a:off x="5314134" y="1482703"/>
            <a:ext cx="2988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 10 actors by character count</a:t>
            </a:r>
          </a:p>
        </p:txBody>
      </p:sp>
    </p:spTree>
    <p:extLst>
      <p:ext uri="{BB962C8B-B14F-4D97-AF65-F5344CB8AC3E}">
        <p14:creationId xmlns:p14="http://schemas.microsoft.com/office/powerpoint/2010/main" val="27626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Scenarios</a:t>
            </a:r>
            <a:endParaRPr dirty="0"/>
          </a:p>
        </p:txBody>
      </p:sp>
      <p:cxnSp>
        <p:nvCxnSpPr>
          <p:cNvPr id="161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3" name="Google Shape;163;p23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1;p24">
            <a:extLst>
              <a:ext uri="{FF2B5EF4-FFF2-40B4-BE49-F238E27FC236}">
                <a16:creationId xmlns:a16="http://schemas.microsoft.com/office/drawing/2014/main" id="{90FF257C-E6C9-C4A1-08B1-B0F3828C6520}"/>
              </a:ext>
            </a:extLst>
          </p:cNvPr>
          <p:cNvSpPr/>
          <p:nvPr/>
        </p:nvSpPr>
        <p:spPr>
          <a:xfrm>
            <a:off x="736361" y="1273507"/>
            <a:ext cx="707260" cy="707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9;p24">
            <a:extLst>
              <a:ext uri="{FF2B5EF4-FFF2-40B4-BE49-F238E27FC236}">
                <a16:creationId xmlns:a16="http://schemas.microsoft.com/office/drawing/2014/main" id="{12C25562-D992-7B10-FADC-FA885CBAC671}"/>
              </a:ext>
            </a:extLst>
          </p:cNvPr>
          <p:cNvSpPr txBox="1">
            <a:spLocks/>
          </p:cNvSpPr>
          <p:nvPr/>
        </p:nvSpPr>
        <p:spPr>
          <a:xfrm>
            <a:off x="1329591" y="1264792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“In what movie did the actor X say Y?”</a:t>
            </a:r>
            <a:endParaRPr lang="en" sz="20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79;p24">
            <a:extLst>
              <a:ext uri="{FF2B5EF4-FFF2-40B4-BE49-F238E27FC236}">
                <a16:creationId xmlns:a16="http://schemas.microsoft.com/office/drawing/2014/main" id="{F834ED7F-CFFE-5742-7893-DCC6C03DD9F8}"/>
              </a:ext>
            </a:extLst>
          </p:cNvPr>
          <p:cNvSpPr txBox="1">
            <a:spLocks/>
          </p:cNvSpPr>
          <p:nvPr/>
        </p:nvSpPr>
        <p:spPr>
          <a:xfrm>
            <a:off x="912228" y="2298795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“Who said X?”</a:t>
            </a:r>
            <a:endParaRPr lang="en" sz="20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Google Shape;179;p24">
            <a:extLst>
              <a:ext uri="{FF2B5EF4-FFF2-40B4-BE49-F238E27FC236}">
                <a16:creationId xmlns:a16="http://schemas.microsoft.com/office/drawing/2014/main" id="{77DAE570-5B64-96A2-E43A-9E6F62029D90}"/>
              </a:ext>
            </a:extLst>
          </p:cNvPr>
          <p:cNvSpPr txBox="1">
            <a:spLocks/>
          </p:cNvSpPr>
          <p:nvPr/>
        </p:nvSpPr>
        <p:spPr>
          <a:xfrm>
            <a:off x="5427402" y="1818298"/>
            <a:ext cx="3451158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“What character is played </a:t>
            </a:r>
          </a:p>
          <a:p>
            <a:pPr algn="ctr"/>
            <a:r>
              <a:rPr lang="en-GB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by X  in movie Y?”</a:t>
            </a:r>
            <a:endParaRPr lang="en" sz="20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179;p24">
            <a:extLst>
              <a:ext uri="{FF2B5EF4-FFF2-40B4-BE49-F238E27FC236}">
                <a16:creationId xmlns:a16="http://schemas.microsoft.com/office/drawing/2014/main" id="{8B3AD4DE-71AB-4F98-4946-04F41200CEEB}"/>
              </a:ext>
            </a:extLst>
          </p:cNvPr>
          <p:cNvSpPr txBox="1">
            <a:spLocks/>
          </p:cNvSpPr>
          <p:nvPr/>
        </p:nvSpPr>
        <p:spPr>
          <a:xfrm>
            <a:off x="1329591" y="3408079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“What did X say to Y in movie Z?”</a:t>
            </a:r>
            <a:endParaRPr lang="en" sz="20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Google Shape;179;p24">
            <a:extLst>
              <a:ext uri="{FF2B5EF4-FFF2-40B4-BE49-F238E27FC236}">
                <a16:creationId xmlns:a16="http://schemas.microsoft.com/office/drawing/2014/main" id="{86F5FC30-A0B2-FA17-F816-610DD3AF3782}"/>
              </a:ext>
            </a:extLst>
          </p:cNvPr>
          <p:cNvSpPr txBox="1">
            <a:spLocks/>
          </p:cNvSpPr>
          <p:nvPr/>
        </p:nvSpPr>
        <p:spPr>
          <a:xfrm>
            <a:off x="5543133" y="2874912"/>
            <a:ext cx="3066542" cy="734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lang="en-GB" sz="2000" dirty="0">
                <a:latin typeface="Playfair Display ExtraBol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What movies did actor X play in?”</a:t>
            </a:r>
            <a:endParaRPr lang="en" sz="2000" dirty="0">
              <a:latin typeface="Playfair Display ExtraBold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" name="Google Shape;6009;p50">
            <a:extLst>
              <a:ext uri="{FF2B5EF4-FFF2-40B4-BE49-F238E27FC236}">
                <a16:creationId xmlns:a16="http://schemas.microsoft.com/office/drawing/2014/main" id="{951FD421-1495-98AE-448C-99AE8251927D}"/>
              </a:ext>
            </a:extLst>
          </p:cNvPr>
          <p:cNvGrpSpPr/>
          <p:nvPr/>
        </p:nvGrpSpPr>
        <p:grpSpPr>
          <a:xfrm>
            <a:off x="912228" y="1427171"/>
            <a:ext cx="355526" cy="35458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3" name="Google Shape;6010;p50">
              <a:extLst>
                <a:ext uri="{FF2B5EF4-FFF2-40B4-BE49-F238E27FC236}">
                  <a16:creationId xmlns:a16="http://schemas.microsoft.com/office/drawing/2014/main" id="{33D77022-7E4C-7975-B8A4-D8A35949CCE6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11;p50">
              <a:extLst>
                <a:ext uri="{FF2B5EF4-FFF2-40B4-BE49-F238E27FC236}">
                  <a16:creationId xmlns:a16="http://schemas.microsoft.com/office/drawing/2014/main" id="{E4600AD5-B68C-A137-40FF-DD088E896ACA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Google Shape;171;p24">
            <a:extLst>
              <a:ext uri="{FF2B5EF4-FFF2-40B4-BE49-F238E27FC236}">
                <a16:creationId xmlns:a16="http://schemas.microsoft.com/office/drawing/2014/main" id="{E11F7FE1-34B2-5847-781B-1A25B08BC3CE}"/>
              </a:ext>
            </a:extLst>
          </p:cNvPr>
          <p:cNvSpPr/>
          <p:nvPr/>
        </p:nvSpPr>
        <p:spPr>
          <a:xfrm>
            <a:off x="736361" y="2365928"/>
            <a:ext cx="707260" cy="707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009;p50">
            <a:extLst>
              <a:ext uri="{FF2B5EF4-FFF2-40B4-BE49-F238E27FC236}">
                <a16:creationId xmlns:a16="http://schemas.microsoft.com/office/drawing/2014/main" id="{A7EA32EC-84B3-E6EA-2AAA-EFA770AF1B8D}"/>
              </a:ext>
            </a:extLst>
          </p:cNvPr>
          <p:cNvGrpSpPr/>
          <p:nvPr/>
        </p:nvGrpSpPr>
        <p:grpSpPr>
          <a:xfrm>
            <a:off x="912228" y="2519592"/>
            <a:ext cx="355526" cy="35458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7" name="Google Shape;6010;p50">
              <a:extLst>
                <a:ext uri="{FF2B5EF4-FFF2-40B4-BE49-F238E27FC236}">
                  <a16:creationId xmlns:a16="http://schemas.microsoft.com/office/drawing/2014/main" id="{E8D0219C-8FE0-82DA-36E7-151407FADEAD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11;p50">
              <a:extLst>
                <a:ext uri="{FF2B5EF4-FFF2-40B4-BE49-F238E27FC236}">
                  <a16:creationId xmlns:a16="http://schemas.microsoft.com/office/drawing/2014/main" id="{28115F6E-0A13-252E-4062-5984E00D9AC3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Google Shape;171;p24">
            <a:extLst>
              <a:ext uri="{FF2B5EF4-FFF2-40B4-BE49-F238E27FC236}">
                <a16:creationId xmlns:a16="http://schemas.microsoft.com/office/drawing/2014/main" id="{2E044047-E958-9B73-D9C7-154D1E704D5F}"/>
              </a:ext>
            </a:extLst>
          </p:cNvPr>
          <p:cNvSpPr/>
          <p:nvPr/>
        </p:nvSpPr>
        <p:spPr>
          <a:xfrm>
            <a:off x="736361" y="3422542"/>
            <a:ext cx="707260" cy="707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6009;p50">
            <a:extLst>
              <a:ext uri="{FF2B5EF4-FFF2-40B4-BE49-F238E27FC236}">
                <a16:creationId xmlns:a16="http://schemas.microsoft.com/office/drawing/2014/main" id="{7F828131-B17A-612F-1D26-057405A794FE}"/>
              </a:ext>
            </a:extLst>
          </p:cNvPr>
          <p:cNvGrpSpPr/>
          <p:nvPr/>
        </p:nvGrpSpPr>
        <p:grpSpPr>
          <a:xfrm>
            <a:off x="912228" y="3576206"/>
            <a:ext cx="355526" cy="35458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11" name="Google Shape;6010;p50">
              <a:extLst>
                <a:ext uri="{FF2B5EF4-FFF2-40B4-BE49-F238E27FC236}">
                  <a16:creationId xmlns:a16="http://schemas.microsoft.com/office/drawing/2014/main" id="{1AD62DB1-4C00-3709-7AA8-5CF857E1FDE5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11;p50">
              <a:extLst>
                <a:ext uri="{FF2B5EF4-FFF2-40B4-BE49-F238E27FC236}">
                  <a16:creationId xmlns:a16="http://schemas.microsoft.com/office/drawing/2014/main" id="{A6A7EDE2-EB65-7B0A-F618-309A7AD3EAA2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71;p24">
            <a:extLst>
              <a:ext uri="{FF2B5EF4-FFF2-40B4-BE49-F238E27FC236}">
                <a16:creationId xmlns:a16="http://schemas.microsoft.com/office/drawing/2014/main" id="{2FF81D04-460A-D4A0-3571-055B4BF5E5C5}"/>
              </a:ext>
            </a:extLst>
          </p:cNvPr>
          <p:cNvSpPr/>
          <p:nvPr/>
        </p:nvSpPr>
        <p:spPr>
          <a:xfrm>
            <a:off x="4891299" y="1818205"/>
            <a:ext cx="707260" cy="707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6009;p50">
            <a:extLst>
              <a:ext uri="{FF2B5EF4-FFF2-40B4-BE49-F238E27FC236}">
                <a16:creationId xmlns:a16="http://schemas.microsoft.com/office/drawing/2014/main" id="{E6F12098-38E3-9682-F588-D97513E03E5D}"/>
              </a:ext>
            </a:extLst>
          </p:cNvPr>
          <p:cNvGrpSpPr/>
          <p:nvPr/>
        </p:nvGrpSpPr>
        <p:grpSpPr>
          <a:xfrm>
            <a:off x="5067166" y="1971869"/>
            <a:ext cx="355526" cy="35458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18" name="Google Shape;6010;p50">
              <a:extLst>
                <a:ext uri="{FF2B5EF4-FFF2-40B4-BE49-F238E27FC236}">
                  <a16:creationId xmlns:a16="http://schemas.microsoft.com/office/drawing/2014/main" id="{5008193D-79C9-312E-E222-EF09C732D888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11;p50">
              <a:extLst>
                <a:ext uri="{FF2B5EF4-FFF2-40B4-BE49-F238E27FC236}">
                  <a16:creationId xmlns:a16="http://schemas.microsoft.com/office/drawing/2014/main" id="{DDD63670-AD27-6E57-FB26-95F43F00DBF2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171;p24">
            <a:extLst>
              <a:ext uri="{FF2B5EF4-FFF2-40B4-BE49-F238E27FC236}">
                <a16:creationId xmlns:a16="http://schemas.microsoft.com/office/drawing/2014/main" id="{A22D1879-F17F-EE56-3F91-A1D94A060DDD}"/>
              </a:ext>
            </a:extLst>
          </p:cNvPr>
          <p:cNvSpPr/>
          <p:nvPr/>
        </p:nvSpPr>
        <p:spPr>
          <a:xfrm>
            <a:off x="4891299" y="2866172"/>
            <a:ext cx="707260" cy="707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6009;p50">
            <a:extLst>
              <a:ext uri="{FF2B5EF4-FFF2-40B4-BE49-F238E27FC236}">
                <a16:creationId xmlns:a16="http://schemas.microsoft.com/office/drawing/2014/main" id="{D84B35EB-9C55-EFBF-283F-19BD61CCADDF}"/>
              </a:ext>
            </a:extLst>
          </p:cNvPr>
          <p:cNvGrpSpPr/>
          <p:nvPr/>
        </p:nvGrpSpPr>
        <p:grpSpPr>
          <a:xfrm>
            <a:off x="5067166" y="3019836"/>
            <a:ext cx="355526" cy="35458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23" name="Google Shape;6010;p50">
              <a:extLst>
                <a:ext uri="{FF2B5EF4-FFF2-40B4-BE49-F238E27FC236}">
                  <a16:creationId xmlns:a16="http://schemas.microsoft.com/office/drawing/2014/main" id="{48BB2F57-69BD-50F2-2177-551D638EC75A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11;p50">
              <a:extLst>
                <a:ext uri="{FF2B5EF4-FFF2-40B4-BE49-F238E27FC236}">
                  <a16:creationId xmlns:a16="http://schemas.microsoft.com/office/drawing/2014/main" id="{878345FF-D63C-623D-8D07-A03E31432BEA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2196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2" grpId="0"/>
      <p:bldP spid="26" grpId="0"/>
      <p:bldP spid="30" grpId="0"/>
      <p:bldP spid="32" grpId="0"/>
      <p:bldP spid="5" grpId="0" animBg="1"/>
      <p:bldP spid="9" grpId="0" animBg="1"/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Minimalist Business Basic Template by Slidesgo">
  <a:themeElements>
    <a:clrScheme name="Custom 9">
      <a:dk1>
        <a:srgbClr val="191919"/>
      </a:dk1>
      <a:lt1>
        <a:srgbClr val="F0F0F0"/>
      </a:lt1>
      <a:dk2>
        <a:srgbClr val="3366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215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Playfair Display ExtraBold</vt:lpstr>
      <vt:lpstr>Arial</vt:lpstr>
      <vt:lpstr>Nunito Light</vt:lpstr>
      <vt:lpstr>Bebas Neue</vt:lpstr>
      <vt:lpstr>Roboto</vt:lpstr>
      <vt:lpstr>Minimalist Business Basic Template by Slidesgo</vt:lpstr>
      <vt:lpstr>MovieHut.com the Essential Movie Search Engine </vt:lpstr>
      <vt:lpstr>Main Motivation</vt:lpstr>
      <vt:lpstr>Data Selection</vt:lpstr>
      <vt:lpstr>Data Processing and Pipeline</vt:lpstr>
      <vt:lpstr>Data Conceptual Model</vt:lpstr>
      <vt:lpstr>Data Characterization</vt:lpstr>
      <vt:lpstr>Data Characterization</vt:lpstr>
      <vt:lpstr>Data Characterization</vt:lpstr>
      <vt:lpstr>Search Scenarios</vt:lpstr>
      <vt:lpstr>Document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MovieHut.com the Essential Movie Search Engine</dc:title>
  <dc:creator>Antonio Ferreira</dc:creator>
  <cp:lastModifiedBy>Antonio Ferreira</cp:lastModifiedBy>
  <cp:revision>7</cp:revision>
  <dcterms:modified xsi:type="dcterms:W3CDTF">2023-10-11T13:02:32Z</dcterms:modified>
</cp:coreProperties>
</file>