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607" r:id="rId2"/>
    <p:sldId id="653" r:id="rId3"/>
    <p:sldId id="655" r:id="rId4"/>
    <p:sldId id="657" r:id="rId5"/>
    <p:sldId id="646" r:id="rId6"/>
    <p:sldId id="628" r:id="rId7"/>
    <p:sldId id="647" r:id="rId8"/>
    <p:sldId id="652" r:id="rId9"/>
    <p:sldId id="650" r:id="rId10"/>
    <p:sldId id="648" r:id="rId11"/>
    <p:sldId id="656" r:id="rId12"/>
    <p:sldId id="649" r:id="rId13"/>
    <p:sldId id="629" r:id="rId14"/>
    <p:sldId id="630" r:id="rId15"/>
    <p:sldId id="631" r:id="rId16"/>
    <p:sldId id="632" r:id="rId17"/>
    <p:sldId id="633" r:id="rId18"/>
    <p:sldId id="634" r:id="rId19"/>
    <p:sldId id="642" r:id="rId20"/>
    <p:sldId id="643" r:id="rId21"/>
    <p:sldId id="644" r:id="rId22"/>
    <p:sldId id="635" r:id="rId23"/>
    <p:sldId id="637" r:id="rId24"/>
    <p:sldId id="639" r:id="rId25"/>
    <p:sldId id="640" r:id="rId26"/>
    <p:sldId id="641" r:id="rId27"/>
    <p:sldId id="638" r:id="rId28"/>
    <p:sldId id="622" r:id="rId29"/>
    <p:sldId id="623" r:id="rId30"/>
    <p:sldId id="624" r:id="rId31"/>
    <p:sldId id="625" r:id="rId32"/>
    <p:sldId id="626"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66FF66"/>
    <a:srgbClr val="558ED5"/>
    <a:srgbClr val="000000"/>
    <a:srgbClr val="FF0000"/>
    <a:srgbClr val="FFFF00"/>
    <a:srgbClr val="7F7F00"/>
    <a:srgbClr val="0000FF"/>
    <a:srgbClr val="406000"/>
    <a:srgbClr val="205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22" autoAdjust="0"/>
    <p:restoredTop sz="94676" autoAdjust="0"/>
  </p:normalViewPr>
  <p:slideViewPr>
    <p:cSldViewPr>
      <p:cViewPr varScale="1">
        <p:scale>
          <a:sx n="159" d="100"/>
          <a:sy n="159" d="100"/>
        </p:scale>
        <p:origin x="2220"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70138" cy="47953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427" y="0"/>
            <a:ext cx="3170138" cy="479539"/>
          </a:xfrm>
          <a:prstGeom prst="rect">
            <a:avLst/>
          </a:prstGeom>
        </p:spPr>
        <p:txBody>
          <a:bodyPr vert="horz" lIns="91440" tIns="45720" rIns="91440" bIns="45720" rtlCol="0"/>
          <a:lstStyle>
            <a:lvl1pPr algn="r">
              <a:defRPr sz="1200"/>
            </a:lvl1pPr>
          </a:lstStyle>
          <a:p>
            <a:fld id="{847A9C85-7208-4140-9A1B-482E74B6EC70}" type="datetimeFigureOut">
              <a:rPr lang="en-US" smtClean="0"/>
              <a:t>6/1/2022</a:t>
            </a:fld>
            <a:endParaRPr lang="en-US"/>
          </a:p>
        </p:txBody>
      </p:sp>
      <p:sp>
        <p:nvSpPr>
          <p:cNvPr id="4" name="Footer Placeholder 3"/>
          <p:cNvSpPr>
            <a:spLocks noGrp="1"/>
          </p:cNvSpPr>
          <p:nvPr>
            <p:ph type="ftr" sz="quarter" idx="2"/>
          </p:nvPr>
        </p:nvSpPr>
        <p:spPr>
          <a:xfrm>
            <a:off x="1" y="9120172"/>
            <a:ext cx="3170138" cy="479539"/>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427" y="9120172"/>
            <a:ext cx="3170138" cy="479539"/>
          </a:xfrm>
          <a:prstGeom prst="rect">
            <a:avLst/>
          </a:prstGeom>
        </p:spPr>
        <p:txBody>
          <a:bodyPr vert="horz" lIns="91440" tIns="45720" rIns="91440" bIns="45720" rtlCol="0" anchor="b"/>
          <a:lstStyle>
            <a:lvl1pPr algn="r">
              <a:defRPr sz="1200"/>
            </a:lvl1pPr>
          </a:lstStyle>
          <a:p>
            <a:fld id="{B9650C07-3E7E-4F0E-9FCA-027EE472E163}"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143588" y="1"/>
            <a:ext cx="3169920" cy="480060"/>
          </a:xfrm>
          <a:prstGeom prst="rect">
            <a:avLst/>
          </a:prstGeom>
        </p:spPr>
        <p:txBody>
          <a:bodyPr vert="horz" lIns="99048" tIns="49524" rIns="99048" bIns="49524" rtlCol="0"/>
          <a:lstStyle>
            <a:lvl1pPr algn="r">
              <a:defRPr sz="1300"/>
            </a:lvl1pPr>
          </a:lstStyle>
          <a:p>
            <a:fld id="{9EAA3D3F-CA47-4B9D-B6BA-678D85410C0A}" type="datetimeFigureOut">
              <a:rPr lang="en-US" smtClean="0"/>
              <a:t>6/1/2022</a:t>
            </a:fld>
            <a:endParaRPr lang="en-US"/>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9048" tIns="49524" rIns="99048" bIns="49524" rtlCol="0" anchor="b"/>
          <a:lstStyle>
            <a:lvl1pPr algn="r">
              <a:defRPr sz="1300"/>
            </a:lvl1pPr>
          </a:lstStyle>
          <a:p>
            <a:fld id="{3ADACB01-8BF2-4713-B06A-211A8CE39FE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ln>
        </p:spPr>
      </p:sp>
      <p:sp>
        <p:nvSpPr>
          <p:cNvPr id="17410"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s-ES"/>
          </a:p>
        </p:txBody>
      </p:sp>
      <p:sp>
        <p:nvSpPr>
          <p:cNvPr id="17411" name="Slide Number Placeholder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DD5C9D8F-313B-4C0E-A642-9DB8A7C73743}" type="slidenum">
              <a:rPr lang="en-US"/>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Chip planning</a:t>
            </a:r>
            <a:endParaRPr lang="en-US" dirty="0"/>
          </a:p>
        </p:txBody>
      </p:sp>
      <p:sp>
        <p:nvSpPr>
          <p:cNvPr id="5" name="Footer Placeholder 4"/>
          <p:cNvSpPr>
            <a:spLocks noGrp="1"/>
          </p:cNvSpPr>
          <p:nvPr>
            <p:ph type="ftr" sz="quarter" idx="11"/>
          </p:nvPr>
        </p:nvSpPr>
        <p:spPr/>
        <p:txBody>
          <a:bodyPr/>
          <a:lstStyle/>
          <a:p>
            <a:r>
              <a:rPr lang="en-US"/>
              <a:t>JC</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Chip planning</a:t>
            </a:r>
          </a:p>
        </p:txBody>
      </p:sp>
      <p:sp>
        <p:nvSpPr>
          <p:cNvPr id="6" name="Footer Placeholder 5"/>
          <p:cNvSpPr>
            <a:spLocks noGrp="1"/>
          </p:cNvSpPr>
          <p:nvPr>
            <p:ph type="ftr" sz="quarter" idx="11"/>
          </p:nvPr>
        </p:nvSpPr>
        <p:spPr/>
        <p:txBody>
          <a:bodyPr/>
          <a:lstStyle/>
          <a:p>
            <a:r>
              <a:rPr lang="en-US"/>
              <a:t>JC</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Chip planning</a:t>
            </a:r>
          </a:p>
        </p:txBody>
      </p:sp>
      <p:sp>
        <p:nvSpPr>
          <p:cNvPr id="6" name="Footer Placeholder 5"/>
          <p:cNvSpPr>
            <a:spLocks noGrp="1"/>
          </p:cNvSpPr>
          <p:nvPr>
            <p:ph type="ftr" sz="quarter" idx="11"/>
          </p:nvPr>
        </p:nvSpPr>
        <p:spPr/>
        <p:txBody>
          <a:bodyPr/>
          <a:lstStyle/>
          <a:p>
            <a:r>
              <a:rPr lang="en-US"/>
              <a:t>JC</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Chip planning</a:t>
            </a:r>
          </a:p>
        </p:txBody>
      </p:sp>
      <p:sp>
        <p:nvSpPr>
          <p:cNvPr id="5" name="Footer Placeholder 4"/>
          <p:cNvSpPr>
            <a:spLocks noGrp="1"/>
          </p:cNvSpPr>
          <p:nvPr>
            <p:ph type="ftr" sz="quarter" idx="11"/>
          </p:nvPr>
        </p:nvSpPr>
        <p:spPr/>
        <p:txBody>
          <a:bodyPr/>
          <a:lstStyle/>
          <a:p>
            <a:r>
              <a:rPr lang="en-US"/>
              <a:t>JC</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7" name="Straight Connector 6"/>
          <p:cNvCxnSpPr/>
          <p:nvPr userDrawn="1"/>
        </p:nvCxnSpPr>
        <p:spPr>
          <a:xfrm>
            <a:off x="0" y="685800"/>
            <a:ext cx="9144000" cy="0"/>
          </a:xfrm>
          <a:prstGeom prst="line">
            <a:avLst/>
          </a:prstGeom>
          <a:ln w="50800" cmpd="thickThin">
            <a:gradFill>
              <a:gsLst>
                <a:gs pos="0">
                  <a:schemeClr val="accent2">
                    <a:lumMod val="50000"/>
                  </a:schemeClr>
                </a:gs>
                <a:gs pos="50000">
                  <a:schemeClr val="accent1">
                    <a:tint val="44500"/>
                    <a:satMod val="160000"/>
                  </a:schemeClr>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Chip planning</a:t>
            </a:r>
          </a:p>
        </p:txBody>
      </p:sp>
      <p:sp>
        <p:nvSpPr>
          <p:cNvPr id="5" name="Footer Placeholder 4"/>
          <p:cNvSpPr>
            <a:spLocks noGrp="1"/>
          </p:cNvSpPr>
          <p:nvPr>
            <p:ph type="ftr" sz="quarter" idx="11"/>
          </p:nvPr>
        </p:nvSpPr>
        <p:spPr/>
        <p:txBody>
          <a:bodyPr/>
          <a:lstStyle/>
          <a:p>
            <a:r>
              <a:rPr lang="en-US"/>
              <a:t>JC</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Chip planning</a:t>
            </a:r>
          </a:p>
        </p:txBody>
      </p:sp>
      <p:sp>
        <p:nvSpPr>
          <p:cNvPr id="5" name="Footer Placeholder 4"/>
          <p:cNvSpPr>
            <a:spLocks noGrp="1"/>
          </p:cNvSpPr>
          <p:nvPr>
            <p:ph type="ftr" sz="quarter" idx="11"/>
          </p:nvPr>
        </p:nvSpPr>
        <p:spPr/>
        <p:txBody>
          <a:bodyPr/>
          <a:lstStyle/>
          <a:p>
            <a:r>
              <a:rPr lang="en-US"/>
              <a:t>JC</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8" name="Straight Connector 7"/>
          <p:cNvCxnSpPr/>
          <p:nvPr userDrawn="1"/>
        </p:nvCxnSpPr>
        <p:spPr>
          <a:xfrm>
            <a:off x="0" y="685800"/>
            <a:ext cx="9144000" cy="0"/>
          </a:xfrm>
          <a:prstGeom prst="line">
            <a:avLst/>
          </a:prstGeom>
          <a:ln w="50800" cmpd="thickThin">
            <a:gradFill>
              <a:gsLst>
                <a:gs pos="0">
                  <a:schemeClr val="accent2">
                    <a:lumMod val="50000"/>
                  </a:schemeClr>
                </a:gs>
                <a:gs pos="50000">
                  <a:schemeClr val="accent1">
                    <a:tint val="44500"/>
                    <a:satMod val="160000"/>
                  </a:schemeClr>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Chip planning</a:t>
            </a:r>
          </a:p>
        </p:txBody>
      </p:sp>
      <p:sp>
        <p:nvSpPr>
          <p:cNvPr id="5" name="Footer Placeholder 4"/>
          <p:cNvSpPr>
            <a:spLocks noGrp="1"/>
          </p:cNvSpPr>
          <p:nvPr>
            <p:ph type="ftr" sz="quarter" idx="11"/>
          </p:nvPr>
        </p:nvSpPr>
        <p:spPr/>
        <p:txBody>
          <a:bodyPr/>
          <a:lstStyle/>
          <a:p>
            <a:r>
              <a:rPr lang="en-US"/>
              <a:t>JC</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14400"/>
            <a:ext cx="4038600" cy="521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4038600" cy="521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Chip planning</a:t>
            </a:r>
          </a:p>
        </p:txBody>
      </p:sp>
      <p:sp>
        <p:nvSpPr>
          <p:cNvPr id="6" name="Footer Placeholder 5"/>
          <p:cNvSpPr>
            <a:spLocks noGrp="1"/>
          </p:cNvSpPr>
          <p:nvPr>
            <p:ph type="ftr" sz="quarter" idx="11"/>
          </p:nvPr>
        </p:nvSpPr>
        <p:spPr/>
        <p:txBody>
          <a:bodyPr/>
          <a:lstStyle/>
          <a:p>
            <a:r>
              <a:rPr lang="en-US"/>
              <a:t>JC</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8" name="Straight Connector 7"/>
          <p:cNvCxnSpPr/>
          <p:nvPr userDrawn="1"/>
        </p:nvCxnSpPr>
        <p:spPr>
          <a:xfrm>
            <a:off x="0" y="685800"/>
            <a:ext cx="9144000" cy="0"/>
          </a:xfrm>
          <a:prstGeom prst="line">
            <a:avLst/>
          </a:prstGeom>
          <a:ln w="50800" cmpd="thickThin">
            <a:gradFill>
              <a:gsLst>
                <a:gs pos="0">
                  <a:schemeClr val="accent2">
                    <a:lumMod val="50000"/>
                  </a:schemeClr>
                </a:gs>
                <a:gs pos="50000">
                  <a:schemeClr val="accent1">
                    <a:tint val="44500"/>
                    <a:satMod val="160000"/>
                  </a:schemeClr>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7620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447800"/>
            <a:ext cx="4040188" cy="4678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7620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447800"/>
            <a:ext cx="4041775" cy="4678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Chip planning</a:t>
            </a:r>
          </a:p>
        </p:txBody>
      </p:sp>
      <p:sp>
        <p:nvSpPr>
          <p:cNvPr id="8" name="Footer Placeholder 7"/>
          <p:cNvSpPr>
            <a:spLocks noGrp="1"/>
          </p:cNvSpPr>
          <p:nvPr>
            <p:ph type="ftr" sz="quarter" idx="11"/>
          </p:nvPr>
        </p:nvSpPr>
        <p:spPr/>
        <p:txBody>
          <a:bodyPr/>
          <a:lstStyle/>
          <a:p>
            <a:r>
              <a:rPr lang="en-US"/>
              <a:t>JC</a:t>
            </a:r>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cxnSp>
        <p:nvCxnSpPr>
          <p:cNvPr id="10" name="Straight Connector 9"/>
          <p:cNvCxnSpPr/>
          <p:nvPr userDrawn="1"/>
        </p:nvCxnSpPr>
        <p:spPr>
          <a:xfrm>
            <a:off x="0" y="685800"/>
            <a:ext cx="9144000" cy="0"/>
          </a:xfrm>
          <a:prstGeom prst="line">
            <a:avLst/>
          </a:prstGeom>
          <a:ln w="50800" cmpd="thickThin">
            <a:gradFill>
              <a:gsLst>
                <a:gs pos="0">
                  <a:schemeClr val="accent2">
                    <a:lumMod val="50000"/>
                  </a:schemeClr>
                </a:gs>
                <a:gs pos="50000">
                  <a:schemeClr val="accent1">
                    <a:tint val="44500"/>
                    <a:satMod val="160000"/>
                  </a:schemeClr>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Chip planning</a:t>
            </a:r>
          </a:p>
        </p:txBody>
      </p:sp>
      <p:sp>
        <p:nvSpPr>
          <p:cNvPr id="4" name="Footer Placeholder 3"/>
          <p:cNvSpPr>
            <a:spLocks noGrp="1"/>
          </p:cNvSpPr>
          <p:nvPr>
            <p:ph type="ftr" sz="quarter" idx="11"/>
          </p:nvPr>
        </p:nvSpPr>
        <p:spPr/>
        <p:txBody>
          <a:bodyPr/>
          <a:lstStyle/>
          <a:p>
            <a:r>
              <a:rPr lang="en-US"/>
              <a:t>JC</a:t>
            </a:r>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cxnSp>
        <p:nvCxnSpPr>
          <p:cNvPr id="6" name="Straight Connector 5"/>
          <p:cNvCxnSpPr/>
          <p:nvPr userDrawn="1"/>
        </p:nvCxnSpPr>
        <p:spPr>
          <a:xfrm>
            <a:off x="0" y="685800"/>
            <a:ext cx="9144000" cy="0"/>
          </a:xfrm>
          <a:prstGeom prst="line">
            <a:avLst/>
          </a:prstGeom>
          <a:ln w="50800" cmpd="thickThin">
            <a:gradFill>
              <a:gsLst>
                <a:gs pos="0">
                  <a:schemeClr val="accent2">
                    <a:lumMod val="50000"/>
                  </a:schemeClr>
                </a:gs>
                <a:gs pos="50000">
                  <a:schemeClr val="accent1">
                    <a:tint val="44500"/>
                    <a:satMod val="160000"/>
                  </a:schemeClr>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normAutofit/>
          </a:bodyPr>
          <a:lstStyle>
            <a:lvl1pPr marL="0" indent="0" defTabSz="914400">
              <a:buNone/>
              <a:tabLst>
                <a:tab pos="0" algn="l"/>
              </a:tabLst>
              <a:defRPr sz="2400" b="1" baseline="0">
                <a:latin typeface="Courier New" pitchFamily="49" charset="0"/>
                <a:cs typeface="Courier New" pitchFamily="49" charset="0"/>
              </a:defRPr>
            </a:lvl1pPr>
            <a:lvl2pPr>
              <a:buNone/>
              <a:defRPr/>
            </a:lvl2pPr>
            <a:lvl3pPr>
              <a:buNone/>
              <a:defRPr/>
            </a:lvl3pPr>
            <a:lvl4pPr>
              <a:buNone/>
              <a:defRPr/>
            </a:lvl4pPr>
            <a:lvl5pPr>
              <a:buNone/>
              <a:defRPr/>
            </a:lvl5pPr>
          </a:lstStyle>
          <a:p>
            <a:pPr lvl="0"/>
            <a:r>
              <a:rPr lang="en-US" dirty="0"/>
              <a:t>Insert code</a:t>
            </a:r>
          </a:p>
        </p:txBody>
      </p:sp>
      <p:sp>
        <p:nvSpPr>
          <p:cNvPr id="4" name="Date Placeholder 3"/>
          <p:cNvSpPr>
            <a:spLocks noGrp="1"/>
          </p:cNvSpPr>
          <p:nvPr>
            <p:ph type="dt" sz="half" idx="10"/>
          </p:nvPr>
        </p:nvSpPr>
        <p:spPr/>
        <p:txBody>
          <a:bodyPr/>
          <a:lstStyle/>
          <a:p>
            <a:r>
              <a:rPr lang="en-US"/>
              <a:t>Chip planning</a:t>
            </a:r>
          </a:p>
        </p:txBody>
      </p:sp>
      <p:sp>
        <p:nvSpPr>
          <p:cNvPr id="5" name="Footer Placeholder 4"/>
          <p:cNvSpPr>
            <a:spLocks noGrp="1"/>
          </p:cNvSpPr>
          <p:nvPr>
            <p:ph type="ftr" sz="quarter" idx="11"/>
          </p:nvPr>
        </p:nvSpPr>
        <p:spPr/>
        <p:txBody>
          <a:bodyPr/>
          <a:lstStyle/>
          <a:p>
            <a:r>
              <a:rPr lang="en-US"/>
              <a:t>JC</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8" name="Straight Connector 7"/>
          <p:cNvCxnSpPr/>
          <p:nvPr userDrawn="1"/>
        </p:nvCxnSpPr>
        <p:spPr>
          <a:xfrm>
            <a:off x="0" y="685800"/>
            <a:ext cx="9144000" cy="0"/>
          </a:xfrm>
          <a:prstGeom prst="line">
            <a:avLst/>
          </a:prstGeom>
          <a:ln w="50800" cmpd="thickThin">
            <a:gradFill>
              <a:gsLst>
                <a:gs pos="0">
                  <a:schemeClr val="accent2">
                    <a:lumMod val="50000"/>
                  </a:schemeClr>
                </a:gs>
                <a:gs pos="50000">
                  <a:schemeClr val="accent1">
                    <a:tint val="44500"/>
                    <a:satMod val="160000"/>
                  </a:schemeClr>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838200"/>
            <a:ext cx="82296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Chip planning</a:t>
            </a:r>
          </a:p>
        </p:txBody>
      </p:sp>
      <p:sp>
        <p:nvSpPr>
          <p:cNvPr id="5" name="Footer Placeholder 4"/>
          <p:cNvSpPr>
            <a:spLocks noGrp="1"/>
          </p:cNvSpPr>
          <p:nvPr>
            <p:ph type="ftr" sz="quarter" idx="11"/>
          </p:nvPr>
        </p:nvSpPr>
        <p:spPr/>
        <p:txBody>
          <a:bodyPr/>
          <a:lstStyle/>
          <a:p>
            <a:r>
              <a:rPr lang="en-US"/>
              <a:t>JC</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8" name="Straight Connector 7"/>
          <p:cNvCxnSpPr/>
          <p:nvPr userDrawn="1"/>
        </p:nvCxnSpPr>
        <p:spPr>
          <a:xfrm>
            <a:off x="0" y="685800"/>
            <a:ext cx="9144000" cy="0"/>
          </a:xfrm>
          <a:prstGeom prst="line">
            <a:avLst/>
          </a:prstGeom>
          <a:ln w="50800" cmpd="thickThin">
            <a:gradFill>
              <a:gsLst>
                <a:gs pos="0">
                  <a:schemeClr val="accent2">
                    <a:lumMod val="50000"/>
                  </a:schemeClr>
                </a:gs>
                <a:gs pos="50000">
                  <a:schemeClr val="accent1">
                    <a:tint val="44500"/>
                    <a:satMod val="160000"/>
                  </a:schemeClr>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3" hasCustomPrompt="1"/>
          </p:nvPr>
        </p:nvSpPr>
        <p:spPr>
          <a:xfrm>
            <a:off x="457200" y="3276600"/>
            <a:ext cx="8229600" cy="3124200"/>
          </a:xfrm>
        </p:spPr>
        <p:txBody>
          <a:bodyPr>
            <a:normAutofit/>
          </a:bodyPr>
          <a:lstStyle>
            <a:lvl1pPr marL="0" indent="0" defTabSz="914400">
              <a:buNone/>
              <a:tabLst>
                <a:tab pos="0" algn="l"/>
              </a:tabLst>
              <a:defRPr sz="2400" b="1" baseline="0">
                <a:latin typeface="Courier New" pitchFamily="49" charset="0"/>
                <a:cs typeface="Courier New" pitchFamily="49" charset="0"/>
              </a:defRPr>
            </a:lvl1pPr>
            <a:lvl2pPr>
              <a:buNone/>
              <a:defRPr/>
            </a:lvl2pPr>
            <a:lvl3pPr>
              <a:buNone/>
              <a:defRPr/>
            </a:lvl3pPr>
            <a:lvl4pPr>
              <a:buNone/>
              <a:defRPr/>
            </a:lvl4pPr>
            <a:lvl5pPr>
              <a:buNone/>
              <a:defRPr/>
            </a:lvl5pPr>
          </a:lstStyle>
          <a:p>
            <a:pPr lvl="0"/>
            <a:r>
              <a:rPr lang="en-US" dirty="0"/>
              <a:t>Insert code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Chip planning</a:t>
            </a:r>
          </a:p>
        </p:txBody>
      </p:sp>
      <p:sp>
        <p:nvSpPr>
          <p:cNvPr id="3" name="Footer Placeholder 2"/>
          <p:cNvSpPr>
            <a:spLocks noGrp="1"/>
          </p:cNvSpPr>
          <p:nvPr>
            <p:ph type="ftr" sz="quarter" idx="11"/>
          </p:nvPr>
        </p:nvSpPr>
        <p:spPr/>
        <p:txBody>
          <a:bodyPr/>
          <a:lstStyle/>
          <a:p>
            <a:r>
              <a:rPr lang="en-US"/>
              <a:t>JC</a:t>
            </a:r>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6858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838200"/>
            <a:ext cx="8229600" cy="5410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8600" y="64928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Chip planning</a:t>
            </a:r>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JC</a:t>
            </a:r>
            <a:endParaRPr lang="en-US" dirty="0"/>
          </a:p>
        </p:txBody>
      </p:sp>
      <p:sp>
        <p:nvSpPr>
          <p:cNvPr id="6" name="Slide Number Placeholder 5"/>
          <p:cNvSpPr>
            <a:spLocks noGrp="1"/>
          </p:cNvSpPr>
          <p:nvPr>
            <p:ph type="sldNum" sz="quarter" idx="4"/>
          </p:nvPr>
        </p:nvSpPr>
        <p:spPr>
          <a:xfrm>
            <a:off x="67818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1.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hyperlink" Target="https://www.techdesignforums.com/practice/technique/floor-planning-complex-socs-with-multiple-levels-of-physical-hierarchy/" TargetMode="External"/><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0.png"/><Relationship Id="rId7" Type="http://schemas.openxmlformats.org/officeDocument/2006/relationships/image" Target="../media/image21.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0.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en.wikipedia.org/wiki/Rectilinear_polyg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echdesignforums.com/practice/technique/floor-planning-complex-socs-with-multiple-levels-of-physical-hierarchy/"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7566" y="1066800"/>
            <a:ext cx="8382000" cy="2514600"/>
          </a:xfrm>
        </p:spPr>
        <p:txBody>
          <a:bodyPr rtlCol="0">
            <a:normAutofit/>
          </a:bodyPr>
          <a:lstStyle/>
          <a:p>
            <a:pPr eaLnBrk="1" fontAlgn="auto" hangingPunct="1">
              <a:spcAft>
                <a:spcPts val="0"/>
              </a:spcAft>
              <a:defRPr/>
            </a:pPr>
            <a:r>
              <a:rPr lang="en-GB" i="1" dirty="0">
                <a:solidFill>
                  <a:srgbClr val="0000FF"/>
                </a:solidFill>
              </a:rPr>
              <a:t>Chip planning</a:t>
            </a:r>
            <a:endParaRPr lang="en-US" i="1" dirty="0">
              <a:solidFill>
                <a:srgbClr val="0000FF"/>
              </a:solidFill>
            </a:endParaRPr>
          </a:p>
        </p:txBody>
      </p:sp>
      <p:sp>
        <p:nvSpPr>
          <p:cNvPr id="3" name="Subtitle 2"/>
          <p:cNvSpPr>
            <a:spLocks noGrp="1"/>
          </p:cNvSpPr>
          <p:nvPr>
            <p:ph type="subTitle" idx="1"/>
          </p:nvPr>
        </p:nvSpPr>
        <p:spPr>
          <a:xfrm>
            <a:off x="1371600" y="4800600"/>
            <a:ext cx="6400800" cy="1447800"/>
          </a:xfrm>
        </p:spPr>
        <p:txBody>
          <a:bodyPr rtlCol="0">
            <a:normAutofit/>
          </a:bodyPr>
          <a:lstStyle/>
          <a:p>
            <a:pPr eaLnBrk="1" fontAlgn="auto" hangingPunct="1">
              <a:spcAft>
                <a:spcPts val="0"/>
              </a:spcAft>
              <a:buFont typeface="Arial" charset="0"/>
              <a:buNone/>
              <a:defRPr/>
            </a:pPr>
            <a:r>
              <a:rPr lang="en-US" sz="2000" dirty="0">
                <a:solidFill>
                  <a:schemeClr val="tx1"/>
                </a:solidFill>
              </a:rPr>
              <a:t>Jordi Cortadella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Final chip planning</a:t>
            </a:r>
          </a:p>
        </p:txBody>
      </p:sp>
      <p:grpSp>
        <p:nvGrpSpPr>
          <p:cNvPr id="4" name="Group 3">
            <a:extLst>
              <a:ext uri="{FF2B5EF4-FFF2-40B4-BE49-F238E27FC236}">
                <a16:creationId xmlns:a16="http://schemas.microsoft.com/office/drawing/2014/main" id="{762BA8C5-D1B6-471C-BEF5-E891D7E1AC3F}"/>
              </a:ext>
            </a:extLst>
          </p:cNvPr>
          <p:cNvGrpSpPr/>
          <p:nvPr/>
        </p:nvGrpSpPr>
        <p:grpSpPr>
          <a:xfrm>
            <a:off x="2743200" y="1600199"/>
            <a:ext cx="3657602" cy="3673475"/>
            <a:chOff x="2743200" y="1600199"/>
            <a:chExt cx="3657602" cy="3673475"/>
          </a:xfrm>
        </p:grpSpPr>
        <p:grpSp>
          <p:nvGrpSpPr>
            <p:cNvPr id="3" name="Group 2">
              <a:extLst>
                <a:ext uri="{FF2B5EF4-FFF2-40B4-BE49-F238E27FC236}">
                  <a16:creationId xmlns:a16="http://schemas.microsoft.com/office/drawing/2014/main" id="{AA5DB0E1-B534-4330-B5D2-8D9DF7FDB871}"/>
                </a:ext>
              </a:extLst>
            </p:cNvPr>
            <p:cNvGrpSpPr/>
            <p:nvPr/>
          </p:nvGrpSpPr>
          <p:grpSpPr>
            <a:xfrm>
              <a:off x="2743200" y="1600199"/>
              <a:ext cx="3657602" cy="3673475"/>
              <a:chOff x="457200" y="1066799"/>
              <a:chExt cx="3657602" cy="3673475"/>
            </a:xfrm>
          </p:grpSpPr>
          <p:grpSp>
            <p:nvGrpSpPr>
              <p:cNvPr id="43" name="Group 42">
                <a:extLst>
                  <a:ext uri="{FF2B5EF4-FFF2-40B4-BE49-F238E27FC236}">
                    <a16:creationId xmlns:a16="http://schemas.microsoft.com/office/drawing/2014/main" id="{32A350EF-B909-4203-AFE4-D7A79EDC9A9E}"/>
                  </a:ext>
                </a:extLst>
              </p:cNvPr>
              <p:cNvGrpSpPr/>
              <p:nvPr/>
            </p:nvGrpSpPr>
            <p:grpSpPr>
              <a:xfrm>
                <a:off x="457200" y="1066800"/>
                <a:ext cx="3657602" cy="3673474"/>
                <a:chOff x="5105400" y="1066800"/>
                <a:chExt cx="3657602" cy="3673474"/>
              </a:xfrm>
            </p:grpSpPr>
            <p:sp>
              <p:nvSpPr>
                <p:cNvPr id="44" name="Rectangle 43">
                  <a:extLst>
                    <a:ext uri="{FF2B5EF4-FFF2-40B4-BE49-F238E27FC236}">
                      <a16:creationId xmlns:a16="http://schemas.microsoft.com/office/drawing/2014/main" id="{82CBBEC9-C34E-4BE0-8196-A372D4CE68F8}"/>
                    </a:ext>
                  </a:extLst>
                </p:cNvPr>
                <p:cNvSpPr/>
                <p:nvPr/>
              </p:nvSpPr>
              <p:spPr>
                <a:xfrm>
                  <a:off x="5562601" y="1066800"/>
                  <a:ext cx="1371599" cy="457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515FE54-35D8-4B8D-8254-D21B492A0DF2}"/>
                    </a:ext>
                  </a:extLst>
                </p:cNvPr>
                <p:cNvSpPr/>
                <p:nvPr/>
              </p:nvSpPr>
              <p:spPr>
                <a:xfrm>
                  <a:off x="5105400" y="1066800"/>
                  <a:ext cx="457201" cy="2286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4E10E57-6C2C-4423-9B18-5047B1FBEAF9}"/>
                    </a:ext>
                  </a:extLst>
                </p:cNvPr>
                <p:cNvSpPr/>
                <p:nvPr/>
              </p:nvSpPr>
              <p:spPr>
                <a:xfrm>
                  <a:off x="5105400" y="3352800"/>
                  <a:ext cx="685801" cy="1380564"/>
                </a:xfrm>
                <a:prstGeom prst="rect">
                  <a:avLst/>
                </a:prstGeom>
                <a:solidFill>
                  <a:srgbClr val="33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4D8AD95-EE4F-465E-8200-700043C247B3}"/>
                    </a:ext>
                  </a:extLst>
                </p:cNvPr>
                <p:cNvSpPr/>
                <p:nvPr/>
              </p:nvSpPr>
              <p:spPr>
                <a:xfrm>
                  <a:off x="5791201" y="3361764"/>
                  <a:ext cx="1142999" cy="448235"/>
                </a:xfrm>
                <a:prstGeom prst="rect">
                  <a:avLst/>
                </a:prstGeom>
                <a:solidFill>
                  <a:srgbClr val="33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9E3991F-F5AA-467D-9F90-3AEFBE526902}"/>
                    </a:ext>
                  </a:extLst>
                </p:cNvPr>
                <p:cNvSpPr/>
                <p:nvPr/>
              </p:nvSpPr>
              <p:spPr>
                <a:xfrm>
                  <a:off x="5562601" y="1524000"/>
                  <a:ext cx="1371600" cy="1828800"/>
                </a:xfrm>
                <a:prstGeom prst="rect">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F1391BB-77EC-4A7C-8152-489EC4B5CFB6}"/>
                    </a:ext>
                  </a:extLst>
                </p:cNvPr>
                <p:cNvSpPr/>
                <p:nvPr/>
              </p:nvSpPr>
              <p:spPr>
                <a:xfrm>
                  <a:off x="7848602" y="2913529"/>
                  <a:ext cx="914400" cy="89647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D9713BD1-D925-4CE1-AF24-A724D2DB9C0F}"/>
                    </a:ext>
                  </a:extLst>
                </p:cNvPr>
                <p:cNvSpPr/>
                <p:nvPr/>
              </p:nvSpPr>
              <p:spPr>
                <a:xfrm>
                  <a:off x="6934202" y="1066800"/>
                  <a:ext cx="1828800" cy="1828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C4AD2E1-D38E-4D69-8ECB-AE34903949B8}"/>
                    </a:ext>
                  </a:extLst>
                </p:cNvPr>
                <p:cNvSpPr/>
                <p:nvPr/>
              </p:nvSpPr>
              <p:spPr>
                <a:xfrm>
                  <a:off x="5105402" y="1066800"/>
                  <a:ext cx="3657600" cy="365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197EE7AD-88CA-46B0-877F-BE9FEA0E3B01}"/>
                    </a:ext>
                  </a:extLst>
                </p:cNvPr>
                <p:cNvCxnSpPr>
                  <a:stCxn id="69" idx="2"/>
                </p:cNvCxnSpPr>
                <p:nvPr/>
              </p:nvCxnSpPr>
              <p:spPr>
                <a:xfrm>
                  <a:off x="7848602" y="2895600"/>
                  <a:ext cx="0" cy="18288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586169-89AF-4261-BDEB-224ADC595B63}"/>
                    </a:ext>
                  </a:extLst>
                </p:cNvPr>
                <p:cNvCxnSpPr>
                  <a:stCxn id="73" idx="1"/>
                  <a:endCxn id="73" idx="3"/>
                </p:cNvCxnSpPr>
                <p:nvPr/>
              </p:nvCxnSpPr>
              <p:spPr>
                <a:xfrm>
                  <a:off x="5105402" y="2895600"/>
                  <a:ext cx="36576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4844FE4-829E-4E35-8AD2-F02D02BB0E42}"/>
                    </a:ext>
                  </a:extLst>
                </p:cNvPr>
                <p:cNvCxnSpPr/>
                <p:nvPr/>
              </p:nvCxnSpPr>
              <p:spPr>
                <a:xfrm>
                  <a:off x="6019802" y="1066800"/>
                  <a:ext cx="0" cy="36576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0DD25F6-5C03-4827-BEA5-28E51A956DE1}"/>
                    </a:ext>
                  </a:extLst>
                </p:cNvPr>
                <p:cNvCxnSpPr>
                  <a:endCxn id="73" idx="2"/>
                </p:cNvCxnSpPr>
                <p:nvPr/>
              </p:nvCxnSpPr>
              <p:spPr>
                <a:xfrm>
                  <a:off x="6934202" y="1066800"/>
                  <a:ext cx="0" cy="36576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07059A9-F5BD-4849-B2FF-8FDE6BDAFD92}"/>
                    </a:ext>
                  </a:extLst>
                </p:cNvPr>
                <p:cNvCxnSpPr>
                  <a:endCxn id="69" idx="1"/>
                </p:cNvCxnSpPr>
                <p:nvPr/>
              </p:nvCxnSpPr>
              <p:spPr>
                <a:xfrm>
                  <a:off x="5105402" y="1981200"/>
                  <a:ext cx="18288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7D62865-D819-457D-90FC-D315B0160FA7}"/>
                    </a:ext>
                  </a:extLst>
                </p:cNvPr>
                <p:cNvCxnSpPr/>
                <p:nvPr/>
              </p:nvCxnSpPr>
              <p:spPr>
                <a:xfrm>
                  <a:off x="5105402" y="3810000"/>
                  <a:ext cx="36576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0EAE01B-4017-4733-A18A-1B9A56024F51}"/>
                    </a:ext>
                  </a:extLst>
                </p:cNvPr>
                <p:cNvCxnSpPr/>
                <p:nvPr/>
              </p:nvCxnSpPr>
              <p:spPr>
                <a:xfrm>
                  <a:off x="5562602" y="1066800"/>
                  <a:ext cx="0" cy="36576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CFA5691-F8E9-480E-89A5-6C92BA63B97A}"/>
                    </a:ext>
                  </a:extLst>
                </p:cNvPr>
                <p:cNvCxnSpPr/>
                <p:nvPr/>
              </p:nvCxnSpPr>
              <p:spPr>
                <a:xfrm>
                  <a:off x="6477002" y="1066800"/>
                  <a:ext cx="0" cy="9144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3A48811-BF12-4D50-B945-F1C929D73302}"/>
                    </a:ext>
                  </a:extLst>
                </p:cNvPr>
                <p:cNvCxnSpPr/>
                <p:nvPr/>
              </p:nvCxnSpPr>
              <p:spPr>
                <a:xfrm>
                  <a:off x="5105402" y="1524000"/>
                  <a:ext cx="18288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3FBC1CD-E18A-4B9E-AA20-E691A266714F}"/>
                    </a:ext>
                  </a:extLst>
                </p:cNvPr>
                <p:cNvCxnSpPr/>
                <p:nvPr/>
              </p:nvCxnSpPr>
              <p:spPr>
                <a:xfrm>
                  <a:off x="5105402" y="2438400"/>
                  <a:ext cx="9144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359F802-6518-4221-96A5-B33D6856B8E8}"/>
                    </a:ext>
                  </a:extLst>
                </p:cNvPr>
                <p:cNvCxnSpPr/>
                <p:nvPr/>
              </p:nvCxnSpPr>
              <p:spPr>
                <a:xfrm>
                  <a:off x="5105402" y="3352800"/>
                  <a:ext cx="18288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F9F04F1-757E-4007-91C9-A52ECA542AA6}"/>
                    </a:ext>
                  </a:extLst>
                </p:cNvPr>
                <p:cNvCxnSpPr/>
                <p:nvPr/>
              </p:nvCxnSpPr>
              <p:spPr>
                <a:xfrm>
                  <a:off x="6477002" y="2895600"/>
                  <a:ext cx="0" cy="9144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218566D-B894-4FF8-BDED-8537C43AA6B7}"/>
                    </a:ext>
                  </a:extLst>
                </p:cNvPr>
                <p:cNvCxnSpPr/>
                <p:nvPr/>
              </p:nvCxnSpPr>
              <p:spPr>
                <a:xfrm>
                  <a:off x="5105402" y="4267200"/>
                  <a:ext cx="9144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4314BAD-482B-4B56-BB09-55E56BCF9D3B}"/>
                    </a:ext>
                  </a:extLst>
                </p:cNvPr>
                <p:cNvCxnSpPr/>
                <p:nvPr/>
              </p:nvCxnSpPr>
              <p:spPr>
                <a:xfrm>
                  <a:off x="5791202" y="3810000"/>
                  <a:ext cx="0" cy="9144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BEF2FA9-4FE3-47A4-8389-BEBFB4E1A51A}"/>
                    </a:ext>
                  </a:extLst>
                </p:cNvPr>
                <p:cNvCxnSpPr/>
                <p:nvPr/>
              </p:nvCxnSpPr>
              <p:spPr>
                <a:xfrm>
                  <a:off x="5562602" y="4038600"/>
                  <a:ext cx="4572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1763DBE-44BF-44DF-950B-DCB919A14367}"/>
                    </a:ext>
                  </a:extLst>
                </p:cNvPr>
                <p:cNvCxnSpPr/>
                <p:nvPr/>
              </p:nvCxnSpPr>
              <p:spPr>
                <a:xfrm>
                  <a:off x="5562602" y="4495800"/>
                  <a:ext cx="4572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B0EDA9FD-A9F4-4C26-86EC-EED1C5839397}"/>
                    </a:ext>
                  </a:extLst>
                </p:cNvPr>
                <p:cNvSpPr/>
                <p:nvPr/>
              </p:nvSpPr>
              <p:spPr>
                <a:xfrm>
                  <a:off x="5791202" y="3823445"/>
                  <a:ext cx="2971799" cy="896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5B906447-6C08-4314-B0F4-FD8B48B62919}"/>
                    </a:ext>
                  </a:extLst>
                </p:cNvPr>
                <p:cNvSpPr/>
                <p:nvPr/>
              </p:nvSpPr>
              <p:spPr>
                <a:xfrm>
                  <a:off x="6934201" y="2904564"/>
                  <a:ext cx="914400" cy="896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A0122EA6-F8D1-43D6-83F8-4E6053F50EED}"/>
                    </a:ext>
                  </a:extLst>
                </p:cNvPr>
                <p:cNvSpPr/>
                <p:nvPr/>
              </p:nvSpPr>
              <p:spPr>
                <a:xfrm>
                  <a:off x="5105400" y="1066800"/>
                  <a:ext cx="3657600" cy="3673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Rectangle 59"/>
              <p:cNvSpPr/>
              <p:nvPr/>
            </p:nvSpPr>
            <p:spPr>
              <a:xfrm>
                <a:off x="914401" y="1066800"/>
                <a:ext cx="1371599" cy="457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57200" y="1066800"/>
                <a:ext cx="457201" cy="2286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143001" y="3361764"/>
                <a:ext cx="1142999" cy="448235"/>
              </a:xfrm>
              <a:prstGeom prst="rect">
                <a:avLst/>
              </a:prstGeom>
              <a:solidFill>
                <a:srgbClr val="33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57200" y="3352800"/>
                <a:ext cx="685801" cy="1380564"/>
              </a:xfrm>
              <a:prstGeom prst="rect">
                <a:avLst/>
              </a:prstGeom>
              <a:solidFill>
                <a:srgbClr val="33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914401" y="1523999"/>
                <a:ext cx="1371600" cy="1837757"/>
              </a:xfrm>
              <a:prstGeom prst="rect">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286001" y="2904564"/>
                <a:ext cx="914400" cy="896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143002" y="3801034"/>
                <a:ext cx="2971799" cy="91888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200402" y="2901497"/>
                <a:ext cx="914400" cy="89647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286002" y="1066799"/>
                <a:ext cx="1828800" cy="18408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2" y="1066800"/>
                <a:ext cx="3657600" cy="365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cxnSpLocks/>
                <a:stCxn id="52" idx="2"/>
              </p:cNvCxnSpPr>
              <p:nvPr/>
            </p:nvCxnSpPr>
            <p:spPr>
              <a:xfrm>
                <a:off x="3200402" y="2907628"/>
                <a:ext cx="0" cy="1816772"/>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1"/>
                <a:endCxn id="7" idx="3"/>
              </p:cNvCxnSpPr>
              <p:nvPr/>
            </p:nvCxnSpPr>
            <p:spPr>
              <a:xfrm>
                <a:off x="457202" y="2895600"/>
                <a:ext cx="36576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371602" y="1066800"/>
                <a:ext cx="0" cy="36576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7" idx="2"/>
              </p:cNvCxnSpPr>
              <p:nvPr/>
            </p:nvCxnSpPr>
            <p:spPr>
              <a:xfrm>
                <a:off x="2286002" y="1066800"/>
                <a:ext cx="0" cy="36576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cxnSpLocks/>
                <a:endCxn id="52" idx="1"/>
              </p:cNvCxnSpPr>
              <p:nvPr/>
            </p:nvCxnSpPr>
            <p:spPr>
              <a:xfrm>
                <a:off x="457202" y="1981200"/>
                <a:ext cx="1828800" cy="601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7202" y="3810000"/>
                <a:ext cx="36576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14402" y="1066800"/>
                <a:ext cx="0" cy="36576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828802" y="1066800"/>
                <a:ext cx="0" cy="9144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57202" y="1524000"/>
                <a:ext cx="18288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7202" y="2438400"/>
                <a:ext cx="9144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7202" y="3352800"/>
                <a:ext cx="18288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828802" y="2895600"/>
                <a:ext cx="0" cy="9144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57202" y="4267200"/>
                <a:ext cx="9144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143002" y="3810000"/>
                <a:ext cx="0" cy="9144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914402" y="4038600"/>
                <a:ext cx="4572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14402" y="4495800"/>
                <a:ext cx="4572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E59D98C5-7603-4D49-9056-E4B2A3B5DFBC}"/>
                </a:ext>
              </a:extLst>
            </p:cNvPr>
            <p:cNvSpPr/>
            <p:nvPr/>
          </p:nvSpPr>
          <p:spPr>
            <a:xfrm>
              <a:off x="2743200" y="1600200"/>
              <a:ext cx="3657600" cy="3657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Date Placeholder 9">
            <a:extLst>
              <a:ext uri="{FF2B5EF4-FFF2-40B4-BE49-F238E27FC236}">
                <a16:creationId xmlns:a16="http://schemas.microsoft.com/office/drawing/2014/main" id="{9F7E6783-5F51-4A12-91FF-23F575592A1F}"/>
              </a:ext>
            </a:extLst>
          </p:cNvPr>
          <p:cNvSpPr>
            <a:spLocks noGrp="1"/>
          </p:cNvSpPr>
          <p:nvPr>
            <p:ph type="dt" sz="half" idx="10"/>
          </p:nvPr>
        </p:nvSpPr>
        <p:spPr/>
        <p:txBody>
          <a:bodyPr/>
          <a:lstStyle/>
          <a:p>
            <a:r>
              <a:rPr lang="en-US"/>
              <a:t>Chip planning</a:t>
            </a:r>
          </a:p>
        </p:txBody>
      </p:sp>
      <p:sp>
        <p:nvSpPr>
          <p:cNvPr id="12" name="Footer Placeholder 11">
            <a:extLst>
              <a:ext uri="{FF2B5EF4-FFF2-40B4-BE49-F238E27FC236}">
                <a16:creationId xmlns:a16="http://schemas.microsoft.com/office/drawing/2014/main" id="{53AC4EF5-CB44-47D5-A9ED-E15BC63BA3B4}"/>
              </a:ext>
            </a:extLst>
          </p:cNvPr>
          <p:cNvSpPr>
            <a:spLocks noGrp="1"/>
          </p:cNvSpPr>
          <p:nvPr>
            <p:ph type="ftr" sz="quarter" idx="11"/>
          </p:nvPr>
        </p:nvSpPr>
        <p:spPr/>
        <p:txBody>
          <a:bodyPr/>
          <a:lstStyle/>
          <a:p>
            <a:r>
              <a:rPr lang="en-US"/>
              <a:t>JC</a:t>
            </a:r>
          </a:p>
        </p:txBody>
      </p:sp>
      <p:sp>
        <p:nvSpPr>
          <p:cNvPr id="14" name="Slide Number Placeholder 13">
            <a:extLst>
              <a:ext uri="{FF2B5EF4-FFF2-40B4-BE49-F238E27FC236}">
                <a16:creationId xmlns:a16="http://schemas.microsoft.com/office/drawing/2014/main" id="{46EA77B8-5F97-4E5D-A5C0-6AF0421DEC7F}"/>
              </a:ext>
            </a:extLst>
          </p:cNvPr>
          <p:cNvSpPr>
            <a:spLocks noGrp="1"/>
          </p:cNvSpPr>
          <p:nvPr>
            <p:ph type="sldNum" sz="quarter" idx="12"/>
          </p:nvPr>
        </p:nvSpPr>
        <p:spPr/>
        <p:txBody>
          <a:bodyPr/>
          <a:lstStyle/>
          <a:p>
            <a:fld id="{B6F15528-21DE-4FAA-801E-634DDDAF4B2B}" type="slidenum">
              <a:rPr lang="en-US" smtClean="0"/>
              <a:t>10</a:t>
            </a:fld>
            <a:endParaRPr lang="en-US"/>
          </a:p>
        </p:txBody>
      </p:sp>
    </p:spTree>
    <p:extLst>
      <p:ext uri="{BB962C8B-B14F-4D97-AF65-F5344CB8AC3E}">
        <p14:creationId xmlns:p14="http://schemas.microsoft.com/office/powerpoint/2010/main" val="158873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FB82-E05F-40B1-8D25-1D60A6B37048}"/>
              </a:ext>
            </a:extLst>
          </p:cNvPr>
          <p:cNvSpPr>
            <a:spLocks noGrp="1"/>
          </p:cNvSpPr>
          <p:nvPr>
            <p:ph type="title"/>
          </p:nvPr>
        </p:nvSpPr>
        <p:spPr/>
        <p:txBody>
          <a:bodyPr/>
          <a:lstStyle/>
          <a:p>
            <a:r>
              <a:rPr lang="en-US"/>
              <a:t>Backup</a:t>
            </a:r>
          </a:p>
        </p:txBody>
      </p:sp>
      <p:sp>
        <p:nvSpPr>
          <p:cNvPr id="3" name="Text Placeholder 2">
            <a:extLst>
              <a:ext uri="{FF2B5EF4-FFF2-40B4-BE49-F238E27FC236}">
                <a16:creationId xmlns:a16="http://schemas.microsoft.com/office/drawing/2014/main" id="{0490EA86-1918-43D6-A111-74DBB38B05AC}"/>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80639353-41E7-4B2A-8883-C75E5DDABC01}"/>
              </a:ext>
            </a:extLst>
          </p:cNvPr>
          <p:cNvSpPr>
            <a:spLocks noGrp="1"/>
          </p:cNvSpPr>
          <p:nvPr>
            <p:ph type="dt" sz="half" idx="10"/>
          </p:nvPr>
        </p:nvSpPr>
        <p:spPr/>
        <p:txBody>
          <a:bodyPr/>
          <a:lstStyle/>
          <a:p>
            <a:r>
              <a:rPr lang="en-US"/>
              <a:t>Chip planning</a:t>
            </a:r>
          </a:p>
        </p:txBody>
      </p:sp>
      <p:sp>
        <p:nvSpPr>
          <p:cNvPr id="5" name="Footer Placeholder 4">
            <a:extLst>
              <a:ext uri="{FF2B5EF4-FFF2-40B4-BE49-F238E27FC236}">
                <a16:creationId xmlns:a16="http://schemas.microsoft.com/office/drawing/2014/main" id="{DD57685A-D777-4E1E-A2D9-161C1CEED4BF}"/>
              </a:ext>
            </a:extLst>
          </p:cNvPr>
          <p:cNvSpPr>
            <a:spLocks noGrp="1"/>
          </p:cNvSpPr>
          <p:nvPr>
            <p:ph type="ftr" sz="quarter" idx="11"/>
          </p:nvPr>
        </p:nvSpPr>
        <p:spPr/>
        <p:txBody>
          <a:bodyPr/>
          <a:lstStyle/>
          <a:p>
            <a:r>
              <a:rPr lang="en-US"/>
              <a:t>JC</a:t>
            </a:r>
          </a:p>
        </p:txBody>
      </p:sp>
      <p:sp>
        <p:nvSpPr>
          <p:cNvPr id="6" name="Slide Number Placeholder 5">
            <a:extLst>
              <a:ext uri="{FF2B5EF4-FFF2-40B4-BE49-F238E27FC236}">
                <a16:creationId xmlns:a16="http://schemas.microsoft.com/office/drawing/2014/main" id="{1984B1A6-477A-4FFA-85AE-08F589FF0546}"/>
              </a:ext>
            </a:extLst>
          </p:cNvPr>
          <p:cNvSpPr>
            <a:spLocks noGrp="1"/>
          </p:cNvSpPr>
          <p:nvPr>
            <p:ph type="sldNum" sz="quarter" idx="12"/>
          </p:nvPr>
        </p:nvSpPr>
        <p:spPr/>
        <p:txBody>
          <a:bodyPr/>
          <a:lstStyle/>
          <a:p>
            <a:fld id="{B6F15528-21DE-4FAA-801E-634DDDAF4B2B}" type="slidenum">
              <a:rPr lang="en-US" smtClean="0"/>
              <a:t>11</a:t>
            </a:fld>
            <a:endParaRPr lang="en-US"/>
          </a:p>
        </p:txBody>
      </p:sp>
    </p:spTree>
    <p:extLst>
      <p:ext uri="{BB962C8B-B14F-4D97-AF65-F5344CB8AC3E}">
        <p14:creationId xmlns:p14="http://schemas.microsoft.com/office/powerpoint/2010/main" val="653533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2A350EF-B909-4203-AFE4-D7A79EDC9A9E}"/>
              </a:ext>
            </a:extLst>
          </p:cNvPr>
          <p:cNvGrpSpPr/>
          <p:nvPr/>
        </p:nvGrpSpPr>
        <p:grpSpPr>
          <a:xfrm>
            <a:off x="457200" y="1066800"/>
            <a:ext cx="3657602" cy="3673474"/>
            <a:chOff x="5105400" y="1066800"/>
            <a:chExt cx="3657602" cy="3673474"/>
          </a:xfrm>
        </p:grpSpPr>
        <p:sp>
          <p:nvSpPr>
            <p:cNvPr id="44" name="Rectangle 43">
              <a:extLst>
                <a:ext uri="{FF2B5EF4-FFF2-40B4-BE49-F238E27FC236}">
                  <a16:creationId xmlns:a16="http://schemas.microsoft.com/office/drawing/2014/main" id="{82CBBEC9-C34E-4BE0-8196-A372D4CE68F8}"/>
                </a:ext>
              </a:extLst>
            </p:cNvPr>
            <p:cNvSpPr/>
            <p:nvPr/>
          </p:nvSpPr>
          <p:spPr>
            <a:xfrm>
              <a:off x="5562601" y="1066800"/>
              <a:ext cx="1371599" cy="4572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515FE54-35D8-4B8D-8254-D21B492A0DF2}"/>
                </a:ext>
              </a:extLst>
            </p:cNvPr>
            <p:cNvSpPr/>
            <p:nvPr/>
          </p:nvSpPr>
          <p:spPr>
            <a:xfrm>
              <a:off x="5105400" y="1066800"/>
              <a:ext cx="457201" cy="22860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4E10E57-6C2C-4423-9B18-5047B1FBEAF9}"/>
                </a:ext>
              </a:extLst>
            </p:cNvPr>
            <p:cNvSpPr/>
            <p:nvPr/>
          </p:nvSpPr>
          <p:spPr>
            <a:xfrm>
              <a:off x="5105400" y="3352800"/>
              <a:ext cx="685801" cy="1380564"/>
            </a:xfrm>
            <a:prstGeom prst="rect">
              <a:avLst/>
            </a:prstGeom>
            <a:solidFill>
              <a:srgbClr val="33CCFF"/>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4D8AD95-EE4F-465E-8200-700043C247B3}"/>
                </a:ext>
              </a:extLst>
            </p:cNvPr>
            <p:cNvSpPr/>
            <p:nvPr/>
          </p:nvSpPr>
          <p:spPr>
            <a:xfrm>
              <a:off x="5791201" y="3361764"/>
              <a:ext cx="1142999" cy="448235"/>
            </a:xfrm>
            <a:prstGeom prst="rect">
              <a:avLst/>
            </a:prstGeom>
            <a:solidFill>
              <a:srgbClr val="33CCFF"/>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9E3991F-F5AA-467D-9F90-3AEFBE526902}"/>
                </a:ext>
              </a:extLst>
            </p:cNvPr>
            <p:cNvSpPr/>
            <p:nvPr/>
          </p:nvSpPr>
          <p:spPr>
            <a:xfrm>
              <a:off x="5562601" y="1524000"/>
              <a:ext cx="1371600" cy="1828800"/>
            </a:xfrm>
            <a:prstGeom prst="rect">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F1391BB-77EC-4A7C-8152-489EC4B5CFB6}"/>
                </a:ext>
              </a:extLst>
            </p:cNvPr>
            <p:cNvSpPr/>
            <p:nvPr/>
          </p:nvSpPr>
          <p:spPr>
            <a:xfrm>
              <a:off x="7848602" y="2913529"/>
              <a:ext cx="914400" cy="8964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D9713BD1-D925-4CE1-AF24-A724D2DB9C0F}"/>
                </a:ext>
              </a:extLst>
            </p:cNvPr>
            <p:cNvSpPr/>
            <p:nvPr/>
          </p:nvSpPr>
          <p:spPr>
            <a:xfrm>
              <a:off x="6934202" y="1066800"/>
              <a:ext cx="1828800" cy="1828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C4AD2E1-D38E-4D69-8ECB-AE34903949B8}"/>
                </a:ext>
              </a:extLst>
            </p:cNvPr>
            <p:cNvSpPr/>
            <p:nvPr/>
          </p:nvSpPr>
          <p:spPr>
            <a:xfrm>
              <a:off x="5105402" y="1066800"/>
              <a:ext cx="3657600" cy="365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197EE7AD-88CA-46B0-877F-BE9FEA0E3B01}"/>
                </a:ext>
              </a:extLst>
            </p:cNvPr>
            <p:cNvCxnSpPr>
              <a:stCxn id="69" idx="2"/>
            </p:cNvCxnSpPr>
            <p:nvPr/>
          </p:nvCxnSpPr>
          <p:spPr>
            <a:xfrm>
              <a:off x="7848602" y="2895600"/>
              <a:ext cx="0" cy="18288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586169-89AF-4261-BDEB-224ADC595B63}"/>
                </a:ext>
              </a:extLst>
            </p:cNvPr>
            <p:cNvCxnSpPr>
              <a:stCxn id="73" idx="1"/>
              <a:endCxn id="73" idx="3"/>
            </p:cNvCxnSpPr>
            <p:nvPr/>
          </p:nvCxnSpPr>
          <p:spPr>
            <a:xfrm>
              <a:off x="5105402" y="2895600"/>
              <a:ext cx="36576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4844FE4-829E-4E35-8AD2-F02D02BB0E42}"/>
                </a:ext>
              </a:extLst>
            </p:cNvPr>
            <p:cNvCxnSpPr/>
            <p:nvPr/>
          </p:nvCxnSpPr>
          <p:spPr>
            <a:xfrm>
              <a:off x="6019802" y="1066800"/>
              <a:ext cx="0" cy="36576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0DD25F6-5C03-4827-BEA5-28E51A956DE1}"/>
                </a:ext>
              </a:extLst>
            </p:cNvPr>
            <p:cNvCxnSpPr>
              <a:endCxn id="73" idx="2"/>
            </p:cNvCxnSpPr>
            <p:nvPr/>
          </p:nvCxnSpPr>
          <p:spPr>
            <a:xfrm>
              <a:off x="6934202" y="1066800"/>
              <a:ext cx="0" cy="36576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07059A9-F5BD-4849-B2FF-8FDE6BDAFD92}"/>
                </a:ext>
              </a:extLst>
            </p:cNvPr>
            <p:cNvCxnSpPr>
              <a:endCxn id="69" idx="1"/>
            </p:cNvCxnSpPr>
            <p:nvPr/>
          </p:nvCxnSpPr>
          <p:spPr>
            <a:xfrm>
              <a:off x="5105402" y="1981200"/>
              <a:ext cx="18288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7D62865-D819-457D-90FC-D315B0160FA7}"/>
                </a:ext>
              </a:extLst>
            </p:cNvPr>
            <p:cNvCxnSpPr/>
            <p:nvPr/>
          </p:nvCxnSpPr>
          <p:spPr>
            <a:xfrm>
              <a:off x="5105402" y="3810000"/>
              <a:ext cx="36576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0EAE01B-4017-4733-A18A-1B9A56024F51}"/>
                </a:ext>
              </a:extLst>
            </p:cNvPr>
            <p:cNvCxnSpPr/>
            <p:nvPr/>
          </p:nvCxnSpPr>
          <p:spPr>
            <a:xfrm>
              <a:off x="5562602" y="1066800"/>
              <a:ext cx="0" cy="36576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CFA5691-F8E9-480E-89A5-6C92BA63B97A}"/>
                </a:ext>
              </a:extLst>
            </p:cNvPr>
            <p:cNvCxnSpPr/>
            <p:nvPr/>
          </p:nvCxnSpPr>
          <p:spPr>
            <a:xfrm>
              <a:off x="6477002" y="1066800"/>
              <a:ext cx="0" cy="9144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3A48811-BF12-4D50-B945-F1C929D73302}"/>
                </a:ext>
              </a:extLst>
            </p:cNvPr>
            <p:cNvCxnSpPr/>
            <p:nvPr/>
          </p:nvCxnSpPr>
          <p:spPr>
            <a:xfrm>
              <a:off x="5105402" y="1524000"/>
              <a:ext cx="18288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3FBC1CD-E18A-4B9E-AA20-E691A266714F}"/>
                </a:ext>
              </a:extLst>
            </p:cNvPr>
            <p:cNvCxnSpPr/>
            <p:nvPr/>
          </p:nvCxnSpPr>
          <p:spPr>
            <a:xfrm>
              <a:off x="5105402" y="2438400"/>
              <a:ext cx="9144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359F802-6518-4221-96A5-B33D6856B8E8}"/>
                </a:ext>
              </a:extLst>
            </p:cNvPr>
            <p:cNvCxnSpPr/>
            <p:nvPr/>
          </p:nvCxnSpPr>
          <p:spPr>
            <a:xfrm>
              <a:off x="5105402" y="3352800"/>
              <a:ext cx="18288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F9F04F1-757E-4007-91C9-A52ECA542AA6}"/>
                </a:ext>
              </a:extLst>
            </p:cNvPr>
            <p:cNvCxnSpPr/>
            <p:nvPr/>
          </p:nvCxnSpPr>
          <p:spPr>
            <a:xfrm>
              <a:off x="6477002" y="2895600"/>
              <a:ext cx="0" cy="9144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218566D-B894-4FF8-BDED-8537C43AA6B7}"/>
                </a:ext>
              </a:extLst>
            </p:cNvPr>
            <p:cNvCxnSpPr/>
            <p:nvPr/>
          </p:nvCxnSpPr>
          <p:spPr>
            <a:xfrm>
              <a:off x="5105402" y="4267200"/>
              <a:ext cx="9144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4314BAD-482B-4B56-BB09-55E56BCF9D3B}"/>
                </a:ext>
              </a:extLst>
            </p:cNvPr>
            <p:cNvCxnSpPr/>
            <p:nvPr/>
          </p:nvCxnSpPr>
          <p:spPr>
            <a:xfrm>
              <a:off x="5791202" y="3810000"/>
              <a:ext cx="0" cy="9144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BEF2FA9-4FE3-47A4-8389-BEBFB4E1A51A}"/>
                </a:ext>
              </a:extLst>
            </p:cNvPr>
            <p:cNvCxnSpPr/>
            <p:nvPr/>
          </p:nvCxnSpPr>
          <p:spPr>
            <a:xfrm>
              <a:off x="5562602" y="4038600"/>
              <a:ext cx="4572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1763DBE-44BF-44DF-950B-DCB919A14367}"/>
                </a:ext>
              </a:extLst>
            </p:cNvPr>
            <p:cNvCxnSpPr/>
            <p:nvPr/>
          </p:nvCxnSpPr>
          <p:spPr>
            <a:xfrm>
              <a:off x="5562602" y="4495800"/>
              <a:ext cx="4572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B0EDA9FD-A9F4-4C26-86EC-EED1C5839397}"/>
                </a:ext>
              </a:extLst>
            </p:cNvPr>
            <p:cNvSpPr/>
            <p:nvPr/>
          </p:nvSpPr>
          <p:spPr>
            <a:xfrm>
              <a:off x="5791202" y="3823445"/>
              <a:ext cx="2971799" cy="89647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5B906447-6C08-4314-B0F4-FD8B48B62919}"/>
                </a:ext>
              </a:extLst>
            </p:cNvPr>
            <p:cNvSpPr/>
            <p:nvPr/>
          </p:nvSpPr>
          <p:spPr>
            <a:xfrm>
              <a:off x="6934201" y="2904564"/>
              <a:ext cx="914400" cy="89647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A0122EA6-F8D1-43D6-83F8-4E6053F50EED}"/>
                </a:ext>
              </a:extLst>
            </p:cNvPr>
            <p:cNvSpPr/>
            <p:nvPr/>
          </p:nvSpPr>
          <p:spPr>
            <a:xfrm>
              <a:off x="5105400" y="1066800"/>
              <a:ext cx="3657600" cy="36734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fontScale="90000"/>
          </a:bodyPr>
          <a:lstStyle/>
          <a:p>
            <a:r>
              <a:rPr lang="en-US" dirty="0"/>
              <a:t>Binned floorplan (single resource)</a:t>
            </a:r>
          </a:p>
        </p:txBody>
      </p:sp>
      <p:grpSp>
        <p:nvGrpSpPr>
          <p:cNvPr id="63" name="Group 62"/>
          <p:cNvGrpSpPr/>
          <p:nvPr/>
        </p:nvGrpSpPr>
        <p:grpSpPr>
          <a:xfrm>
            <a:off x="457200" y="1066800"/>
            <a:ext cx="3657602" cy="3666564"/>
            <a:chOff x="914398" y="1600200"/>
            <a:chExt cx="3657602" cy="3666564"/>
          </a:xfrm>
        </p:grpSpPr>
        <p:sp>
          <p:nvSpPr>
            <p:cNvPr id="60" name="Rectangle 59"/>
            <p:cNvSpPr/>
            <p:nvPr/>
          </p:nvSpPr>
          <p:spPr>
            <a:xfrm>
              <a:off x="1371599" y="1600200"/>
              <a:ext cx="1371599" cy="4572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914398" y="1600200"/>
              <a:ext cx="457201" cy="2286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600199" y="3895164"/>
              <a:ext cx="1142999" cy="448235"/>
            </a:xfrm>
            <a:prstGeom prst="rect">
              <a:avLst/>
            </a:prstGeom>
            <a:solidFill>
              <a:srgbClr val="33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14398" y="3886200"/>
              <a:ext cx="685801" cy="1380564"/>
            </a:xfrm>
            <a:prstGeom prst="rect">
              <a:avLst/>
            </a:prstGeom>
            <a:solidFill>
              <a:srgbClr val="33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1371599" y="2057400"/>
              <a:ext cx="1371600" cy="18288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743199" y="3437964"/>
              <a:ext cx="914400" cy="896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600200" y="4356845"/>
              <a:ext cx="2971799" cy="896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657600" y="3446929"/>
              <a:ext cx="914400" cy="89647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743200" y="1600200"/>
              <a:ext cx="1828800" cy="1828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14400" y="1600200"/>
              <a:ext cx="3657600" cy="3657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52" idx="2"/>
            </p:cNvCxnSpPr>
            <p:nvPr/>
          </p:nvCxnSpPr>
          <p:spPr>
            <a:xfrm>
              <a:off x="3657600" y="34290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1"/>
              <a:endCxn id="7" idx="3"/>
            </p:cNvCxnSpPr>
            <p:nvPr/>
          </p:nvCxnSpPr>
          <p:spPr>
            <a:xfrm>
              <a:off x="914400" y="3429000"/>
              <a:ext cx="365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600200"/>
              <a:ext cx="0" cy="3657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7" idx="2"/>
            </p:cNvCxnSpPr>
            <p:nvPr/>
          </p:nvCxnSpPr>
          <p:spPr>
            <a:xfrm>
              <a:off x="2743200" y="1600200"/>
              <a:ext cx="0" cy="3657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52" idx="1"/>
            </p:cNvCxnSpPr>
            <p:nvPr/>
          </p:nvCxnSpPr>
          <p:spPr>
            <a:xfrm>
              <a:off x="914400" y="2514600"/>
              <a:ext cx="1828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14400" y="4343400"/>
              <a:ext cx="365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371600" y="1600200"/>
              <a:ext cx="0" cy="3657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286000" y="1600200"/>
              <a:ext cx="0" cy="914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14400" y="2057400"/>
              <a:ext cx="1828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14400" y="2971800"/>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14400" y="3886200"/>
              <a:ext cx="1828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286000" y="3429000"/>
              <a:ext cx="0" cy="914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14400" y="4800600"/>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600200" y="4343400"/>
              <a:ext cx="0" cy="914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371600" y="4572000"/>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371600" y="5029200"/>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4" name="TextBox 63"/>
              <p:cNvSpPr txBox="1"/>
              <p:nvPr/>
            </p:nvSpPr>
            <p:spPr>
              <a:xfrm>
                <a:off x="4419600" y="1066800"/>
                <a:ext cx="4724498" cy="4801314"/>
              </a:xfrm>
              <a:prstGeom prst="rect">
                <a:avLst/>
              </a:prstGeom>
              <a:noFill/>
            </p:spPr>
            <p:txBody>
              <a:bodyPr wrap="none" rtlCol="0">
                <a:spAutoFit/>
              </a:bodyPr>
              <a:lstStyle/>
              <a:p>
                <a:r>
                  <a:rPr lang="en-US" b="1" u="sng" dirty="0"/>
                  <a:t>Binned floorplan:</a:t>
                </a:r>
              </a:p>
              <a:p>
                <a:pPr marL="285750" indent="-285750">
                  <a:buFont typeface="Arial" panose="020B0604020202020204" pitchFamily="34" charset="0"/>
                  <a:buChar char="•"/>
                </a:pPr>
                <a:r>
                  <a:rPr lang="en-US" dirty="0"/>
                  <a:t>A binned floorplan consists of a set of bins.</a:t>
                </a:r>
              </a:p>
              <a:p>
                <a:pPr marL="285750" indent="-285750">
                  <a:buFont typeface="Arial" panose="020B0604020202020204" pitchFamily="34" charset="0"/>
                  <a:buChar char="•"/>
                </a:pPr>
                <a:r>
                  <a:rPr lang="en-US" dirty="0"/>
                  <a:t>Not all bins have the same size. Some regions</a:t>
                </a:r>
                <a:br>
                  <a:rPr lang="en-US" dirty="0"/>
                </a:br>
                <a:r>
                  <a:rPr lang="en-US" dirty="0"/>
                  <a:t>of the floorplan may have a coarser grid than</a:t>
                </a:r>
                <a:br>
                  <a:rPr lang="en-US" dirty="0"/>
                </a:br>
                <a:r>
                  <a:rPr lang="en-US" dirty="0"/>
                  <a:t>others, depending on the level of detail</a:t>
                </a:r>
                <a:br>
                  <a:rPr lang="en-US" dirty="0"/>
                </a:br>
                <a:r>
                  <a:rPr lang="en-US" dirty="0"/>
                  <a:t>required to define the boundaries of the</a:t>
                </a:r>
                <a:br>
                  <a:rPr lang="en-US" dirty="0"/>
                </a:br>
                <a:r>
                  <a:rPr lang="en-US" dirty="0"/>
                  <a:t>blocks.</a:t>
                </a:r>
              </a:p>
              <a:p>
                <a:pPr marL="285750" indent="-285750">
                  <a:buFont typeface="Arial" panose="020B0604020202020204" pitchFamily="34" charset="0"/>
                  <a:buChar char="•"/>
                </a:pPr>
                <a:r>
                  <a:rPr lang="en-US" dirty="0" err="1"/>
                  <a:t>Quadtrees</a:t>
                </a:r>
                <a:r>
                  <a:rPr lang="en-US" dirty="0"/>
                  <a:t> (as shown in the figure) could be</a:t>
                </a:r>
                <a:br>
                  <a:rPr lang="en-US" dirty="0"/>
                </a:br>
                <a:r>
                  <a:rPr lang="en-US" dirty="0"/>
                  <a:t>a nice data structure for binned floorplans.</a:t>
                </a:r>
              </a:p>
              <a:p>
                <a:endParaRPr lang="en-US" dirty="0"/>
              </a:p>
              <a:p>
                <a:endParaRPr lang="en-US" dirty="0"/>
              </a:p>
              <a:p>
                <a:endParaRPr lang="en-US" dirty="0"/>
              </a:p>
              <a:p>
                <a:r>
                  <a:rPr lang="en-US" b="1" u="sng" dirty="0"/>
                  <a:t>Cell:</a:t>
                </a:r>
              </a:p>
              <a:p>
                <a:pPr marL="285750" indent="-285750">
                  <a:buFont typeface="Arial" panose="020B0604020202020204" pitchFamily="34" charset="0"/>
                  <a:buChar char="•"/>
                </a:pPr>
                <a:r>
                  <a:rPr lang="en-US" dirty="0"/>
                  <a:t>A cell </a:t>
                </a:r>
                <a14:m>
                  <m:oMath xmlns:m="http://schemas.openxmlformats.org/officeDocument/2006/math">
                    <m:r>
                      <a:rPr lang="en-US" b="0" i="1" smtClean="0">
                        <a:latin typeface="Cambria Math" panose="02040503050406030204" pitchFamily="18" charset="0"/>
                      </a:rPr>
                      <m:t>𝑐</m:t>
                    </m:r>
                  </m:oMath>
                </a14:m>
                <a:r>
                  <a:rPr lang="en-US" dirty="0"/>
                  <a:t> is characterized by four parameters:</a:t>
                </a:r>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𝑐</m:t>
                        </m:r>
                      </m:sub>
                    </m:sSub>
                  </m:oMath>
                </a14:m>
                <a:br>
                  <a:rPr lang="en-US" dirty="0"/>
                </a:br>
                <a:r>
                  <a:rPr lang="en-US" dirty="0"/>
                  <a:t>(coordinates of the center, width and height)</a:t>
                </a:r>
              </a:p>
              <a:p>
                <a:pPr marL="285750" indent="-285750">
                  <a:buFont typeface="Arial" panose="020B0604020202020204" pitchFamily="34" charset="0"/>
                  <a:buChar char="•"/>
                </a:pPr>
                <a:r>
                  <a:rPr lang="en-US" dirty="0"/>
                  <a:t>We define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𝑐</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𝑐</m:t>
                        </m:r>
                      </m:sub>
                    </m:sSub>
                  </m:oMath>
                </a14:m>
                <a:r>
                  <a:rPr lang="en-US" dirty="0"/>
                  <a:t> (area of the cell)</a:t>
                </a:r>
              </a:p>
            </p:txBody>
          </p:sp>
        </mc:Choice>
        <mc:Fallback xmlns="">
          <p:sp>
            <p:nvSpPr>
              <p:cNvPr id="64" name="TextBox 63"/>
              <p:cNvSpPr txBox="1">
                <a:spLocks noRot="1" noChangeAspect="1" noMove="1" noResize="1" noEditPoints="1" noAdjustHandles="1" noChangeArrowheads="1" noChangeShapeType="1" noTextEdit="1"/>
              </p:cNvSpPr>
              <p:nvPr/>
            </p:nvSpPr>
            <p:spPr>
              <a:xfrm>
                <a:off x="4419600" y="1066800"/>
                <a:ext cx="4724498" cy="4801314"/>
              </a:xfrm>
              <a:prstGeom prst="rect">
                <a:avLst/>
              </a:prstGeom>
              <a:blipFill>
                <a:blip r:embed="rId2"/>
                <a:stretch>
                  <a:fillRect l="-1032" t="-635" r="-387" b="-1015"/>
                </a:stretch>
              </a:blipFill>
            </p:spPr>
            <p:txBody>
              <a:bodyPr/>
              <a:lstStyle/>
              <a:p>
                <a:r>
                  <a:rPr lang="en-US">
                    <a:noFill/>
                  </a:rPr>
                  <a:t> </a:t>
                </a:r>
              </a:p>
            </p:txBody>
          </p:sp>
        </mc:Fallback>
      </mc:AlternateContent>
      <p:grpSp>
        <p:nvGrpSpPr>
          <p:cNvPr id="75" name="Group 74"/>
          <p:cNvGrpSpPr/>
          <p:nvPr/>
        </p:nvGrpSpPr>
        <p:grpSpPr>
          <a:xfrm>
            <a:off x="1524000" y="5105400"/>
            <a:ext cx="1549030" cy="1190808"/>
            <a:chOff x="1828800" y="5257800"/>
            <a:chExt cx="1549030" cy="1190808"/>
          </a:xfrm>
        </p:grpSpPr>
        <p:sp>
          <p:nvSpPr>
            <p:cNvPr id="65" name="Rectangle 64"/>
            <p:cNvSpPr/>
            <p:nvPr/>
          </p:nvSpPr>
          <p:spPr>
            <a:xfrm>
              <a:off x="1828800" y="5257800"/>
              <a:ext cx="1295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438400" y="56769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7" name="TextBox 66"/>
                <p:cNvSpPr txBox="1"/>
                <p:nvPr/>
              </p:nvSpPr>
              <p:spPr>
                <a:xfrm>
                  <a:off x="2051896" y="5648639"/>
                  <a:ext cx="86793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𝑐</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𝑐</m:t>
                            </m:r>
                          </m:sub>
                        </m:sSub>
                        <m:r>
                          <a:rPr lang="en-US" sz="1600" b="0" i="1" smtClean="0">
                            <a:latin typeface="Cambria Math" panose="02040503050406030204" pitchFamily="18" charset="0"/>
                          </a:rPr>
                          <m:t>)</m:t>
                        </m:r>
                      </m:oMath>
                    </m:oMathPara>
                  </a14:m>
                  <a:endParaRPr lang="en-US" sz="1600" dirty="0"/>
                </a:p>
              </p:txBody>
            </p:sp>
          </mc:Choice>
          <mc:Fallback xmlns="">
            <p:sp>
              <p:nvSpPr>
                <p:cNvPr id="67" name="TextBox 66"/>
                <p:cNvSpPr txBox="1">
                  <a:spLocks noRot="1" noChangeAspect="1" noMove="1" noResize="1" noEditPoints="1" noAdjustHandles="1" noChangeArrowheads="1" noChangeShapeType="1" noTextEdit="1"/>
                </p:cNvSpPr>
                <p:nvPr/>
              </p:nvSpPr>
              <p:spPr>
                <a:xfrm>
                  <a:off x="2051896" y="5648639"/>
                  <a:ext cx="867930" cy="338554"/>
                </a:xfrm>
                <a:prstGeom prst="rect">
                  <a:avLst/>
                </a:prstGeom>
                <a:blipFill>
                  <a:blip r:embed="rId3"/>
                  <a:stretch>
                    <a:fillRect b="-10909"/>
                  </a:stretch>
                </a:blipFill>
              </p:spPr>
              <p:txBody>
                <a:bodyPr/>
                <a:lstStyle/>
                <a:p>
                  <a:r>
                    <a:rPr lang="en-US">
                      <a:noFill/>
                    </a:rPr>
                    <a:t> </a:t>
                  </a:r>
                </a:p>
              </p:txBody>
            </p:sp>
          </mc:Fallback>
        </mc:AlternateContent>
        <p:cxnSp>
          <p:nvCxnSpPr>
            <p:cNvPr id="70" name="Straight Arrow Connector 69"/>
            <p:cNvCxnSpPr/>
            <p:nvPr/>
          </p:nvCxnSpPr>
          <p:spPr>
            <a:xfrm>
              <a:off x="1828800" y="6325497"/>
              <a:ext cx="1295400" cy="0"/>
            </a:xfrm>
            <a:prstGeom prst="straightConnector1">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p:cNvSpPr txBox="1"/>
                <p:nvPr/>
              </p:nvSpPr>
              <p:spPr>
                <a:xfrm>
                  <a:off x="2338296" y="6202387"/>
                  <a:ext cx="250068" cy="24622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𝑊</m:t>
                        </m:r>
                      </m:oMath>
                    </m:oMathPara>
                  </a14:m>
                  <a:endParaRPr lang="en-US" sz="1600" dirty="0"/>
                </a:p>
              </p:txBody>
            </p:sp>
          </mc:Choice>
          <mc:Fallback xmlns="">
            <p:sp>
              <p:nvSpPr>
                <p:cNvPr id="68" name="TextBox 67"/>
                <p:cNvSpPr txBox="1">
                  <a:spLocks noRot="1" noChangeAspect="1" noMove="1" noResize="1" noEditPoints="1" noAdjustHandles="1" noChangeArrowheads="1" noChangeShapeType="1" noTextEdit="1"/>
                </p:cNvSpPr>
                <p:nvPr/>
              </p:nvSpPr>
              <p:spPr>
                <a:xfrm>
                  <a:off x="2338296" y="6202387"/>
                  <a:ext cx="250068" cy="246221"/>
                </a:xfrm>
                <a:prstGeom prst="rect">
                  <a:avLst/>
                </a:prstGeom>
                <a:blipFill>
                  <a:blip r:embed="rId4"/>
                  <a:stretch>
                    <a:fillRect l="-19512" r="-12195" b="-4878"/>
                  </a:stretch>
                </a:blipFill>
              </p:spPr>
              <p:txBody>
                <a:bodyPr/>
                <a:lstStyle/>
                <a:p>
                  <a:r>
                    <a:rPr lang="en-US">
                      <a:noFill/>
                    </a:rPr>
                    <a:t> </a:t>
                  </a:r>
                </a:p>
              </p:txBody>
            </p:sp>
          </mc:Fallback>
        </mc:AlternateContent>
        <p:cxnSp>
          <p:nvCxnSpPr>
            <p:cNvPr id="72" name="Straight Arrow Connector 71"/>
            <p:cNvCxnSpPr/>
            <p:nvPr/>
          </p:nvCxnSpPr>
          <p:spPr>
            <a:xfrm flipV="1">
              <a:off x="3276600" y="5257801"/>
              <a:ext cx="0" cy="914399"/>
            </a:xfrm>
            <a:prstGeom prst="straightConnector1">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3176236" y="5604971"/>
                  <a:ext cx="201594" cy="24622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oMath>
                    </m:oMathPara>
                  </a14:m>
                  <a:endParaRPr lang="en-US" sz="1600" dirty="0"/>
                </a:p>
              </p:txBody>
            </p:sp>
          </mc:Choice>
          <mc:Fallback xmlns="">
            <p:sp>
              <p:nvSpPr>
                <p:cNvPr id="71" name="TextBox 70"/>
                <p:cNvSpPr txBox="1">
                  <a:spLocks noRot="1" noChangeAspect="1" noMove="1" noResize="1" noEditPoints="1" noAdjustHandles="1" noChangeArrowheads="1" noChangeShapeType="1" noTextEdit="1"/>
                </p:cNvSpPr>
                <p:nvPr/>
              </p:nvSpPr>
              <p:spPr>
                <a:xfrm>
                  <a:off x="3176236" y="5604971"/>
                  <a:ext cx="201594" cy="246221"/>
                </a:xfrm>
                <a:prstGeom prst="rect">
                  <a:avLst/>
                </a:prstGeom>
                <a:blipFill>
                  <a:blip r:embed="rId5"/>
                  <a:stretch>
                    <a:fillRect l="-21212" r="-21212" b="-4878"/>
                  </a:stretch>
                </a:blipFill>
              </p:spPr>
              <p:txBody>
                <a:bodyPr/>
                <a:lstStyle/>
                <a:p>
                  <a:r>
                    <a:rPr lang="en-US">
                      <a:noFill/>
                    </a:rPr>
                    <a:t> </a:t>
                  </a:r>
                </a:p>
              </p:txBody>
            </p:sp>
          </mc:Fallback>
        </mc:AlternateContent>
      </p:grpSp>
      <p:sp>
        <p:nvSpPr>
          <p:cNvPr id="76" name="TextBox 75"/>
          <p:cNvSpPr txBox="1"/>
          <p:nvPr/>
        </p:nvSpPr>
        <p:spPr>
          <a:xfrm>
            <a:off x="4724400" y="6275290"/>
            <a:ext cx="3346942" cy="276999"/>
          </a:xfrm>
          <a:prstGeom prst="rect">
            <a:avLst/>
          </a:prstGeom>
          <a:noFill/>
        </p:spPr>
        <p:txBody>
          <a:bodyPr wrap="none" rtlCol="0">
            <a:spAutoFit/>
          </a:bodyPr>
          <a:lstStyle/>
          <a:p>
            <a:r>
              <a:rPr lang="en-US" sz="1200" b="1" dirty="0"/>
              <a:t>Note:</a:t>
            </a:r>
            <a:r>
              <a:rPr lang="en-US" sz="1200" dirty="0"/>
              <a:t> upper case: </a:t>
            </a:r>
            <a:r>
              <a:rPr lang="en-US" sz="1200" dirty="0">
                <a:sym typeface="Wingdings" panose="05000000000000000000" pitchFamily="2" charset="2"/>
              </a:rPr>
              <a:t>constants; lower case: variables.</a:t>
            </a:r>
            <a:endParaRPr lang="en-US" sz="1200" dirty="0"/>
          </a:p>
        </p:txBody>
      </p:sp>
      <p:sp>
        <p:nvSpPr>
          <p:cNvPr id="3" name="Date Placeholder 2">
            <a:extLst>
              <a:ext uri="{FF2B5EF4-FFF2-40B4-BE49-F238E27FC236}">
                <a16:creationId xmlns:a16="http://schemas.microsoft.com/office/drawing/2014/main" id="{822502D4-F732-42A2-8710-6D67C76C8D5F}"/>
              </a:ext>
            </a:extLst>
          </p:cNvPr>
          <p:cNvSpPr>
            <a:spLocks noGrp="1"/>
          </p:cNvSpPr>
          <p:nvPr>
            <p:ph type="dt" sz="half" idx="10"/>
          </p:nvPr>
        </p:nvSpPr>
        <p:spPr/>
        <p:txBody>
          <a:bodyPr/>
          <a:lstStyle/>
          <a:p>
            <a:r>
              <a:rPr lang="en-US"/>
              <a:t>Chip planning</a:t>
            </a:r>
          </a:p>
        </p:txBody>
      </p:sp>
      <p:sp>
        <p:nvSpPr>
          <p:cNvPr id="8" name="Footer Placeholder 7">
            <a:extLst>
              <a:ext uri="{FF2B5EF4-FFF2-40B4-BE49-F238E27FC236}">
                <a16:creationId xmlns:a16="http://schemas.microsoft.com/office/drawing/2014/main" id="{8C18A457-E19D-46FF-AB44-7F893EF3A750}"/>
              </a:ext>
            </a:extLst>
          </p:cNvPr>
          <p:cNvSpPr>
            <a:spLocks noGrp="1"/>
          </p:cNvSpPr>
          <p:nvPr>
            <p:ph type="ftr" sz="quarter" idx="11"/>
          </p:nvPr>
        </p:nvSpPr>
        <p:spPr/>
        <p:txBody>
          <a:bodyPr/>
          <a:lstStyle/>
          <a:p>
            <a:r>
              <a:rPr lang="en-US"/>
              <a:t>JC</a:t>
            </a:r>
          </a:p>
        </p:txBody>
      </p:sp>
      <p:sp>
        <p:nvSpPr>
          <p:cNvPr id="10" name="Slide Number Placeholder 9">
            <a:extLst>
              <a:ext uri="{FF2B5EF4-FFF2-40B4-BE49-F238E27FC236}">
                <a16:creationId xmlns:a16="http://schemas.microsoft.com/office/drawing/2014/main" id="{0ECBCD17-2F8E-49ED-A9B1-C22096419092}"/>
              </a:ext>
            </a:extLst>
          </p:cNvPr>
          <p:cNvSpPr>
            <a:spLocks noGrp="1"/>
          </p:cNvSpPr>
          <p:nvPr>
            <p:ph type="sldNum" sz="quarter" idx="12"/>
          </p:nvPr>
        </p:nvSpPr>
        <p:spPr/>
        <p:txBody>
          <a:bodyPr/>
          <a:lstStyle/>
          <a:p>
            <a:fld id="{B6F15528-21DE-4FAA-801E-634DDDAF4B2B}" type="slidenum">
              <a:rPr lang="en-US" smtClean="0"/>
              <a:t>12</a:t>
            </a:fld>
            <a:endParaRPr lang="en-US"/>
          </a:p>
        </p:txBody>
      </p:sp>
    </p:spTree>
    <p:extLst>
      <p:ext uri="{BB962C8B-B14F-4D97-AF65-F5344CB8AC3E}">
        <p14:creationId xmlns:p14="http://schemas.microsoft.com/office/powerpoint/2010/main" val="166664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Binned floorplan (single resource)</a:t>
            </a:r>
          </a:p>
        </p:txBody>
      </p:sp>
      <mc:AlternateContent xmlns:mc="http://schemas.openxmlformats.org/markup-compatibility/2006" xmlns:a14="http://schemas.microsoft.com/office/drawing/2010/main">
        <mc:Choice Requires="a14">
          <p:sp>
            <p:nvSpPr>
              <p:cNvPr id="64" name="TextBox 63"/>
              <p:cNvSpPr txBox="1"/>
              <p:nvPr/>
            </p:nvSpPr>
            <p:spPr>
              <a:xfrm>
                <a:off x="4419600" y="1737479"/>
                <a:ext cx="4639027" cy="3693319"/>
              </a:xfrm>
              <a:prstGeom prst="rect">
                <a:avLst/>
              </a:prstGeom>
              <a:noFill/>
            </p:spPr>
            <p:txBody>
              <a:bodyPr wrap="none" rtlCol="0">
                <a:spAutoFit/>
              </a:bodyPr>
              <a:lstStyle/>
              <a:p>
                <a:r>
                  <a:rPr lang="en-US" b="1" u="sng" dirty="0"/>
                  <a:t>Netlist:</a:t>
                </a:r>
              </a:p>
              <a:p>
                <a:endParaRPr lang="en-US" b="1" u="sng" dirty="0"/>
              </a:p>
              <a:p>
                <a:pPr marL="285750" indent="-285750">
                  <a:buFont typeface="Arial" panose="020B0604020202020204" pitchFamily="34" charset="0"/>
                  <a:buChar char="•"/>
                </a:pPr>
                <a:r>
                  <a:rPr lang="en-US" dirty="0"/>
                  <a:t>A netlist is a graph of blocks and edges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block </a:t>
                </a:r>
                <a14:m>
                  <m:oMath xmlns:m="http://schemas.openxmlformats.org/officeDocument/2006/math">
                    <m:r>
                      <a:rPr lang="en-US" b="0" i="1" smtClean="0">
                        <a:latin typeface="Cambria Math" panose="02040503050406030204" pitchFamily="18" charset="0"/>
                      </a:rPr>
                      <m:t>𝑏</m:t>
                    </m:r>
                  </m:oMath>
                </a14:m>
                <a:r>
                  <a:rPr lang="en-US" dirty="0"/>
                  <a:t> has an area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𝑏</m:t>
                        </m:r>
                      </m:sub>
                    </m:sSub>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edge </a:t>
                </a:r>
                <a14:m>
                  <m:oMath xmlns:m="http://schemas.openxmlformats.org/officeDocument/2006/math">
                    <m:r>
                      <a:rPr lang="en-US" b="0" i="1" smtClean="0">
                        <a:latin typeface="Cambria Math" panose="02040503050406030204" pitchFamily="18" charset="0"/>
                      </a:rPr>
                      <m:t>𝑒</m:t>
                    </m:r>
                  </m:oMath>
                </a14:m>
                <a:r>
                  <a:rPr lang="en-US" dirty="0"/>
                  <a:t> has a cost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𝑒</m:t>
                        </m:r>
                      </m:sub>
                    </m:sSub>
                  </m:oMath>
                </a14:m>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Three types of blocks can be distinguished:</a:t>
                </a:r>
              </a:p>
              <a:p>
                <a:pPr marL="742950" lvl="1" indent="-285750">
                  <a:buFont typeface="Arial" panose="020B0604020202020204" pitchFamily="34" charset="0"/>
                  <a:buChar char="•"/>
                </a:pPr>
                <a:r>
                  <a:rPr lang="en-US" dirty="0"/>
                  <a:t>Soft blocks</a:t>
                </a:r>
              </a:p>
              <a:p>
                <a:pPr marL="742950" lvl="1" indent="-285750">
                  <a:buFont typeface="Arial" panose="020B0604020202020204" pitchFamily="34" charset="0"/>
                  <a:buChar char="•"/>
                </a:pPr>
                <a:r>
                  <a:rPr lang="en-US" dirty="0"/>
                  <a:t>Hard floating blocks</a:t>
                </a:r>
              </a:p>
              <a:p>
                <a:pPr marL="742950" lvl="1" indent="-285750">
                  <a:buFont typeface="Arial" panose="020B0604020202020204" pitchFamily="34" charset="0"/>
                  <a:buChar char="•"/>
                </a:pPr>
                <a:r>
                  <a:rPr lang="en-US" dirty="0"/>
                  <a:t>Hard fixed blocks</a:t>
                </a:r>
              </a:p>
              <a:p>
                <a:endParaRPr lang="en-US" dirty="0"/>
              </a:p>
            </p:txBody>
          </p:sp>
        </mc:Choice>
        <mc:Fallback xmlns="">
          <p:sp>
            <p:nvSpPr>
              <p:cNvPr id="64" name="TextBox 63"/>
              <p:cNvSpPr txBox="1">
                <a:spLocks noRot="1" noChangeAspect="1" noMove="1" noResize="1" noEditPoints="1" noAdjustHandles="1" noChangeArrowheads="1" noChangeShapeType="1" noTextEdit="1"/>
              </p:cNvSpPr>
              <p:nvPr/>
            </p:nvSpPr>
            <p:spPr>
              <a:xfrm>
                <a:off x="4419600" y="1737479"/>
                <a:ext cx="4639027" cy="3693319"/>
              </a:xfrm>
              <a:prstGeom prst="rect">
                <a:avLst/>
              </a:prstGeom>
              <a:blipFill>
                <a:blip r:embed="rId2"/>
                <a:stretch>
                  <a:fillRect l="-1051" t="-825"/>
                </a:stretch>
              </a:blipFill>
            </p:spPr>
            <p:txBody>
              <a:bodyPr/>
              <a:lstStyle/>
              <a:p>
                <a:r>
                  <a:rPr lang="en-US">
                    <a:noFill/>
                  </a:rPr>
                  <a:t> </a:t>
                </a:r>
              </a:p>
            </p:txBody>
          </p:sp>
        </mc:Fallback>
      </mc:AlternateContent>
      <p:grpSp>
        <p:nvGrpSpPr>
          <p:cNvPr id="27" name="Group 26"/>
          <p:cNvGrpSpPr/>
          <p:nvPr/>
        </p:nvGrpSpPr>
        <p:grpSpPr>
          <a:xfrm>
            <a:off x="914400" y="2063107"/>
            <a:ext cx="2781058" cy="2585093"/>
            <a:chOff x="914400" y="1524000"/>
            <a:chExt cx="2781058" cy="2585093"/>
          </a:xfrm>
        </p:grpSpPr>
        <p:cxnSp>
          <p:nvCxnSpPr>
            <p:cNvPr id="62" name="Straight Connector 61"/>
            <p:cNvCxnSpPr/>
            <p:nvPr/>
          </p:nvCxnSpPr>
          <p:spPr>
            <a:xfrm flipH="1" flipV="1">
              <a:off x="1410050" y="3640504"/>
              <a:ext cx="1464243" cy="232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414297" y="2126155"/>
              <a:ext cx="59651" cy="153755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flipV="1">
              <a:off x="1473949" y="2082055"/>
              <a:ext cx="1328013" cy="152390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830662" y="2443561"/>
              <a:ext cx="549403" cy="122015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47800" y="2133600"/>
              <a:ext cx="1894515" cy="2584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914400" y="1524000"/>
              <a:ext cx="1119096" cy="1119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44" name="Oval 43"/>
            <p:cNvSpPr/>
            <p:nvPr/>
          </p:nvSpPr>
          <p:spPr>
            <a:xfrm>
              <a:off x="3064673" y="2082054"/>
              <a:ext cx="630785" cy="630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B4</a:t>
              </a:r>
            </a:p>
          </p:txBody>
        </p:sp>
        <p:sp>
          <p:nvSpPr>
            <p:cNvPr id="46" name="Oval 45"/>
            <p:cNvSpPr/>
            <p:nvPr/>
          </p:nvSpPr>
          <p:spPr>
            <a:xfrm>
              <a:off x="1207247" y="3441225"/>
              <a:ext cx="414101" cy="444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B2</a:t>
              </a:r>
            </a:p>
          </p:txBody>
        </p:sp>
        <p:sp>
          <p:nvSpPr>
            <p:cNvPr id="47" name="Oval 46"/>
            <p:cNvSpPr/>
            <p:nvPr/>
          </p:nvSpPr>
          <p:spPr>
            <a:xfrm>
              <a:off x="2406270" y="3224633"/>
              <a:ext cx="936045" cy="884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grpSp>
      <p:sp>
        <p:nvSpPr>
          <p:cNvPr id="7" name="Date Placeholder 6">
            <a:extLst>
              <a:ext uri="{FF2B5EF4-FFF2-40B4-BE49-F238E27FC236}">
                <a16:creationId xmlns:a16="http://schemas.microsoft.com/office/drawing/2014/main" id="{938F5918-EE7E-47EA-8680-927F03AE131B}"/>
              </a:ext>
            </a:extLst>
          </p:cNvPr>
          <p:cNvSpPr>
            <a:spLocks noGrp="1"/>
          </p:cNvSpPr>
          <p:nvPr>
            <p:ph type="dt" sz="half" idx="10"/>
          </p:nvPr>
        </p:nvSpPr>
        <p:spPr/>
        <p:txBody>
          <a:bodyPr/>
          <a:lstStyle/>
          <a:p>
            <a:r>
              <a:rPr lang="en-US"/>
              <a:t>Chip planning</a:t>
            </a:r>
          </a:p>
        </p:txBody>
      </p:sp>
      <p:sp>
        <p:nvSpPr>
          <p:cNvPr id="8" name="Footer Placeholder 7">
            <a:extLst>
              <a:ext uri="{FF2B5EF4-FFF2-40B4-BE49-F238E27FC236}">
                <a16:creationId xmlns:a16="http://schemas.microsoft.com/office/drawing/2014/main" id="{F383C338-0691-4935-A3E0-74D1DD5F9778}"/>
              </a:ext>
            </a:extLst>
          </p:cNvPr>
          <p:cNvSpPr>
            <a:spLocks noGrp="1"/>
          </p:cNvSpPr>
          <p:nvPr>
            <p:ph type="ftr" sz="quarter" idx="11"/>
          </p:nvPr>
        </p:nvSpPr>
        <p:spPr/>
        <p:txBody>
          <a:bodyPr/>
          <a:lstStyle/>
          <a:p>
            <a:r>
              <a:rPr lang="en-US"/>
              <a:t>JC</a:t>
            </a:r>
          </a:p>
        </p:txBody>
      </p:sp>
      <p:sp>
        <p:nvSpPr>
          <p:cNvPr id="9" name="Slide Number Placeholder 8">
            <a:extLst>
              <a:ext uri="{FF2B5EF4-FFF2-40B4-BE49-F238E27FC236}">
                <a16:creationId xmlns:a16="http://schemas.microsoft.com/office/drawing/2014/main" id="{9BC39822-C8DA-4E45-B1E9-467E07BC574A}"/>
              </a:ext>
            </a:extLst>
          </p:cNvPr>
          <p:cNvSpPr>
            <a:spLocks noGrp="1"/>
          </p:cNvSpPr>
          <p:nvPr>
            <p:ph type="sldNum" sz="quarter" idx="12"/>
          </p:nvPr>
        </p:nvSpPr>
        <p:spPr/>
        <p:txBody>
          <a:bodyPr/>
          <a:lstStyle/>
          <a:p>
            <a:fld id="{B6F15528-21DE-4FAA-801E-634DDDAF4B2B}" type="slidenum">
              <a:rPr lang="en-US" smtClean="0"/>
              <a:t>13</a:t>
            </a:fld>
            <a:endParaRPr lang="en-US"/>
          </a:p>
        </p:txBody>
      </p:sp>
    </p:spTree>
    <p:extLst>
      <p:ext uri="{BB962C8B-B14F-4D97-AF65-F5344CB8AC3E}">
        <p14:creationId xmlns:p14="http://schemas.microsoft.com/office/powerpoint/2010/main" val="2621550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Variables of the model</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a:xfrm>
                <a:off x="457200" y="1143000"/>
                <a:ext cx="8229600" cy="5105400"/>
              </a:xfrm>
            </p:spPr>
            <p:txBody>
              <a:bodyPr>
                <a:normAutofit fontScale="85000" lnSpcReduction="20000"/>
              </a:bodyPr>
              <a:lstStyle/>
              <a:p>
                <a:r>
                  <a:rPr lang="en-US" dirty="0"/>
                  <a:t>For each block </a:t>
                </a:r>
                <a14:m>
                  <m:oMath xmlns:m="http://schemas.openxmlformats.org/officeDocument/2006/math">
                    <m:r>
                      <a:rPr lang="en-US" b="0" i="1" smtClean="0">
                        <a:latin typeface="Cambria Math" panose="02040503050406030204" pitchFamily="18" charset="0"/>
                      </a:rPr>
                      <m:t>𝑏</m:t>
                    </m:r>
                  </m:oMath>
                </a14:m>
                <a:r>
                  <a:rPr lang="en-US" dirty="0"/>
                  <a:t> we use the variables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𝑏</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𝑏</m:t>
                            </m:r>
                          </m:sub>
                        </m:sSub>
                      </m:e>
                    </m:d>
                  </m:oMath>
                </a14:m>
                <a:r>
                  <a:rPr lang="en-US" dirty="0"/>
                  <a:t> to represent the centroid of the block.</a:t>
                </a:r>
              </a:p>
              <a:p>
                <a:endParaRPr lang="en-US" dirty="0"/>
              </a:p>
              <a:p>
                <a:r>
                  <a:rPr lang="en-US" dirty="0"/>
                  <a:t>For each block </a:t>
                </a:r>
                <a14:m>
                  <m:oMath xmlns:m="http://schemas.openxmlformats.org/officeDocument/2006/math">
                    <m:r>
                      <a:rPr lang="en-US" b="0" i="1" smtClean="0">
                        <a:latin typeface="Cambria Math" panose="02040503050406030204" pitchFamily="18" charset="0"/>
                      </a:rPr>
                      <m:t>𝑏</m:t>
                    </m:r>
                  </m:oMath>
                </a14:m>
                <a:r>
                  <a:rPr lang="en-US" dirty="0"/>
                  <a:t> we use the variables </a:t>
                </a:r>
                <a14:m>
                  <m:oMath xmlns:m="http://schemas.openxmlformats.org/officeDocument/2006/math">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𝑏</m:t>
                        </m:r>
                      </m:sub>
                    </m:sSub>
                  </m:oMath>
                </a14:m>
                <a:r>
                  <a:rPr lang="en-US" dirty="0"/>
                  <a:t> and </a:t>
                </a:r>
                <a14:m>
                  <m:oMath xmlns:m="http://schemas.openxmlformats.org/officeDocument/2006/math">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𝑏</m:t>
                        </m:r>
                      </m:sub>
                    </m:sSub>
                  </m:oMath>
                </a14:m>
                <a:r>
                  <a:rPr lang="en-US" dirty="0"/>
                  <a:t> to represent the dispersion of the block.</a:t>
                </a:r>
              </a:p>
              <a:p>
                <a:endParaRPr lang="en-US" dirty="0"/>
              </a:p>
              <a:p>
                <a:r>
                  <a:rPr lang="en-US" dirty="0"/>
                  <a:t>For each block </a:t>
                </a:r>
                <a14:m>
                  <m:oMath xmlns:m="http://schemas.openxmlformats.org/officeDocument/2006/math">
                    <m:r>
                      <a:rPr lang="en-US" b="0" i="1" smtClean="0">
                        <a:latin typeface="Cambria Math" panose="02040503050406030204" pitchFamily="18" charset="0"/>
                      </a:rPr>
                      <m:t>𝑏</m:t>
                    </m:r>
                  </m:oMath>
                </a14:m>
                <a:r>
                  <a:rPr lang="en-US" dirty="0"/>
                  <a:t> and each cell </a:t>
                </a:r>
                <a14:m>
                  <m:oMath xmlns:m="http://schemas.openxmlformats.org/officeDocument/2006/math">
                    <m:r>
                      <a:rPr lang="en-US" b="0" i="1" smtClean="0">
                        <a:latin typeface="Cambria Math" panose="02040503050406030204" pitchFamily="18" charset="0"/>
                      </a:rPr>
                      <m:t>𝑐</m:t>
                    </m:r>
                  </m:oMath>
                </a14:m>
                <a:r>
                  <a:rPr lang="en-US" dirty="0"/>
                  <a:t> we use the variable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𝑏𝑐</m:t>
                        </m:r>
                      </m:sub>
                    </m:sSub>
                  </m:oMath>
                </a14:m>
                <a:r>
                  <a:rPr lang="en-US" dirty="0"/>
                  <a:t> that represents the ratio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𝑐</m:t>
                        </m:r>
                      </m:sub>
                    </m:sSub>
                  </m:oMath>
                </a14:m>
                <a:r>
                  <a:rPr lang="en-US" dirty="0"/>
                  <a:t> used by block </a:t>
                </a:r>
                <a14:m>
                  <m:oMath xmlns:m="http://schemas.openxmlformats.org/officeDocument/2006/math">
                    <m:r>
                      <a:rPr lang="en-US" b="0" i="1" smtClean="0">
                        <a:latin typeface="Cambria Math" panose="02040503050406030204" pitchFamily="18" charset="0"/>
                      </a:rPr>
                      <m:t>𝑏</m:t>
                    </m:r>
                  </m:oMath>
                </a14:m>
                <a:r>
                  <a:rPr lang="en-US" dirty="0"/>
                  <a:t>, with </a:t>
                </a:r>
                <a14:m>
                  <m:oMath xmlns:m="http://schemas.openxmlformats.org/officeDocument/2006/math">
                    <m:r>
                      <a:rPr lang="en-US" b="0" i="1" dirty="0" smtClean="0">
                        <a:latin typeface="Cambria Math" panose="02040503050406030204" pitchFamily="18" charset="0"/>
                      </a:rPr>
                      <m:t>0≤</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𝑏𝑐</m:t>
                        </m:r>
                      </m:sub>
                    </m:sSub>
                    <m:r>
                      <a:rPr lang="en-US" b="0" i="1" dirty="0" smtClean="0">
                        <a:latin typeface="Cambria Math" panose="02040503050406030204" pitchFamily="18" charset="0"/>
                      </a:rPr>
                      <m:t>≤1</m:t>
                    </m:r>
                  </m:oMath>
                </a14:m>
                <a:r>
                  <a:rPr lang="en-US" dirty="0"/>
                  <a:t>. </a:t>
                </a:r>
              </a:p>
              <a:p>
                <a:endParaRPr lang="en-US" dirty="0"/>
              </a:p>
              <a:p>
                <a:r>
                  <a:rPr lang="en-US" b="1" dirty="0"/>
                  <a:t>Note: </a:t>
                </a:r>
                <a:r>
                  <a:rPr lang="en-US" dirty="0"/>
                  <a:t>for hard fixed blocks, the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𝑏𝑐</m:t>
                        </m:r>
                      </m:sub>
                    </m:sSub>
                  </m:oMath>
                </a14:m>
                <a:r>
                  <a:rPr lang="en-US" dirty="0"/>
                  <a:t> become constants. For hard floating blocks, the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𝑏𝑐</m:t>
                        </m:r>
                      </m:sub>
                    </m:sSub>
                  </m:oMath>
                </a14:m>
                <a:r>
                  <a:rPr lang="en-US" dirty="0"/>
                  <a:t> are fully determined by the values of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𝑏</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𝑏</m:t>
                        </m:r>
                      </m:sub>
                    </m:sSub>
                    <m:r>
                      <a:rPr lang="en-US" b="0" i="1" smtClean="0">
                        <a:latin typeface="Cambria Math" panose="02040503050406030204" pitchFamily="18" charset="0"/>
                      </a:rPr>
                      <m:t>)</m:t>
                    </m:r>
                  </m:oMath>
                </a14:m>
                <a:r>
                  <a:rPr lang="en-US" dirty="0"/>
                  <a:t>.</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xfrm>
                <a:off x="457200" y="1143000"/>
                <a:ext cx="8229600" cy="5105400"/>
              </a:xfrm>
              <a:blipFill>
                <a:blip r:embed="rId2"/>
                <a:stretch>
                  <a:fillRect l="-1259" t="-2509"/>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0CB74731-0529-465F-9034-C0E7A12B208C}"/>
              </a:ext>
            </a:extLst>
          </p:cNvPr>
          <p:cNvSpPr>
            <a:spLocks noGrp="1"/>
          </p:cNvSpPr>
          <p:nvPr>
            <p:ph type="dt" sz="half" idx="10"/>
          </p:nvPr>
        </p:nvSpPr>
        <p:spPr/>
        <p:txBody>
          <a:bodyPr/>
          <a:lstStyle/>
          <a:p>
            <a:r>
              <a:rPr lang="en-US"/>
              <a:t>Chip planning</a:t>
            </a:r>
          </a:p>
        </p:txBody>
      </p:sp>
      <p:sp>
        <p:nvSpPr>
          <p:cNvPr id="8" name="Footer Placeholder 7">
            <a:extLst>
              <a:ext uri="{FF2B5EF4-FFF2-40B4-BE49-F238E27FC236}">
                <a16:creationId xmlns:a16="http://schemas.microsoft.com/office/drawing/2014/main" id="{8441CC40-0763-4D88-91ED-F869B5A77A8E}"/>
              </a:ext>
            </a:extLst>
          </p:cNvPr>
          <p:cNvSpPr>
            <a:spLocks noGrp="1"/>
          </p:cNvSpPr>
          <p:nvPr>
            <p:ph type="ftr" sz="quarter" idx="11"/>
          </p:nvPr>
        </p:nvSpPr>
        <p:spPr/>
        <p:txBody>
          <a:bodyPr/>
          <a:lstStyle/>
          <a:p>
            <a:r>
              <a:rPr lang="en-US"/>
              <a:t>JC</a:t>
            </a:r>
          </a:p>
        </p:txBody>
      </p:sp>
      <p:sp>
        <p:nvSpPr>
          <p:cNvPr id="9" name="Slide Number Placeholder 8">
            <a:extLst>
              <a:ext uri="{FF2B5EF4-FFF2-40B4-BE49-F238E27FC236}">
                <a16:creationId xmlns:a16="http://schemas.microsoft.com/office/drawing/2014/main" id="{34E8C650-3A37-4A0C-97A4-CD03155598EF}"/>
              </a:ext>
            </a:extLst>
          </p:cNvPr>
          <p:cNvSpPr>
            <a:spLocks noGrp="1"/>
          </p:cNvSpPr>
          <p:nvPr>
            <p:ph type="sldNum" sz="quarter" idx="12"/>
          </p:nvPr>
        </p:nvSpPr>
        <p:spPr/>
        <p:txBody>
          <a:bodyPr/>
          <a:lstStyle/>
          <a:p>
            <a:fld id="{B6F15528-21DE-4FAA-801E-634DDDAF4B2B}" type="slidenum">
              <a:rPr lang="en-US" smtClean="0"/>
              <a:t>14</a:t>
            </a:fld>
            <a:endParaRPr lang="en-US"/>
          </a:p>
        </p:txBody>
      </p:sp>
    </p:spTree>
    <p:extLst>
      <p:ext uri="{BB962C8B-B14F-4D97-AF65-F5344CB8AC3E}">
        <p14:creationId xmlns:p14="http://schemas.microsoft.com/office/powerpoint/2010/main" val="1973295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Constraints of the model</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a:xfrm>
                <a:off x="457200" y="1143000"/>
                <a:ext cx="8229600" cy="5105400"/>
              </a:xfrm>
            </p:spPr>
            <p:txBody>
              <a:bodyPr>
                <a:normAutofit/>
              </a:bodyPr>
              <a:lstStyle/>
              <a:p>
                <a:r>
                  <a:rPr lang="en-US" dirty="0"/>
                  <a:t>Cells cannot be over-occupied:</a:t>
                </a:r>
                <a:br>
                  <a:rPr lang="en-US" dirty="0"/>
                </a:br>
                <a:br>
                  <a:rPr lang="en-US" dirty="0"/>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𝑏</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𝑏𝑐</m:t>
                            </m:r>
                          </m:sub>
                        </m:sSub>
                        <m:r>
                          <a:rPr lang="en-US" b="0" i="1" smtClean="0">
                            <a:latin typeface="Cambria Math" panose="02040503050406030204" pitchFamily="18" charset="0"/>
                          </a:rPr>
                          <m:t>≤1</m:t>
                        </m:r>
                      </m:e>
                    </m:nary>
                  </m:oMath>
                </a14:m>
                <a:endParaRPr lang="en-US" dirty="0"/>
              </a:p>
              <a:p>
                <a:endParaRPr lang="en-US" dirty="0"/>
              </a:p>
              <a:p>
                <a:r>
                  <a:rPr lang="en-US" dirty="0"/>
                  <a:t>A block must have sufficient area:</a:t>
                </a:r>
                <a:br>
                  <a:rPr lang="en-US" dirty="0"/>
                </a:br>
                <a:br>
                  <a:rPr lang="en-US" dirty="0"/>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𝑐</m:t>
                        </m:r>
                      </m:sub>
                      <m:sup/>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𝑐</m:t>
                                </m:r>
                              </m:sub>
                            </m:sSub>
                            <m:r>
                              <a:rPr lang="en-US" b="0" i="1" smtClean="0">
                                <a:latin typeface="Cambria Math" panose="02040503050406030204" pitchFamily="18" charset="0"/>
                              </a:rPr>
                              <m:t>𝑎</m:t>
                            </m:r>
                          </m:e>
                          <m:sub>
                            <m:r>
                              <a:rPr lang="en-US" b="0" i="1" smtClean="0">
                                <a:latin typeface="Cambria Math" panose="02040503050406030204" pitchFamily="18" charset="0"/>
                              </a:rPr>
                              <m:t>𝑏𝑐</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𝑏</m:t>
                        </m:r>
                      </m:sub>
                    </m:sSub>
                  </m:oMath>
                </a14:m>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xfrm>
                <a:off x="457200" y="1143000"/>
                <a:ext cx="8229600" cy="5105400"/>
              </a:xfrm>
              <a:blipFill>
                <a:blip r:embed="rId2"/>
                <a:stretch>
                  <a:fillRect l="-1704" t="-1553"/>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37D395F1-E265-4FCE-B62C-5F93472ADFB0}"/>
              </a:ext>
            </a:extLst>
          </p:cNvPr>
          <p:cNvSpPr>
            <a:spLocks noGrp="1"/>
          </p:cNvSpPr>
          <p:nvPr>
            <p:ph type="dt" sz="half" idx="10"/>
          </p:nvPr>
        </p:nvSpPr>
        <p:spPr/>
        <p:txBody>
          <a:bodyPr/>
          <a:lstStyle/>
          <a:p>
            <a:r>
              <a:rPr lang="en-US"/>
              <a:t>Chip planning</a:t>
            </a:r>
          </a:p>
        </p:txBody>
      </p:sp>
      <p:sp>
        <p:nvSpPr>
          <p:cNvPr id="8" name="Footer Placeholder 7">
            <a:extLst>
              <a:ext uri="{FF2B5EF4-FFF2-40B4-BE49-F238E27FC236}">
                <a16:creationId xmlns:a16="http://schemas.microsoft.com/office/drawing/2014/main" id="{E5B84A7E-2D6B-4F2B-AB02-68635699E208}"/>
              </a:ext>
            </a:extLst>
          </p:cNvPr>
          <p:cNvSpPr>
            <a:spLocks noGrp="1"/>
          </p:cNvSpPr>
          <p:nvPr>
            <p:ph type="ftr" sz="quarter" idx="11"/>
          </p:nvPr>
        </p:nvSpPr>
        <p:spPr/>
        <p:txBody>
          <a:bodyPr/>
          <a:lstStyle/>
          <a:p>
            <a:r>
              <a:rPr lang="en-US"/>
              <a:t>JC</a:t>
            </a:r>
          </a:p>
        </p:txBody>
      </p:sp>
      <p:sp>
        <p:nvSpPr>
          <p:cNvPr id="9" name="Slide Number Placeholder 8">
            <a:extLst>
              <a:ext uri="{FF2B5EF4-FFF2-40B4-BE49-F238E27FC236}">
                <a16:creationId xmlns:a16="http://schemas.microsoft.com/office/drawing/2014/main" id="{8C9C15EC-C93B-44C8-A1BC-3C5A52627B23}"/>
              </a:ext>
            </a:extLst>
          </p:cNvPr>
          <p:cNvSpPr>
            <a:spLocks noGrp="1"/>
          </p:cNvSpPr>
          <p:nvPr>
            <p:ph type="sldNum" sz="quarter" idx="12"/>
          </p:nvPr>
        </p:nvSpPr>
        <p:spPr/>
        <p:txBody>
          <a:bodyPr/>
          <a:lstStyle/>
          <a:p>
            <a:fld id="{B6F15528-21DE-4FAA-801E-634DDDAF4B2B}" type="slidenum">
              <a:rPr lang="en-US" smtClean="0"/>
              <a:t>15</a:t>
            </a:fld>
            <a:endParaRPr lang="en-US"/>
          </a:p>
        </p:txBody>
      </p:sp>
    </p:spTree>
    <p:extLst>
      <p:ext uri="{BB962C8B-B14F-4D97-AF65-F5344CB8AC3E}">
        <p14:creationId xmlns:p14="http://schemas.microsoft.com/office/powerpoint/2010/main" val="2208171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Constraints of the model</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a:xfrm>
                <a:off x="457200" y="1143000"/>
                <a:ext cx="8229600" cy="5105400"/>
              </a:xfrm>
            </p:spPr>
            <p:txBody>
              <a:bodyPr>
                <a:normAutofit fontScale="70000" lnSpcReduction="20000"/>
              </a:bodyPr>
              <a:lstStyle/>
              <a:p>
                <a:r>
                  <a:rPr lang="en-US" dirty="0"/>
                  <a:t>Centroid of a block:</a:t>
                </a:r>
                <a:br>
                  <a:rPr lang="en-US" dirty="0"/>
                </a:br>
                <a:br>
                  <a:rPr lang="en-US" dirty="0"/>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𝑏</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𝑏</m:t>
                            </m:r>
                          </m:sub>
                        </m:sSub>
                      </m:den>
                    </m:f>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𝑐</m:t>
                        </m:r>
                      </m:sub>
                      <m:sup/>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𝑐</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𝑐</m:t>
                                </m:r>
                              </m:sub>
                            </m:sSub>
                            <m:r>
                              <a:rPr lang="en-US" b="0" i="1" smtClean="0">
                                <a:latin typeface="Cambria Math" panose="02040503050406030204" pitchFamily="18" charset="0"/>
                              </a:rPr>
                              <m:t>𝑎</m:t>
                            </m:r>
                          </m:e>
                          <m:sub>
                            <m:r>
                              <a:rPr lang="en-US" b="0" i="1" smtClean="0">
                                <a:latin typeface="Cambria Math" panose="02040503050406030204" pitchFamily="18" charset="0"/>
                              </a:rPr>
                              <m:t>𝑏𝑐</m:t>
                            </m:r>
                          </m:sub>
                        </m:sSub>
                      </m:e>
                    </m:nary>
                  </m:oMath>
                </a14:m>
                <a:br>
                  <a:rPr lang="en-US" b="0" dirty="0"/>
                </a:br>
                <a:br>
                  <a:rPr lang="en-US" b="0" dirty="0"/>
                </a:br>
                <a:r>
                  <a:rPr lang="en-US" b="0" dirty="0"/>
                  <a:t>(similarly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𝑏</m:t>
                        </m:r>
                      </m:sub>
                    </m:sSub>
                  </m:oMath>
                </a14:m>
                <a:r>
                  <a:rPr lang="en-US" dirty="0"/>
                  <a:t>)</a:t>
                </a:r>
              </a:p>
              <a:p>
                <a:endParaRPr lang="en-US" dirty="0"/>
              </a:p>
              <a:p>
                <a:r>
                  <a:rPr lang="en-US" dirty="0"/>
                  <a:t>Dispersion of a block. It tries to get the area concentrated as close to the centroid as possible.</a:t>
                </a:r>
                <a:br>
                  <a:rPr lang="en-US" dirty="0"/>
                </a:br>
                <a:br>
                  <a:rPr lang="en-US" dirty="0"/>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𝑏</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𝑐</m:t>
                        </m:r>
                      </m:sub>
                      <m:sup/>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𝑐</m:t>
                                </m:r>
                              </m:sub>
                            </m:sSub>
                            <m:r>
                              <a:rPr lang="en-US" b="0" i="1" smtClean="0">
                                <a:latin typeface="Cambria Math" panose="02040503050406030204" pitchFamily="18" charset="0"/>
                              </a:rPr>
                              <m:t>𝑎</m:t>
                            </m:r>
                          </m:e>
                          <m:sub>
                            <m:r>
                              <a:rPr lang="en-US" b="0" i="1" smtClean="0">
                                <a:latin typeface="Cambria Math" panose="02040503050406030204" pitchFamily="18" charset="0"/>
                              </a:rPr>
                              <m:t>𝑏𝑐</m:t>
                            </m:r>
                          </m:sub>
                        </m:sSub>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𝑏</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𝑐</m:t>
                                    </m:r>
                                  </m:sub>
                                </m:sSub>
                              </m:e>
                            </m:d>
                          </m:e>
                          <m:sup>
                            <m:r>
                              <a:rPr lang="en-US" b="0" i="1" smtClean="0">
                                <a:latin typeface="Cambria Math" panose="02040503050406030204" pitchFamily="18" charset="0"/>
                              </a:rPr>
                              <m:t>2</m:t>
                            </m:r>
                          </m:sup>
                        </m:sSup>
                      </m:e>
                    </m:nary>
                  </m:oMath>
                </a14:m>
                <a:br>
                  <a:rPr lang="en-US" b="0" dirty="0"/>
                </a:br>
                <a:br>
                  <a:rPr lang="en-US" b="0" dirty="0"/>
                </a:br>
                <a:r>
                  <a:rPr lang="en-US" b="0" dirty="0"/>
                  <a:t>(similarly for </a:t>
                </a:r>
                <a14:m>
                  <m:oMath xmlns:m="http://schemas.openxmlformats.org/officeDocument/2006/math">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𝑏</m:t>
                        </m:r>
                      </m:sub>
                    </m:sSub>
                  </m:oMath>
                </a14:m>
                <a:r>
                  <a:rPr lang="en-US" dirty="0"/>
                  <a:t>)</a:t>
                </a:r>
                <a:br>
                  <a:rPr lang="en-US" dirty="0"/>
                </a:br>
                <a:br>
                  <a:rPr lang="en-US" dirty="0"/>
                </a:br>
                <a:r>
                  <a:rPr lang="en-US" dirty="0"/>
                  <a:t>Note: we use quadratic forms to avoid non-differentiable functions (e.g., absolute values)</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xfrm>
                <a:off x="457200" y="1143000"/>
                <a:ext cx="8229600" cy="5105400"/>
              </a:xfrm>
              <a:blipFill>
                <a:blip r:embed="rId2"/>
                <a:stretch>
                  <a:fillRect l="-815" t="-15293" b="-5257"/>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F642C299-F1D6-4221-929E-142D9552440C}"/>
              </a:ext>
            </a:extLst>
          </p:cNvPr>
          <p:cNvSpPr>
            <a:spLocks noGrp="1"/>
          </p:cNvSpPr>
          <p:nvPr>
            <p:ph type="dt" sz="half" idx="10"/>
          </p:nvPr>
        </p:nvSpPr>
        <p:spPr/>
        <p:txBody>
          <a:bodyPr/>
          <a:lstStyle/>
          <a:p>
            <a:r>
              <a:rPr lang="en-US"/>
              <a:t>Chip planning</a:t>
            </a:r>
          </a:p>
        </p:txBody>
      </p:sp>
      <p:sp>
        <p:nvSpPr>
          <p:cNvPr id="8" name="Footer Placeholder 7">
            <a:extLst>
              <a:ext uri="{FF2B5EF4-FFF2-40B4-BE49-F238E27FC236}">
                <a16:creationId xmlns:a16="http://schemas.microsoft.com/office/drawing/2014/main" id="{3F014B98-8D14-45AD-8452-E4F0801B2028}"/>
              </a:ext>
            </a:extLst>
          </p:cNvPr>
          <p:cNvSpPr>
            <a:spLocks noGrp="1"/>
          </p:cNvSpPr>
          <p:nvPr>
            <p:ph type="ftr" sz="quarter" idx="11"/>
          </p:nvPr>
        </p:nvSpPr>
        <p:spPr/>
        <p:txBody>
          <a:bodyPr/>
          <a:lstStyle/>
          <a:p>
            <a:r>
              <a:rPr lang="en-US"/>
              <a:t>JC</a:t>
            </a:r>
          </a:p>
        </p:txBody>
      </p:sp>
      <p:sp>
        <p:nvSpPr>
          <p:cNvPr id="9" name="Slide Number Placeholder 8">
            <a:extLst>
              <a:ext uri="{FF2B5EF4-FFF2-40B4-BE49-F238E27FC236}">
                <a16:creationId xmlns:a16="http://schemas.microsoft.com/office/drawing/2014/main" id="{B2D71D88-E7D4-48D0-B8B5-C9FA5B9D8D11}"/>
              </a:ext>
            </a:extLst>
          </p:cNvPr>
          <p:cNvSpPr>
            <a:spLocks noGrp="1"/>
          </p:cNvSpPr>
          <p:nvPr>
            <p:ph type="sldNum" sz="quarter" idx="12"/>
          </p:nvPr>
        </p:nvSpPr>
        <p:spPr/>
        <p:txBody>
          <a:bodyPr/>
          <a:lstStyle/>
          <a:p>
            <a:fld id="{B6F15528-21DE-4FAA-801E-634DDDAF4B2B}" type="slidenum">
              <a:rPr lang="en-US" smtClean="0"/>
              <a:t>16</a:t>
            </a:fld>
            <a:endParaRPr lang="en-US"/>
          </a:p>
        </p:txBody>
      </p:sp>
    </p:spTree>
    <p:extLst>
      <p:ext uri="{BB962C8B-B14F-4D97-AF65-F5344CB8AC3E}">
        <p14:creationId xmlns:p14="http://schemas.microsoft.com/office/powerpoint/2010/main" val="1212941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Cost function</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a:xfrm>
                <a:off x="457200" y="1143000"/>
                <a:ext cx="8229600" cy="5105400"/>
              </a:xfrm>
            </p:spPr>
            <p:txBody>
              <a:bodyPr>
                <a:normAutofit fontScale="70000" lnSpcReduction="20000"/>
              </a:bodyPr>
              <a:lstStyle/>
              <a:p>
                <a:r>
                  <a:rPr lang="en-US" dirty="0"/>
                  <a:t>The cost function is multi-objective. It tries to minimize:</a:t>
                </a:r>
              </a:p>
              <a:p>
                <a:pPr lvl="1"/>
                <a:r>
                  <a:rPr lang="en-US" dirty="0"/>
                  <a:t>the </a:t>
                </a:r>
                <a:r>
                  <a:rPr lang="en-US" dirty="0" err="1"/>
                  <a:t>wirelength</a:t>
                </a:r>
                <a:endParaRPr lang="en-US" dirty="0"/>
              </a:p>
              <a:p>
                <a:pPr lvl="1"/>
                <a:r>
                  <a:rPr lang="en-US" dirty="0"/>
                  <a:t>the dispersion of the blocks</a:t>
                </a:r>
              </a:p>
              <a:p>
                <a:pPr lvl="1"/>
                <a:endParaRPr lang="en-US" dirty="0"/>
              </a:p>
              <a:p>
                <a:r>
                  <a:rPr lang="en-US" dirty="0" err="1"/>
                  <a:t>Wirelength</a:t>
                </a:r>
                <a:r>
                  <a:rPr lang="en-US" dirty="0"/>
                  <a:t>:</a:t>
                </a:r>
                <a:br>
                  <a:rPr lang="en-US" dirty="0"/>
                </a:br>
                <a14:m>
                  <m:oMath xmlns:m="http://schemas.openxmlformats.org/officeDocument/2006/math">
                    <m:r>
                      <m:rPr>
                        <m:nor/>
                      </m:rPr>
                      <a:rPr lang="en-US" b="0" i="0" smtClean="0">
                        <a:latin typeface="Cambria Math" panose="02040503050406030204" pitchFamily="18" charset="0"/>
                      </a:rPr>
                      <m:t>WL</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𝑏</m:t>
                            </m:r>
                          </m:e>
                          <m:sub>
                            <m:r>
                              <m:rPr>
                                <m:brk m:alnAt="7"/>
                              </m:rPr>
                              <a:rPr lang="en-US" b="0" i="1" smtClean="0">
                                <a:latin typeface="Cambria Math" panose="02040503050406030204" pitchFamily="18" charset="0"/>
                              </a:rPr>
                              <m:t>𝑖</m:t>
                            </m:r>
                          </m:sub>
                        </m:sSub>
                        <m:r>
                          <m:rPr>
                            <m:brk m:alnAt="7"/>
                          </m:rP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𝑏</m:t>
                            </m:r>
                          </m:e>
                          <m:sub>
                            <m:r>
                              <m:rPr>
                                <m:brk m:alnAt="7"/>
                              </m:rPr>
                              <a:rPr lang="en-US" b="0" i="1" smtClean="0">
                                <a:latin typeface="Cambria Math" panose="02040503050406030204" pitchFamily="18" charset="0"/>
                              </a:rPr>
                              <m:t>𝑗</m:t>
                            </m:r>
                          </m:sub>
                        </m:sSub>
                        <m:r>
                          <m:rPr>
                            <m:brk m:alnAt="7"/>
                          </m:rPr>
                          <a:rPr lang="en-US" b="0" i="1" smtClean="0">
                            <a:latin typeface="Cambria Math" panose="02040503050406030204" pitchFamily="18" charset="0"/>
                          </a:rPr>
                          <m:t>)</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𝑒</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𝑗</m:t>
                                            </m:r>
                                          </m:sub>
                                        </m:sSub>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𝑗</m:t>
                                            </m:r>
                                          </m:sub>
                                        </m:sSub>
                                      </m:sub>
                                    </m:sSub>
                                  </m:e>
                                </m:d>
                              </m:e>
                              <m:sup>
                                <m:r>
                                  <a:rPr lang="en-US" b="0" i="1" smtClean="0">
                                    <a:latin typeface="Cambria Math" panose="02040503050406030204" pitchFamily="18" charset="0"/>
                                  </a:rPr>
                                  <m:t>2</m:t>
                                </m:r>
                              </m:sup>
                            </m:sSup>
                          </m:e>
                        </m:d>
                      </m:e>
                    </m:nary>
                  </m:oMath>
                </a14:m>
                <a:br>
                  <a:rPr lang="en-US" dirty="0"/>
                </a:br>
                <a:endParaRPr lang="en-US" dirty="0"/>
              </a:p>
              <a:p>
                <a:endParaRPr lang="en-US" dirty="0"/>
              </a:p>
              <a:p>
                <a:r>
                  <a:rPr lang="en-US" dirty="0"/>
                  <a:t>Dispersion:</a:t>
                </a:r>
                <a:br>
                  <a:rPr lang="en-US" dirty="0"/>
                </a:br>
                <a14:m>
                  <m:oMath xmlns:m="http://schemas.openxmlformats.org/officeDocument/2006/math">
                    <m:r>
                      <m:rPr>
                        <m:nor/>
                      </m:rPr>
                      <a:rPr lang="en-US" b="0" i="0" smtClean="0">
                        <a:latin typeface="Cambria Math" panose="02040503050406030204" pitchFamily="18" charset="0"/>
                      </a:rPr>
                      <m:t>D</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𝑏</m:t>
                        </m:r>
                      </m:sub>
                      <m:sup/>
                      <m:e>
                        <m:r>
                          <a:rPr lang="en-US" b="0" i="1" smtClean="0">
                            <a:latin typeface="Cambria Math" panose="02040503050406030204" pitchFamily="18" charset="0"/>
                          </a:rPr>
                          <m:t>(</m:t>
                        </m:r>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𝑏</m:t>
                            </m:r>
                          </m:sub>
                        </m:sSub>
                        <m:r>
                          <a:rPr lang="en-US" b="0" i="1" smtClean="0">
                            <a:latin typeface="Cambria Math" panose="02040503050406030204" pitchFamily="18" charset="0"/>
                          </a:rPr>
                          <m:t>+</m:t>
                        </m:r>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𝑏</m:t>
                            </m:r>
                          </m:sub>
                        </m:sSub>
                        <m:r>
                          <a:rPr lang="en-US" b="0" i="1" smtClean="0">
                            <a:latin typeface="Cambria Math" panose="02040503050406030204" pitchFamily="18" charset="0"/>
                          </a:rPr>
                          <m:t>)</m:t>
                        </m:r>
                      </m:e>
                    </m:nary>
                  </m:oMath>
                </a14:m>
                <a:endParaRPr lang="en-US" dirty="0"/>
              </a:p>
              <a:p>
                <a:endParaRPr lang="en-US" dirty="0"/>
              </a:p>
              <a:p>
                <a:r>
                  <a:rPr lang="en-US" dirty="0"/>
                  <a:t>Cost function:</a:t>
                </a:r>
                <a:br>
                  <a:rPr lang="en-US" dirty="0"/>
                </a:br>
                <a14:m>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min</m:t>
                            </m:r>
                          </m:e>
                          <m:lim>
                            <m:r>
                              <a:rPr lang="en-US" b="0" i="1" smtClean="0">
                                <a:latin typeface="Cambria Math" panose="02040503050406030204" pitchFamily="18" charset="0"/>
                              </a:rPr>
                              <m:t> </m:t>
                            </m:r>
                          </m:lim>
                        </m:limLow>
                      </m:fName>
                      <m:e>
                        <m:r>
                          <a:rPr lang="en-US" b="0" i="1" smtClean="0">
                            <a:latin typeface="Cambria Math" panose="02040503050406030204" pitchFamily="18" charset="0"/>
                          </a:rPr>
                          <m:t>    </m:t>
                        </m:r>
                        <m:r>
                          <a:rPr lang="en-US" b="0" i="1" smtClean="0">
                            <a:latin typeface="Cambria Math" panose="02040503050406030204" pitchFamily="18" charset="0"/>
                          </a:rPr>
                          <m:t>𝜆</m:t>
                        </m:r>
                        <m:r>
                          <a:rPr lang="en-US" b="0" i="1" smtClean="0">
                            <a:latin typeface="Cambria Math" panose="02040503050406030204" pitchFamily="18" charset="0"/>
                          </a:rPr>
                          <m:t>⋅</m:t>
                        </m:r>
                        <m:r>
                          <m:rPr>
                            <m:nor/>
                          </m:rPr>
                          <a:rPr lang="en-US" b="0" i="0" smtClean="0">
                            <a:latin typeface="Cambria Math" panose="02040503050406030204" pitchFamily="18" charset="0"/>
                          </a:rPr>
                          <m:t>WL</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𝜆</m:t>
                            </m:r>
                          </m:e>
                        </m:d>
                        <m:r>
                          <a:rPr lang="en-US" b="0" i="1" smtClean="0">
                            <a:latin typeface="Cambria Math" panose="02040503050406030204" pitchFamily="18" charset="0"/>
                          </a:rPr>
                          <m:t>⋅</m:t>
                        </m:r>
                        <m:r>
                          <m:rPr>
                            <m:nor/>
                          </m:rPr>
                          <a:rPr lang="en-US" b="0" i="0" smtClean="0">
                            <a:latin typeface="Cambria Math" panose="02040503050406030204" pitchFamily="18" charset="0"/>
                          </a:rPr>
                          <m:t>D</m:t>
                        </m:r>
                      </m:e>
                    </m:func>
                  </m:oMath>
                </a14:m>
                <a:br>
                  <a:rPr lang="en-US" dirty="0"/>
                </a:b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xfrm>
                <a:off x="457200" y="1143000"/>
                <a:ext cx="8229600" cy="5105400"/>
              </a:xfrm>
              <a:blipFill>
                <a:blip r:embed="rId2"/>
                <a:stretch>
                  <a:fillRect l="-815" t="-2031" b="-4898"/>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DC51600C-99C7-4DD3-88EB-5890D45BB29B}"/>
              </a:ext>
            </a:extLst>
          </p:cNvPr>
          <p:cNvSpPr>
            <a:spLocks noGrp="1"/>
          </p:cNvSpPr>
          <p:nvPr>
            <p:ph type="dt" sz="half" idx="10"/>
          </p:nvPr>
        </p:nvSpPr>
        <p:spPr/>
        <p:txBody>
          <a:bodyPr/>
          <a:lstStyle/>
          <a:p>
            <a:r>
              <a:rPr lang="en-US"/>
              <a:t>Chip planning</a:t>
            </a:r>
          </a:p>
        </p:txBody>
      </p:sp>
      <p:sp>
        <p:nvSpPr>
          <p:cNvPr id="8" name="Footer Placeholder 7">
            <a:extLst>
              <a:ext uri="{FF2B5EF4-FFF2-40B4-BE49-F238E27FC236}">
                <a16:creationId xmlns:a16="http://schemas.microsoft.com/office/drawing/2014/main" id="{660C4528-EBF2-4BFD-909D-EAF6CCB16EF5}"/>
              </a:ext>
            </a:extLst>
          </p:cNvPr>
          <p:cNvSpPr>
            <a:spLocks noGrp="1"/>
          </p:cNvSpPr>
          <p:nvPr>
            <p:ph type="ftr" sz="quarter" idx="11"/>
          </p:nvPr>
        </p:nvSpPr>
        <p:spPr/>
        <p:txBody>
          <a:bodyPr/>
          <a:lstStyle/>
          <a:p>
            <a:r>
              <a:rPr lang="en-US"/>
              <a:t>JC</a:t>
            </a:r>
          </a:p>
        </p:txBody>
      </p:sp>
      <p:sp>
        <p:nvSpPr>
          <p:cNvPr id="9" name="Slide Number Placeholder 8">
            <a:extLst>
              <a:ext uri="{FF2B5EF4-FFF2-40B4-BE49-F238E27FC236}">
                <a16:creationId xmlns:a16="http://schemas.microsoft.com/office/drawing/2014/main" id="{233F3059-FB5A-4CC9-A19B-9A8AB0EF1DF6}"/>
              </a:ext>
            </a:extLst>
          </p:cNvPr>
          <p:cNvSpPr>
            <a:spLocks noGrp="1"/>
          </p:cNvSpPr>
          <p:nvPr>
            <p:ph type="sldNum" sz="quarter" idx="12"/>
          </p:nvPr>
        </p:nvSpPr>
        <p:spPr/>
        <p:txBody>
          <a:bodyPr/>
          <a:lstStyle/>
          <a:p>
            <a:fld id="{B6F15528-21DE-4FAA-801E-634DDDAF4B2B}" type="slidenum">
              <a:rPr lang="en-US" smtClean="0"/>
              <a:t>17</a:t>
            </a:fld>
            <a:endParaRPr lang="en-US"/>
          </a:p>
        </p:txBody>
      </p:sp>
    </p:spTree>
    <p:extLst>
      <p:ext uri="{BB962C8B-B14F-4D97-AF65-F5344CB8AC3E}">
        <p14:creationId xmlns:p14="http://schemas.microsoft.com/office/powerpoint/2010/main" val="3985151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Discussion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562600"/>
              </a:xfrm>
            </p:spPr>
            <p:txBody>
              <a:bodyPr>
                <a:normAutofit fontScale="62500" lnSpcReduction="20000"/>
              </a:bodyPr>
              <a:lstStyle/>
              <a:p>
                <a:r>
                  <a:rPr lang="en-US" dirty="0"/>
                  <a:t>This is a non-convex model in which the initial value of the variables is important. Proposal:</a:t>
                </a:r>
              </a:p>
              <a:p>
                <a:pPr lvl="1"/>
                <a:r>
                  <a:rPr lang="en-US" dirty="0"/>
                  <a:t>Use some spectral/quadratic placement algorithm to guess an initial location of the blocks (blocks are treated as points)</a:t>
                </a:r>
              </a:p>
              <a:p>
                <a:pPr lvl="1"/>
                <a:r>
                  <a:rPr lang="en-US" dirty="0"/>
                  <a:t>The solvers usually admit illegal initial values (e.g., overlapping blocks)</a:t>
                </a:r>
              </a:p>
              <a:p>
                <a:pPr lvl="1"/>
                <a:endParaRPr lang="en-US" dirty="0"/>
              </a:p>
              <a:p>
                <a:r>
                  <a:rPr lang="en-US" dirty="0"/>
                  <a:t>The dispersion constraint pushes the blocks to take a circular shape.</a:t>
                </a:r>
              </a:p>
              <a:p>
                <a:endParaRPr lang="en-US" dirty="0"/>
              </a:p>
              <a:p>
                <a:r>
                  <a:rPr lang="en-US" dirty="0"/>
                  <a:t>A multilevel approach (non-uniform </a:t>
                </a:r>
                <a:r>
                  <a:rPr lang="en-US" dirty="0" err="1"/>
                  <a:t>quadtree</a:t>
                </a:r>
                <a:r>
                  <a:rPr lang="en-US" dirty="0"/>
                  <a:t>) can be used to avoid an excessive proliferation of variables. The optimization problem is only focused on those cells that are at the boundaries of blocks:</a:t>
                </a:r>
              </a:p>
              <a:p>
                <a:pPr lvl="1"/>
                <a:r>
                  <a:rPr lang="en-US" dirty="0"/>
                  <a:t>no need to refine those quadrants only used  by one block</a:t>
                </a:r>
              </a:p>
              <a:p>
                <a:pPr lvl="1"/>
                <a:r>
                  <a:rPr lang="en-US" dirty="0"/>
                  <a:t>no need to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𝑏𝑐</m:t>
                        </m:r>
                      </m:sub>
                    </m:sSub>
                  </m:oMath>
                </a14:m>
                <a:r>
                  <a:rPr lang="en-US" dirty="0"/>
                  <a:t> variables in those cells in which </a:t>
                </a:r>
                <a14:m>
                  <m:oMath xmlns:m="http://schemas.openxmlformats.org/officeDocument/2006/math">
                    <m:r>
                      <a:rPr lang="en-US" b="0" i="1" smtClean="0">
                        <a:latin typeface="Cambria Math" panose="02040503050406030204" pitchFamily="18" charset="0"/>
                      </a:rPr>
                      <m:t>𝑏</m:t>
                    </m:r>
                  </m:oMath>
                </a14:m>
                <a:r>
                  <a:rPr lang="en-US" dirty="0"/>
                  <a:t> is not present in the previous level.</a:t>
                </a:r>
              </a:p>
              <a:p>
                <a:pPr lvl="1"/>
                <a:endParaRPr lang="en-US" dirty="0"/>
              </a:p>
              <a:p>
                <a:r>
                  <a:rPr lang="en-US" dirty="0"/>
                  <a:t>Good news: the cost function and the constraints are all differentiable.</a:t>
                </a:r>
              </a:p>
              <a:p>
                <a:endParaRPr lang="en-US" dirty="0"/>
              </a:p>
              <a:p>
                <a:r>
                  <a:rPr lang="en-US" dirty="0"/>
                  <a:t>Next step: a model for multiple resources (LUTs, BRAMs, DSPs,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562600"/>
              </a:xfrm>
              <a:blipFill>
                <a:blip r:embed="rId2"/>
                <a:stretch>
                  <a:fillRect l="-667" t="-1645"/>
                </a:stretch>
              </a:blipFill>
            </p:spPr>
            <p:txBody>
              <a:bodyPr/>
              <a:lstStyle/>
              <a:p>
                <a:r>
                  <a:rPr lang="en-US">
                    <a:noFill/>
                  </a:rPr>
                  <a:t> </a:t>
                </a:r>
              </a:p>
            </p:txBody>
          </p:sp>
        </mc:Fallback>
      </mc:AlternateContent>
      <p:sp>
        <p:nvSpPr>
          <p:cNvPr id="7" name="Date Placeholder 6">
            <a:extLst>
              <a:ext uri="{FF2B5EF4-FFF2-40B4-BE49-F238E27FC236}">
                <a16:creationId xmlns:a16="http://schemas.microsoft.com/office/drawing/2014/main" id="{9DA0F684-C752-47E9-8A3C-6A6ACF55D9DF}"/>
              </a:ext>
            </a:extLst>
          </p:cNvPr>
          <p:cNvSpPr>
            <a:spLocks noGrp="1"/>
          </p:cNvSpPr>
          <p:nvPr>
            <p:ph type="dt" sz="half" idx="10"/>
          </p:nvPr>
        </p:nvSpPr>
        <p:spPr/>
        <p:txBody>
          <a:bodyPr/>
          <a:lstStyle/>
          <a:p>
            <a:r>
              <a:rPr lang="en-US"/>
              <a:t>Chip planning</a:t>
            </a:r>
          </a:p>
        </p:txBody>
      </p:sp>
      <p:sp>
        <p:nvSpPr>
          <p:cNvPr id="8" name="Footer Placeholder 7">
            <a:extLst>
              <a:ext uri="{FF2B5EF4-FFF2-40B4-BE49-F238E27FC236}">
                <a16:creationId xmlns:a16="http://schemas.microsoft.com/office/drawing/2014/main" id="{913C9D4D-AE31-4DB0-9AD1-1050FD1517CC}"/>
              </a:ext>
            </a:extLst>
          </p:cNvPr>
          <p:cNvSpPr>
            <a:spLocks noGrp="1"/>
          </p:cNvSpPr>
          <p:nvPr>
            <p:ph type="ftr" sz="quarter" idx="11"/>
          </p:nvPr>
        </p:nvSpPr>
        <p:spPr/>
        <p:txBody>
          <a:bodyPr/>
          <a:lstStyle/>
          <a:p>
            <a:r>
              <a:rPr lang="en-US"/>
              <a:t>JC</a:t>
            </a:r>
          </a:p>
        </p:txBody>
      </p:sp>
      <p:sp>
        <p:nvSpPr>
          <p:cNvPr id="9" name="Slide Number Placeholder 8">
            <a:extLst>
              <a:ext uri="{FF2B5EF4-FFF2-40B4-BE49-F238E27FC236}">
                <a16:creationId xmlns:a16="http://schemas.microsoft.com/office/drawing/2014/main" id="{B6C3ECC6-2878-440A-85A6-217CA5E95865}"/>
              </a:ext>
            </a:extLst>
          </p:cNvPr>
          <p:cNvSpPr>
            <a:spLocks noGrp="1"/>
          </p:cNvSpPr>
          <p:nvPr>
            <p:ph type="sldNum" sz="quarter" idx="12"/>
          </p:nvPr>
        </p:nvSpPr>
        <p:spPr/>
        <p:txBody>
          <a:bodyPr/>
          <a:lstStyle/>
          <a:p>
            <a:fld id="{B6F15528-21DE-4FAA-801E-634DDDAF4B2B}" type="slidenum">
              <a:rPr lang="en-US" smtClean="0"/>
              <a:t>18</a:t>
            </a:fld>
            <a:endParaRPr lang="en-US"/>
          </a:p>
        </p:txBody>
      </p:sp>
    </p:spTree>
    <p:extLst>
      <p:ext uri="{BB962C8B-B14F-4D97-AF65-F5344CB8AC3E}">
        <p14:creationId xmlns:p14="http://schemas.microsoft.com/office/powerpoint/2010/main" val="3301653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Binned floorplan (multiple resources)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1676400"/>
              </a:xfrm>
            </p:spPr>
            <p:txBody>
              <a:bodyPr>
                <a:normAutofit fontScale="85000" lnSpcReduction="10000"/>
              </a:bodyPr>
              <a:lstStyle/>
              <a:p>
                <a:pPr marL="0" indent="0">
                  <a:buNone/>
                </a:pPr>
                <a:r>
                  <a:rPr lang="en-US" dirty="0"/>
                  <a:t>We consider the case of a layout with multiple regions, and each region devoted to a different resource (e.g.,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3</m:t>
                        </m:r>
                      </m:sub>
                    </m:sSub>
                  </m:oMath>
                </a14:m>
                <a:r>
                  <a:rPr lang="en-US" dirty="0"/>
                  <a:t>, …). Let us assume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a14:m>
                <a:r>
                  <a:rPr lang="en-US" dirty="0"/>
                  <a:t>is the ground region (default region, e.g. LUTs in an FPGA).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1676400"/>
              </a:xfrm>
              <a:blipFill>
                <a:blip r:embed="rId2"/>
                <a:stretch>
                  <a:fillRect l="-1407" t="-5818" b="-3273"/>
                </a:stretch>
              </a:blipFill>
            </p:spPr>
            <p:txBody>
              <a:bodyPr/>
              <a:lstStyle/>
              <a:p>
                <a:r>
                  <a:rPr lang="en-US">
                    <a:noFill/>
                  </a:rPr>
                  <a:t> </a:t>
                </a:r>
              </a:p>
            </p:txBody>
          </p:sp>
        </mc:Fallback>
      </mc:AlternateContent>
      <p:sp>
        <p:nvSpPr>
          <p:cNvPr id="7" name="Rectangle 6"/>
          <p:cNvSpPr/>
          <p:nvPr/>
        </p:nvSpPr>
        <p:spPr>
          <a:xfrm>
            <a:off x="2133600" y="2819400"/>
            <a:ext cx="4876800" cy="33528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7"/>
              <p:cNvSpPr/>
              <p:nvPr/>
            </p:nvSpPr>
            <p:spPr>
              <a:xfrm>
                <a:off x="2895600" y="3733800"/>
                <a:ext cx="533400" cy="152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895600" y="3733800"/>
                <a:ext cx="533400" cy="1524000"/>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214904" y="3352800"/>
                <a:ext cx="726144" cy="22098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3</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4214904" y="3352800"/>
                <a:ext cx="726144" cy="2209800"/>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486400" y="3848100"/>
                <a:ext cx="838200" cy="1295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5486400" y="3848100"/>
                <a:ext cx="838200" cy="1295400"/>
              </a:xfrm>
              <a:prstGeom prst="rect">
                <a:avLst/>
              </a:prstGeom>
              <a:blipFill>
                <a:blip r:embed="rId5"/>
                <a:stretch>
                  <a:fillRect/>
                </a:stretch>
              </a:blipFill>
              <a:ln>
                <a:noFill/>
              </a:ln>
            </p:spPr>
            <p:txBody>
              <a:bodyPr/>
              <a:lstStyle/>
              <a:p>
                <a:r>
                  <a:rPr lang="en-US">
                    <a:noFill/>
                  </a:rPr>
                  <a:t> </a:t>
                </a:r>
              </a:p>
            </p:txBody>
          </p:sp>
        </mc:Fallback>
      </mc:AlternateContent>
      <p:sp>
        <p:nvSpPr>
          <p:cNvPr id="11" name="Rectangle 10"/>
          <p:cNvSpPr/>
          <p:nvPr/>
        </p:nvSpPr>
        <p:spPr>
          <a:xfrm>
            <a:off x="2133600" y="2819400"/>
            <a:ext cx="4876800" cy="3352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4360403" y="5682734"/>
                <a:ext cx="4231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360403" y="5682734"/>
                <a:ext cx="423193" cy="369332"/>
              </a:xfrm>
              <a:prstGeom prst="rect">
                <a:avLst/>
              </a:prstGeom>
              <a:blipFill>
                <a:blip r:embed="rId6"/>
                <a:stretch>
                  <a:fillRect/>
                </a:stretch>
              </a:blipFill>
            </p:spPr>
            <p:txBody>
              <a:bodyPr/>
              <a:lstStyle/>
              <a:p>
                <a:r>
                  <a:rPr lang="en-US">
                    <a:noFill/>
                  </a:rPr>
                  <a:t> </a:t>
                </a:r>
              </a:p>
            </p:txBody>
          </p:sp>
        </mc:Fallback>
      </mc:AlternateContent>
      <p:sp>
        <p:nvSpPr>
          <p:cNvPr id="13" name="Date Placeholder 12">
            <a:extLst>
              <a:ext uri="{FF2B5EF4-FFF2-40B4-BE49-F238E27FC236}">
                <a16:creationId xmlns:a16="http://schemas.microsoft.com/office/drawing/2014/main" id="{5C25C9CA-5940-40B6-BADB-DF513E795B15}"/>
              </a:ext>
            </a:extLst>
          </p:cNvPr>
          <p:cNvSpPr>
            <a:spLocks noGrp="1"/>
          </p:cNvSpPr>
          <p:nvPr>
            <p:ph type="dt" sz="half" idx="10"/>
          </p:nvPr>
        </p:nvSpPr>
        <p:spPr/>
        <p:txBody>
          <a:bodyPr/>
          <a:lstStyle/>
          <a:p>
            <a:r>
              <a:rPr lang="en-US"/>
              <a:t>Chip planning</a:t>
            </a:r>
          </a:p>
        </p:txBody>
      </p:sp>
      <p:sp>
        <p:nvSpPr>
          <p:cNvPr id="14" name="Footer Placeholder 13">
            <a:extLst>
              <a:ext uri="{FF2B5EF4-FFF2-40B4-BE49-F238E27FC236}">
                <a16:creationId xmlns:a16="http://schemas.microsoft.com/office/drawing/2014/main" id="{E86FB456-C65E-45C3-AEF8-290E44E5FA15}"/>
              </a:ext>
            </a:extLst>
          </p:cNvPr>
          <p:cNvSpPr>
            <a:spLocks noGrp="1"/>
          </p:cNvSpPr>
          <p:nvPr>
            <p:ph type="ftr" sz="quarter" idx="11"/>
          </p:nvPr>
        </p:nvSpPr>
        <p:spPr/>
        <p:txBody>
          <a:bodyPr/>
          <a:lstStyle/>
          <a:p>
            <a:r>
              <a:rPr lang="en-US"/>
              <a:t>JC</a:t>
            </a:r>
          </a:p>
        </p:txBody>
      </p:sp>
      <p:sp>
        <p:nvSpPr>
          <p:cNvPr id="15" name="Slide Number Placeholder 14">
            <a:extLst>
              <a:ext uri="{FF2B5EF4-FFF2-40B4-BE49-F238E27FC236}">
                <a16:creationId xmlns:a16="http://schemas.microsoft.com/office/drawing/2014/main" id="{6CEDAC97-C787-40FB-9348-A2EA0D6B11F8}"/>
              </a:ext>
            </a:extLst>
          </p:cNvPr>
          <p:cNvSpPr>
            <a:spLocks noGrp="1"/>
          </p:cNvSpPr>
          <p:nvPr>
            <p:ph type="sldNum" sz="quarter" idx="12"/>
          </p:nvPr>
        </p:nvSpPr>
        <p:spPr/>
        <p:txBody>
          <a:bodyPr/>
          <a:lstStyle/>
          <a:p>
            <a:fld id="{B6F15528-21DE-4FAA-801E-634DDDAF4B2B}" type="slidenum">
              <a:rPr lang="en-US" smtClean="0"/>
              <a:t>19</a:t>
            </a:fld>
            <a:endParaRPr lang="en-US"/>
          </a:p>
        </p:txBody>
      </p:sp>
    </p:spTree>
    <p:extLst>
      <p:ext uri="{BB962C8B-B14F-4D97-AF65-F5344CB8AC3E}">
        <p14:creationId xmlns:p14="http://schemas.microsoft.com/office/powerpoint/2010/main" val="77779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13B0B1A-A6CA-421D-A21E-2FA2C865C36B}"/>
              </a:ext>
            </a:extLst>
          </p:cNvPr>
          <p:cNvSpPr>
            <a:spLocks noGrp="1"/>
          </p:cNvSpPr>
          <p:nvPr>
            <p:ph type="title"/>
          </p:nvPr>
        </p:nvSpPr>
        <p:spPr/>
        <p:txBody>
          <a:bodyPr>
            <a:normAutofit fontScale="90000"/>
          </a:bodyPr>
          <a:lstStyle/>
          <a:p>
            <a:r>
              <a:rPr lang="en-US" dirty="0"/>
              <a:t>Chip planning</a:t>
            </a:r>
          </a:p>
        </p:txBody>
      </p:sp>
      <p:pic>
        <p:nvPicPr>
          <p:cNvPr id="9" name="Picture 8">
            <a:extLst>
              <a:ext uri="{FF2B5EF4-FFF2-40B4-BE49-F238E27FC236}">
                <a16:creationId xmlns:a16="http://schemas.microsoft.com/office/drawing/2014/main" id="{92163AEE-1BF8-4776-AC53-4B13ED590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6400"/>
            <a:ext cx="9144000" cy="3505200"/>
          </a:xfrm>
          <a:prstGeom prst="rect">
            <a:avLst/>
          </a:prstGeom>
        </p:spPr>
      </p:pic>
      <p:sp>
        <p:nvSpPr>
          <p:cNvPr id="10" name="TextBox 9">
            <a:extLst>
              <a:ext uri="{FF2B5EF4-FFF2-40B4-BE49-F238E27FC236}">
                <a16:creationId xmlns:a16="http://schemas.microsoft.com/office/drawing/2014/main" id="{A1616A06-3463-461B-B43C-605A0480AE0C}"/>
              </a:ext>
            </a:extLst>
          </p:cNvPr>
          <p:cNvSpPr txBox="1"/>
          <p:nvPr/>
        </p:nvSpPr>
        <p:spPr>
          <a:xfrm>
            <a:off x="629773" y="5638800"/>
            <a:ext cx="8209427" cy="461665"/>
          </a:xfrm>
          <a:prstGeom prst="rect">
            <a:avLst/>
          </a:prstGeom>
          <a:noFill/>
        </p:spPr>
        <p:txBody>
          <a:bodyPr wrap="none" rtlCol="0">
            <a:spAutoFit/>
          </a:bodyPr>
          <a:lstStyle/>
          <a:p>
            <a:r>
              <a:rPr lang="en-US" sz="1200" dirty="0"/>
              <a:t>Source: Synopsys</a:t>
            </a:r>
            <a:br>
              <a:rPr lang="en-US" sz="1200" dirty="0"/>
            </a:br>
            <a:r>
              <a:rPr lang="en-US" sz="1200" dirty="0">
                <a:hlinkClick r:id="rId3"/>
              </a:rPr>
              <a:t>https://www.techdesignforums.com/practice/technique/floor-planning-complex-socs-with-multiple-levels-of-physical-hierarchy/</a:t>
            </a:r>
            <a:endParaRPr lang="en-US" sz="1200" dirty="0"/>
          </a:p>
        </p:txBody>
      </p:sp>
      <p:sp>
        <p:nvSpPr>
          <p:cNvPr id="11" name="Date Placeholder 10">
            <a:extLst>
              <a:ext uri="{FF2B5EF4-FFF2-40B4-BE49-F238E27FC236}">
                <a16:creationId xmlns:a16="http://schemas.microsoft.com/office/drawing/2014/main" id="{78FE8F5A-D3D4-4F65-810C-4BEBEABB83AA}"/>
              </a:ext>
            </a:extLst>
          </p:cNvPr>
          <p:cNvSpPr>
            <a:spLocks noGrp="1"/>
          </p:cNvSpPr>
          <p:nvPr>
            <p:ph type="dt" sz="half" idx="10"/>
          </p:nvPr>
        </p:nvSpPr>
        <p:spPr/>
        <p:txBody>
          <a:bodyPr/>
          <a:lstStyle/>
          <a:p>
            <a:r>
              <a:rPr lang="en-US"/>
              <a:t>Chip planning</a:t>
            </a:r>
          </a:p>
        </p:txBody>
      </p:sp>
      <p:sp>
        <p:nvSpPr>
          <p:cNvPr id="12" name="Footer Placeholder 11">
            <a:extLst>
              <a:ext uri="{FF2B5EF4-FFF2-40B4-BE49-F238E27FC236}">
                <a16:creationId xmlns:a16="http://schemas.microsoft.com/office/drawing/2014/main" id="{A8434371-D6C8-4EF9-8778-9E3058225FA7}"/>
              </a:ext>
            </a:extLst>
          </p:cNvPr>
          <p:cNvSpPr>
            <a:spLocks noGrp="1"/>
          </p:cNvSpPr>
          <p:nvPr>
            <p:ph type="ftr" sz="quarter" idx="11"/>
          </p:nvPr>
        </p:nvSpPr>
        <p:spPr/>
        <p:txBody>
          <a:bodyPr/>
          <a:lstStyle/>
          <a:p>
            <a:r>
              <a:rPr lang="en-US"/>
              <a:t>JC</a:t>
            </a:r>
          </a:p>
        </p:txBody>
      </p:sp>
      <p:sp>
        <p:nvSpPr>
          <p:cNvPr id="13" name="Slide Number Placeholder 12">
            <a:extLst>
              <a:ext uri="{FF2B5EF4-FFF2-40B4-BE49-F238E27FC236}">
                <a16:creationId xmlns:a16="http://schemas.microsoft.com/office/drawing/2014/main" id="{FA4A5B42-8461-4894-A52F-672D599F60AF}"/>
              </a:ext>
            </a:extLst>
          </p:cNvPr>
          <p:cNvSpPr>
            <a:spLocks noGrp="1"/>
          </p:cNvSpPr>
          <p:nvPr>
            <p:ph type="sldNum" sz="quarter" idx="12"/>
          </p:nvPr>
        </p:nvSpPr>
        <p:spPr/>
        <p:txBody>
          <a:bodyPr/>
          <a:lstStyle/>
          <a:p>
            <a:fld id="{B6F15528-21DE-4FAA-801E-634DDDAF4B2B}" type="slidenum">
              <a:rPr lang="en-US" smtClean="0"/>
              <a:t>2</a:t>
            </a:fld>
            <a:endParaRPr lang="en-US"/>
          </a:p>
        </p:txBody>
      </p:sp>
    </p:spTree>
    <p:extLst>
      <p:ext uri="{BB962C8B-B14F-4D97-AF65-F5344CB8AC3E}">
        <p14:creationId xmlns:p14="http://schemas.microsoft.com/office/powerpoint/2010/main" val="1191495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Binned floorplan (multiple resources)</a:t>
            </a:r>
          </a:p>
        </p:txBody>
      </p:sp>
      <p:sp>
        <p:nvSpPr>
          <p:cNvPr id="3" name="Content Placeholder 2"/>
          <p:cNvSpPr>
            <a:spLocks noGrp="1"/>
          </p:cNvSpPr>
          <p:nvPr>
            <p:ph idx="1"/>
          </p:nvPr>
        </p:nvSpPr>
        <p:spPr>
          <a:xfrm>
            <a:off x="457200" y="838200"/>
            <a:ext cx="8305800" cy="1676400"/>
          </a:xfrm>
        </p:spPr>
        <p:txBody>
          <a:bodyPr>
            <a:normAutofit fontScale="77500" lnSpcReduction="20000"/>
          </a:bodyPr>
          <a:lstStyle/>
          <a:p>
            <a:pPr marL="0" indent="0">
              <a:buNone/>
            </a:pPr>
            <a:r>
              <a:rPr lang="en-US" dirty="0"/>
              <a:t>We split all regions into rectangles. The non-ground regions can be initially specified as rectangles (multiple rectangles for each region are possible). The ground region could be the one “by default”. The rectangles could be calculated automatically (some heuristic, not necessarily offering an optimum solution).</a:t>
            </a:r>
          </a:p>
        </p:txBody>
      </p:sp>
      <p:sp>
        <p:nvSpPr>
          <p:cNvPr id="7" name="Rectangle 6"/>
          <p:cNvSpPr/>
          <p:nvPr/>
        </p:nvSpPr>
        <p:spPr>
          <a:xfrm>
            <a:off x="2133600" y="2819400"/>
            <a:ext cx="4876800" cy="33528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7"/>
              <p:cNvSpPr/>
              <p:nvPr/>
            </p:nvSpPr>
            <p:spPr>
              <a:xfrm>
                <a:off x="2895600" y="3733800"/>
                <a:ext cx="533400" cy="1524000"/>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895600" y="3733800"/>
                <a:ext cx="533400" cy="1524000"/>
              </a:xfrm>
              <a:prstGeom prst="rect">
                <a:avLst/>
              </a:prstGeom>
              <a:blipFill>
                <a:blip r:embed="rId2"/>
                <a:stretch>
                  <a:fillRect/>
                </a:stretch>
              </a:blipFill>
              <a:ln w="31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214904" y="3352800"/>
                <a:ext cx="726144" cy="2209800"/>
              </a:xfrm>
              <a:prstGeom prst="rect">
                <a:avLst/>
              </a:prstGeom>
              <a:solidFill>
                <a:srgbClr val="0000FF"/>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3</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4214904" y="3352800"/>
                <a:ext cx="726144" cy="2209800"/>
              </a:xfrm>
              <a:prstGeom prst="rect">
                <a:avLst/>
              </a:prstGeom>
              <a:blipFill>
                <a:blip r:embed="rId3"/>
                <a:stretch>
                  <a:fillRect/>
                </a:stretch>
              </a:blipFill>
              <a:ln w="3175">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486400" y="3848100"/>
                <a:ext cx="838200" cy="1295400"/>
              </a:xfrm>
              <a:prstGeom prst="rect">
                <a:avLst/>
              </a:prstGeom>
              <a:solidFill>
                <a:srgbClr val="FF0000"/>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5486400" y="3848100"/>
                <a:ext cx="838200" cy="1295400"/>
              </a:xfrm>
              <a:prstGeom prst="rect">
                <a:avLst/>
              </a:prstGeom>
              <a:blipFill>
                <a:blip r:embed="rId4"/>
                <a:stretch>
                  <a:fillRect/>
                </a:stretch>
              </a:blipFill>
              <a:ln w="3175">
                <a:solidFill>
                  <a:schemeClr val="accent1"/>
                </a:solidFill>
              </a:ln>
            </p:spPr>
            <p:txBody>
              <a:bodyPr/>
              <a:lstStyle/>
              <a:p>
                <a:r>
                  <a:rPr lang="en-US">
                    <a:noFill/>
                  </a:rPr>
                  <a:t> </a:t>
                </a:r>
              </a:p>
            </p:txBody>
          </p:sp>
        </mc:Fallback>
      </mc:AlternateContent>
      <p:sp>
        <p:nvSpPr>
          <p:cNvPr id="11" name="Rectangle 10"/>
          <p:cNvSpPr/>
          <p:nvPr/>
        </p:nvSpPr>
        <p:spPr>
          <a:xfrm>
            <a:off x="2133600" y="2819400"/>
            <a:ext cx="4876800" cy="3352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4360403" y="5682734"/>
                <a:ext cx="4231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360403" y="5682734"/>
                <a:ext cx="423193" cy="369332"/>
              </a:xfrm>
              <a:prstGeom prst="rect">
                <a:avLst/>
              </a:prstGeom>
              <a:blipFill>
                <a:blip r:embed="rId5"/>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F12EB75E-D32C-483B-AC1C-97ABE81DD238}"/>
              </a:ext>
            </a:extLst>
          </p:cNvPr>
          <p:cNvSpPr/>
          <p:nvPr/>
        </p:nvSpPr>
        <p:spPr>
          <a:xfrm>
            <a:off x="2133600" y="2819400"/>
            <a:ext cx="2081304" cy="914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0776E2E-8D08-48DD-AA66-19F11403736E}"/>
              </a:ext>
            </a:extLst>
          </p:cNvPr>
          <p:cNvSpPr/>
          <p:nvPr/>
        </p:nvSpPr>
        <p:spPr>
          <a:xfrm>
            <a:off x="2133600" y="5257800"/>
            <a:ext cx="2081304" cy="914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B24E77-A1E3-4BC5-87AA-DA6E401EECD3}"/>
              </a:ext>
            </a:extLst>
          </p:cNvPr>
          <p:cNvSpPr/>
          <p:nvPr/>
        </p:nvSpPr>
        <p:spPr>
          <a:xfrm>
            <a:off x="4944066" y="2819400"/>
            <a:ext cx="2066334" cy="10287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1DBA426-AEF1-4DFC-8AB4-082EA8CCB0DB}"/>
              </a:ext>
            </a:extLst>
          </p:cNvPr>
          <p:cNvSpPr/>
          <p:nvPr/>
        </p:nvSpPr>
        <p:spPr>
          <a:xfrm>
            <a:off x="4953000" y="5143500"/>
            <a:ext cx="2066334" cy="10287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F6BE380F-1A8E-4B5F-9282-2921D0BBB76C}"/>
              </a:ext>
            </a:extLst>
          </p:cNvPr>
          <p:cNvSpPr>
            <a:spLocks noGrp="1"/>
          </p:cNvSpPr>
          <p:nvPr>
            <p:ph type="dt" sz="half" idx="10"/>
          </p:nvPr>
        </p:nvSpPr>
        <p:spPr/>
        <p:txBody>
          <a:bodyPr/>
          <a:lstStyle/>
          <a:p>
            <a:r>
              <a:rPr lang="en-US"/>
              <a:t>Chip planning</a:t>
            </a:r>
          </a:p>
        </p:txBody>
      </p:sp>
      <p:sp>
        <p:nvSpPr>
          <p:cNvPr id="14" name="Footer Placeholder 13">
            <a:extLst>
              <a:ext uri="{FF2B5EF4-FFF2-40B4-BE49-F238E27FC236}">
                <a16:creationId xmlns:a16="http://schemas.microsoft.com/office/drawing/2014/main" id="{B41E75E6-74D5-4461-ABCF-C2E2C36C264B}"/>
              </a:ext>
            </a:extLst>
          </p:cNvPr>
          <p:cNvSpPr>
            <a:spLocks noGrp="1"/>
          </p:cNvSpPr>
          <p:nvPr>
            <p:ph type="ftr" sz="quarter" idx="11"/>
          </p:nvPr>
        </p:nvSpPr>
        <p:spPr/>
        <p:txBody>
          <a:bodyPr/>
          <a:lstStyle/>
          <a:p>
            <a:r>
              <a:rPr lang="en-US"/>
              <a:t>JC</a:t>
            </a:r>
          </a:p>
        </p:txBody>
      </p:sp>
      <p:sp>
        <p:nvSpPr>
          <p:cNvPr id="19" name="Slide Number Placeholder 18">
            <a:extLst>
              <a:ext uri="{FF2B5EF4-FFF2-40B4-BE49-F238E27FC236}">
                <a16:creationId xmlns:a16="http://schemas.microsoft.com/office/drawing/2014/main" id="{5115E56D-13DF-4CFC-B480-B2D08DFB918F}"/>
              </a:ext>
            </a:extLst>
          </p:cNvPr>
          <p:cNvSpPr>
            <a:spLocks noGrp="1"/>
          </p:cNvSpPr>
          <p:nvPr>
            <p:ph type="sldNum" sz="quarter" idx="12"/>
          </p:nvPr>
        </p:nvSpPr>
        <p:spPr/>
        <p:txBody>
          <a:bodyPr/>
          <a:lstStyle/>
          <a:p>
            <a:fld id="{B6F15528-21DE-4FAA-801E-634DDDAF4B2B}" type="slidenum">
              <a:rPr lang="en-US" smtClean="0"/>
              <a:t>20</a:t>
            </a:fld>
            <a:endParaRPr lang="en-US"/>
          </a:p>
        </p:txBody>
      </p:sp>
    </p:spTree>
    <p:extLst>
      <p:ext uri="{BB962C8B-B14F-4D97-AF65-F5344CB8AC3E}">
        <p14:creationId xmlns:p14="http://schemas.microsoft.com/office/powerpoint/2010/main" val="28659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Binned floorplan (multiple resources)</a:t>
            </a:r>
          </a:p>
        </p:txBody>
      </p:sp>
      <p:sp>
        <p:nvSpPr>
          <p:cNvPr id="3" name="Content Placeholder 2"/>
          <p:cNvSpPr>
            <a:spLocks noGrp="1"/>
          </p:cNvSpPr>
          <p:nvPr>
            <p:ph idx="1"/>
          </p:nvPr>
        </p:nvSpPr>
        <p:spPr>
          <a:xfrm>
            <a:off x="457200" y="838200"/>
            <a:ext cx="8305800" cy="1676400"/>
          </a:xfrm>
        </p:spPr>
        <p:txBody>
          <a:bodyPr>
            <a:normAutofit fontScale="92500" lnSpcReduction="20000"/>
          </a:bodyPr>
          <a:lstStyle/>
          <a:p>
            <a:pPr marL="0" indent="0">
              <a:buNone/>
            </a:pPr>
            <a:r>
              <a:rPr lang="en-US" dirty="0"/>
              <a:t>The refinement could be done by splitting big rectangles into smaller rectangles, as shown in the figure. No need to have uniform regions represented as quadtrees.</a:t>
            </a:r>
          </a:p>
        </p:txBody>
      </p:sp>
      <p:sp>
        <p:nvSpPr>
          <p:cNvPr id="7" name="Rectangle 6"/>
          <p:cNvSpPr/>
          <p:nvPr/>
        </p:nvSpPr>
        <p:spPr>
          <a:xfrm>
            <a:off x="2133600" y="2819400"/>
            <a:ext cx="4876800" cy="33528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7"/>
              <p:cNvSpPr/>
              <p:nvPr/>
            </p:nvSpPr>
            <p:spPr>
              <a:xfrm>
                <a:off x="2895600" y="3733800"/>
                <a:ext cx="533400" cy="1524000"/>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895600" y="3733800"/>
                <a:ext cx="533400" cy="1524000"/>
              </a:xfrm>
              <a:prstGeom prst="rect">
                <a:avLst/>
              </a:prstGeom>
              <a:blipFill>
                <a:blip r:embed="rId2"/>
                <a:stretch>
                  <a:fillRect/>
                </a:stretch>
              </a:blipFill>
              <a:ln w="31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214904" y="3352800"/>
                <a:ext cx="726144" cy="2209800"/>
              </a:xfrm>
              <a:prstGeom prst="rect">
                <a:avLst/>
              </a:prstGeom>
              <a:solidFill>
                <a:srgbClr val="0000FF"/>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3</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4214904" y="3352800"/>
                <a:ext cx="726144" cy="2209800"/>
              </a:xfrm>
              <a:prstGeom prst="rect">
                <a:avLst/>
              </a:prstGeom>
              <a:blipFill>
                <a:blip r:embed="rId3"/>
                <a:stretch>
                  <a:fillRect/>
                </a:stretch>
              </a:blipFill>
              <a:ln w="3175">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486400" y="3848100"/>
                <a:ext cx="838200" cy="1295400"/>
              </a:xfrm>
              <a:prstGeom prst="rect">
                <a:avLst/>
              </a:prstGeom>
              <a:solidFill>
                <a:srgbClr val="FF0000"/>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5486400" y="3848100"/>
                <a:ext cx="838200" cy="1295400"/>
              </a:xfrm>
              <a:prstGeom prst="rect">
                <a:avLst/>
              </a:prstGeom>
              <a:blipFill>
                <a:blip r:embed="rId4"/>
                <a:stretch>
                  <a:fillRect/>
                </a:stretch>
              </a:blipFill>
              <a:ln w="3175">
                <a:solidFill>
                  <a:schemeClr val="accent1"/>
                </a:solidFill>
              </a:ln>
            </p:spPr>
            <p:txBody>
              <a:bodyPr/>
              <a:lstStyle/>
              <a:p>
                <a:r>
                  <a:rPr lang="en-US">
                    <a:noFill/>
                  </a:rPr>
                  <a:t> </a:t>
                </a:r>
              </a:p>
            </p:txBody>
          </p:sp>
        </mc:Fallback>
      </mc:AlternateContent>
      <p:sp>
        <p:nvSpPr>
          <p:cNvPr id="11" name="Rectangle 10"/>
          <p:cNvSpPr/>
          <p:nvPr/>
        </p:nvSpPr>
        <p:spPr>
          <a:xfrm>
            <a:off x="2133600" y="2819400"/>
            <a:ext cx="4876800" cy="3352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4360403" y="5682734"/>
                <a:ext cx="4231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360403" y="5682734"/>
                <a:ext cx="423193" cy="369332"/>
              </a:xfrm>
              <a:prstGeom prst="rect">
                <a:avLst/>
              </a:prstGeom>
              <a:blipFill>
                <a:blip r:embed="rId5"/>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F12EB75E-D32C-483B-AC1C-97ABE81DD238}"/>
              </a:ext>
            </a:extLst>
          </p:cNvPr>
          <p:cNvSpPr/>
          <p:nvPr/>
        </p:nvSpPr>
        <p:spPr>
          <a:xfrm>
            <a:off x="2133600" y="2819400"/>
            <a:ext cx="2081304" cy="914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0776E2E-8D08-48DD-AA66-19F11403736E}"/>
              </a:ext>
            </a:extLst>
          </p:cNvPr>
          <p:cNvSpPr/>
          <p:nvPr/>
        </p:nvSpPr>
        <p:spPr>
          <a:xfrm>
            <a:off x="2133600" y="5257800"/>
            <a:ext cx="2081304" cy="914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B24E77-A1E3-4BC5-87AA-DA6E401EECD3}"/>
              </a:ext>
            </a:extLst>
          </p:cNvPr>
          <p:cNvSpPr/>
          <p:nvPr/>
        </p:nvSpPr>
        <p:spPr>
          <a:xfrm>
            <a:off x="4944066" y="2819400"/>
            <a:ext cx="2066334" cy="10287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1DBA426-AEF1-4DFC-8AB4-082EA8CCB0DB}"/>
              </a:ext>
            </a:extLst>
          </p:cNvPr>
          <p:cNvSpPr/>
          <p:nvPr/>
        </p:nvSpPr>
        <p:spPr>
          <a:xfrm>
            <a:off x="4938030" y="5143500"/>
            <a:ext cx="2081304" cy="10287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16E2C46-D573-4306-A66D-863C267CB35C}"/>
              </a:ext>
            </a:extLst>
          </p:cNvPr>
          <p:cNvCxnSpPr>
            <a:cxnSpLocks/>
            <a:stCxn id="15" idx="0"/>
            <a:endCxn id="15" idx="2"/>
          </p:cNvCxnSpPr>
          <p:nvPr/>
        </p:nvCxnSpPr>
        <p:spPr>
          <a:xfrm>
            <a:off x="3174252" y="2819400"/>
            <a:ext cx="0" cy="91440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BAD7584-A82A-4CFF-9465-FC48277BED08}"/>
              </a:ext>
            </a:extLst>
          </p:cNvPr>
          <p:cNvCxnSpPr>
            <a:cxnSpLocks/>
          </p:cNvCxnSpPr>
          <p:nvPr/>
        </p:nvCxnSpPr>
        <p:spPr>
          <a:xfrm>
            <a:off x="2133600" y="3283886"/>
            <a:ext cx="2081304"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7537FC4-2AC2-4A55-8875-564E3C42B5D1}"/>
              </a:ext>
            </a:extLst>
          </p:cNvPr>
          <p:cNvCxnSpPr>
            <a:cxnSpLocks/>
          </p:cNvCxnSpPr>
          <p:nvPr/>
        </p:nvCxnSpPr>
        <p:spPr>
          <a:xfrm>
            <a:off x="4214904" y="3105985"/>
            <a:ext cx="726144"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289D69-1CB8-4579-838F-3D3FA8A6739E}"/>
              </a:ext>
            </a:extLst>
          </p:cNvPr>
          <p:cNvCxnSpPr>
            <a:cxnSpLocks/>
            <a:stCxn id="7" idx="0"/>
          </p:cNvCxnSpPr>
          <p:nvPr/>
        </p:nvCxnSpPr>
        <p:spPr>
          <a:xfrm>
            <a:off x="4572000" y="2819400"/>
            <a:ext cx="0" cy="53340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C52C781-5C6F-453E-8D96-91A42F6F0688}"/>
              </a:ext>
            </a:extLst>
          </p:cNvPr>
          <p:cNvCxnSpPr>
            <a:cxnSpLocks/>
          </p:cNvCxnSpPr>
          <p:nvPr/>
        </p:nvCxnSpPr>
        <p:spPr>
          <a:xfrm>
            <a:off x="4929096" y="5682734"/>
            <a:ext cx="2081304"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19FDCEE-7B7A-4327-8A71-F9F8A92966CE}"/>
              </a:ext>
            </a:extLst>
          </p:cNvPr>
          <p:cNvCxnSpPr>
            <a:cxnSpLocks/>
          </p:cNvCxnSpPr>
          <p:nvPr/>
        </p:nvCxnSpPr>
        <p:spPr>
          <a:xfrm>
            <a:off x="5943600" y="5143500"/>
            <a:ext cx="0" cy="102870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92F430A-2345-4C3A-A803-04C4EA9F1AE7}"/>
              </a:ext>
            </a:extLst>
          </p:cNvPr>
          <p:cNvCxnSpPr>
            <a:cxnSpLocks/>
            <a:stCxn id="8" idx="1"/>
            <a:endCxn id="8" idx="3"/>
          </p:cNvCxnSpPr>
          <p:nvPr/>
        </p:nvCxnSpPr>
        <p:spPr>
          <a:xfrm>
            <a:off x="2895600" y="4495800"/>
            <a:ext cx="5334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3225353-3EC8-4978-86EA-9E2F41DFE347}"/>
              </a:ext>
            </a:extLst>
          </p:cNvPr>
          <p:cNvCxnSpPr>
            <a:cxnSpLocks/>
            <a:stCxn id="15" idx="2"/>
            <a:endCxn id="8" idx="2"/>
          </p:cNvCxnSpPr>
          <p:nvPr/>
        </p:nvCxnSpPr>
        <p:spPr>
          <a:xfrm flipH="1">
            <a:off x="3162300" y="3733800"/>
            <a:ext cx="11952" cy="152400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227A4D4-5712-4570-B8F7-ED32DCB602FD}"/>
              </a:ext>
            </a:extLst>
          </p:cNvPr>
          <p:cNvCxnSpPr>
            <a:cxnSpLocks/>
          </p:cNvCxnSpPr>
          <p:nvPr/>
        </p:nvCxnSpPr>
        <p:spPr>
          <a:xfrm>
            <a:off x="5221370" y="3848100"/>
            <a:ext cx="0" cy="129540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1E2097-FA11-4181-8629-B2DE74FD3C03}"/>
              </a:ext>
            </a:extLst>
          </p:cNvPr>
          <p:cNvCxnSpPr>
            <a:cxnSpLocks/>
            <a:endCxn id="10" idx="1"/>
          </p:cNvCxnSpPr>
          <p:nvPr/>
        </p:nvCxnSpPr>
        <p:spPr>
          <a:xfrm>
            <a:off x="4938030" y="4495800"/>
            <a:ext cx="54837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Date Placeholder 12">
            <a:extLst>
              <a:ext uri="{FF2B5EF4-FFF2-40B4-BE49-F238E27FC236}">
                <a16:creationId xmlns:a16="http://schemas.microsoft.com/office/drawing/2014/main" id="{A3E4DAEA-6C30-4776-B7B7-13DEBBC457AB}"/>
              </a:ext>
            </a:extLst>
          </p:cNvPr>
          <p:cNvSpPr>
            <a:spLocks noGrp="1"/>
          </p:cNvSpPr>
          <p:nvPr>
            <p:ph type="dt" sz="half" idx="10"/>
          </p:nvPr>
        </p:nvSpPr>
        <p:spPr/>
        <p:txBody>
          <a:bodyPr/>
          <a:lstStyle/>
          <a:p>
            <a:r>
              <a:rPr lang="en-US"/>
              <a:t>Chip planning</a:t>
            </a:r>
          </a:p>
        </p:txBody>
      </p:sp>
      <p:sp>
        <p:nvSpPr>
          <p:cNvPr id="19" name="Footer Placeholder 18">
            <a:extLst>
              <a:ext uri="{FF2B5EF4-FFF2-40B4-BE49-F238E27FC236}">
                <a16:creationId xmlns:a16="http://schemas.microsoft.com/office/drawing/2014/main" id="{638C8C78-5EB0-4636-918A-E2252C17293C}"/>
              </a:ext>
            </a:extLst>
          </p:cNvPr>
          <p:cNvSpPr>
            <a:spLocks noGrp="1"/>
          </p:cNvSpPr>
          <p:nvPr>
            <p:ph type="ftr" sz="quarter" idx="11"/>
          </p:nvPr>
        </p:nvSpPr>
        <p:spPr/>
        <p:txBody>
          <a:bodyPr/>
          <a:lstStyle/>
          <a:p>
            <a:r>
              <a:rPr lang="en-US"/>
              <a:t>JC</a:t>
            </a:r>
          </a:p>
        </p:txBody>
      </p:sp>
      <p:sp>
        <p:nvSpPr>
          <p:cNvPr id="21" name="Slide Number Placeholder 20">
            <a:extLst>
              <a:ext uri="{FF2B5EF4-FFF2-40B4-BE49-F238E27FC236}">
                <a16:creationId xmlns:a16="http://schemas.microsoft.com/office/drawing/2014/main" id="{2DC63D1C-6F16-44EE-8F33-351F196B3069}"/>
              </a:ext>
            </a:extLst>
          </p:cNvPr>
          <p:cNvSpPr>
            <a:spLocks noGrp="1"/>
          </p:cNvSpPr>
          <p:nvPr>
            <p:ph type="sldNum" sz="quarter" idx="12"/>
          </p:nvPr>
        </p:nvSpPr>
        <p:spPr/>
        <p:txBody>
          <a:bodyPr/>
          <a:lstStyle/>
          <a:p>
            <a:fld id="{B6F15528-21DE-4FAA-801E-634DDDAF4B2B}" type="slidenum">
              <a:rPr lang="en-US" smtClean="0"/>
              <a:t>21</a:t>
            </a:fld>
            <a:endParaRPr lang="en-US"/>
          </a:p>
        </p:txBody>
      </p:sp>
    </p:spTree>
    <p:extLst>
      <p:ext uri="{BB962C8B-B14F-4D97-AF65-F5344CB8AC3E}">
        <p14:creationId xmlns:p14="http://schemas.microsoft.com/office/powerpoint/2010/main" val="805613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400800" y="914400"/>
            <a:ext cx="1295400" cy="1594366"/>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696200" y="914400"/>
            <a:ext cx="1219200" cy="2971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400800" y="2508766"/>
            <a:ext cx="1295400" cy="137743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Binned floorplan (multiple resources)</a:t>
            </a:r>
          </a:p>
        </p:txBody>
      </p:sp>
      <p:grpSp>
        <p:nvGrpSpPr>
          <p:cNvPr id="123" name="Group 122"/>
          <p:cNvGrpSpPr/>
          <p:nvPr/>
        </p:nvGrpSpPr>
        <p:grpSpPr>
          <a:xfrm>
            <a:off x="1447800" y="1752600"/>
            <a:ext cx="3657600" cy="3657600"/>
            <a:chOff x="1447800" y="1066800"/>
            <a:chExt cx="3657600" cy="3657600"/>
          </a:xfrm>
          <a:scene3d>
            <a:camera prst="isometricTopUp"/>
            <a:lightRig rig="threePt" dir="t"/>
          </a:scene3d>
        </p:grpSpPr>
        <p:sp>
          <p:nvSpPr>
            <p:cNvPr id="124" name="Rectangle 123"/>
            <p:cNvSpPr/>
            <p:nvPr/>
          </p:nvSpPr>
          <p:spPr>
            <a:xfrm>
              <a:off x="2362200" y="2895600"/>
              <a:ext cx="457200" cy="457200"/>
            </a:xfrm>
            <a:prstGeom prst="rect">
              <a:avLst/>
            </a:prstGeom>
            <a:solidFill>
              <a:schemeClr val="bg1">
                <a:lumMod val="6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1447800" y="1066800"/>
              <a:ext cx="3657600" cy="3657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a:off x="4191000" y="2895600"/>
              <a:ext cx="0" cy="1828800"/>
            </a:xfrm>
            <a:prstGeom prst="line">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25" idx="1"/>
              <a:endCxn id="125" idx="3"/>
            </p:cNvCxnSpPr>
            <p:nvPr/>
          </p:nvCxnSpPr>
          <p:spPr>
            <a:xfrm>
              <a:off x="1447800" y="2895600"/>
              <a:ext cx="3657600" cy="0"/>
            </a:xfrm>
            <a:prstGeom prst="line">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2362200" y="1066800"/>
              <a:ext cx="0" cy="3657600"/>
            </a:xfrm>
            <a:prstGeom prst="line">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25" idx="2"/>
            </p:cNvCxnSpPr>
            <p:nvPr/>
          </p:nvCxnSpPr>
          <p:spPr>
            <a:xfrm>
              <a:off x="3276600" y="1066800"/>
              <a:ext cx="0" cy="3657600"/>
            </a:xfrm>
            <a:prstGeom prst="line">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447800" y="1981200"/>
              <a:ext cx="1828800" cy="0"/>
            </a:xfrm>
            <a:prstGeom prst="line">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447800" y="3810000"/>
              <a:ext cx="3657600" cy="0"/>
            </a:xfrm>
            <a:prstGeom prst="line">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905000" y="1066800"/>
              <a:ext cx="0" cy="3657600"/>
            </a:xfrm>
            <a:prstGeom prst="line">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819400" y="1066800"/>
              <a:ext cx="0" cy="914400"/>
            </a:xfrm>
            <a:prstGeom prst="line">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447800" y="1524000"/>
              <a:ext cx="1828800" cy="0"/>
            </a:xfrm>
            <a:prstGeom prst="line">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447800" y="2438400"/>
              <a:ext cx="914400" cy="0"/>
            </a:xfrm>
            <a:prstGeom prst="line">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447800" y="3352800"/>
              <a:ext cx="1828800" cy="0"/>
            </a:xfrm>
            <a:prstGeom prst="line">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819400" y="2895600"/>
              <a:ext cx="0" cy="914400"/>
            </a:xfrm>
            <a:prstGeom prst="line">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447800" y="4267200"/>
              <a:ext cx="914400" cy="0"/>
            </a:xfrm>
            <a:prstGeom prst="line">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133600" y="3810000"/>
              <a:ext cx="0" cy="914400"/>
            </a:xfrm>
            <a:prstGeom prst="line">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905000" y="4038600"/>
              <a:ext cx="457200" cy="0"/>
            </a:xfrm>
            <a:prstGeom prst="line">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905000" y="4495800"/>
              <a:ext cx="457200" cy="0"/>
            </a:xfrm>
            <a:prstGeom prst="line">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1447800" y="1143000"/>
            <a:ext cx="3657600" cy="3657600"/>
            <a:chOff x="1447800" y="1066800"/>
            <a:chExt cx="3657600" cy="3657600"/>
          </a:xfrm>
          <a:scene3d>
            <a:camera prst="isometricTopUp"/>
            <a:lightRig rig="threePt" dir="t"/>
          </a:scene3d>
        </p:grpSpPr>
        <p:sp>
          <p:nvSpPr>
            <p:cNvPr id="105" name="Rectangle 104"/>
            <p:cNvSpPr/>
            <p:nvPr/>
          </p:nvSpPr>
          <p:spPr>
            <a:xfrm>
              <a:off x="2362200" y="2895600"/>
              <a:ext cx="457200" cy="457200"/>
            </a:xfrm>
            <a:prstGeom prst="rect">
              <a:avLst/>
            </a:prstGeom>
            <a:solidFill>
              <a:schemeClr val="bg1">
                <a:lumMod val="6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1447800" y="1066800"/>
              <a:ext cx="3657600" cy="3657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p:cNvCxnSpPr/>
            <p:nvPr/>
          </p:nvCxnSpPr>
          <p:spPr>
            <a:xfrm>
              <a:off x="4191000" y="2895600"/>
              <a:ext cx="0" cy="1828800"/>
            </a:xfrm>
            <a:prstGeom prst="line">
              <a:avLst/>
            </a:prstGeom>
            <a:noFill/>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6" idx="1"/>
              <a:endCxn id="106" idx="3"/>
            </p:cNvCxnSpPr>
            <p:nvPr/>
          </p:nvCxnSpPr>
          <p:spPr>
            <a:xfrm>
              <a:off x="1447800" y="2895600"/>
              <a:ext cx="3657600" cy="0"/>
            </a:xfrm>
            <a:prstGeom prst="line">
              <a:avLst/>
            </a:prstGeom>
            <a:noFill/>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362200" y="1066800"/>
              <a:ext cx="0" cy="3657600"/>
            </a:xfrm>
            <a:prstGeom prst="line">
              <a:avLst/>
            </a:prstGeom>
            <a:noFill/>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endCxn id="106" idx="2"/>
            </p:cNvCxnSpPr>
            <p:nvPr/>
          </p:nvCxnSpPr>
          <p:spPr>
            <a:xfrm>
              <a:off x="3276600" y="1066800"/>
              <a:ext cx="0" cy="3657600"/>
            </a:xfrm>
            <a:prstGeom prst="line">
              <a:avLst/>
            </a:prstGeom>
            <a:noFill/>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47800" y="1981200"/>
              <a:ext cx="1828800" cy="0"/>
            </a:xfrm>
            <a:prstGeom prst="line">
              <a:avLst/>
            </a:prstGeom>
            <a:noFill/>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447800" y="3810000"/>
              <a:ext cx="3657600" cy="0"/>
            </a:xfrm>
            <a:prstGeom prst="line">
              <a:avLst/>
            </a:prstGeom>
            <a:noFill/>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905000" y="1066800"/>
              <a:ext cx="0" cy="3657600"/>
            </a:xfrm>
            <a:prstGeom prst="line">
              <a:avLst/>
            </a:prstGeom>
            <a:noFill/>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819400" y="1066800"/>
              <a:ext cx="0" cy="914400"/>
            </a:xfrm>
            <a:prstGeom prst="line">
              <a:avLst/>
            </a:prstGeom>
            <a:noFill/>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447800" y="1524000"/>
              <a:ext cx="1828800" cy="0"/>
            </a:xfrm>
            <a:prstGeom prst="line">
              <a:avLst/>
            </a:prstGeom>
            <a:noFill/>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447800" y="2438400"/>
              <a:ext cx="914400" cy="0"/>
            </a:xfrm>
            <a:prstGeom prst="line">
              <a:avLst/>
            </a:prstGeom>
            <a:noFill/>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447800" y="3352800"/>
              <a:ext cx="1828800" cy="0"/>
            </a:xfrm>
            <a:prstGeom prst="line">
              <a:avLst/>
            </a:prstGeom>
            <a:noFill/>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819400" y="2895600"/>
              <a:ext cx="0" cy="914400"/>
            </a:xfrm>
            <a:prstGeom prst="line">
              <a:avLst/>
            </a:prstGeom>
            <a:noFill/>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447800" y="4267200"/>
              <a:ext cx="914400" cy="0"/>
            </a:xfrm>
            <a:prstGeom prst="line">
              <a:avLst/>
            </a:prstGeom>
            <a:noFill/>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2133600" y="3810000"/>
              <a:ext cx="0" cy="914400"/>
            </a:xfrm>
            <a:prstGeom prst="line">
              <a:avLst/>
            </a:prstGeom>
            <a:noFill/>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905000" y="4038600"/>
              <a:ext cx="457200" cy="0"/>
            </a:xfrm>
            <a:prstGeom prst="line">
              <a:avLst/>
            </a:prstGeom>
            <a:noFill/>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905000" y="4495800"/>
              <a:ext cx="457200" cy="0"/>
            </a:xfrm>
            <a:prstGeom prst="line">
              <a:avLst/>
            </a:prstGeom>
            <a:noFill/>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1447800" y="533400"/>
            <a:ext cx="3657600" cy="3657600"/>
            <a:chOff x="1447800" y="1066800"/>
            <a:chExt cx="3657600" cy="3657600"/>
          </a:xfrm>
          <a:scene3d>
            <a:camera prst="isometricTopUp"/>
            <a:lightRig rig="threePt" dir="t"/>
          </a:scene3d>
        </p:grpSpPr>
        <p:sp>
          <p:nvSpPr>
            <p:cNvPr id="8" name="Rectangle 7"/>
            <p:cNvSpPr/>
            <p:nvPr/>
          </p:nvSpPr>
          <p:spPr>
            <a:xfrm>
              <a:off x="2362200" y="2895600"/>
              <a:ext cx="457200" cy="4572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447800" y="1066800"/>
              <a:ext cx="3657600" cy="36576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4191000" y="2895600"/>
              <a:ext cx="0" cy="1828800"/>
            </a:xfrm>
            <a:prstGeom prst="line">
              <a:avLst/>
            </a:prstGeom>
            <a:no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6" idx="1"/>
              <a:endCxn id="46" idx="3"/>
            </p:cNvCxnSpPr>
            <p:nvPr/>
          </p:nvCxnSpPr>
          <p:spPr>
            <a:xfrm>
              <a:off x="1447800" y="2895600"/>
              <a:ext cx="3657600" cy="0"/>
            </a:xfrm>
            <a:prstGeom prst="line">
              <a:avLst/>
            </a:prstGeom>
            <a:no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362200" y="1066800"/>
              <a:ext cx="0" cy="3657600"/>
            </a:xfrm>
            <a:prstGeom prst="line">
              <a:avLst/>
            </a:prstGeom>
            <a:no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6" idx="2"/>
            </p:cNvCxnSpPr>
            <p:nvPr/>
          </p:nvCxnSpPr>
          <p:spPr>
            <a:xfrm>
              <a:off x="3276600" y="1066800"/>
              <a:ext cx="0" cy="3657600"/>
            </a:xfrm>
            <a:prstGeom prst="line">
              <a:avLst/>
            </a:prstGeom>
            <a:no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447800" y="1981200"/>
              <a:ext cx="1828800" cy="0"/>
            </a:xfrm>
            <a:prstGeom prst="line">
              <a:avLst/>
            </a:prstGeom>
            <a:no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447800" y="3810000"/>
              <a:ext cx="3657600" cy="0"/>
            </a:xfrm>
            <a:prstGeom prst="line">
              <a:avLst/>
            </a:prstGeom>
            <a:no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905000" y="1066800"/>
              <a:ext cx="0" cy="3657600"/>
            </a:xfrm>
            <a:prstGeom prst="line">
              <a:avLst/>
            </a:prstGeom>
            <a:no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819400" y="1066800"/>
              <a:ext cx="0" cy="914400"/>
            </a:xfrm>
            <a:prstGeom prst="line">
              <a:avLst/>
            </a:prstGeom>
            <a:no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447800" y="1524000"/>
              <a:ext cx="1828800" cy="0"/>
            </a:xfrm>
            <a:prstGeom prst="line">
              <a:avLst/>
            </a:prstGeom>
            <a:no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447800" y="2438400"/>
              <a:ext cx="914400" cy="0"/>
            </a:xfrm>
            <a:prstGeom prst="line">
              <a:avLst/>
            </a:prstGeom>
            <a:no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447800" y="3352800"/>
              <a:ext cx="1828800" cy="0"/>
            </a:xfrm>
            <a:prstGeom prst="line">
              <a:avLst/>
            </a:prstGeom>
            <a:no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819400" y="2895600"/>
              <a:ext cx="0" cy="914400"/>
            </a:xfrm>
            <a:prstGeom prst="line">
              <a:avLst/>
            </a:prstGeom>
            <a:no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447800" y="4267200"/>
              <a:ext cx="914400" cy="0"/>
            </a:xfrm>
            <a:prstGeom prst="line">
              <a:avLst/>
            </a:prstGeom>
            <a:no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133600" y="3810000"/>
              <a:ext cx="0" cy="914400"/>
            </a:xfrm>
            <a:prstGeom prst="line">
              <a:avLst/>
            </a:prstGeom>
            <a:no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905000" y="4038600"/>
              <a:ext cx="457200" cy="0"/>
            </a:xfrm>
            <a:prstGeom prst="line">
              <a:avLst/>
            </a:prstGeom>
            <a:noFill/>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905000" y="4495800"/>
              <a:ext cx="457200" cy="0"/>
            </a:xfrm>
            <a:prstGeom prst="line">
              <a:avLst/>
            </a:prstGeom>
            <a:noFill/>
            <a:ln w="28575">
              <a:solidFill>
                <a:srgbClr val="0000FF"/>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 name="TextBox 11"/>
              <p:cNvSpPr txBox="1"/>
              <p:nvPr/>
            </p:nvSpPr>
            <p:spPr>
              <a:xfrm>
                <a:off x="321804" y="2139434"/>
                <a:ext cx="4231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21804" y="2139434"/>
                <a:ext cx="42319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p:cNvSpPr txBox="1"/>
              <p:nvPr/>
            </p:nvSpPr>
            <p:spPr>
              <a:xfrm>
                <a:off x="304800" y="2783064"/>
                <a:ext cx="4285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xmlns="">
          <p:sp>
            <p:nvSpPr>
              <p:cNvPr id="142" name="TextBox 141"/>
              <p:cNvSpPr txBox="1">
                <a:spLocks noRot="1" noChangeAspect="1" noMove="1" noResize="1" noEditPoints="1" noAdjustHandles="1" noChangeArrowheads="1" noChangeShapeType="1" noTextEdit="1"/>
              </p:cNvSpPr>
              <p:nvPr/>
            </p:nvSpPr>
            <p:spPr>
              <a:xfrm>
                <a:off x="304800" y="2783064"/>
                <a:ext cx="428515"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p:cNvSpPr txBox="1"/>
              <p:nvPr/>
            </p:nvSpPr>
            <p:spPr>
              <a:xfrm>
                <a:off x="304800" y="3389136"/>
                <a:ext cx="4285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3</m:t>
                          </m:r>
                        </m:sub>
                      </m:sSub>
                    </m:oMath>
                  </m:oMathPara>
                </a14:m>
                <a:endParaRPr lang="en-US" dirty="0"/>
              </a:p>
            </p:txBody>
          </p:sp>
        </mc:Choice>
        <mc:Fallback xmlns="">
          <p:sp>
            <p:nvSpPr>
              <p:cNvPr id="143" name="TextBox 142"/>
              <p:cNvSpPr txBox="1">
                <a:spLocks noRot="1" noChangeAspect="1" noMove="1" noResize="1" noEditPoints="1" noAdjustHandles="1" noChangeArrowheads="1" noChangeShapeType="1" noTextEdit="1"/>
              </p:cNvSpPr>
              <p:nvPr/>
            </p:nvSpPr>
            <p:spPr>
              <a:xfrm>
                <a:off x="304800" y="3389136"/>
                <a:ext cx="42851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62000" y="5257800"/>
                <a:ext cx="7257884" cy="1250471"/>
              </a:xfrm>
              <a:prstGeom prst="rect">
                <a:avLst/>
              </a:prstGeom>
              <a:noFill/>
            </p:spPr>
            <p:txBody>
              <a:bodyPr wrap="none" rtlCol="0">
                <a:spAutoFit/>
              </a:bodyPr>
              <a:lstStyle/>
              <a:p>
                <a:r>
                  <a:rPr lang="en-US" dirty="0"/>
                  <a:t>Every cell (with area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𝑐</m:t>
                        </m:r>
                      </m:sub>
                    </m:sSub>
                  </m:oMath>
                </a14:m>
                <a:r>
                  <a:rPr lang="en-US" dirty="0"/>
                  <a:t>) can allocate a certain area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𝑐𝑟</m:t>
                        </m:r>
                      </m:sub>
                    </m:sSub>
                  </m:oMath>
                </a14:m>
                <a:r>
                  <a:rPr lang="en-US" dirty="0"/>
                  <a:t> for each resource </a:t>
                </a:r>
                <a14:m>
                  <m:oMath xmlns:m="http://schemas.openxmlformats.org/officeDocument/2006/math">
                    <m:r>
                      <a:rPr lang="en-US" b="0" i="1" smtClean="0">
                        <a:latin typeface="Cambria Math" panose="02040503050406030204" pitchFamily="18" charset="0"/>
                      </a:rPr>
                      <m:t>𝑟</m:t>
                    </m:r>
                  </m:oMath>
                </a14:m>
                <a:r>
                  <a:rPr lang="en-US" dirty="0"/>
                  <a:t>:</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3</m:t>
                              </m:r>
                            </m:sub>
                          </m:sSub>
                        </m:sub>
                      </m:sSub>
                    </m:oMath>
                  </m:oMathPara>
                </a14:m>
                <a:endParaRPr lang="en-US" dirty="0"/>
              </a:p>
              <a:p>
                <a:r>
                  <a:rPr lang="en-US" dirty="0"/>
                  <a:t>Every block </a:t>
                </a:r>
                <a14:m>
                  <m:oMath xmlns:m="http://schemas.openxmlformats.org/officeDocument/2006/math">
                    <m:r>
                      <a:rPr lang="en-US" b="0" i="1" smtClean="0">
                        <a:latin typeface="Cambria Math" panose="02040503050406030204" pitchFamily="18" charset="0"/>
                      </a:rPr>
                      <m:t>𝑏</m:t>
                    </m:r>
                  </m:oMath>
                </a14:m>
                <a:r>
                  <a:rPr lang="en-US" dirty="0"/>
                  <a:t> (with area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𝑏</m:t>
                        </m:r>
                      </m:sub>
                    </m:sSub>
                  </m:oMath>
                </a14:m>
                <a:r>
                  <a:rPr lang="en-US" dirty="0"/>
                  <a:t>) has a certain requirement for each resource </a:t>
                </a:r>
                <a14:m>
                  <m:oMath xmlns:m="http://schemas.openxmlformats.org/officeDocument/2006/math">
                    <m:r>
                      <a:rPr lang="en-US" b="0" i="1" smtClean="0">
                        <a:latin typeface="Cambria Math" panose="02040503050406030204" pitchFamily="18" charset="0"/>
                      </a:rPr>
                      <m:t>𝑟</m:t>
                    </m:r>
                  </m:oMath>
                </a14:m>
                <a:r>
                  <a:rPr lang="en-US" dirty="0"/>
                  <a:t>:</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𝑏</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3</m:t>
                              </m:r>
                            </m:sub>
                          </m:sSub>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762000" y="5257800"/>
                <a:ext cx="7257884" cy="1250471"/>
              </a:xfrm>
              <a:prstGeom prst="rect">
                <a:avLst/>
              </a:prstGeom>
              <a:blipFill>
                <a:blip r:embed="rId5"/>
                <a:stretch>
                  <a:fillRect l="-672" t="-2927"/>
                </a:stretch>
              </a:blipFill>
            </p:spPr>
            <p:txBody>
              <a:bodyPr/>
              <a:lstStyle/>
              <a:p>
                <a:r>
                  <a:rPr lang="en-US">
                    <a:noFill/>
                  </a:rPr>
                  <a:t> </a:t>
                </a:r>
              </a:p>
            </p:txBody>
          </p:sp>
        </mc:Fallback>
      </mc:AlternateContent>
      <p:sp>
        <p:nvSpPr>
          <p:cNvPr id="17" name="Rectangle 16"/>
          <p:cNvSpPr/>
          <p:nvPr/>
        </p:nvSpPr>
        <p:spPr>
          <a:xfrm>
            <a:off x="7010400" y="1600200"/>
            <a:ext cx="1524000" cy="1524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7047006" y="1835271"/>
                <a:ext cx="645368"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𝑐</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𝑟</m:t>
                              </m:r>
                            </m:e>
                            <m:sub>
                              <m:r>
                                <a:rPr lang="en-US" b="0" i="1" smtClean="0">
                                  <a:solidFill>
                                    <a:schemeClr val="bg1"/>
                                  </a:solidFill>
                                  <a:latin typeface="Cambria Math" panose="02040503050406030204" pitchFamily="18" charset="0"/>
                                </a:rPr>
                                <m:t>1</m:t>
                              </m:r>
                            </m:sub>
                          </m:sSub>
                        </m:sub>
                      </m:sSub>
                    </m:oMath>
                  </m:oMathPara>
                </a14:m>
                <a:endParaRPr lang="en-US" dirty="0">
                  <a:solidFill>
                    <a:schemeClr val="bg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047006" y="1835271"/>
                <a:ext cx="645368" cy="39312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Box 143"/>
              <p:cNvSpPr txBox="1"/>
              <p:nvPr/>
            </p:nvSpPr>
            <p:spPr>
              <a:xfrm>
                <a:off x="7050832" y="2578679"/>
                <a:ext cx="645369"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𝑐</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𝑟</m:t>
                              </m:r>
                            </m:e>
                            <m:sub>
                              <m:r>
                                <a:rPr lang="en-US" b="0" i="1" smtClean="0">
                                  <a:solidFill>
                                    <a:schemeClr val="bg1"/>
                                  </a:solidFill>
                                  <a:latin typeface="Cambria Math" panose="02040503050406030204" pitchFamily="18" charset="0"/>
                                </a:rPr>
                                <m:t>2</m:t>
                              </m:r>
                            </m:sub>
                          </m:sSub>
                        </m:sub>
                      </m:sSub>
                    </m:oMath>
                  </m:oMathPara>
                </a14:m>
                <a:endParaRPr lang="en-US" dirty="0">
                  <a:solidFill>
                    <a:schemeClr val="bg1"/>
                  </a:solidFill>
                </a:endParaRPr>
              </a:p>
            </p:txBody>
          </p:sp>
        </mc:Choice>
        <mc:Fallback xmlns="">
          <p:sp>
            <p:nvSpPr>
              <p:cNvPr id="144" name="TextBox 143"/>
              <p:cNvSpPr txBox="1">
                <a:spLocks noRot="1" noChangeAspect="1" noMove="1" noResize="1" noEditPoints="1" noAdjustHandles="1" noChangeArrowheads="1" noChangeShapeType="1" noTextEdit="1"/>
              </p:cNvSpPr>
              <p:nvPr/>
            </p:nvSpPr>
            <p:spPr>
              <a:xfrm>
                <a:off x="7050832" y="2578679"/>
                <a:ext cx="645369" cy="39312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Box 144"/>
              <p:cNvSpPr txBox="1"/>
              <p:nvPr/>
            </p:nvSpPr>
            <p:spPr>
              <a:xfrm>
                <a:off x="7848600" y="2197679"/>
                <a:ext cx="645369" cy="3944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𝑐</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𝑟</m:t>
                              </m:r>
                            </m:e>
                            <m:sub>
                              <m:r>
                                <a:rPr lang="en-US" b="0" i="1" smtClean="0">
                                  <a:solidFill>
                                    <a:schemeClr val="bg1"/>
                                  </a:solidFill>
                                  <a:latin typeface="Cambria Math" panose="02040503050406030204" pitchFamily="18" charset="0"/>
                                </a:rPr>
                                <m:t>3</m:t>
                              </m:r>
                            </m:sub>
                          </m:sSub>
                        </m:sub>
                      </m:sSub>
                    </m:oMath>
                  </m:oMathPara>
                </a14:m>
                <a:endParaRPr lang="en-US" dirty="0">
                  <a:solidFill>
                    <a:schemeClr val="bg1"/>
                  </a:solidFill>
                </a:endParaRPr>
              </a:p>
            </p:txBody>
          </p:sp>
        </mc:Choice>
        <mc:Fallback xmlns="">
          <p:sp>
            <p:nvSpPr>
              <p:cNvPr id="145" name="TextBox 144"/>
              <p:cNvSpPr txBox="1">
                <a:spLocks noRot="1" noChangeAspect="1" noMove="1" noResize="1" noEditPoints="1" noAdjustHandles="1" noChangeArrowheads="1" noChangeShapeType="1" noTextEdit="1"/>
              </p:cNvSpPr>
              <p:nvPr/>
            </p:nvSpPr>
            <p:spPr>
              <a:xfrm>
                <a:off x="7848600" y="2197679"/>
                <a:ext cx="645369" cy="394403"/>
              </a:xfrm>
              <a:prstGeom prst="rect">
                <a:avLst/>
              </a:prstGeom>
              <a:blipFill>
                <a:blip r:embed="rId8"/>
                <a:stretch>
                  <a:fillRect/>
                </a:stretch>
              </a:blipFill>
            </p:spPr>
            <p:txBody>
              <a:bodyPr/>
              <a:lstStyle/>
              <a:p>
                <a:r>
                  <a:rPr lang="en-US">
                    <a:noFill/>
                  </a:rPr>
                  <a:t> </a:t>
                </a:r>
              </a:p>
            </p:txBody>
          </p:sp>
        </mc:Fallback>
      </mc:AlternateContent>
      <p:sp>
        <p:nvSpPr>
          <p:cNvPr id="22" name="TextBox 21"/>
          <p:cNvSpPr txBox="1"/>
          <p:nvPr/>
        </p:nvSpPr>
        <p:spPr>
          <a:xfrm>
            <a:off x="7520568" y="3116676"/>
            <a:ext cx="503664" cy="369332"/>
          </a:xfrm>
          <a:prstGeom prst="rect">
            <a:avLst/>
          </a:prstGeom>
          <a:noFill/>
        </p:spPr>
        <p:txBody>
          <a:bodyPr wrap="none" rtlCol="0">
            <a:spAutoFit/>
          </a:bodyPr>
          <a:lstStyle/>
          <a:p>
            <a:r>
              <a:rPr lang="en-US" dirty="0">
                <a:solidFill>
                  <a:schemeClr val="bg1"/>
                </a:solidFill>
              </a:rPr>
              <a:t>cell</a:t>
            </a:r>
          </a:p>
        </p:txBody>
      </p:sp>
      <p:sp>
        <p:nvSpPr>
          <p:cNvPr id="3" name="Date Placeholder 2">
            <a:extLst>
              <a:ext uri="{FF2B5EF4-FFF2-40B4-BE49-F238E27FC236}">
                <a16:creationId xmlns:a16="http://schemas.microsoft.com/office/drawing/2014/main" id="{B5276112-D094-4958-8F5C-74DCA20051D9}"/>
              </a:ext>
            </a:extLst>
          </p:cNvPr>
          <p:cNvSpPr>
            <a:spLocks noGrp="1"/>
          </p:cNvSpPr>
          <p:nvPr>
            <p:ph type="dt" sz="half" idx="10"/>
          </p:nvPr>
        </p:nvSpPr>
        <p:spPr/>
        <p:txBody>
          <a:bodyPr/>
          <a:lstStyle/>
          <a:p>
            <a:r>
              <a:rPr lang="en-US"/>
              <a:t>Chip planning</a:t>
            </a:r>
          </a:p>
        </p:txBody>
      </p:sp>
      <p:sp>
        <p:nvSpPr>
          <p:cNvPr id="7" name="Footer Placeholder 6">
            <a:extLst>
              <a:ext uri="{FF2B5EF4-FFF2-40B4-BE49-F238E27FC236}">
                <a16:creationId xmlns:a16="http://schemas.microsoft.com/office/drawing/2014/main" id="{9FBE4FCA-17B5-4E8A-9E2D-AC0D06477402}"/>
              </a:ext>
            </a:extLst>
          </p:cNvPr>
          <p:cNvSpPr>
            <a:spLocks noGrp="1"/>
          </p:cNvSpPr>
          <p:nvPr>
            <p:ph type="ftr" sz="quarter" idx="11"/>
          </p:nvPr>
        </p:nvSpPr>
        <p:spPr/>
        <p:txBody>
          <a:bodyPr/>
          <a:lstStyle/>
          <a:p>
            <a:r>
              <a:rPr lang="en-US"/>
              <a:t>JC</a:t>
            </a:r>
          </a:p>
        </p:txBody>
      </p:sp>
      <p:sp>
        <p:nvSpPr>
          <p:cNvPr id="9" name="Slide Number Placeholder 8">
            <a:extLst>
              <a:ext uri="{FF2B5EF4-FFF2-40B4-BE49-F238E27FC236}">
                <a16:creationId xmlns:a16="http://schemas.microsoft.com/office/drawing/2014/main" id="{ED776808-F719-4130-9D24-077668648729}"/>
              </a:ext>
            </a:extLst>
          </p:cNvPr>
          <p:cNvSpPr>
            <a:spLocks noGrp="1"/>
          </p:cNvSpPr>
          <p:nvPr>
            <p:ph type="sldNum" sz="quarter" idx="12"/>
          </p:nvPr>
        </p:nvSpPr>
        <p:spPr/>
        <p:txBody>
          <a:bodyPr/>
          <a:lstStyle/>
          <a:p>
            <a:fld id="{B6F15528-21DE-4FAA-801E-634DDDAF4B2B}" type="slidenum">
              <a:rPr lang="en-US" smtClean="0"/>
              <a:t>22</a:t>
            </a:fld>
            <a:endParaRPr lang="en-US"/>
          </a:p>
        </p:txBody>
      </p:sp>
    </p:spTree>
    <p:extLst>
      <p:ext uri="{BB962C8B-B14F-4D97-AF65-F5344CB8AC3E}">
        <p14:creationId xmlns:p14="http://schemas.microsoft.com/office/powerpoint/2010/main" val="4122287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Redefinition of constraints</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a:xfrm>
                <a:off x="457200" y="914400"/>
                <a:ext cx="8229600" cy="5334000"/>
              </a:xfrm>
            </p:spPr>
            <p:txBody>
              <a:bodyPr>
                <a:normAutofit fontScale="62500" lnSpcReduction="20000"/>
              </a:bodyPr>
              <a:lstStyle/>
              <a:p>
                <a:r>
                  <a:rPr lang="en-US" dirty="0"/>
                  <a:t>Cell area occupied by each block:</a:t>
                </a:r>
                <a:br>
                  <a:rPr lang="en-US" dirty="0"/>
                </a:br>
                <a:br>
                  <a:rPr lang="en-US" dirty="0"/>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𝑏𝑐</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𝑟</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𝑏𝑐𝑟</m:t>
                            </m:r>
                          </m:sub>
                        </m:sSub>
                      </m:e>
                    </m:nary>
                  </m:oMath>
                </a14:m>
                <a:br>
                  <a:rPr lang="en-US" dirty="0"/>
                </a:br>
                <a:br>
                  <a:rPr lang="en-US" dirty="0"/>
                </a:br>
                <a:endParaRPr lang="en-US" dirty="0"/>
              </a:p>
              <a:p>
                <a:r>
                  <a:rPr lang="en-US" dirty="0"/>
                  <a:t>Cells cannot be over-occupied:</a:t>
                </a:r>
                <a:br>
                  <a:rPr lang="en-US" dirty="0"/>
                </a:br>
                <a:br>
                  <a:rPr lang="en-US" dirty="0"/>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𝑏</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𝑏𝑐𝑟</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𝑐𝑟</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𝑐</m:t>
                                </m:r>
                              </m:sub>
                            </m:sSub>
                          </m:den>
                        </m:f>
                      </m:e>
                    </m:nary>
                  </m:oMath>
                </a14:m>
                <a:endParaRPr lang="en-US" dirty="0"/>
              </a:p>
              <a:p>
                <a:endParaRPr lang="en-US" dirty="0"/>
              </a:p>
              <a:p>
                <a:r>
                  <a:rPr lang="en-US" dirty="0"/>
                  <a:t>A block must have sufficient area:</a:t>
                </a:r>
                <a:br>
                  <a:rPr lang="en-US" dirty="0"/>
                </a:br>
                <a:br>
                  <a:rPr lang="en-US" dirty="0"/>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𝑐</m:t>
                        </m:r>
                      </m:sub>
                      <m:sup/>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𝑐</m:t>
                                </m:r>
                              </m:sub>
                            </m:sSub>
                            <m:r>
                              <a:rPr lang="en-US" b="0" i="1" smtClean="0">
                                <a:latin typeface="Cambria Math" panose="02040503050406030204" pitchFamily="18" charset="0"/>
                              </a:rPr>
                              <m:t>𝑎</m:t>
                            </m:r>
                          </m:e>
                          <m:sub>
                            <m:r>
                              <a:rPr lang="en-US" b="0" i="1" smtClean="0">
                                <a:latin typeface="Cambria Math" panose="02040503050406030204" pitchFamily="18" charset="0"/>
                              </a:rPr>
                              <m:t>𝑏𝑐𝑟</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𝑏𝑟</m:t>
                        </m:r>
                      </m:sub>
                    </m:sSub>
                  </m:oMath>
                </a14:m>
                <a:endParaRPr lang="en-US" dirty="0"/>
              </a:p>
              <a:p>
                <a:endParaRPr lang="en-US" dirty="0"/>
              </a:p>
              <a:p>
                <a:r>
                  <a:rPr lang="en-US" dirty="0"/>
                  <a:t>The rest of constraints and cost function are the same.</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xfrm>
                <a:off x="457200" y="914400"/>
                <a:ext cx="8229600" cy="5334000"/>
              </a:xfrm>
              <a:blipFill>
                <a:blip r:embed="rId2"/>
                <a:stretch>
                  <a:fillRect l="-667" t="-13257" b="-8457"/>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F5AC3261-CC40-4097-8318-BA0CE5E6A57E}"/>
              </a:ext>
            </a:extLst>
          </p:cNvPr>
          <p:cNvSpPr>
            <a:spLocks noGrp="1"/>
          </p:cNvSpPr>
          <p:nvPr>
            <p:ph type="dt" sz="half" idx="10"/>
          </p:nvPr>
        </p:nvSpPr>
        <p:spPr/>
        <p:txBody>
          <a:bodyPr/>
          <a:lstStyle/>
          <a:p>
            <a:r>
              <a:rPr lang="en-US"/>
              <a:t>Chip planning</a:t>
            </a:r>
          </a:p>
        </p:txBody>
      </p:sp>
      <p:sp>
        <p:nvSpPr>
          <p:cNvPr id="8" name="Footer Placeholder 7">
            <a:extLst>
              <a:ext uri="{FF2B5EF4-FFF2-40B4-BE49-F238E27FC236}">
                <a16:creationId xmlns:a16="http://schemas.microsoft.com/office/drawing/2014/main" id="{98FAA58B-300E-4AB8-9A6A-F19E8B7CF5CE}"/>
              </a:ext>
            </a:extLst>
          </p:cNvPr>
          <p:cNvSpPr>
            <a:spLocks noGrp="1"/>
          </p:cNvSpPr>
          <p:nvPr>
            <p:ph type="ftr" sz="quarter" idx="11"/>
          </p:nvPr>
        </p:nvSpPr>
        <p:spPr/>
        <p:txBody>
          <a:bodyPr/>
          <a:lstStyle/>
          <a:p>
            <a:r>
              <a:rPr lang="en-US"/>
              <a:t>JC</a:t>
            </a:r>
          </a:p>
        </p:txBody>
      </p:sp>
      <p:sp>
        <p:nvSpPr>
          <p:cNvPr id="9" name="Slide Number Placeholder 8">
            <a:extLst>
              <a:ext uri="{FF2B5EF4-FFF2-40B4-BE49-F238E27FC236}">
                <a16:creationId xmlns:a16="http://schemas.microsoft.com/office/drawing/2014/main" id="{57E5758E-360C-478E-99CD-83100F57B1F4}"/>
              </a:ext>
            </a:extLst>
          </p:cNvPr>
          <p:cNvSpPr>
            <a:spLocks noGrp="1"/>
          </p:cNvSpPr>
          <p:nvPr>
            <p:ph type="sldNum" sz="quarter" idx="12"/>
          </p:nvPr>
        </p:nvSpPr>
        <p:spPr/>
        <p:txBody>
          <a:bodyPr/>
          <a:lstStyle/>
          <a:p>
            <a:fld id="{B6F15528-21DE-4FAA-801E-634DDDAF4B2B}" type="slidenum">
              <a:rPr lang="en-US" smtClean="0"/>
              <a:t>23</a:t>
            </a:fld>
            <a:endParaRPr lang="en-US"/>
          </a:p>
        </p:txBody>
      </p:sp>
    </p:spTree>
    <p:extLst>
      <p:ext uri="{BB962C8B-B14F-4D97-AF65-F5344CB8AC3E}">
        <p14:creationId xmlns:p14="http://schemas.microsoft.com/office/powerpoint/2010/main" val="2461552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Scalability with quad-trees</a:t>
            </a:r>
          </a:p>
        </p:txBody>
      </p:sp>
      <p:sp>
        <p:nvSpPr>
          <p:cNvPr id="3" name="Content Placeholder 2"/>
          <p:cNvSpPr>
            <a:spLocks noGrp="1"/>
          </p:cNvSpPr>
          <p:nvPr>
            <p:ph idx="1"/>
          </p:nvPr>
        </p:nvSpPr>
        <p:spPr>
          <a:xfrm>
            <a:off x="457200" y="762000"/>
            <a:ext cx="8229600" cy="1657372"/>
          </a:xfrm>
        </p:spPr>
        <p:txBody>
          <a:bodyPr>
            <a:normAutofit fontScale="55000" lnSpcReduction="20000"/>
          </a:bodyPr>
          <a:lstStyle/>
          <a:p>
            <a:r>
              <a:rPr lang="en-US" dirty="0"/>
              <a:t>At each level, a mathematical model is solved.</a:t>
            </a:r>
          </a:p>
          <a:p>
            <a:r>
              <a:rPr lang="en-US" dirty="0"/>
              <a:t>Only the cells with multiple blocks are refined, the rest are frozen.</a:t>
            </a:r>
          </a:p>
          <a:p>
            <a:r>
              <a:rPr lang="en-US" dirty="0"/>
              <a:t>In each cell, only the blocks participating in the parent cell are instantiated, i.e., not all blocks participate in each cell (this saves a lot of variables in the model).</a:t>
            </a:r>
          </a:p>
          <a:p>
            <a:r>
              <a:rPr lang="en-US" dirty="0"/>
              <a:t>Since it is only necessary to give "approximate regions" for the blocks, the number of levels can be bounded up to a certain granularity.</a:t>
            </a:r>
          </a:p>
        </p:txBody>
      </p:sp>
      <p:grpSp>
        <p:nvGrpSpPr>
          <p:cNvPr id="110" name="Group 109"/>
          <p:cNvGrpSpPr/>
          <p:nvPr/>
        </p:nvGrpSpPr>
        <p:grpSpPr>
          <a:xfrm>
            <a:off x="144698" y="2892221"/>
            <a:ext cx="2751633" cy="3660979"/>
            <a:chOff x="144698" y="2816021"/>
            <a:chExt cx="2751633" cy="3660979"/>
          </a:xfrm>
        </p:grpSpPr>
        <p:sp>
          <p:nvSpPr>
            <p:cNvPr id="107" name="Rectangle 106"/>
            <p:cNvSpPr/>
            <p:nvPr/>
          </p:nvSpPr>
          <p:spPr>
            <a:xfrm>
              <a:off x="144698" y="4647799"/>
              <a:ext cx="1389223" cy="1829201"/>
            </a:xfrm>
            <a:prstGeom prst="rect">
              <a:avLst/>
            </a:prstGeom>
            <a:solidFill>
              <a:srgbClr val="205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lumMod val="95000"/>
                  </a:schemeClr>
                </a:solidFill>
              </a:endParaRPr>
            </a:p>
          </p:txBody>
        </p:sp>
        <p:sp>
          <p:nvSpPr>
            <p:cNvPr id="105" name="Rectangle 104"/>
            <p:cNvSpPr/>
            <p:nvPr/>
          </p:nvSpPr>
          <p:spPr>
            <a:xfrm>
              <a:off x="161932" y="2827973"/>
              <a:ext cx="1356092" cy="1817396"/>
            </a:xfrm>
            <a:prstGeom prst="rect">
              <a:avLst/>
            </a:prstGeom>
            <a:solidFill>
              <a:srgbClr val="7F00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1527681" y="4650269"/>
              <a:ext cx="1368650" cy="1824573"/>
            </a:xfrm>
            <a:prstGeom prst="rect">
              <a:avLst/>
            </a:prstGeom>
            <a:solidFill>
              <a:srgbClr val="40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92" name="Rectangle 91"/>
            <p:cNvSpPr/>
            <p:nvPr/>
          </p:nvSpPr>
          <p:spPr>
            <a:xfrm>
              <a:off x="1534968" y="2824447"/>
              <a:ext cx="1356092" cy="181739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 y="2816021"/>
              <a:ext cx="2743200" cy="3657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0"/>
              <a:endCxn id="7" idx="2"/>
            </p:cNvCxnSpPr>
            <p:nvPr/>
          </p:nvCxnSpPr>
          <p:spPr>
            <a:xfrm>
              <a:off x="1524000" y="2816021"/>
              <a:ext cx="0" cy="3657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1"/>
              <a:endCxn id="7" idx="3"/>
            </p:cNvCxnSpPr>
            <p:nvPr/>
          </p:nvCxnSpPr>
          <p:spPr>
            <a:xfrm>
              <a:off x="152400" y="4644821"/>
              <a:ext cx="2743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92944" y="3642269"/>
              <a:ext cx="923651" cy="369332"/>
            </a:xfrm>
            <a:prstGeom prst="rect">
              <a:avLst/>
            </a:prstGeom>
            <a:noFill/>
          </p:spPr>
          <p:txBody>
            <a:bodyPr wrap="none" rtlCol="0">
              <a:spAutoFit/>
            </a:bodyPr>
            <a:lstStyle/>
            <a:p>
              <a:r>
                <a:rPr lang="en-US" b="1" dirty="0">
                  <a:solidFill>
                    <a:schemeClr val="bg1">
                      <a:lumMod val="95000"/>
                    </a:schemeClr>
                  </a:solidFill>
                </a:rPr>
                <a:t>B1 (1.0)</a:t>
              </a:r>
            </a:p>
          </p:txBody>
        </p:sp>
        <p:sp>
          <p:nvSpPr>
            <p:cNvPr id="14" name="TextBox 13"/>
            <p:cNvSpPr txBox="1"/>
            <p:nvPr/>
          </p:nvSpPr>
          <p:spPr>
            <a:xfrm>
              <a:off x="381986" y="3483611"/>
              <a:ext cx="923651" cy="646331"/>
            </a:xfrm>
            <a:prstGeom prst="rect">
              <a:avLst/>
            </a:prstGeom>
            <a:noFill/>
          </p:spPr>
          <p:txBody>
            <a:bodyPr wrap="none" rtlCol="0">
              <a:spAutoFit/>
            </a:bodyPr>
            <a:lstStyle/>
            <a:p>
              <a:r>
                <a:rPr lang="en-US" b="1" dirty="0">
                  <a:solidFill>
                    <a:schemeClr val="bg1">
                      <a:lumMod val="95000"/>
                    </a:schemeClr>
                  </a:solidFill>
                </a:rPr>
                <a:t>B1 (0.5)</a:t>
              </a:r>
            </a:p>
            <a:p>
              <a:r>
                <a:rPr lang="en-US" b="1" dirty="0">
                  <a:solidFill>
                    <a:schemeClr val="bg1">
                      <a:lumMod val="95000"/>
                    </a:schemeClr>
                  </a:solidFill>
                </a:rPr>
                <a:t>B2 (0.5)</a:t>
              </a:r>
            </a:p>
          </p:txBody>
        </p:sp>
        <p:sp>
          <p:nvSpPr>
            <p:cNvPr id="15" name="TextBox 14"/>
            <p:cNvSpPr txBox="1"/>
            <p:nvPr/>
          </p:nvSpPr>
          <p:spPr>
            <a:xfrm>
              <a:off x="269479" y="5100696"/>
              <a:ext cx="1146468" cy="923330"/>
            </a:xfrm>
            <a:prstGeom prst="rect">
              <a:avLst/>
            </a:prstGeom>
            <a:noFill/>
          </p:spPr>
          <p:txBody>
            <a:bodyPr wrap="none" rtlCol="0">
              <a:spAutoFit/>
            </a:bodyPr>
            <a:lstStyle/>
            <a:p>
              <a:r>
                <a:rPr lang="en-US" dirty="0">
                  <a:solidFill>
                    <a:schemeClr val="bg1">
                      <a:lumMod val="95000"/>
                    </a:schemeClr>
                  </a:solidFill>
                </a:rPr>
                <a:t>B1 (0.125)</a:t>
              </a:r>
            </a:p>
            <a:p>
              <a:r>
                <a:rPr lang="en-US" dirty="0">
                  <a:solidFill>
                    <a:schemeClr val="bg1">
                      <a:lumMod val="95000"/>
                    </a:schemeClr>
                  </a:solidFill>
                </a:rPr>
                <a:t>B2 (0.5)</a:t>
              </a:r>
              <a:br>
                <a:rPr lang="en-US" dirty="0">
                  <a:solidFill>
                    <a:schemeClr val="bg1">
                      <a:lumMod val="95000"/>
                    </a:schemeClr>
                  </a:solidFill>
                </a:rPr>
              </a:br>
              <a:r>
                <a:rPr lang="en-US" dirty="0">
                  <a:solidFill>
                    <a:schemeClr val="bg1">
                      <a:lumMod val="95000"/>
                    </a:schemeClr>
                  </a:solidFill>
                </a:rPr>
                <a:t>B3 (0.375)</a:t>
              </a:r>
            </a:p>
          </p:txBody>
        </p:sp>
        <p:sp>
          <p:nvSpPr>
            <p:cNvPr id="13" name="TextBox 12"/>
            <p:cNvSpPr txBox="1"/>
            <p:nvPr/>
          </p:nvSpPr>
          <p:spPr>
            <a:xfrm>
              <a:off x="1722239" y="5239196"/>
              <a:ext cx="1040670" cy="646331"/>
            </a:xfrm>
            <a:prstGeom prst="rect">
              <a:avLst/>
            </a:prstGeom>
            <a:noFill/>
          </p:spPr>
          <p:txBody>
            <a:bodyPr wrap="none" rtlCol="0">
              <a:spAutoFit/>
            </a:bodyPr>
            <a:lstStyle/>
            <a:p>
              <a:r>
                <a:rPr lang="en-US" b="1" dirty="0">
                  <a:solidFill>
                    <a:schemeClr val="bg1">
                      <a:lumMod val="95000"/>
                    </a:schemeClr>
                  </a:solidFill>
                </a:rPr>
                <a:t>B1 (0.25)</a:t>
              </a:r>
            </a:p>
            <a:p>
              <a:r>
                <a:rPr lang="en-US" b="1" dirty="0">
                  <a:solidFill>
                    <a:schemeClr val="bg1">
                      <a:lumMod val="95000"/>
                    </a:schemeClr>
                  </a:solidFill>
                </a:rPr>
                <a:t>B3 (0.75)</a:t>
              </a:r>
            </a:p>
          </p:txBody>
        </p:sp>
      </p:grpSp>
      <p:sp>
        <p:nvSpPr>
          <p:cNvPr id="108" name="Rectangle 107"/>
          <p:cNvSpPr/>
          <p:nvPr/>
        </p:nvSpPr>
        <p:spPr>
          <a:xfrm>
            <a:off x="1531049" y="2904173"/>
            <a:ext cx="1353672" cy="181739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p:cNvGrpSpPr/>
          <p:nvPr/>
        </p:nvGrpSpPr>
        <p:grpSpPr>
          <a:xfrm>
            <a:off x="3156856" y="2892221"/>
            <a:ext cx="2834462" cy="3657600"/>
            <a:chOff x="3156856" y="2816021"/>
            <a:chExt cx="2834462" cy="3657600"/>
          </a:xfrm>
        </p:grpSpPr>
        <p:grpSp>
          <p:nvGrpSpPr>
            <p:cNvPr id="111" name="Group 110"/>
            <p:cNvGrpSpPr/>
            <p:nvPr/>
          </p:nvGrpSpPr>
          <p:grpSpPr>
            <a:xfrm>
              <a:off x="3156856" y="2816021"/>
              <a:ext cx="2834462" cy="3657600"/>
              <a:chOff x="3156856" y="2816021"/>
              <a:chExt cx="2834462" cy="3657600"/>
            </a:xfrm>
          </p:grpSpPr>
          <p:sp>
            <p:nvSpPr>
              <p:cNvPr id="100" name="Rectangle 99"/>
              <p:cNvSpPr/>
              <p:nvPr/>
            </p:nvSpPr>
            <p:spPr>
              <a:xfrm>
                <a:off x="3884407" y="4647799"/>
                <a:ext cx="2041265" cy="906013"/>
              </a:xfrm>
              <a:prstGeom prst="rect">
                <a:avLst/>
              </a:prstGeom>
              <a:solidFill>
                <a:srgbClr val="7F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lumMod val="95000"/>
                    </a:schemeClr>
                  </a:solidFill>
                </a:endParaRPr>
              </a:p>
            </p:txBody>
          </p:sp>
          <p:sp>
            <p:nvSpPr>
              <p:cNvPr id="97" name="Rectangle 96"/>
              <p:cNvSpPr/>
              <p:nvPr/>
            </p:nvSpPr>
            <p:spPr>
              <a:xfrm>
                <a:off x="3891579" y="5571153"/>
                <a:ext cx="2034625" cy="8910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lumMod val="95000"/>
                    </a:schemeClr>
                  </a:solidFill>
                </a:endParaRPr>
              </a:p>
            </p:txBody>
          </p:sp>
          <p:sp>
            <p:nvSpPr>
              <p:cNvPr id="95" name="Rectangle 94"/>
              <p:cNvSpPr/>
              <p:nvPr/>
            </p:nvSpPr>
            <p:spPr>
              <a:xfrm>
                <a:off x="3182139" y="2816167"/>
                <a:ext cx="695361" cy="365745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lumMod val="95000"/>
                    </a:schemeClr>
                  </a:solidFill>
                </a:endParaRPr>
              </a:p>
            </p:txBody>
          </p:sp>
          <p:sp>
            <p:nvSpPr>
              <p:cNvPr id="93" name="Rectangle 92"/>
              <p:cNvSpPr/>
              <p:nvPr/>
            </p:nvSpPr>
            <p:spPr>
              <a:xfrm>
                <a:off x="3895731" y="2816021"/>
                <a:ext cx="2036181" cy="181739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lumMod val="95000"/>
                    </a:schemeClr>
                  </a:solidFill>
                </a:endParaRPr>
              </a:p>
            </p:txBody>
          </p:sp>
          <p:sp>
            <p:nvSpPr>
              <p:cNvPr id="16" name="Rectangle 15"/>
              <p:cNvSpPr/>
              <p:nvPr/>
            </p:nvSpPr>
            <p:spPr>
              <a:xfrm>
                <a:off x="3191702" y="2816021"/>
                <a:ext cx="2743200" cy="3657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lumMod val="95000"/>
                    </a:schemeClr>
                  </a:solidFill>
                </a:endParaRPr>
              </a:p>
            </p:txBody>
          </p:sp>
          <p:cxnSp>
            <p:nvCxnSpPr>
              <p:cNvPr id="17" name="Straight Connector 16"/>
              <p:cNvCxnSpPr>
                <a:stCxn id="16" idx="0"/>
                <a:endCxn id="16" idx="2"/>
              </p:cNvCxnSpPr>
              <p:nvPr/>
            </p:nvCxnSpPr>
            <p:spPr>
              <a:xfrm>
                <a:off x="4563302" y="2816021"/>
                <a:ext cx="0" cy="3657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6" idx="1"/>
                <a:endCxn id="16" idx="3"/>
              </p:cNvCxnSpPr>
              <p:nvPr/>
            </p:nvCxnSpPr>
            <p:spPr>
              <a:xfrm>
                <a:off x="3191702" y="4644821"/>
                <a:ext cx="2743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868102" y="3654221"/>
                <a:ext cx="923651" cy="369332"/>
              </a:xfrm>
              <a:prstGeom prst="rect">
                <a:avLst/>
              </a:prstGeom>
              <a:noFill/>
            </p:spPr>
            <p:txBody>
              <a:bodyPr wrap="none" rtlCol="0">
                <a:spAutoFit/>
              </a:bodyPr>
              <a:lstStyle/>
              <a:p>
                <a:r>
                  <a:rPr lang="en-US" b="1" dirty="0">
                    <a:solidFill>
                      <a:schemeClr val="bg1">
                        <a:lumMod val="95000"/>
                      </a:schemeClr>
                    </a:solidFill>
                  </a:rPr>
                  <a:t>B1 (1.0)</a:t>
                </a:r>
              </a:p>
            </p:txBody>
          </p:sp>
          <p:cxnSp>
            <p:nvCxnSpPr>
              <p:cNvPr id="24" name="Straight Connector 23"/>
              <p:cNvCxnSpPr/>
              <p:nvPr/>
            </p:nvCxnSpPr>
            <p:spPr>
              <a:xfrm>
                <a:off x="3191702" y="3730421"/>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82015" y="2816021"/>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191702" y="5559221"/>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882015" y="4644821"/>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563302" y="5559221"/>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53615" y="4644821"/>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877502" y="3175834"/>
                <a:ext cx="760144" cy="307777"/>
              </a:xfrm>
              <a:prstGeom prst="rect">
                <a:avLst/>
              </a:prstGeom>
              <a:noFill/>
            </p:spPr>
            <p:txBody>
              <a:bodyPr wrap="none" rtlCol="0">
                <a:spAutoFit/>
              </a:bodyPr>
              <a:lstStyle/>
              <a:p>
                <a:r>
                  <a:rPr lang="en-US" sz="1400" b="1" dirty="0">
                    <a:solidFill>
                      <a:schemeClr val="bg1">
                        <a:lumMod val="95000"/>
                      </a:schemeClr>
                    </a:solidFill>
                  </a:rPr>
                  <a:t>B1 (1.0)</a:t>
                </a:r>
              </a:p>
            </p:txBody>
          </p:sp>
          <p:sp>
            <p:nvSpPr>
              <p:cNvPr id="32" name="TextBox 31"/>
              <p:cNvSpPr txBox="1"/>
              <p:nvPr/>
            </p:nvSpPr>
            <p:spPr>
              <a:xfrm>
                <a:off x="3871048" y="4032244"/>
                <a:ext cx="760144" cy="307777"/>
              </a:xfrm>
              <a:prstGeom prst="rect">
                <a:avLst/>
              </a:prstGeom>
              <a:noFill/>
            </p:spPr>
            <p:txBody>
              <a:bodyPr wrap="none" rtlCol="0">
                <a:spAutoFit/>
              </a:bodyPr>
              <a:lstStyle/>
              <a:p>
                <a:r>
                  <a:rPr lang="en-US" sz="1400" b="1" dirty="0">
                    <a:solidFill>
                      <a:schemeClr val="bg1">
                        <a:lumMod val="95000"/>
                      </a:schemeClr>
                    </a:solidFill>
                  </a:rPr>
                  <a:t>B1 (1.0)</a:t>
                </a:r>
              </a:p>
            </p:txBody>
          </p:sp>
          <p:sp>
            <p:nvSpPr>
              <p:cNvPr id="33" name="TextBox 32"/>
              <p:cNvSpPr txBox="1"/>
              <p:nvPr/>
            </p:nvSpPr>
            <p:spPr>
              <a:xfrm>
                <a:off x="3165376" y="3172857"/>
                <a:ext cx="760144" cy="307777"/>
              </a:xfrm>
              <a:prstGeom prst="rect">
                <a:avLst/>
              </a:prstGeom>
              <a:noFill/>
            </p:spPr>
            <p:txBody>
              <a:bodyPr wrap="none" rtlCol="0">
                <a:spAutoFit/>
              </a:bodyPr>
              <a:lstStyle/>
              <a:p>
                <a:r>
                  <a:rPr lang="en-US" sz="1400" b="1" dirty="0">
                    <a:solidFill>
                      <a:schemeClr val="bg1">
                        <a:lumMod val="95000"/>
                      </a:schemeClr>
                    </a:solidFill>
                  </a:rPr>
                  <a:t>B2 (1.0)</a:t>
                </a:r>
              </a:p>
            </p:txBody>
          </p:sp>
          <p:sp>
            <p:nvSpPr>
              <p:cNvPr id="34" name="TextBox 33"/>
              <p:cNvSpPr txBox="1"/>
              <p:nvPr/>
            </p:nvSpPr>
            <p:spPr>
              <a:xfrm>
                <a:off x="3156856" y="4032244"/>
                <a:ext cx="760144" cy="307777"/>
              </a:xfrm>
              <a:prstGeom prst="rect">
                <a:avLst/>
              </a:prstGeom>
              <a:noFill/>
            </p:spPr>
            <p:txBody>
              <a:bodyPr wrap="none" rtlCol="0">
                <a:spAutoFit/>
              </a:bodyPr>
              <a:lstStyle/>
              <a:p>
                <a:r>
                  <a:rPr lang="en-US" sz="1400" b="1" dirty="0">
                    <a:solidFill>
                      <a:schemeClr val="bg1">
                        <a:lumMod val="95000"/>
                      </a:schemeClr>
                    </a:solidFill>
                  </a:rPr>
                  <a:t>B2 (1.0)</a:t>
                </a:r>
              </a:p>
            </p:txBody>
          </p:sp>
          <p:sp>
            <p:nvSpPr>
              <p:cNvPr id="35" name="TextBox 34"/>
              <p:cNvSpPr txBox="1"/>
              <p:nvPr/>
            </p:nvSpPr>
            <p:spPr>
              <a:xfrm>
                <a:off x="3156856" y="4946644"/>
                <a:ext cx="760144" cy="307777"/>
              </a:xfrm>
              <a:prstGeom prst="rect">
                <a:avLst/>
              </a:prstGeom>
              <a:noFill/>
            </p:spPr>
            <p:txBody>
              <a:bodyPr wrap="none" rtlCol="0">
                <a:spAutoFit/>
              </a:bodyPr>
              <a:lstStyle/>
              <a:p>
                <a:r>
                  <a:rPr lang="en-US" sz="1400" b="1" dirty="0">
                    <a:solidFill>
                      <a:schemeClr val="bg1">
                        <a:lumMod val="95000"/>
                      </a:schemeClr>
                    </a:solidFill>
                  </a:rPr>
                  <a:t>B2 (1.0)</a:t>
                </a:r>
              </a:p>
            </p:txBody>
          </p:sp>
          <p:sp>
            <p:nvSpPr>
              <p:cNvPr id="36" name="TextBox 35"/>
              <p:cNvSpPr txBox="1"/>
              <p:nvPr/>
            </p:nvSpPr>
            <p:spPr>
              <a:xfrm>
                <a:off x="3156856" y="5861044"/>
                <a:ext cx="760144" cy="307777"/>
              </a:xfrm>
              <a:prstGeom prst="rect">
                <a:avLst/>
              </a:prstGeom>
              <a:noFill/>
            </p:spPr>
            <p:txBody>
              <a:bodyPr wrap="none" rtlCol="0">
                <a:spAutoFit/>
              </a:bodyPr>
              <a:lstStyle/>
              <a:p>
                <a:r>
                  <a:rPr lang="en-US" sz="1400" b="1" dirty="0">
                    <a:solidFill>
                      <a:schemeClr val="bg1">
                        <a:lumMod val="95000"/>
                      </a:schemeClr>
                    </a:solidFill>
                  </a:rPr>
                  <a:t>B2 (1.0)</a:t>
                </a:r>
              </a:p>
            </p:txBody>
          </p:sp>
          <p:sp>
            <p:nvSpPr>
              <p:cNvPr id="37" name="TextBox 36"/>
              <p:cNvSpPr txBox="1"/>
              <p:nvPr/>
            </p:nvSpPr>
            <p:spPr>
              <a:xfrm>
                <a:off x="4540408" y="4834565"/>
                <a:ext cx="760144" cy="523220"/>
              </a:xfrm>
              <a:prstGeom prst="rect">
                <a:avLst/>
              </a:prstGeom>
              <a:noFill/>
            </p:spPr>
            <p:txBody>
              <a:bodyPr wrap="none" rtlCol="0">
                <a:spAutoFit/>
              </a:bodyPr>
              <a:lstStyle/>
              <a:p>
                <a:r>
                  <a:rPr lang="en-US" sz="1400" b="1" dirty="0">
                    <a:solidFill>
                      <a:schemeClr val="bg1">
                        <a:lumMod val="95000"/>
                      </a:schemeClr>
                    </a:solidFill>
                  </a:rPr>
                  <a:t>B1 (0.5)</a:t>
                </a:r>
                <a:br>
                  <a:rPr lang="en-US" sz="1400" b="1" dirty="0">
                    <a:solidFill>
                      <a:schemeClr val="bg1">
                        <a:lumMod val="95000"/>
                      </a:schemeClr>
                    </a:solidFill>
                  </a:rPr>
                </a:br>
                <a:r>
                  <a:rPr lang="en-US" sz="1400" b="1" dirty="0">
                    <a:solidFill>
                      <a:schemeClr val="bg1">
                        <a:lumMod val="95000"/>
                      </a:schemeClr>
                    </a:solidFill>
                  </a:rPr>
                  <a:t>B2 (0.5)</a:t>
                </a:r>
              </a:p>
            </p:txBody>
          </p:sp>
          <p:sp>
            <p:nvSpPr>
              <p:cNvPr id="38" name="TextBox 37"/>
              <p:cNvSpPr txBox="1"/>
              <p:nvPr/>
            </p:nvSpPr>
            <p:spPr>
              <a:xfrm>
                <a:off x="5231174" y="4831589"/>
                <a:ext cx="760144" cy="523220"/>
              </a:xfrm>
              <a:prstGeom prst="rect">
                <a:avLst/>
              </a:prstGeom>
              <a:noFill/>
            </p:spPr>
            <p:txBody>
              <a:bodyPr wrap="none" rtlCol="0">
                <a:spAutoFit/>
              </a:bodyPr>
              <a:lstStyle/>
              <a:p>
                <a:r>
                  <a:rPr lang="en-US" sz="1400" b="1" dirty="0">
                    <a:solidFill>
                      <a:schemeClr val="bg1">
                        <a:lumMod val="95000"/>
                      </a:schemeClr>
                    </a:solidFill>
                  </a:rPr>
                  <a:t>B1 (0.5)</a:t>
                </a:r>
                <a:br>
                  <a:rPr lang="en-US" sz="1400" b="1" dirty="0">
                    <a:solidFill>
                      <a:schemeClr val="bg1">
                        <a:lumMod val="95000"/>
                      </a:schemeClr>
                    </a:solidFill>
                  </a:rPr>
                </a:br>
                <a:r>
                  <a:rPr lang="en-US" sz="1400" b="1" dirty="0">
                    <a:solidFill>
                      <a:schemeClr val="bg1">
                        <a:lumMod val="95000"/>
                      </a:schemeClr>
                    </a:solidFill>
                  </a:rPr>
                  <a:t>B2 (0.5)</a:t>
                </a:r>
              </a:p>
            </p:txBody>
          </p:sp>
          <p:sp>
            <p:nvSpPr>
              <p:cNvPr id="39" name="TextBox 38"/>
              <p:cNvSpPr txBox="1"/>
              <p:nvPr/>
            </p:nvSpPr>
            <p:spPr>
              <a:xfrm>
                <a:off x="5231174" y="5849092"/>
                <a:ext cx="760144" cy="307777"/>
              </a:xfrm>
              <a:prstGeom prst="rect">
                <a:avLst/>
              </a:prstGeom>
              <a:noFill/>
            </p:spPr>
            <p:txBody>
              <a:bodyPr wrap="none" rtlCol="0">
                <a:spAutoFit/>
              </a:bodyPr>
              <a:lstStyle/>
              <a:p>
                <a:r>
                  <a:rPr lang="en-US" sz="1400" b="1" dirty="0">
                    <a:solidFill>
                      <a:schemeClr val="bg1">
                        <a:lumMod val="95000"/>
                      </a:schemeClr>
                    </a:solidFill>
                  </a:rPr>
                  <a:t>B3 (0.5)</a:t>
                </a:r>
              </a:p>
            </p:txBody>
          </p:sp>
          <p:sp>
            <p:nvSpPr>
              <p:cNvPr id="40" name="TextBox 39"/>
              <p:cNvSpPr txBox="1"/>
              <p:nvPr/>
            </p:nvSpPr>
            <p:spPr>
              <a:xfrm>
                <a:off x="4538920" y="5855068"/>
                <a:ext cx="760144" cy="307777"/>
              </a:xfrm>
              <a:prstGeom prst="rect">
                <a:avLst/>
              </a:prstGeom>
              <a:noFill/>
            </p:spPr>
            <p:txBody>
              <a:bodyPr wrap="none" rtlCol="0">
                <a:spAutoFit/>
              </a:bodyPr>
              <a:lstStyle/>
              <a:p>
                <a:r>
                  <a:rPr lang="en-US" sz="1400" b="1" dirty="0">
                    <a:solidFill>
                      <a:schemeClr val="bg1">
                        <a:lumMod val="95000"/>
                      </a:schemeClr>
                    </a:solidFill>
                  </a:rPr>
                  <a:t>B3 (0.5)</a:t>
                </a:r>
              </a:p>
            </p:txBody>
          </p:sp>
          <p:sp>
            <p:nvSpPr>
              <p:cNvPr id="41" name="TextBox 40"/>
              <p:cNvSpPr txBox="1"/>
              <p:nvPr/>
            </p:nvSpPr>
            <p:spPr>
              <a:xfrm>
                <a:off x="3852642" y="5861044"/>
                <a:ext cx="760144" cy="307777"/>
              </a:xfrm>
              <a:prstGeom prst="rect">
                <a:avLst/>
              </a:prstGeom>
              <a:noFill/>
            </p:spPr>
            <p:txBody>
              <a:bodyPr wrap="none" rtlCol="0">
                <a:spAutoFit/>
              </a:bodyPr>
              <a:lstStyle/>
              <a:p>
                <a:r>
                  <a:rPr lang="en-US" sz="1400" b="1" dirty="0">
                    <a:solidFill>
                      <a:schemeClr val="bg1">
                        <a:lumMod val="95000"/>
                      </a:schemeClr>
                    </a:solidFill>
                  </a:rPr>
                  <a:t>B3 (0.5)</a:t>
                </a:r>
              </a:p>
            </p:txBody>
          </p:sp>
          <p:sp>
            <p:nvSpPr>
              <p:cNvPr id="42" name="TextBox 41"/>
              <p:cNvSpPr txBox="1"/>
              <p:nvPr/>
            </p:nvSpPr>
            <p:spPr>
              <a:xfrm>
                <a:off x="3853598" y="4831305"/>
                <a:ext cx="760144" cy="523220"/>
              </a:xfrm>
              <a:prstGeom prst="rect">
                <a:avLst/>
              </a:prstGeom>
              <a:noFill/>
            </p:spPr>
            <p:txBody>
              <a:bodyPr wrap="none" rtlCol="0">
                <a:spAutoFit/>
              </a:bodyPr>
              <a:lstStyle/>
              <a:p>
                <a:r>
                  <a:rPr lang="en-US" sz="1400" b="1" dirty="0">
                    <a:solidFill>
                      <a:schemeClr val="bg1">
                        <a:lumMod val="95000"/>
                      </a:schemeClr>
                    </a:solidFill>
                  </a:rPr>
                  <a:t>B1 (0.5)</a:t>
                </a:r>
                <a:br>
                  <a:rPr lang="en-US" sz="1400" b="1" dirty="0">
                    <a:solidFill>
                      <a:schemeClr val="bg1">
                        <a:lumMod val="95000"/>
                      </a:schemeClr>
                    </a:solidFill>
                  </a:rPr>
                </a:br>
                <a:r>
                  <a:rPr lang="en-US" sz="1400" b="1" dirty="0">
                    <a:solidFill>
                      <a:schemeClr val="bg1">
                        <a:lumMod val="95000"/>
                      </a:schemeClr>
                    </a:solidFill>
                  </a:rPr>
                  <a:t>B3 (0.5)</a:t>
                </a:r>
              </a:p>
            </p:txBody>
          </p:sp>
        </p:grpSp>
        <p:sp>
          <p:nvSpPr>
            <p:cNvPr id="109" name="Rectangle 108"/>
            <p:cNvSpPr/>
            <p:nvPr/>
          </p:nvSpPr>
          <p:spPr>
            <a:xfrm>
              <a:off x="4573464" y="2824437"/>
              <a:ext cx="1353672" cy="181739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p:cNvGrpSpPr/>
          <p:nvPr/>
        </p:nvGrpSpPr>
        <p:grpSpPr>
          <a:xfrm>
            <a:off x="3182067" y="2892221"/>
            <a:ext cx="2748649" cy="3657454"/>
            <a:chOff x="3182067" y="2816021"/>
            <a:chExt cx="2748649" cy="3657454"/>
          </a:xfrm>
        </p:grpSpPr>
        <p:sp>
          <p:nvSpPr>
            <p:cNvPr id="114" name="Rectangle 113"/>
            <p:cNvSpPr/>
            <p:nvPr/>
          </p:nvSpPr>
          <p:spPr>
            <a:xfrm>
              <a:off x="3191702" y="2816021"/>
              <a:ext cx="1380298" cy="18342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3182067" y="4654029"/>
              <a:ext cx="697557" cy="18194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876489" y="5562197"/>
              <a:ext cx="2054227" cy="9084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TextBox 117"/>
          <p:cNvSpPr txBox="1"/>
          <p:nvPr/>
        </p:nvSpPr>
        <p:spPr>
          <a:xfrm>
            <a:off x="1835459" y="3695203"/>
            <a:ext cx="773866" cy="369332"/>
          </a:xfrm>
          <a:prstGeom prst="rect">
            <a:avLst/>
          </a:prstGeom>
          <a:noFill/>
        </p:spPr>
        <p:txBody>
          <a:bodyPr wrap="none" rtlCol="0">
            <a:spAutoFit/>
          </a:bodyPr>
          <a:lstStyle/>
          <a:p>
            <a:r>
              <a:rPr lang="en-US" dirty="0">
                <a:solidFill>
                  <a:schemeClr val="bg1">
                    <a:lumMod val="95000"/>
                  </a:schemeClr>
                </a:solidFill>
              </a:rPr>
              <a:t>frozen</a:t>
            </a:r>
          </a:p>
        </p:txBody>
      </p:sp>
      <p:sp>
        <p:nvSpPr>
          <p:cNvPr id="123" name="TextBox 122"/>
          <p:cNvSpPr txBox="1"/>
          <p:nvPr/>
        </p:nvSpPr>
        <p:spPr>
          <a:xfrm>
            <a:off x="439377" y="2530381"/>
            <a:ext cx="2151423" cy="369332"/>
          </a:xfrm>
          <a:prstGeom prst="rect">
            <a:avLst/>
          </a:prstGeom>
          <a:noFill/>
        </p:spPr>
        <p:txBody>
          <a:bodyPr wrap="none" rtlCol="0">
            <a:spAutoFit/>
          </a:bodyPr>
          <a:lstStyle/>
          <a:p>
            <a:r>
              <a:rPr lang="en-US" dirty="0"/>
              <a:t>first model (solution)</a:t>
            </a:r>
          </a:p>
        </p:txBody>
      </p:sp>
      <p:sp>
        <p:nvSpPr>
          <p:cNvPr id="124" name="TextBox 123"/>
          <p:cNvSpPr txBox="1"/>
          <p:nvPr/>
        </p:nvSpPr>
        <p:spPr>
          <a:xfrm>
            <a:off x="3352800" y="2520576"/>
            <a:ext cx="2454198" cy="369332"/>
          </a:xfrm>
          <a:prstGeom prst="rect">
            <a:avLst/>
          </a:prstGeom>
          <a:noFill/>
        </p:spPr>
        <p:txBody>
          <a:bodyPr wrap="none" rtlCol="0">
            <a:spAutoFit/>
          </a:bodyPr>
          <a:lstStyle/>
          <a:p>
            <a:r>
              <a:rPr lang="en-US" dirty="0"/>
              <a:t>second model (solution)</a:t>
            </a:r>
          </a:p>
        </p:txBody>
      </p:sp>
      <p:grpSp>
        <p:nvGrpSpPr>
          <p:cNvPr id="126" name="Group 125"/>
          <p:cNvGrpSpPr/>
          <p:nvPr/>
        </p:nvGrpSpPr>
        <p:grpSpPr>
          <a:xfrm>
            <a:off x="6242956" y="2510771"/>
            <a:ext cx="2867112" cy="4039050"/>
            <a:chOff x="6242956" y="2434571"/>
            <a:chExt cx="2867112" cy="4039050"/>
          </a:xfrm>
        </p:grpSpPr>
        <p:grpSp>
          <p:nvGrpSpPr>
            <p:cNvPr id="122" name="Group 121"/>
            <p:cNvGrpSpPr/>
            <p:nvPr/>
          </p:nvGrpSpPr>
          <p:grpSpPr>
            <a:xfrm>
              <a:off x="6242956" y="2806221"/>
              <a:ext cx="2867112" cy="3667400"/>
              <a:chOff x="6242956" y="2806221"/>
              <a:chExt cx="2867112" cy="3667400"/>
            </a:xfrm>
          </p:grpSpPr>
          <p:grpSp>
            <p:nvGrpSpPr>
              <p:cNvPr id="112" name="Group 111"/>
              <p:cNvGrpSpPr/>
              <p:nvPr/>
            </p:nvGrpSpPr>
            <p:grpSpPr>
              <a:xfrm>
                <a:off x="6242956" y="2816021"/>
                <a:ext cx="2867112" cy="3657600"/>
                <a:chOff x="6242956" y="2816021"/>
                <a:chExt cx="2867112" cy="3657600"/>
              </a:xfrm>
            </p:grpSpPr>
            <p:sp>
              <p:nvSpPr>
                <p:cNvPr id="98" name="Rectangle 97"/>
                <p:cNvSpPr/>
                <p:nvPr/>
              </p:nvSpPr>
              <p:spPr>
                <a:xfrm>
                  <a:off x="6972629" y="5106569"/>
                  <a:ext cx="2036899" cy="136164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lumMod val="95000"/>
                      </a:schemeClr>
                    </a:solidFill>
                  </a:endParaRPr>
                </a:p>
              </p:txBody>
            </p:sp>
            <p:sp>
              <p:nvSpPr>
                <p:cNvPr id="96" name="Rectangle 95"/>
                <p:cNvSpPr/>
                <p:nvPr/>
              </p:nvSpPr>
              <p:spPr>
                <a:xfrm>
                  <a:off x="6278280" y="2816021"/>
                  <a:ext cx="695361" cy="365745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lumMod val="95000"/>
                      </a:schemeClr>
                    </a:solidFill>
                  </a:endParaRPr>
                </a:p>
              </p:txBody>
            </p:sp>
            <p:sp>
              <p:nvSpPr>
                <p:cNvPr id="94" name="Rectangle 93"/>
                <p:cNvSpPr/>
                <p:nvPr/>
              </p:nvSpPr>
              <p:spPr>
                <a:xfrm>
                  <a:off x="6976032" y="2819546"/>
                  <a:ext cx="2036181" cy="227164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lumMod val="95000"/>
                      </a:schemeClr>
                    </a:solidFill>
                  </a:endParaRPr>
                </a:p>
              </p:txBody>
            </p:sp>
            <p:sp>
              <p:nvSpPr>
                <p:cNvPr id="46" name="Rectangle 45"/>
                <p:cNvSpPr/>
                <p:nvPr/>
              </p:nvSpPr>
              <p:spPr>
                <a:xfrm>
                  <a:off x="6277802" y="2816021"/>
                  <a:ext cx="2743200" cy="3657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lumMod val="95000"/>
                      </a:schemeClr>
                    </a:solidFill>
                  </a:endParaRPr>
                </a:p>
              </p:txBody>
            </p:sp>
            <p:cxnSp>
              <p:nvCxnSpPr>
                <p:cNvPr id="47" name="Straight Connector 46"/>
                <p:cNvCxnSpPr>
                  <a:stCxn id="46" idx="0"/>
                  <a:endCxn id="46" idx="2"/>
                </p:cNvCxnSpPr>
                <p:nvPr/>
              </p:nvCxnSpPr>
              <p:spPr>
                <a:xfrm>
                  <a:off x="7649402" y="2816021"/>
                  <a:ext cx="0" cy="3657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1"/>
                  <a:endCxn id="46" idx="3"/>
                </p:cNvCxnSpPr>
                <p:nvPr/>
              </p:nvCxnSpPr>
              <p:spPr>
                <a:xfrm>
                  <a:off x="6277802" y="4644821"/>
                  <a:ext cx="2743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954202" y="3654221"/>
                  <a:ext cx="923651" cy="369332"/>
                </a:xfrm>
                <a:prstGeom prst="rect">
                  <a:avLst/>
                </a:prstGeom>
                <a:noFill/>
              </p:spPr>
              <p:txBody>
                <a:bodyPr wrap="none" rtlCol="0">
                  <a:spAutoFit/>
                </a:bodyPr>
                <a:lstStyle/>
                <a:p>
                  <a:r>
                    <a:rPr lang="en-US" b="1" dirty="0">
                      <a:solidFill>
                        <a:schemeClr val="bg1">
                          <a:lumMod val="95000"/>
                        </a:schemeClr>
                      </a:solidFill>
                    </a:rPr>
                    <a:t>B1 (1.0)</a:t>
                  </a:r>
                </a:p>
              </p:txBody>
            </p:sp>
            <p:cxnSp>
              <p:nvCxnSpPr>
                <p:cNvPr id="50" name="Straight Connector 49"/>
                <p:cNvCxnSpPr/>
                <p:nvPr/>
              </p:nvCxnSpPr>
              <p:spPr>
                <a:xfrm>
                  <a:off x="6277802" y="3730421"/>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968115" y="2816021"/>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77802" y="5559221"/>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968115" y="4644821"/>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649402" y="5559221"/>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339715" y="4644821"/>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963602" y="3175834"/>
                  <a:ext cx="760144" cy="307777"/>
                </a:xfrm>
                <a:prstGeom prst="rect">
                  <a:avLst/>
                </a:prstGeom>
                <a:noFill/>
              </p:spPr>
              <p:txBody>
                <a:bodyPr wrap="none" rtlCol="0">
                  <a:spAutoFit/>
                </a:bodyPr>
                <a:lstStyle/>
                <a:p>
                  <a:r>
                    <a:rPr lang="en-US" sz="1400" b="1" dirty="0">
                      <a:solidFill>
                        <a:schemeClr val="bg1">
                          <a:lumMod val="95000"/>
                        </a:schemeClr>
                      </a:solidFill>
                    </a:rPr>
                    <a:t>B1 (1.0)</a:t>
                  </a:r>
                </a:p>
              </p:txBody>
            </p:sp>
            <p:sp>
              <p:nvSpPr>
                <p:cNvPr id="57" name="TextBox 56"/>
                <p:cNvSpPr txBox="1"/>
                <p:nvPr/>
              </p:nvSpPr>
              <p:spPr>
                <a:xfrm>
                  <a:off x="6957148" y="4032244"/>
                  <a:ext cx="760144" cy="307777"/>
                </a:xfrm>
                <a:prstGeom prst="rect">
                  <a:avLst/>
                </a:prstGeom>
                <a:noFill/>
              </p:spPr>
              <p:txBody>
                <a:bodyPr wrap="none" rtlCol="0">
                  <a:spAutoFit/>
                </a:bodyPr>
                <a:lstStyle/>
                <a:p>
                  <a:r>
                    <a:rPr lang="en-US" sz="1400" b="1" dirty="0">
                      <a:solidFill>
                        <a:schemeClr val="bg1">
                          <a:lumMod val="95000"/>
                        </a:schemeClr>
                      </a:solidFill>
                    </a:rPr>
                    <a:t>B1 (1.0)</a:t>
                  </a:r>
                </a:p>
              </p:txBody>
            </p:sp>
            <p:sp>
              <p:nvSpPr>
                <p:cNvPr id="58" name="TextBox 57"/>
                <p:cNvSpPr txBox="1"/>
                <p:nvPr/>
              </p:nvSpPr>
              <p:spPr>
                <a:xfrm>
                  <a:off x="6251476" y="3172857"/>
                  <a:ext cx="760144" cy="307777"/>
                </a:xfrm>
                <a:prstGeom prst="rect">
                  <a:avLst/>
                </a:prstGeom>
                <a:noFill/>
              </p:spPr>
              <p:txBody>
                <a:bodyPr wrap="none" rtlCol="0">
                  <a:spAutoFit/>
                </a:bodyPr>
                <a:lstStyle/>
                <a:p>
                  <a:r>
                    <a:rPr lang="en-US" sz="1400" b="1" dirty="0">
                      <a:solidFill>
                        <a:schemeClr val="bg1">
                          <a:lumMod val="95000"/>
                        </a:schemeClr>
                      </a:solidFill>
                    </a:rPr>
                    <a:t>B2 (1.0)</a:t>
                  </a:r>
                </a:p>
              </p:txBody>
            </p:sp>
            <p:sp>
              <p:nvSpPr>
                <p:cNvPr id="59" name="TextBox 58"/>
                <p:cNvSpPr txBox="1"/>
                <p:nvPr/>
              </p:nvSpPr>
              <p:spPr>
                <a:xfrm>
                  <a:off x="6242956" y="4032244"/>
                  <a:ext cx="760144" cy="307777"/>
                </a:xfrm>
                <a:prstGeom prst="rect">
                  <a:avLst/>
                </a:prstGeom>
                <a:noFill/>
              </p:spPr>
              <p:txBody>
                <a:bodyPr wrap="none" rtlCol="0">
                  <a:spAutoFit/>
                </a:bodyPr>
                <a:lstStyle/>
                <a:p>
                  <a:r>
                    <a:rPr lang="en-US" sz="1400" b="1" dirty="0">
                      <a:solidFill>
                        <a:schemeClr val="bg1">
                          <a:lumMod val="95000"/>
                        </a:schemeClr>
                      </a:solidFill>
                    </a:rPr>
                    <a:t>B2 (1.0)</a:t>
                  </a:r>
                </a:p>
              </p:txBody>
            </p:sp>
            <p:sp>
              <p:nvSpPr>
                <p:cNvPr id="60" name="TextBox 59"/>
                <p:cNvSpPr txBox="1"/>
                <p:nvPr/>
              </p:nvSpPr>
              <p:spPr>
                <a:xfrm>
                  <a:off x="6248400" y="4946644"/>
                  <a:ext cx="760144" cy="307777"/>
                </a:xfrm>
                <a:prstGeom prst="rect">
                  <a:avLst/>
                </a:prstGeom>
                <a:noFill/>
              </p:spPr>
              <p:txBody>
                <a:bodyPr wrap="none" rtlCol="0">
                  <a:spAutoFit/>
                </a:bodyPr>
                <a:lstStyle/>
                <a:p>
                  <a:r>
                    <a:rPr lang="en-US" sz="1400" b="1" dirty="0">
                      <a:solidFill>
                        <a:schemeClr val="bg1">
                          <a:lumMod val="95000"/>
                        </a:schemeClr>
                      </a:solidFill>
                    </a:rPr>
                    <a:t>B2 (1.0)</a:t>
                  </a:r>
                </a:p>
              </p:txBody>
            </p:sp>
            <p:sp>
              <p:nvSpPr>
                <p:cNvPr id="61" name="TextBox 60"/>
                <p:cNvSpPr txBox="1"/>
                <p:nvPr/>
              </p:nvSpPr>
              <p:spPr>
                <a:xfrm>
                  <a:off x="6242956" y="5861044"/>
                  <a:ext cx="760144" cy="307777"/>
                </a:xfrm>
                <a:prstGeom prst="rect">
                  <a:avLst/>
                </a:prstGeom>
                <a:noFill/>
              </p:spPr>
              <p:txBody>
                <a:bodyPr wrap="none" rtlCol="0">
                  <a:spAutoFit/>
                </a:bodyPr>
                <a:lstStyle/>
                <a:p>
                  <a:r>
                    <a:rPr lang="en-US" sz="1400" b="1" dirty="0">
                      <a:solidFill>
                        <a:schemeClr val="bg1">
                          <a:lumMod val="95000"/>
                        </a:schemeClr>
                      </a:solidFill>
                    </a:rPr>
                    <a:t>B2 (1.0)</a:t>
                  </a:r>
                </a:p>
              </p:txBody>
            </p:sp>
            <p:sp>
              <p:nvSpPr>
                <p:cNvPr id="62" name="TextBox 61"/>
                <p:cNvSpPr txBox="1"/>
                <p:nvPr/>
              </p:nvSpPr>
              <p:spPr>
                <a:xfrm>
                  <a:off x="6904169" y="4792754"/>
                  <a:ext cx="487634" cy="215444"/>
                </a:xfrm>
                <a:prstGeom prst="rect">
                  <a:avLst/>
                </a:prstGeom>
                <a:noFill/>
              </p:spPr>
              <p:txBody>
                <a:bodyPr wrap="none" rtlCol="0">
                  <a:spAutoFit/>
                </a:bodyPr>
                <a:lstStyle/>
                <a:p>
                  <a:r>
                    <a:rPr lang="en-US" sz="800" b="1" dirty="0">
                      <a:solidFill>
                        <a:schemeClr val="bg1">
                          <a:lumMod val="95000"/>
                        </a:schemeClr>
                      </a:solidFill>
                    </a:rPr>
                    <a:t>B1(1.0)</a:t>
                  </a:r>
                </a:p>
              </p:txBody>
            </p:sp>
            <p:sp>
              <p:nvSpPr>
                <p:cNvPr id="64" name="TextBox 63"/>
                <p:cNvSpPr txBox="1"/>
                <p:nvPr/>
              </p:nvSpPr>
              <p:spPr>
                <a:xfrm>
                  <a:off x="8317274" y="5849092"/>
                  <a:ext cx="760144" cy="307777"/>
                </a:xfrm>
                <a:prstGeom prst="rect">
                  <a:avLst/>
                </a:prstGeom>
                <a:noFill/>
              </p:spPr>
              <p:txBody>
                <a:bodyPr wrap="none" rtlCol="0">
                  <a:spAutoFit/>
                </a:bodyPr>
                <a:lstStyle/>
                <a:p>
                  <a:r>
                    <a:rPr lang="en-US" sz="1400" b="1" dirty="0">
                      <a:solidFill>
                        <a:schemeClr val="bg1">
                          <a:lumMod val="95000"/>
                        </a:schemeClr>
                      </a:solidFill>
                    </a:rPr>
                    <a:t>B3 (0.5)</a:t>
                  </a:r>
                </a:p>
              </p:txBody>
            </p:sp>
            <p:sp>
              <p:nvSpPr>
                <p:cNvPr id="65" name="TextBox 64"/>
                <p:cNvSpPr txBox="1"/>
                <p:nvPr/>
              </p:nvSpPr>
              <p:spPr>
                <a:xfrm>
                  <a:off x="7625020" y="5855068"/>
                  <a:ext cx="760144" cy="307777"/>
                </a:xfrm>
                <a:prstGeom prst="rect">
                  <a:avLst/>
                </a:prstGeom>
                <a:noFill/>
              </p:spPr>
              <p:txBody>
                <a:bodyPr wrap="none" rtlCol="0">
                  <a:spAutoFit/>
                </a:bodyPr>
                <a:lstStyle/>
                <a:p>
                  <a:r>
                    <a:rPr lang="en-US" sz="1400" b="1" dirty="0">
                      <a:solidFill>
                        <a:schemeClr val="bg1">
                          <a:lumMod val="95000"/>
                        </a:schemeClr>
                      </a:solidFill>
                    </a:rPr>
                    <a:t>B3 (0.5)</a:t>
                  </a:r>
                </a:p>
              </p:txBody>
            </p:sp>
            <p:sp>
              <p:nvSpPr>
                <p:cNvPr id="66" name="TextBox 65"/>
                <p:cNvSpPr txBox="1"/>
                <p:nvPr/>
              </p:nvSpPr>
              <p:spPr>
                <a:xfrm>
                  <a:off x="6938742" y="5861044"/>
                  <a:ext cx="760144" cy="307777"/>
                </a:xfrm>
                <a:prstGeom prst="rect">
                  <a:avLst/>
                </a:prstGeom>
                <a:noFill/>
              </p:spPr>
              <p:txBody>
                <a:bodyPr wrap="none" rtlCol="0">
                  <a:spAutoFit/>
                </a:bodyPr>
                <a:lstStyle/>
                <a:p>
                  <a:r>
                    <a:rPr lang="en-US" sz="1400" b="1" dirty="0">
                      <a:solidFill>
                        <a:schemeClr val="bg1">
                          <a:lumMod val="95000"/>
                        </a:schemeClr>
                      </a:solidFill>
                    </a:rPr>
                    <a:t>B3 (0.5)</a:t>
                  </a:r>
                </a:p>
              </p:txBody>
            </p:sp>
            <p:cxnSp>
              <p:nvCxnSpPr>
                <p:cNvPr id="69" name="Straight Connector 68"/>
                <p:cNvCxnSpPr/>
                <p:nvPr/>
              </p:nvCxnSpPr>
              <p:spPr>
                <a:xfrm>
                  <a:off x="7314005" y="4641843"/>
                  <a:ext cx="0" cy="9233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963602" y="5100532"/>
                  <a:ext cx="2057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8001000" y="4644821"/>
                  <a:ext cx="0" cy="9233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8687995" y="4647799"/>
                  <a:ext cx="0" cy="9233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7246956" y="4791245"/>
                  <a:ext cx="487634" cy="215444"/>
                </a:xfrm>
                <a:prstGeom prst="rect">
                  <a:avLst/>
                </a:prstGeom>
                <a:noFill/>
              </p:spPr>
              <p:txBody>
                <a:bodyPr wrap="none" rtlCol="0">
                  <a:spAutoFit/>
                </a:bodyPr>
                <a:lstStyle/>
                <a:p>
                  <a:r>
                    <a:rPr lang="en-US" sz="800" b="1" dirty="0">
                      <a:solidFill>
                        <a:schemeClr val="bg1">
                          <a:lumMod val="95000"/>
                        </a:schemeClr>
                      </a:solidFill>
                    </a:rPr>
                    <a:t>B1(1.0)</a:t>
                  </a:r>
                </a:p>
              </p:txBody>
            </p:sp>
            <p:sp>
              <p:nvSpPr>
                <p:cNvPr id="79" name="TextBox 78"/>
                <p:cNvSpPr txBox="1"/>
                <p:nvPr/>
              </p:nvSpPr>
              <p:spPr>
                <a:xfrm>
                  <a:off x="7589743" y="4789736"/>
                  <a:ext cx="487634" cy="215444"/>
                </a:xfrm>
                <a:prstGeom prst="rect">
                  <a:avLst/>
                </a:prstGeom>
                <a:noFill/>
              </p:spPr>
              <p:txBody>
                <a:bodyPr wrap="none" rtlCol="0">
                  <a:spAutoFit/>
                </a:bodyPr>
                <a:lstStyle/>
                <a:p>
                  <a:r>
                    <a:rPr lang="en-US" sz="800" b="1" dirty="0">
                      <a:solidFill>
                        <a:schemeClr val="bg1">
                          <a:lumMod val="95000"/>
                        </a:schemeClr>
                      </a:solidFill>
                    </a:rPr>
                    <a:t>B1(1.0)</a:t>
                  </a:r>
                </a:p>
              </p:txBody>
            </p:sp>
            <p:sp>
              <p:nvSpPr>
                <p:cNvPr id="80" name="TextBox 79"/>
                <p:cNvSpPr txBox="1"/>
                <p:nvPr/>
              </p:nvSpPr>
              <p:spPr>
                <a:xfrm>
                  <a:off x="7932530" y="4788227"/>
                  <a:ext cx="487634" cy="215444"/>
                </a:xfrm>
                <a:prstGeom prst="rect">
                  <a:avLst/>
                </a:prstGeom>
                <a:noFill/>
              </p:spPr>
              <p:txBody>
                <a:bodyPr wrap="none" rtlCol="0">
                  <a:spAutoFit/>
                </a:bodyPr>
                <a:lstStyle/>
                <a:p>
                  <a:r>
                    <a:rPr lang="en-US" sz="800" b="1" dirty="0">
                      <a:solidFill>
                        <a:schemeClr val="bg1">
                          <a:lumMod val="95000"/>
                        </a:schemeClr>
                      </a:solidFill>
                    </a:rPr>
                    <a:t>B1(1.0)</a:t>
                  </a:r>
                </a:p>
              </p:txBody>
            </p:sp>
            <p:sp>
              <p:nvSpPr>
                <p:cNvPr id="81" name="TextBox 80"/>
                <p:cNvSpPr txBox="1"/>
                <p:nvPr/>
              </p:nvSpPr>
              <p:spPr>
                <a:xfrm>
                  <a:off x="8275317" y="4786718"/>
                  <a:ext cx="487634" cy="215444"/>
                </a:xfrm>
                <a:prstGeom prst="rect">
                  <a:avLst/>
                </a:prstGeom>
                <a:noFill/>
              </p:spPr>
              <p:txBody>
                <a:bodyPr wrap="none" rtlCol="0">
                  <a:spAutoFit/>
                </a:bodyPr>
                <a:lstStyle/>
                <a:p>
                  <a:r>
                    <a:rPr lang="en-US" sz="800" b="1" dirty="0">
                      <a:solidFill>
                        <a:schemeClr val="bg1">
                          <a:lumMod val="95000"/>
                        </a:schemeClr>
                      </a:solidFill>
                    </a:rPr>
                    <a:t>B1(1.0)</a:t>
                  </a:r>
                </a:p>
              </p:txBody>
            </p:sp>
            <p:sp>
              <p:nvSpPr>
                <p:cNvPr id="82" name="TextBox 81"/>
                <p:cNvSpPr txBox="1"/>
                <p:nvPr/>
              </p:nvSpPr>
              <p:spPr>
                <a:xfrm>
                  <a:off x="8618102" y="4785209"/>
                  <a:ext cx="487634" cy="215444"/>
                </a:xfrm>
                <a:prstGeom prst="rect">
                  <a:avLst/>
                </a:prstGeom>
                <a:noFill/>
              </p:spPr>
              <p:txBody>
                <a:bodyPr wrap="none" rtlCol="0">
                  <a:spAutoFit/>
                </a:bodyPr>
                <a:lstStyle/>
                <a:p>
                  <a:r>
                    <a:rPr lang="en-US" sz="800" b="1" dirty="0">
                      <a:solidFill>
                        <a:schemeClr val="bg1">
                          <a:lumMod val="95000"/>
                        </a:schemeClr>
                      </a:solidFill>
                    </a:rPr>
                    <a:t>B1(1.0)</a:t>
                  </a:r>
                </a:p>
              </p:txBody>
            </p:sp>
            <p:sp>
              <p:nvSpPr>
                <p:cNvPr id="83" name="TextBox 82"/>
                <p:cNvSpPr txBox="1"/>
                <p:nvPr/>
              </p:nvSpPr>
              <p:spPr>
                <a:xfrm>
                  <a:off x="6908501" y="5221257"/>
                  <a:ext cx="487634" cy="215444"/>
                </a:xfrm>
                <a:prstGeom prst="rect">
                  <a:avLst/>
                </a:prstGeom>
                <a:noFill/>
              </p:spPr>
              <p:txBody>
                <a:bodyPr wrap="none" rtlCol="0">
                  <a:spAutoFit/>
                </a:bodyPr>
                <a:lstStyle/>
                <a:p>
                  <a:r>
                    <a:rPr lang="en-US" sz="800" b="1" dirty="0">
                      <a:solidFill>
                        <a:schemeClr val="bg1">
                          <a:lumMod val="95000"/>
                        </a:schemeClr>
                      </a:solidFill>
                    </a:rPr>
                    <a:t>B3(1.0)</a:t>
                  </a:r>
                </a:p>
              </p:txBody>
            </p:sp>
            <p:sp>
              <p:nvSpPr>
                <p:cNvPr id="84" name="TextBox 83"/>
                <p:cNvSpPr txBox="1"/>
                <p:nvPr/>
              </p:nvSpPr>
              <p:spPr>
                <a:xfrm>
                  <a:off x="7251288" y="5219748"/>
                  <a:ext cx="487634" cy="215444"/>
                </a:xfrm>
                <a:prstGeom prst="rect">
                  <a:avLst/>
                </a:prstGeom>
                <a:noFill/>
              </p:spPr>
              <p:txBody>
                <a:bodyPr wrap="none" rtlCol="0">
                  <a:spAutoFit/>
                </a:bodyPr>
                <a:lstStyle/>
                <a:p>
                  <a:r>
                    <a:rPr lang="en-US" sz="800" b="1" dirty="0">
                      <a:solidFill>
                        <a:schemeClr val="bg1">
                          <a:lumMod val="95000"/>
                        </a:schemeClr>
                      </a:solidFill>
                    </a:rPr>
                    <a:t>B3(1.0)</a:t>
                  </a:r>
                </a:p>
              </p:txBody>
            </p:sp>
            <p:sp>
              <p:nvSpPr>
                <p:cNvPr id="85" name="TextBox 84"/>
                <p:cNvSpPr txBox="1"/>
                <p:nvPr/>
              </p:nvSpPr>
              <p:spPr>
                <a:xfrm>
                  <a:off x="7594075" y="5218239"/>
                  <a:ext cx="487634" cy="215444"/>
                </a:xfrm>
                <a:prstGeom prst="rect">
                  <a:avLst/>
                </a:prstGeom>
                <a:noFill/>
              </p:spPr>
              <p:txBody>
                <a:bodyPr wrap="none" rtlCol="0">
                  <a:spAutoFit/>
                </a:bodyPr>
                <a:lstStyle/>
                <a:p>
                  <a:r>
                    <a:rPr lang="en-US" sz="800" b="1" dirty="0">
                      <a:solidFill>
                        <a:schemeClr val="bg1">
                          <a:lumMod val="95000"/>
                        </a:schemeClr>
                      </a:solidFill>
                    </a:rPr>
                    <a:t>B3(1.0)</a:t>
                  </a:r>
                </a:p>
              </p:txBody>
            </p:sp>
            <p:sp>
              <p:nvSpPr>
                <p:cNvPr id="86" name="TextBox 85"/>
                <p:cNvSpPr txBox="1"/>
                <p:nvPr/>
              </p:nvSpPr>
              <p:spPr>
                <a:xfrm>
                  <a:off x="7936862" y="5216730"/>
                  <a:ext cx="487634" cy="215444"/>
                </a:xfrm>
                <a:prstGeom prst="rect">
                  <a:avLst/>
                </a:prstGeom>
                <a:noFill/>
              </p:spPr>
              <p:txBody>
                <a:bodyPr wrap="none" rtlCol="0">
                  <a:spAutoFit/>
                </a:bodyPr>
                <a:lstStyle/>
                <a:p>
                  <a:r>
                    <a:rPr lang="en-US" sz="800" b="1" dirty="0">
                      <a:solidFill>
                        <a:schemeClr val="bg1">
                          <a:lumMod val="95000"/>
                        </a:schemeClr>
                      </a:solidFill>
                    </a:rPr>
                    <a:t>B3(1.0)</a:t>
                  </a:r>
                </a:p>
              </p:txBody>
            </p:sp>
            <p:sp>
              <p:nvSpPr>
                <p:cNvPr id="87" name="TextBox 86"/>
                <p:cNvSpPr txBox="1"/>
                <p:nvPr/>
              </p:nvSpPr>
              <p:spPr>
                <a:xfrm>
                  <a:off x="8279649" y="5215221"/>
                  <a:ext cx="487634" cy="215444"/>
                </a:xfrm>
                <a:prstGeom prst="rect">
                  <a:avLst/>
                </a:prstGeom>
                <a:noFill/>
              </p:spPr>
              <p:txBody>
                <a:bodyPr wrap="none" rtlCol="0">
                  <a:spAutoFit/>
                </a:bodyPr>
                <a:lstStyle/>
                <a:p>
                  <a:r>
                    <a:rPr lang="en-US" sz="800" b="1" dirty="0">
                      <a:solidFill>
                        <a:schemeClr val="bg1">
                          <a:lumMod val="95000"/>
                        </a:schemeClr>
                      </a:solidFill>
                    </a:rPr>
                    <a:t>B3(1.0)</a:t>
                  </a:r>
                </a:p>
              </p:txBody>
            </p:sp>
            <p:sp>
              <p:nvSpPr>
                <p:cNvPr id="88" name="TextBox 87"/>
                <p:cNvSpPr txBox="1"/>
                <p:nvPr/>
              </p:nvSpPr>
              <p:spPr>
                <a:xfrm>
                  <a:off x="8622434" y="5213712"/>
                  <a:ext cx="487634" cy="215444"/>
                </a:xfrm>
                <a:prstGeom prst="rect">
                  <a:avLst/>
                </a:prstGeom>
                <a:noFill/>
              </p:spPr>
              <p:txBody>
                <a:bodyPr wrap="none" rtlCol="0">
                  <a:spAutoFit/>
                </a:bodyPr>
                <a:lstStyle/>
                <a:p>
                  <a:r>
                    <a:rPr lang="en-US" sz="800" b="1" dirty="0">
                      <a:solidFill>
                        <a:schemeClr val="bg1">
                          <a:lumMod val="95000"/>
                        </a:schemeClr>
                      </a:solidFill>
                    </a:rPr>
                    <a:t>B3(1.0)</a:t>
                  </a:r>
                </a:p>
              </p:txBody>
            </p:sp>
          </p:grpSp>
          <p:sp>
            <p:nvSpPr>
              <p:cNvPr id="119" name="Rectangle 118"/>
              <p:cNvSpPr/>
              <p:nvPr/>
            </p:nvSpPr>
            <p:spPr>
              <a:xfrm>
                <a:off x="6283778" y="2806221"/>
                <a:ext cx="2731726" cy="184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6275411" y="5565198"/>
                <a:ext cx="2734117" cy="8970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6268572" y="4660022"/>
                <a:ext cx="719217" cy="8970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TextBox 124"/>
            <p:cNvSpPr txBox="1"/>
            <p:nvPr/>
          </p:nvSpPr>
          <p:spPr>
            <a:xfrm>
              <a:off x="6524823" y="2434571"/>
              <a:ext cx="2238177" cy="369332"/>
            </a:xfrm>
            <a:prstGeom prst="rect">
              <a:avLst/>
            </a:prstGeom>
            <a:noFill/>
          </p:spPr>
          <p:txBody>
            <a:bodyPr wrap="none" rtlCol="0">
              <a:spAutoFit/>
            </a:bodyPr>
            <a:lstStyle/>
            <a:p>
              <a:r>
                <a:rPr lang="en-US" dirty="0"/>
                <a:t>third model (solution)</a:t>
              </a:r>
            </a:p>
          </p:txBody>
        </p:sp>
      </p:grpSp>
      <p:sp>
        <p:nvSpPr>
          <p:cNvPr id="8" name="Date Placeholder 7">
            <a:extLst>
              <a:ext uri="{FF2B5EF4-FFF2-40B4-BE49-F238E27FC236}">
                <a16:creationId xmlns:a16="http://schemas.microsoft.com/office/drawing/2014/main" id="{DC0C1B54-3A95-4B6F-A25D-015AFCC65969}"/>
              </a:ext>
            </a:extLst>
          </p:cNvPr>
          <p:cNvSpPr>
            <a:spLocks noGrp="1"/>
          </p:cNvSpPr>
          <p:nvPr>
            <p:ph type="dt" sz="half" idx="10"/>
          </p:nvPr>
        </p:nvSpPr>
        <p:spPr/>
        <p:txBody>
          <a:bodyPr/>
          <a:lstStyle/>
          <a:p>
            <a:r>
              <a:rPr lang="en-US"/>
              <a:t>Chip planning</a:t>
            </a:r>
          </a:p>
        </p:txBody>
      </p:sp>
      <p:sp>
        <p:nvSpPr>
          <p:cNvPr id="10" name="Footer Placeholder 9">
            <a:extLst>
              <a:ext uri="{FF2B5EF4-FFF2-40B4-BE49-F238E27FC236}">
                <a16:creationId xmlns:a16="http://schemas.microsoft.com/office/drawing/2014/main" id="{F3D54872-9B4A-428F-9B90-C608CA8D3A62}"/>
              </a:ext>
            </a:extLst>
          </p:cNvPr>
          <p:cNvSpPr>
            <a:spLocks noGrp="1"/>
          </p:cNvSpPr>
          <p:nvPr>
            <p:ph type="ftr" sz="quarter" idx="11"/>
          </p:nvPr>
        </p:nvSpPr>
        <p:spPr/>
        <p:txBody>
          <a:bodyPr/>
          <a:lstStyle/>
          <a:p>
            <a:r>
              <a:rPr lang="en-US"/>
              <a:t>JC</a:t>
            </a:r>
          </a:p>
        </p:txBody>
      </p:sp>
      <p:sp>
        <p:nvSpPr>
          <p:cNvPr id="20" name="Slide Number Placeholder 19">
            <a:extLst>
              <a:ext uri="{FF2B5EF4-FFF2-40B4-BE49-F238E27FC236}">
                <a16:creationId xmlns:a16="http://schemas.microsoft.com/office/drawing/2014/main" id="{44A0A860-D255-4F99-AC1D-9FFE73E8CF39}"/>
              </a:ext>
            </a:extLst>
          </p:cNvPr>
          <p:cNvSpPr>
            <a:spLocks noGrp="1"/>
          </p:cNvSpPr>
          <p:nvPr>
            <p:ph type="sldNum" sz="quarter" idx="12"/>
          </p:nvPr>
        </p:nvSpPr>
        <p:spPr/>
        <p:txBody>
          <a:bodyPr/>
          <a:lstStyle/>
          <a:p>
            <a:fld id="{B6F15528-21DE-4FAA-801E-634DDDAF4B2B}" type="slidenum">
              <a:rPr lang="en-US" smtClean="0"/>
              <a:t>24</a:t>
            </a:fld>
            <a:endParaRPr lang="en-US"/>
          </a:p>
        </p:txBody>
      </p:sp>
    </p:spTree>
    <p:extLst>
      <p:ext uri="{BB962C8B-B14F-4D97-AF65-F5344CB8AC3E}">
        <p14:creationId xmlns:p14="http://schemas.microsoft.com/office/powerpoint/2010/main" val="124856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8"/>
                                        </p:tgtEl>
                                        <p:attrNameLst>
                                          <p:attrName>style.visibility</p:attrName>
                                        </p:attrNameLst>
                                      </p:cBhvr>
                                      <p:to>
                                        <p:strVal val="visible"/>
                                      </p:to>
                                    </p:set>
                                    <p:animEffect transition="in" filter="fade">
                                      <p:cBhvr>
                                        <p:cTn id="11" dur="500"/>
                                        <p:tgtEl>
                                          <p:spTgt spid="11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fade">
                                      <p:cBhvr>
                                        <p:cTn id="16" dur="500"/>
                                        <p:tgtEl>
                                          <p:spTgt spid="1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fade">
                                      <p:cBhvr>
                                        <p:cTn id="24" dur="500"/>
                                        <p:tgtEl>
                                          <p:spTgt spid="1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fade">
                                      <p:cBhvr>
                                        <p:cTn id="29"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18" grpId="0"/>
      <p:bldP spid="1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Scalability with quad-trees</a:t>
            </a:r>
          </a:p>
        </p:txBody>
      </p:sp>
      <p:sp>
        <p:nvSpPr>
          <p:cNvPr id="13" name="Rectangle 12"/>
          <p:cNvSpPr/>
          <p:nvPr/>
        </p:nvSpPr>
        <p:spPr>
          <a:xfrm>
            <a:off x="3853873" y="4424598"/>
            <a:ext cx="2036899" cy="136164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lumMod val="95000"/>
                </a:schemeClr>
              </a:solidFill>
            </a:endParaRPr>
          </a:p>
        </p:txBody>
      </p:sp>
      <p:sp>
        <p:nvSpPr>
          <p:cNvPr id="14" name="Rectangle 13"/>
          <p:cNvSpPr/>
          <p:nvPr/>
        </p:nvSpPr>
        <p:spPr>
          <a:xfrm>
            <a:off x="3159524" y="2134050"/>
            <a:ext cx="695361" cy="365745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lumMod val="95000"/>
                </a:schemeClr>
              </a:solidFill>
            </a:endParaRPr>
          </a:p>
        </p:txBody>
      </p:sp>
      <p:sp>
        <p:nvSpPr>
          <p:cNvPr id="15" name="Rectangle 14"/>
          <p:cNvSpPr/>
          <p:nvPr/>
        </p:nvSpPr>
        <p:spPr>
          <a:xfrm>
            <a:off x="3857276" y="2137575"/>
            <a:ext cx="2036181" cy="227164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lumMod val="95000"/>
                </a:schemeClr>
              </a:solidFill>
            </a:endParaRPr>
          </a:p>
        </p:txBody>
      </p:sp>
      <p:sp>
        <p:nvSpPr>
          <p:cNvPr id="16" name="Rectangle 15"/>
          <p:cNvSpPr/>
          <p:nvPr/>
        </p:nvSpPr>
        <p:spPr>
          <a:xfrm>
            <a:off x="3159046" y="2134050"/>
            <a:ext cx="2743200" cy="3657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lumMod val="95000"/>
                </a:schemeClr>
              </a:solidFill>
            </a:endParaRPr>
          </a:p>
        </p:txBody>
      </p:sp>
      <p:sp>
        <p:nvSpPr>
          <p:cNvPr id="19" name="TextBox 18"/>
          <p:cNvSpPr txBox="1"/>
          <p:nvPr/>
        </p:nvSpPr>
        <p:spPr>
          <a:xfrm>
            <a:off x="4659602" y="3088731"/>
            <a:ext cx="431528" cy="369332"/>
          </a:xfrm>
          <a:prstGeom prst="rect">
            <a:avLst/>
          </a:prstGeom>
          <a:noFill/>
        </p:spPr>
        <p:txBody>
          <a:bodyPr wrap="none" rtlCol="0">
            <a:spAutoFit/>
          </a:bodyPr>
          <a:lstStyle/>
          <a:p>
            <a:r>
              <a:rPr lang="en-US" b="1" dirty="0">
                <a:solidFill>
                  <a:schemeClr val="bg1">
                    <a:lumMod val="95000"/>
                  </a:schemeClr>
                </a:solidFill>
              </a:rPr>
              <a:t>B1</a:t>
            </a:r>
          </a:p>
        </p:txBody>
      </p:sp>
      <p:cxnSp>
        <p:nvCxnSpPr>
          <p:cNvPr id="23" name="Straight Connector 22"/>
          <p:cNvCxnSpPr/>
          <p:nvPr/>
        </p:nvCxnSpPr>
        <p:spPr>
          <a:xfrm>
            <a:off x="3844846" y="2121932"/>
            <a:ext cx="4513" cy="36697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91440" y="3778111"/>
            <a:ext cx="431528" cy="369332"/>
          </a:xfrm>
          <a:prstGeom prst="rect">
            <a:avLst/>
          </a:prstGeom>
          <a:noFill/>
        </p:spPr>
        <p:txBody>
          <a:bodyPr wrap="none" rtlCol="0">
            <a:spAutoFit/>
          </a:bodyPr>
          <a:lstStyle/>
          <a:p>
            <a:r>
              <a:rPr lang="en-US" b="1" dirty="0">
                <a:solidFill>
                  <a:schemeClr val="bg1">
                    <a:lumMod val="95000"/>
                  </a:schemeClr>
                </a:solidFill>
              </a:rPr>
              <a:t>B2</a:t>
            </a:r>
          </a:p>
        </p:txBody>
      </p:sp>
      <p:cxnSp>
        <p:nvCxnSpPr>
          <p:cNvPr id="37" name="Straight Connector 36"/>
          <p:cNvCxnSpPr/>
          <p:nvPr/>
        </p:nvCxnSpPr>
        <p:spPr>
          <a:xfrm flipH="1">
            <a:off x="3844846" y="4418561"/>
            <a:ext cx="2057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10000" y="1752600"/>
            <a:ext cx="1406154" cy="369332"/>
          </a:xfrm>
          <a:prstGeom prst="rect">
            <a:avLst/>
          </a:prstGeom>
          <a:noFill/>
        </p:spPr>
        <p:txBody>
          <a:bodyPr wrap="none" rtlCol="0">
            <a:spAutoFit/>
          </a:bodyPr>
          <a:lstStyle/>
          <a:p>
            <a:r>
              <a:rPr lang="en-US" dirty="0"/>
              <a:t>final solution</a:t>
            </a:r>
          </a:p>
        </p:txBody>
      </p:sp>
      <p:sp>
        <p:nvSpPr>
          <p:cNvPr id="52" name="TextBox 51"/>
          <p:cNvSpPr txBox="1"/>
          <p:nvPr/>
        </p:nvSpPr>
        <p:spPr>
          <a:xfrm>
            <a:off x="4667896" y="4888468"/>
            <a:ext cx="431528" cy="369332"/>
          </a:xfrm>
          <a:prstGeom prst="rect">
            <a:avLst/>
          </a:prstGeom>
          <a:noFill/>
        </p:spPr>
        <p:txBody>
          <a:bodyPr wrap="none" rtlCol="0">
            <a:spAutoFit/>
          </a:bodyPr>
          <a:lstStyle/>
          <a:p>
            <a:r>
              <a:rPr lang="en-US" b="1" dirty="0">
                <a:solidFill>
                  <a:schemeClr val="bg1">
                    <a:lumMod val="95000"/>
                  </a:schemeClr>
                </a:solidFill>
              </a:rPr>
              <a:t>B3</a:t>
            </a:r>
          </a:p>
        </p:txBody>
      </p:sp>
      <p:sp>
        <p:nvSpPr>
          <p:cNvPr id="6" name="Date Placeholder 5">
            <a:extLst>
              <a:ext uri="{FF2B5EF4-FFF2-40B4-BE49-F238E27FC236}">
                <a16:creationId xmlns:a16="http://schemas.microsoft.com/office/drawing/2014/main" id="{D7169EA7-B9AF-4888-B068-257DE9252B0A}"/>
              </a:ext>
            </a:extLst>
          </p:cNvPr>
          <p:cNvSpPr>
            <a:spLocks noGrp="1"/>
          </p:cNvSpPr>
          <p:nvPr>
            <p:ph type="dt" sz="half" idx="10"/>
          </p:nvPr>
        </p:nvSpPr>
        <p:spPr/>
        <p:txBody>
          <a:bodyPr/>
          <a:lstStyle/>
          <a:p>
            <a:r>
              <a:rPr lang="en-US"/>
              <a:t>Chip planning</a:t>
            </a:r>
          </a:p>
        </p:txBody>
      </p:sp>
      <p:sp>
        <p:nvSpPr>
          <p:cNvPr id="7" name="Footer Placeholder 6">
            <a:extLst>
              <a:ext uri="{FF2B5EF4-FFF2-40B4-BE49-F238E27FC236}">
                <a16:creationId xmlns:a16="http://schemas.microsoft.com/office/drawing/2014/main" id="{A6590364-EA16-4BC6-9850-49DF3B699284}"/>
              </a:ext>
            </a:extLst>
          </p:cNvPr>
          <p:cNvSpPr>
            <a:spLocks noGrp="1"/>
          </p:cNvSpPr>
          <p:nvPr>
            <p:ph type="ftr" sz="quarter" idx="11"/>
          </p:nvPr>
        </p:nvSpPr>
        <p:spPr/>
        <p:txBody>
          <a:bodyPr/>
          <a:lstStyle/>
          <a:p>
            <a:r>
              <a:rPr lang="en-US"/>
              <a:t>JC</a:t>
            </a:r>
          </a:p>
        </p:txBody>
      </p:sp>
      <p:sp>
        <p:nvSpPr>
          <p:cNvPr id="9" name="Slide Number Placeholder 8">
            <a:extLst>
              <a:ext uri="{FF2B5EF4-FFF2-40B4-BE49-F238E27FC236}">
                <a16:creationId xmlns:a16="http://schemas.microsoft.com/office/drawing/2014/main" id="{CEE8793E-CB97-408A-812B-962AE0AA9700}"/>
              </a:ext>
            </a:extLst>
          </p:cNvPr>
          <p:cNvSpPr>
            <a:spLocks noGrp="1"/>
          </p:cNvSpPr>
          <p:nvPr>
            <p:ph type="sldNum" sz="quarter" idx="12"/>
          </p:nvPr>
        </p:nvSpPr>
        <p:spPr/>
        <p:txBody>
          <a:bodyPr/>
          <a:lstStyle/>
          <a:p>
            <a:fld id="{B6F15528-21DE-4FAA-801E-634DDDAF4B2B}" type="slidenum">
              <a:rPr lang="en-US" smtClean="0"/>
              <a:t>25</a:t>
            </a:fld>
            <a:endParaRPr lang="en-US"/>
          </a:p>
        </p:txBody>
      </p:sp>
    </p:spTree>
    <p:extLst>
      <p:ext uri="{BB962C8B-B14F-4D97-AF65-F5344CB8AC3E}">
        <p14:creationId xmlns:p14="http://schemas.microsoft.com/office/powerpoint/2010/main" val="1749911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Quad-trees and multiple resources</a:t>
            </a:r>
          </a:p>
        </p:txBody>
      </p:sp>
      <p:grpSp>
        <p:nvGrpSpPr>
          <p:cNvPr id="55" name="Group 54"/>
          <p:cNvGrpSpPr/>
          <p:nvPr/>
        </p:nvGrpSpPr>
        <p:grpSpPr>
          <a:xfrm>
            <a:off x="5029200" y="2667000"/>
            <a:ext cx="2743200" cy="3657600"/>
            <a:chOff x="3200400" y="2514600"/>
            <a:chExt cx="2743200" cy="3657600"/>
          </a:xfrm>
        </p:grpSpPr>
        <p:sp>
          <p:nvSpPr>
            <p:cNvPr id="52" name="Rectangle 51"/>
            <p:cNvSpPr/>
            <p:nvPr/>
          </p:nvSpPr>
          <p:spPr>
            <a:xfrm>
              <a:off x="3200400" y="2514600"/>
              <a:ext cx="2743200" cy="3657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200400" y="2514600"/>
              <a:ext cx="2743200" cy="3657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lumMod val="95000"/>
                  </a:schemeClr>
                </a:solidFill>
              </a:endParaRPr>
            </a:p>
          </p:txBody>
        </p:sp>
        <p:cxnSp>
          <p:nvCxnSpPr>
            <p:cNvPr id="17" name="Straight Connector 16"/>
            <p:cNvCxnSpPr>
              <a:stCxn id="16" idx="0"/>
              <a:endCxn id="16" idx="2"/>
            </p:cNvCxnSpPr>
            <p:nvPr/>
          </p:nvCxnSpPr>
          <p:spPr>
            <a:xfrm>
              <a:off x="4572000" y="2514600"/>
              <a:ext cx="0" cy="3657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00400" y="3429000"/>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90713" y="25146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90713" y="43434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917889" y="3429000"/>
              <a:ext cx="692704" cy="2286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6" idx="1"/>
              <a:endCxn id="16" idx="3"/>
            </p:cNvCxnSpPr>
            <p:nvPr/>
          </p:nvCxnSpPr>
          <p:spPr>
            <a:xfrm>
              <a:off x="3200400" y="4343400"/>
              <a:ext cx="2743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200400" y="5257800"/>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5257800"/>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236603" y="4340422"/>
              <a:ext cx="0" cy="9233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886200" y="4799111"/>
              <a:ext cx="2057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923598" y="4343400"/>
              <a:ext cx="0" cy="9233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610593" y="4346378"/>
              <a:ext cx="0" cy="9233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62313" y="43434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1151779" y="4331448"/>
            <a:ext cx="457200" cy="304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608979" y="4299787"/>
            <a:ext cx="426720" cy="369332"/>
          </a:xfrm>
          <a:prstGeom prst="rect">
            <a:avLst/>
          </a:prstGeom>
          <a:noFill/>
        </p:spPr>
        <p:txBody>
          <a:bodyPr wrap="none" rtlCol="0">
            <a:spAutoFit/>
          </a:bodyPr>
          <a:lstStyle/>
          <a:p>
            <a:r>
              <a:rPr lang="en-US" dirty="0"/>
              <a:t>R1</a:t>
            </a:r>
          </a:p>
        </p:txBody>
      </p:sp>
      <p:sp>
        <p:nvSpPr>
          <p:cNvPr id="57" name="Rectangle 56"/>
          <p:cNvSpPr/>
          <p:nvPr/>
        </p:nvSpPr>
        <p:spPr>
          <a:xfrm>
            <a:off x="1151779" y="4788648"/>
            <a:ext cx="457200" cy="3048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1608979" y="4736068"/>
            <a:ext cx="426720" cy="369332"/>
          </a:xfrm>
          <a:prstGeom prst="rect">
            <a:avLst/>
          </a:prstGeom>
          <a:noFill/>
        </p:spPr>
        <p:txBody>
          <a:bodyPr wrap="none" rtlCol="0">
            <a:spAutoFit/>
          </a:bodyPr>
          <a:lstStyle/>
          <a:p>
            <a:r>
              <a:rPr lang="en-US" dirty="0"/>
              <a:t>R2</a:t>
            </a:r>
          </a:p>
        </p:txBody>
      </p:sp>
      <p:sp>
        <p:nvSpPr>
          <p:cNvPr id="59" name="TextBox 58"/>
          <p:cNvSpPr txBox="1"/>
          <p:nvPr/>
        </p:nvSpPr>
        <p:spPr>
          <a:xfrm>
            <a:off x="999379" y="3892176"/>
            <a:ext cx="1134221" cy="369332"/>
          </a:xfrm>
          <a:prstGeom prst="rect">
            <a:avLst/>
          </a:prstGeom>
          <a:noFill/>
        </p:spPr>
        <p:txBody>
          <a:bodyPr wrap="none" rtlCol="0">
            <a:spAutoFit/>
          </a:bodyPr>
          <a:lstStyle/>
          <a:p>
            <a:r>
              <a:rPr lang="en-US" dirty="0"/>
              <a:t>Resources</a:t>
            </a:r>
          </a:p>
        </p:txBody>
      </p:sp>
      <p:sp>
        <p:nvSpPr>
          <p:cNvPr id="60" name="TextBox 59"/>
          <p:cNvSpPr txBox="1"/>
          <p:nvPr/>
        </p:nvSpPr>
        <p:spPr>
          <a:xfrm>
            <a:off x="1006457" y="914400"/>
            <a:ext cx="6994543" cy="1200329"/>
          </a:xfrm>
          <a:prstGeom prst="rect">
            <a:avLst/>
          </a:prstGeom>
          <a:noFill/>
        </p:spPr>
        <p:txBody>
          <a:bodyPr wrap="none" rtlCol="0">
            <a:spAutoFit/>
          </a:bodyPr>
          <a:lstStyle/>
          <a:p>
            <a:pPr marL="285750" indent="-285750">
              <a:buFont typeface="Arial" panose="020B0604020202020204" pitchFamily="34" charset="0"/>
              <a:buChar char="•"/>
            </a:pPr>
            <a:r>
              <a:rPr lang="en-US" dirty="0"/>
              <a:t>A slice can be modeled as a region dedicated to a specific resource.</a:t>
            </a:r>
          </a:p>
          <a:p>
            <a:pPr marL="285750" indent="-285750">
              <a:buFont typeface="Arial" panose="020B0604020202020204" pitchFamily="34" charset="0"/>
              <a:buChar char="•"/>
            </a:pPr>
            <a:r>
              <a:rPr lang="en-US" dirty="0"/>
              <a:t>Every cell in the quad-tree can have multiple resources.</a:t>
            </a:r>
          </a:p>
          <a:p>
            <a:pPr marL="285750" indent="-285750">
              <a:buFont typeface="Arial" panose="020B0604020202020204" pitchFamily="34" charset="0"/>
              <a:buChar char="•"/>
            </a:pPr>
            <a:r>
              <a:rPr lang="en-US" dirty="0"/>
              <a:t>Blocks cannot take more than the available resource at each cell.</a:t>
            </a:r>
          </a:p>
          <a:p>
            <a:pPr marL="285750" indent="-285750">
              <a:buFont typeface="Arial" panose="020B0604020202020204" pitchFamily="34" charset="0"/>
              <a:buChar char="•"/>
            </a:pPr>
            <a:r>
              <a:rPr lang="en-US" dirty="0"/>
              <a:t>The intersection of each region (slice) with each cell is known a priori.</a:t>
            </a:r>
          </a:p>
        </p:txBody>
      </p:sp>
      <p:sp>
        <p:nvSpPr>
          <p:cNvPr id="61" name="TextBox 60"/>
          <p:cNvSpPr txBox="1"/>
          <p:nvPr/>
        </p:nvSpPr>
        <p:spPr>
          <a:xfrm>
            <a:off x="3733800" y="2904308"/>
            <a:ext cx="995785" cy="369332"/>
          </a:xfrm>
          <a:prstGeom prst="rect">
            <a:avLst/>
          </a:prstGeom>
          <a:noFill/>
        </p:spPr>
        <p:txBody>
          <a:bodyPr wrap="none" rtlCol="0">
            <a:spAutoFit/>
          </a:bodyPr>
          <a:lstStyle/>
          <a:p>
            <a:r>
              <a:rPr lang="en-US" dirty="0"/>
              <a:t>100% R1</a:t>
            </a:r>
          </a:p>
        </p:txBody>
      </p:sp>
      <p:cxnSp>
        <p:nvCxnSpPr>
          <p:cNvPr id="63" name="Straight Arrow Connector 62"/>
          <p:cNvCxnSpPr>
            <a:stCxn id="61" idx="3"/>
          </p:cNvCxnSpPr>
          <p:nvPr/>
        </p:nvCxnSpPr>
        <p:spPr>
          <a:xfrm>
            <a:off x="4729585" y="3088974"/>
            <a:ext cx="64403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733800" y="5562600"/>
            <a:ext cx="878767" cy="646331"/>
          </a:xfrm>
          <a:prstGeom prst="rect">
            <a:avLst/>
          </a:prstGeom>
          <a:noFill/>
        </p:spPr>
        <p:txBody>
          <a:bodyPr wrap="none" rtlCol="0">
            <a:spAutoFit/>
          </a:bodyPr>
          <a:lstStyle/>
          <a:p>
            <a:r>
              <a:rPr lang="en-US" dirty="0"/>
              <a:t>75% R1</a:t>
            </a:r>
          </a:p>
          <a:p>
            <a:r>
              <a:rPr lang="en-US" dirty="0"/>
              <a:t>25% R2</a:t>
            </a:r>
          </a:p>
        </p:txBody>
      </p:sp>
      <p:cxnSp>
        <p:nvCxnSpPr>
          <p:cNvPr id="66" name="Straight Arrow Connector 65"/>
          <p:cNvCxnSpPr>
            <a:stCxn id="64" idx="3"/>
          </p:cNvCxnSpPr>
          <p:nvPr/>
        </p:nvCxnSpPr>
        <p:spPr>
          <a:xfrm flipV="1">
            <a:off x="4612567" y="5885765"/>
            <a:ext cx="2016833"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733800" y="3657600"/>
            <a:ext cx="878767" cy="646331"/>
          </a:xfrm>
          <a:prstGeom prst="rect">
            <a:avLst/>
          </a:prstGeom>
          <a:noFill/>
        </p:spPr>
        <p:txBody>
          <a:bodyPr wrap="none" rtlCol="0">
            <a:spAutoFit/>
          </a:bodyPr>
          <a:lstStyle/>
          <a:p>
            <a:r>
              <a:rPr lang="en-US" dirty="0"/>
              <a:t>75% R1</a:t>
            </a:r>
          </a:p>
          <a:p>
            <a:r>
              <a:rPr lang="en-US" dirty="0"/>
              <a:t>25% R2</a:t>
            </a:r>
          </a:p>
        </p:txBody>
      </p:sp>
      <p:sp>
        <p:nvSpPr>
          <p:cNvPr id="68" name="TextBox 67"/>
          <p:cNvSpPr txBox="1"/>
          <p:nvPr/>
        </p:nvSpPr>
        <p:spPr>
          <a:xfrm>
            <a:off x="3733800" y="4507468"/>
            <a:ext cx="995785" cy="369332"/>
          </a:xfrm>
          <a:prstGeom prst="rect">
            <a:avLst/>
          </a:prstGeom>
          <a:noFill/>
        </p:spPr>
        <p:txBody>
          <a:bodyPr wrap="none" rtlCol="0">
            <a:spAutoFit/>
          </a:bodyPr>
          <a:lstStyle/>
          <a:p>
            <a:r>
              <a:rPr lang="en-US" dirty="0"/>
              <a:t>100% R2</a:t>
            </a:r>
          </a:p>
        </p:txBody>
      </p:sp>
      <p:cxnSp>
        <p:nvCxnSpPr>
          <p:cNvPr id="69" name="Straight Arrow Connector 68"/>
          <p:cNvCxnSpPr>
            <a:stCxn id="68" idx="3"/>
          </p:cNvCxnSpPr>
          <p:nvPr/>
        </p:nvCxnSpPr>
        <p:spPr>
          <a:xfrm>
            <a:off x="4729585" y="4692134"/>
            <a:ext cx="2204615" cy="439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3"/>
          </p:cNvCxnSpPr>
          <p:nvPr/>
        </p:nvCxnSpPr>
        <p:spPr>
          <a:xfrm>
            <a:off x="4612567" y="3980766"/>
            <a:ext cx="2016833" cy="150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C46E277C-2137-4D92-AA8C-C38873A75216}"/>
              </a:ext>
            </a:extLst>
          </p:cNvPr>
          <p:cNvSpPr>
            <a:spLocks noGrp="1"/>
          </p:cNvSpPr>
          <p:nvPr>
            <p:ph type="dt" sz="half" idx="10"/>
          </p:nvPr>
        </p:nvSpPr>
        <p:spPr/>
        <p:txBody>
          <a:bodyPr/>
          <a:lstStyle/>
          <a:p>
            <a:r>
              <a:rPr lang="en-US"/>
              <a:t>Chip planning</a:t>
            </a:r>
          </a:p>
        </p:txBody>
      </p:sp>
      <p:sp>
        <p:nvSpPr>
          <p:cNvPr id="7" name="Footer Placeholder 6">
            <a:extLst>
              <a:ext uri="{FF2B5EF4-FFF2-40B4-BE49-F238E27FC236}">
                <a16:creationId xmlns:a16="http://schemas.microsoft.com/office/drawing/2014/main" id="{1006B554-B91B-4750-BA9D-E27C74085BC0}"/>
              </a:ext>
            </a:extLst>
          </p:cNvPr>
          <p:cNvSpPr>
            <a:spLocks noGrp="1"/>
          </p:cNvSpPr>
          <p:nvPr>
            <p:ph type="ftr" sz="quarter" idx="11"/>
          </p:nvPr>
        </p:nvSpPr>
        <p:spPr/>
        <p:txBody>
          <a:bodyPr/>
          <a:lstStyle/>
          <a:p>
            <a:r>
              <a:rPr lang="en-US"/>
              <a:t>JC</a:t>
            </a:r>
          </a:p>
        </p:txBody>
      </p:sp>
      <p:sp>
        <p:nvSpPr>
          <p:cNvPr id="8" name="Slide Number Placeholder 7">
            <a:extLst>
              <a:ext uri="{FF2B5EF4-FFF2-40B4-BE49-F238E27FC236}">
                <a16:creationId xmlns:a16="http://schemas.microsoft.com/office/drawing/2014/main" id="{88EC2CA6-5056-4730-8241-6A6DC195F097}"/>
              </a:ext>
            </a:extLst>
          </p:cNvPr>
          <p:cNvSpPr>
            <a:spLocks noGrp="1"/>
          </p:cNvSpPr>
          <p:nvPr>
            <p:ph type="sldNum" sz="quarter" idx="12"/>
          </p:nvPr>
        </p:nvSpPr>
        <p:spPr/>
        <p:txBody>
          <a:bodyPr/>
          <a:lstStyle/>
          <a:p>
            <a:fld id="{B6F15528-21DE-4FAA-801E-634DDDAF4B2B}" type="slidenum">
              <a:rPr lang="en-US" smtClean="0"/>
              <a:t>26</a:t>
            </a:fld>
            <a:endParaRPr lang="en-US"/>
          </a:p>
        </p:txBody>
      </p:sp>
    </p:spTree>
    <p:extLst>
      <p:ext uri="{BB962C8B-B14F-4D97-AF65-F5344CB8AC3E}">
        <p14:creationId xmlns:p14="http://schemas.microsoft.com/office/powerpoint/2010/main" val="2931356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Backup (for the future)</a:t>
            </a:r>
          </a:p>
        </p:txBody>
      </p:sp>
      <p:sp>
        <p:nvSpPr>
          <p:cNvPr id="8" name="Text Placeholder 7"/>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A87538FF-1A88-41DC-BBF2-8156641530D1}"/>
              </a:ext>
            </a:extLst>
          </p:cNvPr>
          <p:cNvSpPr>
            <a:spLocks noGrp="1"/>
          </p:cNvSpPr>
          <p:nvPr>
            <p:ph type="dt" sz="half" idx="10"/>
          </p:nvPr>
        </p:nvSpPr>
        <p:spPr/>
        <p:txBody>
          <a:bodyPr/>
          <a:lstStyle/>
          <a:p>
            <a:r>
              <a:rPr lang="en-US"/>
              <a:t>Chip planning</a:t>
            </a:r>
          </a:p>
        </p:txBody>
      </p:sp>
      <p:sp>
        <p:nvSpPr>
          <p:cNvPr id="3" name="Footer Placeholder 2">
            <a:extLst>
              <a:ext uri="{FF2B5EF4-FFF2-40B4-BE49-F238E27FC236}">
                <a16:creationId xmlns:a16="http://schemas.microsoft.com/office/drawing/2014/main" id="{C34650E4-2225-4A8C-855A-54ED48029928}"/>
              </a:ext>
            </a:extLst>
          </p:cNvPr>
          <p:cNvSpPr>
            <a:spLocks noGrp="1"/>
          </p:cNvSpPr>
          <p:nvPr>
            <p:ph type="ftr" sz="quarter" idx="11"/>
          </p:nvPr>
        </p:nvSpPr>
        <p:spPr/>
        <p:txBody>
          <a:bodyPr/>
          <a:lstStyle/>
          <a:p>
            <a:r>
              <a:rPr lang="en-US"/>
              <a:t>JC</a:t>
            </a:r>
          </a:p>
        </p:txBody>
      </p:sp>
      <p:sp>
        <p:nvSpPr>
          <p:cNvPr id="9" name="Slide Number Placeholder 8">
            <a:extLst>
              <a:ext uri="{FF2B5EF4-FFF2-40B4-BE49-F238E27FC236}">
                <a16:creationId xmlns:a16="http://schemas.microsoft.com/office/drawing/2014/main" id="{59EB8D94-C14A-490D-90EF-B7F114EC7A65}"/>
              </a:ext>
            </a:extLst>
          </p:cNvPr>
          <p:cNvSpPr>
            <a:spLocks noGrp="1"/>
          </p:cNvSpPr>
          <p:nvPr>
            <p:ph type="sldNum" sz="quarter" idx="12"/>
          </p:nvPr>
        </p:nvSpPr>
        <p:spPr/>
        <p:txBody>
          <a:bodyPr/>
          <a:lstStyle/>
          <a:p>
            <a:fld id="{B6F15528-21DE-4FAA-801E-634DDDAF4B2B}" type="slidenum">
              <a:rPr lang="en-US" smtClean="0"/>
              <a:t>27</a:t>
            </a:fld>
            <a:endParaRPr lang="en-US"/>
          </a:p>
        </p:txBody>
      </p:sp>
    </p:spTree>
    <p:extLst>
      <p:ext uri="{BB962C8B-B14F-4D97-AF65-F5344CB8AC3E}">
        <p14:creationId xmlns:p14="http://schemas.microsoft.com/office/powerpoint/2010/main" val="2796944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Rectilinear Polygons</a:t>
            </a:r>
          </a:p>
        </p:txBody>
      </p:sp>
      <p:sp>
        <p:nvSpPr>
          <p:cNvPr id="3" name="Content Placeholder 2"/>
          <p:cNvSpPr>
            <a:spLocks noGrp="1"/>
          </p:cNvSpPr>
          <p:nvPr>
            <p:ph idx="1"/>
          </p:nvPr>
        </p:nvSpPr>
        <p:spPr/>
        <p:txBody>
          <a:bodyPr/>
          <a:lstStyle/>
          <a:p>
            <a:r>
              <a:rPr lang="en-US" dirty="0"/>
              <a:t>A floorplan consists of rectilinear polygons:</a:t>
            </a:r>
            <a:br>
              <a:rPr lang="en-US" dirty="0"/>
            </a:br>
            <a:r>
              <a:rPr lang="en-US" dirty="0">
                <a:hlinkClick r:id="rId2"/>
              </a:rPr>
              <a:t>https://en.wikipedia.org/wiki/Rectilinear_polygon</a:t>
            </a:r>
            <a:endParaRPr lang="en-US" dirty="0"/>
          </a:p>
          <a:p>
            <a:endParaRPr lang="en-US" dirty="0"/>
          </a:p>
          <a:p>
            <a:r>
              <a:rPr lang="en-US" dirty="0"/>
              <a:t>Examples of rectilinear polygons:</a:t>
            </a:r>
          </a:p>
          <a:p>
            <a:pPr marL="0" indent="0">
              <a:buNone/>
            </a:pPr>
            <a:endParaRPr lang="en-US" dirty="0"/>
          </a:p>
          <a:p>
            <a:pPr marL="0" indent="0">
              <a:buNone/>
            </a:pPr>
            <a:endParaRPr lang="en-US" dirty="0"/>
          </a:p>
        </p:txBody>
      </p:sp>
      <p:sp>
        <p:nvSpPr>
          <p:cNvPr id="8" name="Rectangle 7"/>
          <p:cNvSpPr/>
          <p:nvPr/>
        </p:nvSpPr>
        <p:spPr>
          <a:xfrm>
            <a:off x="990600" y="4038600"/>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Shape 8"/>
          <p:cNvSpPr/>
          <p:nvPr/>
        </p:nvSpPr>
        <p:spPr>
          <a:xfrm>
            <a:off x="3048000" y="4038600"/>
            <a:ext cx="838200" cy="76200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4634753" y="4004235"/>
            <a:ext cx="1004047" cy="776941"/>
          </a:xfrm>
          <a:custGeom>
            <a:avLst/>
            <a:gdLst>
              <a:gd name="connsiteX0" fmla="*/ 0 w 1004047"/>
              <a:gd name="connsiteY0" fmla="*/ 0 h 776941"/>
              <a:gd name="connsiteX1" fmla="*/ 1004047 w 1004047"/>
              <a:gd name="connsiteY1" fmla="*/ 0 h 776941"/>
              <a:gd name="connsiteX2" fmla="*/ 1004047 w 1004047"/>
              <a:gd name="connsiteY2" fmla="*/ 358589 h 776941"/>
              <a:gd name="connsiteX3" fmla="*/ 555812 w 1004047"/>
              <a:gd name="connsiteY3" fmla="*/ 358589 h 776941"/>
              <a:gd name="connsiteX4" fmla="*/ 555812 w 1004047"/>
              <a:gd name="connsiteY4" fmla="*/ 776941 h 776941"/>
              <a:gd name="connsiteX5" fmla="*/ 173318 w 1004047"/>
              <a:gd name="connsiteY5" fmla="*/ 776941 h 776941"/>
              <a:gd name="connsiteX6" fmla="*/ 173318 w 1004047"/>
              <a:gd name="connsiteY6" fmla="*/ 209177 h 776941"/>
              <a:gd name="connsiteX7" fmla="*/ 5977 w 1004047"/>
              <a:gd name="connsiteY7" fmla="*/ 209177 h 776941"/>
              <a:gd name="connsiteX8" fmla="*/ 0 w 1004047"/>
              <a:gd name="connsiteY8" fmla="*/ 0 h 77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4047" h="776941">
                <a:moveTo>
                  <a:pt x="0" y="0"/>
                </a:moveTo>
                <a:lnTo>
                  <a:pt x="1004047" y="0"/>
                </a:lnTo>
                <a:lnTo>
                  <a:pt x="1004047" y="358589"/>
                </a:lnTo>
                <a:lnTo>
                  <a:pt x="555812" y="358589"/>
                </a:lnTo>
                <a:lnTo>
                  <a:pt x="555812" y="776941"/>
                </a:lnTo>
                <a:lnTo>
                  <a:pt x="173318" y="776941"/>
                </a:lnTo>
                <a:lnTo>
                  <a:pt x="173318" y="209177"/>
                </a:lnTo>
                <a:lnTo>
                  <a:pt x="5977" y="209177"/>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p:cNvSpPr/>
          <p:nvPr/>
        </p:nvSpPr>
        <p:spPr>
          <a:xfrm>
            <a:off x="6629400" y="3962400"/>
            <a:ext cx="914400" cy="91440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a:extLst>
              <a:ext uri="{FF2B5EF4-FFF2-40B4-BE49-F238E27FC236}">
                <a16:creationId xmlns:a16="http://schemas.microsoft.com/office/drawing/2014/main" id="{D3C9F1FE-63CF-4A77-8E38-791B36E5C650}"/>
              </a:ext>
            </a:extLst>
          </p:cNvPr>
          <p:cNvSpPr>
            <a:spLocks noGrp="1"/>
          </p:cNvSpPr>
          <p:nvPr>
            <p:ph type="dt" sz="half" idx="10"/>
          </p:nvPr>
        </p:nvSpPr>
        <p:spPr/>
        <p:txBody>
          <a:bodyPr/>
          <a:lstStyle/>
          <a:p>
            <a:r>
              <a:rPr lang="en-US"/>
              <a:t>Chip planning</a:t>
            </a:r>
          </a:p>
        </p:txBody>
      </p:sp>
      <p:sp>
        <p:nvSpPr>
          <p:cNvPr id="12" name="Footer Placeholder 11">
            <a:extLst>
              <a:ext uri="{FF2B5EF4-FFF2-40B4-BE49-F238E27FC236}">
                <a16:creationId xmlns:a16="http://schemas.microsoft.com/office/drawing/2014/main" id="{B1AE8E15-C9AD-4281-A298-2218C24A513C}"/>
              </a:ext>
            </a:extLst>
          </p:cNvPr>
          <p:cNvSpPr>
            <a:spLocks noGrp="1"/>
          </p:cNvSpPr>
          <p:nvPr>
            <p:ph type="ftr" sz="quarter" idx="11"/>
          </p:nvPr>
        </p:nvSpPr>
        <p:spPr/>
        <p:txBody>
          <a:bodyPr/>
          <a:lstStyle/>
          <a:p>
            <a:r>
              <a:rPr lang="en-US"/>
              <a:t>JC</a:t>
            </a:r>
          </a:p>
        </p:txBody>
      </p:sp>
      <p:sp>
        <p:nvSpPr>
          <p:cNvPr id="13" name="Slide Number Placeholder 12">
            <a:extLst>
              <a:ext uri="{FF2B5EF4-FFF2-40B4-BE49-F238E27FC236}">
                <a16:creationId xmlns:a16="http://schemas.microsoft.com/office/drawing/2014/main" id="{FAE5B3D8-3417-443F-9EC2-724BDAC3E967}"/>
              </a:ext>
            </a:extLst>
          </p:cNvPr>
          <p:cNvSpPr>
            <a:spLocks noGrp="1"/>
          </p:cNvSpPr>
          <p:nvPr>
            <p:ph type="sldNum" sz="quarter" idx="12"/>
          </p:nvPr>
        </p:nvSpPr>
        <p:spPr/>
        <p:txBody>
          <a:bodyPr/>
          <a:lstStyle/>
          <a:p>
            <a:fld id="{B6F15528-21DE-4FAA-801E-634DDDAF4B2B}" type="slidenum">
              <a:rPr lang="en-US" smtClean="0"/>
              <a:t>28</a:t>
            </a:fld>
            <a:endParaRPr lang="en-US"/>
          </a:p>
        </p:txBody>
      </p:sp>
    </p:spTree>
    <p:extLst>
      <p:ext uri="{BB962C8B-B14F-4D97-AF65-F5344CB8AC3E}">
        <p14:creationId xmlns:p14="http://schemas.microsoft.com/office/powerpoint/2010/main" val="2477953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Rectilinear Trees (RTs)</a:t>
            </a:r>
          </a:p>
        </p:txBody>
      </p:sp>
      <p:sp>
        <p:nvSpPr>
          <p:cNvPr id="3" name="Content Placeholder 2"/>
          <p:cNvSpPr>
            <a:spLocks noGrp="1"/>
          </p:cNvSpPr>
          <p:nvPr>
            <p:ph idx="1"/>
          </p:nvPr>
        </p:nvSpPr>
        <p:spPr/>
        <p:txBody>
          <a:bodyPr>
            <a:normAutofit fontScale="92500"/>
          </a:bodyPr>
          <a:lstStyle/>
          <a:p>
            <a:r>
              <a:rPr lang="en-US" dirty="0"/>
              <a:t>A TR is a </a:t>
            </a:r>
            <a:r>
              <a:rPr lang="en-US" dirty="0" err="1"/>
              <a:t>Rectilinar</a:t>
            </a:r>
            <a:r>
              <a:rPr lang="en-US" dirty="0"/>
              <a:t> Polygon composed of a set of adjacent rectangles with the following properties:</a:t>
            </a:r>
          </a:p>
          <a:p>
            <a:pPr lvl="1"/>
            <a:r>
              <a:rPr lang="en-US" dirty="0"/>
              <a:t>One of the rectangles is the trunk</a:t>
            </a:r>
          </a:p>
          <a:p>
            <a:pPr lvl="1"/>
            <a:r>
              <a:rPr lang="en-US" dirty="0"/>
              <a:t>The other rectangles are all adjacent to the trunk</a:t>
            </a:r>
          </a:p>
          <a:p>
            <a:pPr lvl="1"/>
            <a:r>
              <a:rPr lang="en-US" dirty="0"/>
              <a:t>The trunk has an orientation (horizontal or vertical) that determines the maximum height (for horizontal) or width (for vertical) for the bounding box of the TRP</a:t>
            </a:r>
          </a:p>
          <a:p>
            <a:pPr lvl="1"/>
            <a:endParaRPr lang="en-US" dirty="0"/>
          </a:p>
          <a:p>
            <a:r>
              <a:rPr lang="en-US" dirty="0"/>
              <a:t>Examples on the next slide</a:t>
            </a:r>
            <a:br>
              <a:rPr lang="en-US" dirty="0"/>
            </a:br>
            <a:endParaRPr lang="en-US" dirty="0"/>
          </a:p>
          <a:p>
            <a:endParaRPr lang="en-US" dirty="0"/>
          </a:p>
          <a:p>
            <a:pPr marL="0" indent="0">
              <a:buNone/>
            </a:pPr>
            <a:endParaRPr lang="en-US" dirty="0"/>
          </a:p>
        </p:txBody>
      </p:sp>
      <p:sp>
        <p:nvSpPr>
          <p:cNvPr id="7" name="Date Placeholder 6">
            <a:extLst>
              <a:ext uri="{FF2B5EF4-FFF2-40B4-BE49-F238E27FC236}">
                <a16:creationId xmlns:a16="http://schemas.microsoft.com/office/drawing/2014/main" id="{CE223543-B0D5-464C-BFBC-D1EA042F7DE9}"/>
              </a:ext>
            </a:extLst>
          </p:cNvPr>
          <p:cNvSpPr>
            <a:spLocks noGrp="1"/>
          </p:cNvSpPr>
          <p:nvPr>
            <p:ph type="dt" sz="half" idx="10"/>
          </p:nvPr>
        </p:nvSpPr>
        <p:spPr/>
        <p:txBody>
          <a:bodyPr/>
          <a:lstStyle/>
          <a:p>
            <a:r>
              <a:rPr lang="en-US"/>
              <a:t>Chip planning</a:t>
            </a:r>
          </a:p>
        </p:txBody>
      </p:sp>
      <p:sp>
        <p:nvSpPr>
          <p:cNvPr id="8" name="Footer Placeholder 7">
            <a:extLst>
              <a:ext uri="{FF2B5EF4-FFF2-40B4-BE49-F238E27FC236}">
                <a16:creationId xmlns:a16="http://schemas.microsoft.com/office/drawing/2014/main" id="{1CCD246F-0424-4845-91AF-E9230A597D10}"/>
              </a:ext>
            </a:extLst>
          </p:cNvPr>
          <p:cNvSpPr>
            <a:spLocks noGrp="1"/>
          </p:cNvSpPr>
          <p:nvPr>
            <p:ph type="ftr" sz="quarter" idx="11"/>
          </p:nvPr>
        </p:nvSpPr>
        <p:spPr/>
        <p:txBody>
          <a:bodyPr/>
          <a:lstStyle/>
          <a:p>
            <a:r>
              <a:rPr lang="en-US"/>
              <a:t>JC</a:t>
            </a:r>
          </a:p>
        </p:txBody>
      </p:sp>
      <p:sp>
        <p:nvSpPr>
          <p:cNvPr id="9" name="Slide Number Placeholder 8">
            <a:extLst>
              <a:ext uri="{FF2B5EF4-FFF2-40B4-BE49-F238E27FC236}">
                <a16:creationId xmlns:a16="http://schemas.microsoft.com/office/drawing/2014/main" id="{78237CD8-FD15-444E-813F-1F8A71BCA870}"/>
              </a:ext>
            </a:extLst>
          </p:cNvPr>
          <p:cNvSpPr>
            <a:spLocks noGrp="1"/>
          </p:cNvSpPr>
          <p:nvPr>
            <p:ph type="sldNum" sz="quarter" idx="12"/>
          </p:nvPr>
        </p:nvSpPr>
        <p:spPr/>
        <p:txBody>
          <a:bodyPr/>
          <a:lstStyle/>
          <a:p>
            <a:fld id="{B6F15528-21DE-4FAA-801E-634DDDAF4B2B}" type="slidenum">
              <a:rPr lang="en-US" smtClean="0"/>
              <a:t>29</a:t>
            </a:fld>
            <a:endParaRPr lang="en-US"/>
          </a:p>
        </p:txBody>
      </p:sp>
    </p:spTree>
    <p:extLst>
      <p:ext uri="{BB962C8B-B14F-4D97-AF65-F5344CB8AC3E}">
        <p14:creationId xmlns:p14="http://schemas.microsoft.com/office/powerpoint/2010/main" val="3363636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13B0B1A-A6CA-421D-A21E-2FA2C865C36B}"/>
              </a:ext>
            </a:extLst>
          </p:cNvPr>
          <p:cNvSpPr>
            <a:spLocks noGrp="1"/>
          </p:cNvSpPr>
          <p:nvPr>
            <p:ph type="title"/>
          </p:nvPr>
        </p:nvSpPr>
        <p:spPr/>
        <p:txBody>
          <a:bodyPr>
            <a:normAutofit fontScale="90000"/>
          </a:bodyPr>
          <a:lstStyle/>
          <a:p>
            <a:r>
              <a:rPr lang="en-US" dirty="0"/>
              <a:t>Chip planning</a:t>
            </a:r>
          </a:p>
        </p:txBody>
      </p:sp>
      <p:sp>
        <p:nvSpPr>
          <p:cNvPr id="10" name="TextBox 9">
            <a:extLst>
              <a:ext uri="{FF2B5EF4-FFF2-40B4-BE49-F238E27FC236}">
                <a16:creationId xmlns:a16="http://schemas.microsoft.com/office/drawing/2014/main" id="{A1616A06-3463-461B-B43C-605A0480AE0C}"/>
              </a:ext>
            </a:extLst>
          </p:cNvPr>
          <p:cNvSpPr txBox="1"/>
          <p:nvPr/>
        </p:nvSpPr>
        <p:spPr>
          <a:xfrm>
            <a:off x="629773" y="5638800"/>
            <a:ext cx="8209427" cy="461665"/>
          </a:xfrm>
          <a:prstGeom prst="rect">
            <a:avLst/>
          </a:prstGeom>
          <a:noFill/>
        </p:spPr>
        <p:txBody>
          <a:bodyPr wrap="none" rtlCol="0">
            <a:spAutoFit/>
          </a:bodyPr>
          <a:lstStyle/>
          <a:p>
            <a:r>
              <a:rPr lang="en-US" sz="1200" dirty="0"/>
              <a:t>Source: Synopsys</a:t>
            </a:r>
            <a:br>
              <a:rPr lang="en-US" sz="1200" dirty="0"/>
            </a:br>
            <a:r>
              <a:rPr lang="en-US" sz="1200" dirty="0">
                <a:hlinkClick r:id="rId2"/>
              </a:rPr>
              <a:t>https://www.techdesignforums.com/practice/technique/floor-planning-complex-socs-with-multiple-levels-of-physical-hierarchy/</a:t>
            </a:r>
            <a:endParaRPr lang="en-US" sz="1200" dirty="0"/>
          </a:p>
        </p:txBody>
      </p:sp>
      <p:pic>
        <p:nvPicPr>
          <p:cNvPr id="3" name="Picture 2">
            <a:extLst>
              <a:ext uri="{FF2B5EF4-FFF2-40B4-BE49-F238E27FC236}">
                <a16:creationId xmlns:a16="http://schemas.microsoft.com/office/drawing/2014/main" id="{C34C0F32-51FE-4BAC-972D-B605F098A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76425"/>
            <a:ext cx="9144000" cy="3105150"/>
          </a:xfrm>
          <a:prstGeom prst="rect">
            <a:avLst/>
          </a:prstGeom>
        </p:spPr>
      </p:pic>
      <p:sp>
        <p:nvSpPr>
          <p:cNvPr id="8" name="Date Placeholder 7">
            <a:extLst>
              <a:ext uri="{FF2B5EF4-FFF2-40B4-BE49-F238E27FC236}">
                <a16:creationId xmlns:a16="http://schemas.microsoft.com/office/drawing/2014/main" id="{ECACBEDE-D236-4D62-8EBB-5BA654896069}"/>
              </a:ext>
            </a:extLst>
          </p:cNvPr>
          <p:cNvSpPr>
            <a:spLocks noGrp="1"/>
          </p:cNvSpPr>
          <p:nvPr>
            <p:ph type="dt" sz="half" idx="10"/>
          </p:nvPr>
        </p:nvSpPr>
        <p:spPr/>
        <p:txBody>
          <a:bodyPr/>
          <a:lstStyle/>
          <a:p>
            <a:r>
              <a:rPr lang="en-US"/>
              <a:t>Chip planning</a:t>
            </a:r>
          </a:p>
        </p:txBody>
      </p:sp>
      <p:sp>
        <p:nvSpPr>
          <p:cNvPr id="11" name="Footer Placeholder 10">
            <a:extLst>
              <a:ext uri="{FF2B5EF4-FFF2-40B4-BE49-F238E27FC236}">
                <a16:creationId xmlns:a16="http://schemas.microsoft.com/office/drawing/2014/main" id="{FE472A30-E441-4879-BEBA-359B910E8242}"/>
              </a:ext>
            </a:extLst>
          </p:cNvPr>
          <p:cNvSpPr>
            <a:spLocks noGrp="1"/>
          </p:cNvSpPr>
          <p:nvPr>
            <p:ph type="ftr" sz="quarter" idx="11"/>
          </p:nvPr>
        </p:nvSpPr>
        <p:spPr/>
        <p:txBody>
          <a:bodyPr/>
          <a:lstStyle/>
          <a:p>
            <a:r>
              <a:rPr lang="en-US"/>
              <a:t>JC</a:t>
            </a:r>
          </a:p>
        </p:txBody>
      </p:sp>
      <p:sp>
        <p:nvSpPr>
          <p:cNvPr id="12" name="Slide Number Placeholder 11">
            <a:extLst>
              <a:ext uri="{FF2B5EF4-FFF2-40B4-BE49-F238E27FC236}">
                <a16:creationId xmlns:a16="http://schemas.microsoft.com/office/drawing/2014/main" id="{9F6160FE-2A1A-4ECD-B0E9-83AD9F5A6E3A}"/>
              </a:ext>
            </a:extLst>
          </p:cNvPr>
          <p:cNvSpPr>
            <a:spLocks noGrp="1"/>
          </p:cNvSpPr>
          <p:nvPr>
            <p:ph type="sldNum" sz="quarter" idx="12"/>
          </p:nvPr>
        </p:nvSpPr>
        <p:spPr/>
        <p:txBody>
          <a:bodyPr/>
          <a:lstStyle/>
          <a:p>
            <a:fld id="{B6F15528-21DE-4FAA-801E-634DDDAF4B2B}" type="slidenum">
              <a:rPr lang="en-US" smtClean="0"/>
              <a:t>3</a:t>
            </a:fld>
            <a:endParaRPr lang="en-US"/>
          </a:p>
        </p:txBody>
      </p:sp>
    </p:spTree>
    <p:extLst>
      <p:ext uri="{BB962C8B-B14F-4D97-AF65-F5344CB8AC3E}">
        <p14:creationId xmlns:p14="http://schemas.microsoft.com/office/powerpoint/2010/main" val="3262122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Rectilinear Trees: examples</a:t>
            </a:r>
          </a:p>
        </p:txBody>
      </p:sp>
      <p:sp>
        <p:nvSpPr>
          <p:cNvPr id="3" name="Content Placeholder 2"/>
          <p:cNvSpPr>
            <a:spLocks noGrp="1"/>
          </p:cNvSpPr>
          <p:nvPr>
            <p:ph idx="1"/>
          </p:nvPr>
        </p:nvSpPr>
        <p:spPr>
          <a:xfrm>
            <a:off x="457200" y="838200"/>
            <a:ext cx="8229600" cy="3581400"/>
          </a:xfrm>
        </p:spPr>
        <p:txBody>
          <a:bodyPr>
            <a:normAutofit/>
          </a:bodyPr>
          <a:lstStyle/>
          <a:p>
            <a:r>
              <a:rPr lang="en-US" dirty="0"/>
              <a:t>Nomenclature: the trunk is in red. The H/V label means horizontal/vertical orientation.</a:t>
            </a:r>
          </a:p>
          <a:p>
            <a:endParaRPr lang="en-US" dirty="0"/>
          </a:p>
          <a:p>
            <a:endParaRPr lang="en-US" dirty="0"/>
          </a:p>
          <a:p>
            <a:pPr marL="0" indent="0">
              <a:buNone/>
            </a:pPr>
            <a:endParaRPr lang="en-US" dirty="0"/>
          </a:p>
          <a:p>
            <a:r>
              <a:rPr lang="en-US" dirty="0"/>
              <a:t>But these are not RTs:</a:t>
            </a:r>
          </a:p>
          <a:p>
            <a:endParaRPr lang="en-US" dirty="0"/>
          </a:p>
          <a:p>
            <a:pPr marL="0" indent="0">
              <a:buNone/>
            </a:pPr>
            <a:endParaRPr lang="en-US" dirty="0"/>
          </a:p>
        </p:txBody>
      </p:sp>
      <p:sp>
        <p:nvSpPr>
          <p:cNvPr id="7" name="Rectangle 6"/>
          <p:cNvSpPr/>
          <p:nvPr/>
        </p:nvSpPr>
        <p:spPr>
          <a:xfrm>
            <a:off x="838200" y="2590800"/>
            <a:ext cx="762000" cy="6096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8" name="Rectangle 7"/>
          <p:cNvSpPr/>
          <p:nvPr/>
        </p:nvSpPr>
        <p:spPr>
          <a:xfrm>
            <a:off x="2209800" y="2286000"/>
            <a:ext cx="457200" cy="9144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9" name="Rectangle 8"/>
          <p:cNvSpPr/>
          <p:nvPr/>
        </p:nvSpPr>
        <p:spPr>
          <a:xfrm>
            <a:off x="2667000" y="2286000"/>
            <a:ext cx="457200" cy="228600"/>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Rectangle 9"/>
          <p:cNvSpPr/>
          <p:nvPr/>
        </p:nvSpPr>
        <p:spPr>
          <a:xfrm>
            <a:off x="3657600" y="2286000"/>
            <a:ext cx="457200" cy="9144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11" name="Rectangle 10"/>
          <p:cNvSpPr/>
          <p:nvPr/>
        </p:nvSpPr>
        <p:spPr>
          <a:xfrm>
            <a:off x="4114800" y="2819400"/>
            <a:ext cx="457200" cy="228600"/>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ectangle 11"/>
          <p:cNvSpPr/>
          <p:nvPr/>
        </p:nvSpPr>
        <p:spPr>
          <a:xfrm>
            <a:off x="5257800" y="2530475"/>
            <a:ext cx="990600" cy="44132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a:t>
            </a:r>
          </a:p>
        </p:txBody>
      </p:sp>
      <p:sp>
        <p:nvSpPr>
          <p:cNvPr id="13" name="Rectangle 12"/>
          <p:cNvSpPr/>
          <p:nvPr/>
        </p:nvSpPr>
        <p:spPr>
          <a:xfrm>
            <a:off x="5791200" y="2971800"/>
            <a:ext cx="457200" cy="228600"/>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ectangle 13"/>
          <p:cNvSpPr/>
          <p:nvPr/>
        </p:nvSpPr>
        <p:spPr>
          <a:xfrm>
            <a:off x="5257800" y="2299448"/>
            <a:ext cx="228600" cy="228600"/>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Rectangle 14"/>
          <p:cNvSpPr/>
          <p:nvPr/>
        </p:nvSpPr>
        <p:spPr>
          <a:xfrm>
            <a:off x="7315200" y="2511617"/>
            <a:ext cx="1066800" cy="381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a:t>
            </a:r>
          </a:p>
        </p:txBody>
      </p:sp>
      <p:sp>
        <p:nvSpPr>
          <p:cNvPr id="16" name="Rectangle 15"/>
          <p:cNvSpPr/>
          <p:nvPr/>
        </p:nvSpPr>
        <p:spPr>
          <a:xfrm>
            <a:off x="7315200" y="2895600"/>
            <a:ext cx="343647" cy="228600"/>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7" name="Rectangle 16"/>
          <p:cNvSpPr/>
          <p:nvPr/>
        </p:nvSpPr>
        <p:spPr>
          <a:xfrm>
            <a:off x="7963647" y="2889634"/>
            <a:ext cx="418353" cy="386966"/>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8" name="Rectangle 17"/>
          <p:cNvSpPr/>
          <p:nvPr/>
        </p:nvSpPr>
        <p:spPr>
          <a:xfrm>
            <a:off x="2209800" y="4953000"/>
            <a:ext cx="457200" cy="9144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19" name="Rectangle 18"/>
          <p:cNvSpPr/>
          <p:nvPr/>
        </p:nvSpPr>
        <p:spPr>
          <a:xfrm>
            <a:off x="2667000" y="4724400"/>
            <a:ext cx="457200" cy="457200"/>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0" name="Rectangle 19"/>
          <p:cNvSpPr/>
          <p:nvPr/>
        </p:nvSpPr>
        <p:spPr>
          <a:xfrm>
            <a:off x="4419600" y="5410200"/>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a:t>
            </a:r>
          </a:p>
        </p:txBody>
      </p:sp>
      <p:sp>
        <p:nvSpPr>
          <p:cNvPr id="21" name="Rectangle 20"/>
          <p:cNvSpPr/>
          <p:nvPr/>
        </p:nvSpPr>
        <p:spPr>
          <a:xfrm>
            <a:off x="4114800" y="4953000"/>
            <a:ext cx="838200" cy="457200"/>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p:cNvSpPr/>
          <p:nvPr/>
        </p:nvSpPr>
        <p:spPr>
          <a:xfrm>
            <a:off x="6096000" y="4953000"/>
            <a:ext cx="457200" cy="9144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23" name="Rectangle 22"/>
          <p:cNvSpPr/>
          <p:nvPr/>
        </p:nvSpPr>
        <p:spPr>
          <a:xfrm>
            <a:off x="6553200" y="4953000"/>
            <a:ext cx="457200" cy="304800"/>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4" name="Rectangle 23"/>
          <p:cNvSpPr/>
          <p:nvPr/>
        </p:nvSpPr>
        <p:spPr>
          <a:xfrm>
            <a:off x="7010400" y="4953000"/>
            <a:ext cx="457200" cy="685800"/>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5" name="Date Placeholder 24">
            <a:extLst>
              <a:ext uri="{FF2B5EF4-FFF2-40B4-BE49-F238E27FC236}">
                <a16:creationId xmlns:a16="http://schemas.microsoft.com/office/drawing/2014/main" id="{E8E09555-950E-406D-9DEA-F0A5E1E9E8A7}"/>
              </a:ext>
            </a:extLst>
          </p:cNvPr>
          <p:cNvSpPr>
            <a:spLocks noGrp="1"/>
          </p:cNvSpPr>
          <p:nvPr>
            <p:ph type="dt" sz="half" idx="10"/>
          </p:nvPr>
        </p:nvSpPr>
        <p:spPr/>
        <p:txBody>
          <a:bodyPr/>
          <a:lstStyle/>
          <a:p>
            <a:r>
              <a:rPr lang="en-US"/>
              <a:t>Chip planning</a:t>
            </a:r>
          </a:p>
        </p:txBody>
      </p:sp>
      <p:sp>
        <p:nvSpPr>
          <p:cNvPr id="26" name="Footer Placeholder 25">
            <a:extLst>
              <a:ext uri="{FF2B5EF4-FFF2-40B4-BE49-F238E27FC236}">
                <a16:creationId xmlns:a16="http://schemas.microsoft.com/office/drawing/2014/main" id="{F7946D19-3DD0-404C-9BF2-DF4E199CE5B5}"/>
              </a:ext>
            </a:extLst>
          </p:cNvPr>
          <p:cNvSpPr>
            <a:spLocks noGrp="1"/>
          </p:cNvSpPr>
          <p:nvPr>
            <p:ph type="ftr" sz="quarter" idx="11"/>
          </p:nvPr>
        </p:nvSpPr>
        <p:spPr/>
        <p:txBody>
          <a:bodyPr/>
          <a:lstStyle/>
          <a:p>
            <a:r>
              <a:rPr lang="en-US"/>
              <a:t>JC</a:t>
            </a:r>
          </a:p>
        </p:txBody>
      </p:sp>
      <p:sp>
        <p:nvSpPr>
          <p:cNvPr id="27" name="Slide Number Placeholder 26">
            <a:extLst>
              <a:ext uri="{FF2B5EF4-FFF2-40B4-BE49-F238E27FC236}">
                <a16:creationId xmlns:a16="http://schemas.microsoft.com/office/drawing/2014/main" id="{405CC6FA-370B-43A9-9886-A4800A8FF598}"/>
              </a:ext>
            </a:extLst>
          </p:cNvPr>
          <p:cNvSpPr>
            <a:spLocks noGrp="1"/>
          </p:cNvSpPr>
          <p:nvPr>
            <p:ph type="sldNum" sz="quarter" idx="12"/>
          </p:nvPr>
        </p:nvSpPr>
        <p:spPr/>
        <p:txBody>
          <a:bodyPr/>
          <a:lstStyle/>
          <a:p>
            <a:fld id="{B6F15528-21DE-4FAA-801E-634DDDAF4B2B}" type="slidenum">
              <a:rPr lang="en-US" smtClean="0"/>
              <a:t>30</a:t>
            </a:fld>
            <a:endParaRPr lang="en-US"/>
          </a:p>
        </p:txBody>
      </p:sp>
    </p:spTree>
    <p:extLst>
      <p:ext uri="{BB962C8B-B14F-4D97-AF65-F5344CB8AC3E}">
        <p14:creationId xmlns:p14="http://schemas.microsoft.com/office/powerpoint/2010/main" val="3935692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Blocks and rectangles</a:t>
            </a:r>
          </a:p>
        </p:txBody>
      </p:sp>
      <p:sp>
        <p:nvSpPr>
          <p:cNvPr id="3" name="Content Placeholder 2"/>
          <p:cNvSpPr>
            <a:spLocks noGrp="1"/>
          </p:cNvSpPr>
          <p:nvPr>
            <p:ph idx="1"/>
          </p:nvPr>
        </p:nvSpPr>
        <p:spPr/>
        <p:txBody>
          <a:bodyPr/>
          <a:lstStyle/>
          <a:p>
            <a:r>
              <a:rPr lang="en-US" dirty="0"/>
              <a:t>A floorplan contains blocks. Each block is a RT with one or more rectangles.</a:t>
            </a:r>
          </a:p>
          <a:p>
            <a:endParaRPr lang="en-US" dirty="0"/>
          </a:p>
          <a:p>
            <a:r>
              <a:rPr lang="en-US" dirty="0"/>
              <a:t>A block is characterized by:</a:t>
            </a:r>
          </a:p>
          <a:p>
            <a:pPr lvl="1"/>
            <a:r>
              <a:rPr lang="en-US" dirty="0"/>
              <a:t>An initial number of rectangles (typically 1 to 3).</a:t>
            </a:r>
          </a:p>
          <a:p>
            <a:pPr lvl="1"/>
            <a:r>
              <a:rPr lang="en-US" dirty="0"/>
              <a:t>An area. The sum of the areas of the rectangles must be the area of the block</a:t>
            </a:r>
          </a:p>
          <a:p>
            <a:pPr lvl="1"/>
            <a:r>
              <a:rPr lang="en-US" dirty="0"/>
              <a:t>A min width and height, meaning that each rectangle must honor the min width and height of the block.</a:t>
            </a:r>
          </a:p>
        </p:txBody>
      </p:sp>
      <p:sp>
        <p:nvSpPr>
          <p:cNvPr id="7" name="Date Placeholder 6">
            <a:extLst>
              <a:ext uri="{FF2B5EF4-FFF2-40B4-BE49-F238E27FC236}">
                <a16:creationId xmlns:a16="http://schemas.microsoft.com/office/drawing/2014/main" id="{100A0C22-3FB7-4297-B115-F716A2459084}"/>
              </a:ext>
            </a:extLst>
          </p:cNvPr>
          <p:cNvSpPr>
            <a:spLocks noGrp="1"/>
          </p:cNvSpPr>
          <p:nvPr>
            <p:ph type="dt" sz="half" idx="10"/>
          </p:nvPr>
        </p:nvSpPr>
        <p:spPr/>
        <p:txBody>
          <a:bodyPr/>
          <a:lstStyle/>
          <a:p>
            <a:r>
              <a:rPr lang="en-US"/>
              <a:t>Chip planning</a:t>
            </a:r>
          </a:p>
        </p:txBody>
      </p:sp>
      <p:sp>
        <p:nvSpPr>
          <p:cNvPr id="8" name="Footer Placeholder 7">
            <a:extLst>
              <a:ext uri="{FF2B5EF4-FFF2-40B4-BE49-F238E27FC236}">
                <a16:creationId xmlns:a16="http://schemas.microsoft.com/office/drawing/2014/main" id="{2F1A2B55-54AE-4BFC-9C7E-909BD9AAA443}"/>
              </a:ext>
            </a:extLst>
          </p:cNvPr>
          <p:cNvSpPr>
            <a:spLocks noGrp="1"/>
          </p:cNvSpPr>
          <p:nvPr>
            <p:ph type="ftr" sz="quarter" idx="11"/>
          </p:nvPr>
        </p:nvSpPr>
        <p:spPr/>
        <p:txBody>
          <a:bodyPr/>
          <a:lstStyle/>
          <a:p>
            <a:r>
              <a:rPr lang="en-US"/>
              <a:t>JC</a:t>
            </a:r>
          </a:p>
        </p:txBody>
      </p:sp>
      <p:sp>
        <p:nvSpPr>
          <p:cNvPr id="9" name="Slide Number Placeholder 8">
            <a:extLst>
              <a:ext uri="{FF2B5EF4-FFF2-40B4-BE49-F238E27FC236}">
                <a16:creationId xmlns:a16="http://schemas.microsoft.com/office/drawing/2014/main" id="{0A2E6D05-5D18-4E4C-BFB7-5F690BE3DBBB}"/>
              </a:ext>
            </a:extLst>
          </p:cNvPr>
          <p:cNvSpPr>
            <a:spLocks noGrp="1"/>
          </p:cNvSpPr>
          <p:nvPr>
            <p:ph type="sldNum" sz="quarter" idx="12"/>
          </p:nvPr>
        </p:nvSpPr>
        <p:spPr/>
        <p:txBody>
          <a:bodyPr/>
          <a:lstStyle/>
          <a:p>
            <a:fld id="{B6F15528-21DE-4FAA-801E-634DDDAF4B2B}" type="slidenum">
              <a:rPr lang="en-US" smtClean="0"/>
              <a:t>31</a:t>
            </a:fld>
            <a:endParaRPr lang="en-US"/>
          </a:p>
        </p:txBody>
      </p:sp>
    </p:spTree>
    <p:extLst>
      <p:ext uri="{BB962C8B-B14F-4D97-AF65-F5344CB8AC3E}">
        <p14:creationId xmlns:p14="http://schemas.microsoft.com/office/powerpoint/2010/main" val="3556962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Rectangles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Each rectangle is represented by 4 variables:</a:t>
                </a:r>
              </a:p>
              <a:p>
                <a:pPr lvl="1"/>
                <a:r>
                  <a:rPr lang="en-US" dirty="0"/>
                  <a:t>The coordinates of the center: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endParaRPr lang="en-US" dirty="0"/>
              </a:p>
              <a:p>
                <a:pPr lvl="1"/>
                <a:r>
                  <a:rPr lang="en-US" dirty="0"/>
                  <a:t>The width and height of the rectangle: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h</m:t>
                    </m:r>
                  </m:oMath>
                </a14:m>
                <a:endParaRPr lang="en-US" dirty="0"/>
              </a:p>
              <a:p>
                <a:pPr lvl="1"/>
                <a:endParaRPr lang="en-US" dirty="0"/>
              </a:p>
              <a:p>
                <a:r>
                  <a:rPr lang="en-US" dirty="0"/>
                  <a:t>For simplicity, we will also use the following nomenclature for each rectangle (these are not new variables):</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𝑚𝑖𝑛</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𝑤</m:t>
                        </m:r>
                      </m:num>
                      <m:den>
                        <m:r>
                          <a:rPr lang="en-US" b="0" i="1" smtClean="0">
                            <a:latin typeface="Cambria Math" panose="02040503050406030204" pitchFamily="18" charset="0"/>
                          </a:rPr>
                          <m:t>2</m:t>
                        </m:r>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𝑚𝑎𝑥</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𝑤</m:t>
                        </m:r>
                      </m:num>
                      <m:den>
                        <m:r>
                          <a:rPr lang="en-US" b="0" i="1" smtClean="0">
                            <a:latin typeface="Cambria Math" panose="02040503050406030204" pitchFamily="18" charset="0"/>
                          </a:rPr>
                          <m:t>2</m:t>
                        </m:r>
                      </m:den>
                    </m:f>
                  </m:oMath>
                </a14:m>
                <a:endParaRPr lang="en-US" b="0" dirty="0"/>
              </a:p>
              <a:p>
                <a:pPr lvl="1"/>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𝑚𝑖𝑛</m:t>
                        </m:r>
                      </m:sup>
                    </m:sSup>
                    <m:r>
                      <a:rPr lang="en-US" i="1">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h</m:t>
                        </m:r>
                      </m:num>
                      <m:den>
                        <m:r>
                          <a:rPr lang="en-US" i="1">
                            <a:latin typeface="Cambria Math" panose="02040503050406030204" pitchFamily="18" charset="0"/>
                          </a:rPr>
                          <m:t>2</m:t>
                        </m:r>
                      </m:den>
                    </m:f>
                    <m:r>
                      <a:rPr lang="en-US" i="1">
                        <a:latin typeface="Cambria Math" panose="02040503050406030204" pitchFamily="18" charset="0"/>
                      </a:rPr>
                      <m:t>, </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𝑚𝑎𝑥</m:t>
                        </m:r>
                      </m:sup>
                    </m:sSup>
                    <m:r>
                      <a:rPr lang="en-US" i="1">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h</m:t>
                        </m:r>
                      </m:num>
                      <m:den>
                        <m:r>
                          <a:rPr lang="en-US" i="1">
                            <a:latin typeface="Cambria Math" panose="02040503050406030204" pitchFamily="18" charset="0"/>
                          </a:rPr>
                          <m:t>2</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1466"/>
                </a:stretch>
              </a:blipFill>
            </p:spPr>
            <p:txBody>
              <a:bodyPr/>
              <a:lstStyle/>
              <a:p>
                <a:r>
                  <a:rPr lang="en-US">
                    <a:noFill/>
                  </a:rPr>
                  <a:t> </a:t>
                </a:r>
              </a:p>
            </p:txBody>
          </p:sp>
        </mc:Fallback>
      </mc:AlternateContent>
      <p:sp>
        <p:nvSpPr>
          <p:cNvPr id="7" name="Date Placeholder 6">
            <a:extLst>
              <a:ext uri="{FF2B5EF4-FFF2-40B4-BE49-F238E27FC236}">
                <a16:creationId xmlns:a16="http://schemas.microsoft.com/office/drawing/2014/main" id="{710271B8-04DC-4E44-AE48-69C9D34B1465}"/>
              </a:ext>
            </a:extLst>
          </p:cNvPr>
          <p:cNvSpPr>
            <a:spLocks noGrp="1"/>
          </p:cNvSpPr>
          <p:nvPr>
            <p:ph type="dt" sz="half" idx="10"/>
          </p:nvPr>
        </p:nvSpPr>
        <p:spPr/>
        <p:txBody>
          <a:bodyPr/>
          <a:lstStyle/>
          <a:p>
            <a:r>
              <a:rPr lang="en-US"/>
              <a:t>Chip planning</a:t>
            </a:r>
          </a:p>
        </p:txBody>
      </p:sp>
      <p:sp>
        <p:nvSpPr>
          <p:cNvPr id="8" name="Footer Placeholder 7">
            <a:extLst>
              <a:ext uri="{FF2B5EF4-FFF2-40B4-BE49-F238E27FC236}">
                <a16:creationId xmlns:a16="http://schemas.microsoft.com/office/drawing/2014/main" id="{7337B0C7-8410-47E8-BD81-E1683A1A92AA}"/>
              </a:ext>
            </a:extLst>
          </p:cNvPr>
          <p:cNvSpPr>
            <a:spLocks noGrp="1"/>
          </p:cNvSpPr>
          <p:nvPr>
            <p:ph type="ftr" sz="quarter" idx="11"/>
          </p:nvPr>
        </p:nvSpPr>
        <p:spPr/>
        <p:txBody>
          <a:bodyPr/>
          <a:lstStyle/>
          <a:p>
            <a:r>
              <a:rPr lang="en-US"/>
              <a:t>JC</a:t>
            </a:r>
          </a:p>
        </p:txBody>
      </p:sp>
      <p:sp>
        <p:nvSpPr>
          <p:cNvPr id="9" name="Slide Number Placeholder 8">
            <a:extLst>
              <a:ext uri="{FF2B5EF4-FFF2-40B4-BE49-F238E27FC236}">
                <a16:creationId xmlns:a16="http://schemas.microsoft.com/office/drawing/2014/main" id="{4E0736A9-A0C5-4EE1-8D43-D619BABE8D73}"/>
              </a:ext>
            </a:extLst>
          </p:cNvPr>
          <p:cNvSpPr>
            <a:spLocks noGrp="1"/>
          </p:cNvSpPr>
          <p:nvPr>
            <p:ph type="sldNum" sz="quarter" idx="12"/>
          </p:nvPr>
        </p:nvSpPr>
        <p:spPr/>
        <p:txBody>
          <a:bodyPr/>
          <a:lstStyle/>
          <a:p>
            <a:fld id="{B6F15528-21DE-4FAA-801E-634DDDAF4B2B}" type="slidenum">
              <a:rPr lang="en-US" smtClean="0"/>
              <a:t>32</a:t>
            </a:fld>
            <a:endParaRPr lang="en-US"/>
          </a:p>
        </p:txBody>
      </p:sp>
    </p:spTree>
    <p:extLst>
      <p:ext uri="{BB962C8B-B14F-4D97-AF65-F5344CB8AC3E}">
        <p14:creationId xmlns:p14="http://schemas.microsoft.com/office/powerpoint/2010/main" val="3963841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97540-C0A7-406C-9DFE-9CDC00F9B341}"/>
              </a:ext>
            </a:extLst>
          </p:cNvPr>
          <p:cNvSpPr>
            <a:spLocks noGrp="1"/>
          </p:cNvSpPr>
          <p:nvPr>
            <p:ph type="title"/>
          </p:nvPr>
        </p:nvSpPr>
        <p:spPr/>
        <p:txBody>
          <a:bodyPr>
            <a:normAutofit fontScale="90000"/>
          </a:bodyPr>
          <a:lstStyle/>
          <a:p>
            <a:r>
              <a:rPr lang="en-US" dirty="0"/>
              <a:t>Floorplanning flow</a:t>
            </a:r>
          </a:p>
        </p:txBody>
      </p:sp>
      <p:sp>
        <p:nvSpPr>
          <p:cNvPr id="3" name="Date Placeholder 2">
            <a:extLst>
              <a:ext uri="{FF2B5EF4-FFF2-40B4-BE49-F238E27FC236}">
                <a16:creationId xmlns:a16="http://schemas.microsoft.com/office/drawing/2014/main" id="{F6DD8BC5-BA66-4434-AD31-5B3B863B7003}"/>
              </a:ext>
            </a:extLst>
          </p:cNvPr>
          <p:cNvSpPr>
            <a:spLocks noGrp="1"/>
          </p:cNvSpPr>
          <p:nvPr>
            <p:ph type="dt" sz="half" idx="10"/>
          </p:nvPr>
        </p:nvSpPr>
        <p:spPr/>
        <p:txBody>
          <a:bodyPr/>
          <a:lstStyle/>
          <a:p>
            <a:r>
              <a:rPr lang="en-US"/>
              <a:t>Chip planning</a:t>
            </a:r>
          </a:p>
        </p:txBody>
      </p:sp>
      <p:sp>
        <p:nvSpPr>
          <p:cNvPr id="4" name="Footer Placeholder 3">
            <a:extLst>
              <a:ext uri="{FF2B5EF4-FFF2-40B4-BE49-F238E27FC236}">
                <a16:creationId xmlns:a16="http://schemas.microsoft.com/office/drawing/2014/main" id="{7A7D7CB9-A845-4CDC-9F22-A19C232B3A7C}"/>
              </a:ext>
            </a:extLst>
          </p:cNvPr>
          <p:cNvSpPr>
            <a:spLocks noGrp="1"/>
          </p:cNvSpPr>
          <p:nvPr>
            <p:ph type="ftr" sz="quarter" idx="11"/>
          </p:nvPr>
        </p:nvSpPr>
        <p:spPr/>
        <p:txBody>
          <a:bodyPr/>
          <a:lstStyle/>
          <a:p>
            <a:r>
              <a:rPr lang="en-US"/>
              <a:t>JC</a:t>
            </a:r>
          </a:p>
        </p:txBody>
      </p:sp>
      <p:sp>
        <p:nvSpPr>
          <p:cNvPr id="5" name="Slide Number Placeholder 4">
            <a:extLst>
              <a:ext uri="{FF2B5EF4-FFF2-40B4-BE49-F238E27FC236}">
                <a16:creationId xmlns:a16="http://schemas.microsoft.com/office/drawing/2014/main" id="{DFF51219-15C4-46F9-9AA1-026B99AC43DD}"/>
              </a:ext>
            </a:extLst>
          </p:cNvPr>
          <p:cNvSpPr>
            <a:spLocks noGrp="1"/>
          </p:cNvSpPr>
          <p:nvPr>
            <p:ph type="sldNum" sz="quarter" idx="12"/>
          </p:nvPr>
        </p:nvSpPr>
        <p:spPr/>
        <p:txBody>
          <a:bodyPr/>
          <a:lstStyle/>
          <a:p>
            <a:fld id="{B6F15528-21DE-4FAA-801E-634DDDAF4B2B}" type="slidenum">
              <a:rPr lang="en-US" smtClean="0"/>
              <a:t>4</a:t>
            </a:fld>
            <a:endParaRPr lang="en-US"/>
          </a:p>
        </p:txBody>
      </p:sp>
      <p:grpSp>
        <p:nvGrpSpPr>
          <p:cNvPr id="6" name="Group 5">
            <a:extLst>
              <a:ext uri="{FF2B5EF4-FFF2-40B4-BE49-F238E27FC236}">
                <a16:creationId xmlns:a16="http://schemas.microsoft.com/office/drawing/2014/main" id="{6A3B7B12-D8B0-4BA7-8E37-D08FD1DA7559}"/>
              </a:ext>
            </a:extLst>
          </p:cNvPr>
          <p:cNvGrpSpPr/>
          <p:nvPr/>
        </p:nvGrpSpPr>
        <p:grpSpPr>
          <a:xfrm>
            <a:off x="1143000" y="1004178"/>
            <a:ext cx="1762391" cy="1600200"/>
            <a:chOff x="2590800" y="1371600"/>
            <a:chExt cx="4381499" cy="3978275"/>
          </a:xfrm>
        </p:grpSpPr>
        <p:sp>
          <p:nvSpPr>
            <p:cNvPr id="7" name="Rectangle 6">
              <a:extLst>
                <a:ext uri="{FF2B5EF4-FFF2-40B4-BE49-F238E27FC236}">
                  <a16:creationId xmlns:a16="http://schemas.microsoft.com/office/drawing/2014/main" id="{D594A536-CEEB-4CB4-9473-C8C7F61364BB}"/>
                </a:ext>
              </a:extLst>
            </p:cNvPr>
            <p:cNvSpPr/>
            <p:nvPr/>
          </p:nvSpPr>
          <p:spPr>
            <a:xfrm>
              <a:off x="3200398" y="2057399"/>
              <a:ext cx="1600201" cy="1584319"/>
            </a:xfrm>
            <a:prstGeom prst="rect">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2D39C3B-588B-47EF-BCFD-B7F8EEA090EF}"/>
                </a:ext>
              </a:extLst>
            </p:cNvPr>
            <p:cNvSpPr/>
            <p:nvPr/>
          </p:nvSpPr>
          <p:spPr>
            <a:xfrm>
              <a:off x="2743200" y="1600200"/>
              <a:ext cx="3657600" cy="365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D5D9346-236A-4B27-9FD5-5016FD5B6223}"/>
                </a:ext>
              </a:extLst>
            </p:cNvPr>
            <p:cNvCxnSpPr>
              <a:cxnSpLocks/>
              <a:stCxn id="30" idx="2"/>
            </p:cNvCxnSpPr>
            <p:nvPr/>
          </p:nvCxnSpPr>
          <p:spPr>
            <a:xfrm>
              <a:off x="5943601" y="3758631"/>
              <a:ext cx="114298" cy="159124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64BA4B2-F105-41A9-8469-956D61A270EA}"/>
                </a:ext>
              </a:extLst>
            </p:cNvPr>
            <p:cNvCxnSpPr>
              <a:stCxn id="8" idx="1"/>
              <a:endCxn id="8" idx="3"/>
            </p:cNvCxnSpPr>
            <p:nvPr/>
          </p:nvCxnSpPr>
          <p:spPr>
            <a:xfrm>
              <a:off x="2743200" y="3429000"/>
              <a:ext cx="36576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61E6989-5BD0-446D-8E98-0B4CB1445B91}"/>
                </a:ext>
              </a:extLst>
            </p:cNvPr>
            <p:cNvCxnSpPr/>
            <p:nvPr/>
          </p:nvCxnSpPr>
          <p:spPr>
            <a:xfrm>
              <a:off x="3657600" y="1600200"/>
              <a:ext cx="0" cy="36576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331787E-5383-41C4-99FC-E02285BA3AFE}"/>
                </a:ext>
              </a:extLst>
            </p:cNvPr>
            <p:cNvCxnSpPr>
              <a:endCxn id="8" idx="2"/>
            </p:cNvCxnSpPr>
            <p:nvPr/>
          </p:nvCxnSpPr>
          <p:spPr>
            <a:xfrm>
              <a:off x="4572000" y="1600200"/>
              <a:ext cx="0" cy="36576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22577D2-1282-404D-9EDB-0B5C69319BBE}"/>
                </a:ext>
              </a:extLst>
            </p:cNvPr>
            <p:cNvCxnSpPr>
              <a:cxnSpLocks/>
              <a:endCxn id="30" idx="1"/>
            </p:cNvCxnSpPr>
            <p:nvPr/>
          </p:nvCxnSpPr>
          <p:spPr>
            <a:xfrm>
              <a:off x="3314699" y="2606675"/>
              <a:ext cx="1600203" cy="11877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F5763A-C4F1-4B3F-B55C-CA0B393D68D8}"/>
                </a:ext>
              </a:extLst>
            </p:cNvPr>
            <p:cNvCxnSpPr/>
            <p:nvPr/>
          </p:nvCxnSpPr>
          <p:spPr>
            <a:xfrm>
              <a:off x="2743200" y="4343400"/>
              <a:ext cx="36576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92F4F6A-EF67-4F8F-B188-1D3CFE8386C3}"/>
                </a:ext>
              </a:extLst>
            </p:cNvPr>
            <p:cNvCxnSpPr/>
            <p:nvPr/>
          </p:nvCxnSpPr>
          <p:spPr>
            <a:xfrm>
              <a:off x="3505200" y="1371600"/>
              <a:ext cx="0" cy="36576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E8F7FE1-5338-4295-91D8-5C213335AEA4}"/>
                </a:ext>
              </a:extLst>
            </p:cNvPr>
            <p:cNvCxnSpPr/>
            <p:nvPr/>
          </p:nvCxnSpPr>
          <p:spPr>
            <a:xfrm>
              <a:off x="4114800" y="1600200"/>
              <a:ext cx="0" cy="9144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4D3CD1C-F030-42C9-8A41-92C32934F87F}"/>
                </a:ext>
              </a:extLst>
            </p:cNvPr>
            <p:cNvCxnSpPr/>
            <p:nvPr/>
          </p:nvCxnSpPr>
          <p:spPr>
            <a:xfrm>
              <a:off x="2743200" y="2057400"/>
              <a:ext cx="18288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9F2EB0E-FE83-45D1-B632-3AD2E0980990}"/>
                </a:ext>
              </a:extLst>
            </p:cNvPr>
            <p:cNvCxnSpPr/>
            <p:nvPr/>
          </p:nvCxnSpPr>
          <p:spPr>
            <a:xfrm>
              <a:off x="2743200" y="2971800"/>
              <a:ext cx="9144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07485C0-EEE1-46B9-BA39-3EE650EA4BC0}"/>
                </a:ext>
              </a:extLst>
            </p:cNvPr>
            <p:cNvCxnSpPr/>
            <p:nvPr/>
          </p:nvCxnSpPr>
          <p:spPr>
            <a:xfrm>
              <a:off x="2743200" y="3886200"/>
              <a:ext cx="18288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723DC2E-F41C-4AE2-B21B-5A3A0EDE1D95}"/>
                </a:ext>
              </a:extLst>
            </p:cNvPr>
            <p:cNvCxnSpPr/>
            <p:nvPr/>
          </p:nvCxnSpPr>
          <p:spPr>
            <a:xfrm>
              <a:off x="4114800" y="3429000"/>
              <a:ext cx="0" cy="9144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6AFBA35-FD87-4E3F-874C-01E7B235011D}"/>
                </a:ext>
              </a:extLst>
            </p:cNvPr>
            <p:cNvCxnSpPr/>
            <p:nvPr/>
          </p:nvCxnSpPr>
          <p:spPr>
            <a:xfrm>
              <a:off x="2743200" y="4800600"/>
              <a:ext cx="9144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F23DC0A-2CD5-4EE8-AC65-A4AEB2B244DF}"/>
                </a:ext>
              </a:extLst>
            </p:cNvPr>
            <p:cNvCxnSpPr/>
            <p:nvPr/>
          </p:nvCxnSpPr>
          <p:spPr>
            <a:xfrm>
              <a:off x="3429000" y="4343400"/>
              <a:ext cx="0" cy="9144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EA3B69-1050-4FBE-9215-A2D6AF89E6CB}"/>
                </a:ext>
              </a:extLst>
            </p:cNvPr>
            <p:cNvCxnSpPr/>
            <p:nvPr/>
          </p:nvCxnSpPr>
          <p:spPr>
            <a:xfrm>
              <a:off x="3200400" y="4572000"/>
              <a:ext cx="4572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679B606-35DC-45BB-BDF2-1B514719301B}"/>
                </a:ext>
              </a:extLst>
            </p:cNvPr>
            <p:cNvCxnSpPr/>
            <p:nvPr/>
          </p:nvCxnSpPr>
          <p:spPr>
            <a:xfrm>
              <a:off x="3200400" y="5029200"/>
              <a:ext cx="4572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03C3522-A4E8-41BF-B593-4C2E9DDFC738}"/>
                </a:ext>
              </a:extLst>
            </p:cNvPr>
            <p:cNvSpPr/>
            <p:nvPr/>
          </p:nvSpPr>
          <p:spPr>
            <a:xfrm>
              <a:off x="4229097" y="3325058"/>
              <a:ext cx="1828801" cy="170414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0CA9E49-FC51-4294-8C47-5081848421C4}"/>
                </a:ext>
              </a:extLst>
            </p:cNvPr>
            <p:cNvSpPr/>
            <p:nvPr/>
          </p:nvSpPr>
          <p:spPr>
            <a:xfrm>
              <a:off x="2743198" y="1600200"/>
              <a:ext cx="3657600" cy="36734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B751623-3851-4031-B9CD-68B012386DF4}"/>
                </a:ext>
              </a:extLst>
            </p:cNvPr>
            <p:cNvSpPr/>
            <p:nvPr/>
          </p:nvSpPr>
          <p:spPr>
            <a:xfrm>
              <a:off x="2590800" y="2301874"/>
              <a:ext cx="990600" cy="914400"/>
            </a:xfrm>
            <a:prstGeom prst="rect">
              <a:avLst/>
            </a:prstGeom>
            <a:solidFill>
              <a:srgbClr val="FFFF00">
                <a:alpha val="50196"/>
              </a:srgb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099294F-CB06-4435-8211-DED4894F1222}"/>
                </a:ext>
              </a:extLst>
            </p:cNvPr>
            <p:cNvSpPr/>
            <p:nvPr/>
          </p:nvSpPr>
          <p:spPr>
            <a:xfrm>
              <a:off x="3695703" y="1600199"/>
              <a:ext cx="876295" cy="810460"/>
            </a:xfrm>
            <a:prstGeom prst="rect">
              <a:avLst/>
            </a:prstGeom>
            <a:solidFill>
              <a:srgbClr val="558ED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E607082-E765-40C7-827F-2237E07A0052}"/>
                </a:ext>
              </a:extLst>
            </p:cNvPr>
            <p:cNvSpPr/>
            <p:nvPr/>
          </p:nvSpPr>
          <p:spPr>
            <a:xfrm>
              <a:off x="2952750" y="3325064"/>
              <a:ext cx="1543050" cy="1523987"/>
            </a:xfrm>
            <a:prstGeom prst="rect">
              <a:avLst/>
            </a:prstGeom>
            <a:solidFill>
              <a:srgbClr val="33CC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515B9F3-5060-4512-B8C7-49D8738F3FF3}"/>
                </a:ext>
              </a:extLst>
            </p:cNvPr>
            <p:cNvSpPr/>
            <p:nvPr/>
          </p:nvSpPr>
          <p:spPr>
            <a:xfrm>
              <a:off x="4914902" y="1692274"/>
              <a:ext cx="2057397" cy="2066357"/>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8549F659-147E-4FC7-85AD-25B3F27656D0}"/>
              </a:ext>
            </a:extLst>
          </p:cNvPr>
          <p:cNvGrpSpPr/>
          <p:nvPr/>
        </p:nvGrpSpPr>
        <p:grpSpPr>
          <a:xfrm>
            <a:off x="3458089" y="1096128"/>
            <a:ext cx="1469227" cy="1471208"/>
            <a:chOff x="2732752" y="1587586"/>
            <a:chExt cx="3681125" cy="3686088"/>
          </a:xfrm>
        </p:grpSpPr>
        <p:grpSp>
          <p:nvGrpSpPr>
            <p:cNvPr id="32" name="Group 31">
              <a:extLst>
                <a:ext uri="{FF2B5EF4-FFF2-40B4-BE49-F238E27FC236}">
                  <a16:creationId xmlns:a16="http://schemas.microsoft.com/office/drawing/2014/main" id="{6F51549D-FFB5-47DC-939B-0EFA6D626406}"/>
                </a:ext>
              </a:extLst>
            </p:cNvPr>
            <p:cNvGrpSpPr/>
            <p:nvPr/>
          </p:nvGrpSpPr>
          <p:grpSpPr>
            <a:xfrm>
              <a:off x="2732752" y="1587586"/>
              <a:ext cx="3681125" cy="3670214"/>
              <a:chOff x="2732752" y="1507434"/>
              <a:chExt cx="3681125" cy="3670214"/>
            </a:xfrm>
          </p:grpSpPr>
          <p:sp>
            <p:nvSpPr>
              <p:cNvPr id="88" name="Freeform: Shape 87">
                <a:extLst>
                  <a:ext uri="{FF2B5EF4-FFF2-40B4-BE49-F238E27FC236}">
                    <a16:creationId xmlns:a16="http://schemas.microsoft.com/office/drawing/2014/main" id="{FD73D502-B743-4C23-8F7C-92248D657047}"/>
                  </a:ext>
                </a:extLst>
              </p:cNvPr>
              <p:cNvSpPr/>
              <p:nvPr/>
            </p:nvSpPr>
            <p:spPr>
              <a:xfrm>
                <a:off x="4408128" y="1507434"/>
                <a:ext cx="2005749" cy="3122877"/>
              </a:xfrm>
              <a:custGeom>
                <a:avLst/>
                <a:gdLst>
                  <a:gd name="connsiteX0" fmla="*/ 320282 w 2153704"/>
                  <a:gd name="connsiteY0" fmla="*/ 233132 h 3369069"/>
                  <a:gd name="connsiteX1" fmla="*/ 25508 w 2153704"/>
                  <a:gd name="connsiteY1" fmla="*/ 1027216 h 3369069"/>
                  <a:gd name="connsiteX2" fmla="*/ 91682 w 2153704"/>
                  <a:gd name="connsiteY2" fmla="*/ 1839348 h 3369069"/>
                  <a:gd name="connsiteX3" fmla="*/ 699276 w 2153704"/>
                  <a:gd name="connsiteY3" fmla="*/ 2212327 h 3369069"/>
                  <a:gd name="connsiteX4" fmla="*/ 1270776 w 2153704"/>
                  <a:gd name="connsiteY4" fmla="*/ 2404832 h 3369069"/>
                  <a:gd name="connsiteX5" fmla="*/ 1132413 w 2153704"/>
                  <a:gd name="connsiteY5" fmla="*/ 3126727 h 3369069"/>
                  <a:gd name="connsiteX6" fmla="*/ 1998687 w 2153704"/>
                  <a:gd name="connsiteY6" fmla="*/ 3126727 h 3369069"/>
                  <a:gd name="connsiteX7" fmla="*/ 1986655 w 2153704"/>
                  <a:gd name="connsiteY7" fmla="*/ 251180 h 3369069"/>
                  <a:gd name="connsiteX8" fmla="*/ 320282 w 2153704"/>
                  <a:gd name="connsiteY8" fmla="*/ 233132 h 3369069"/>
                  <a:gd name="connsiteX0" fmla="*/ 320282 w 2104249"/>
                  <a:gd name="connsiteY0" fmla="*/ 145940 h 3281877"/>
                  <a:gd name="connsiteX1" fmla="*/ 25508 w 2104249"/>
                  <a:gd name="connsiteY1" fmla="*/ 940024 h 3281877"/>
                  <a:gd name="connsiteX2" fmla="*/ 91682 w 2104249"/>
                  <a:gd name="connsiteY2" fmla="*/ 1752156 h 3281877"/>
                  <a:gd name="connsiteX3" fmla="*/ 699276 w 2104249"/>
                  <a:gd name="connsiteY3" fmla="*/ 2125135 h 3281877"/>
                  <a:gd name="connsiteX4" fmla="*/ 1270776 w 2104249"/>
                  <a:gd name="connsiteY4" fmla="*/ 2317640 h 3281877"/>
                  <a:gd name="connsiteX5" fmla="*/ 1132413 w 2104249"/>
                  <a:gd name="connsiteY5" fmla="*/ 3039535 h 3281877"/>
                  <a:gd name="connsiteX6" fmla="*/ 1998687 w 2104249"/>
                  <a:gd name="connsiteY6" fmla="*/ 3039535 h 3281877"/>
                  <a:gd name="connsiteX7" fmla="*/ 1890403 w 2104249"/>
                  <a:gd name="connsiteY7" fmla="*/ 296336 h 3281877"/>
                  <a:gd name="connsiteX8" fmla="*/ 320282 w 2104249"/>
                  <a:gd name="connsiteY8" fmla="*/ 145940 h 3281877"/>
                  <a:gd name="connsiteX0" fmla="*/ 320282 w 2129915"/>
                  <a:gd name="connsiteY0" fmla="*/ 43245 h 3179182"/>
                  <a:gd name="connsiteX1" fmla="*/ 25508 w 2129915"/>
                  <a:gd name="connsiteY1" fmla="*/ 837329 h 3179182"/>
                  <a:gd name="connsiteX2" fmla="*/ 91682 w 2129915"/>
                  <a:gd name="connsiteY2" fmla="*/ 1649461 h 3179182"/>
                  <a:gd name="connsiteX3" fmla="*/ 699276 w 2129915"/>
                  <a:gd name="connsiteY3" fmla="*/ 2022440 h 3179182"/>
                  <a:gd name="connsiteX4" fmla="*/ 1270776 w 2129915"/>
                  <a:gd name="connsiteY4" fmla="*/ 2214945 h 3179182"/>
                  <a:gd name="connsiteX5" fmla="*/ 1132413 w 2129915"/>
                  <a:gd name="connsiteY5" fmla="*/ 2936840 h 3179182"/>
                  <a:gd name="connsiteX6" fmla="*/ 1998687 w 2129915"/>
                  <a:gd name="connsiteY6" fmla="*/ 2936840 h 3179182"/>
                  <a:gd name="connsiteX7" fmla="*/ 1890403 w 2129915"/>
                  <a:gd name="connsiteY7" fmla="*/ 193641 h 3179182"/>
                  <a:gd name="connsiteX8" fmla="*/ 320282 w 2129915"/>
                  <a:gd name="connsiteY8" fmla="*/ 43245 h 3179182"/>
                  <a:gd name="connsiteX0" fmla="*/ 320282 w 2108335"/>
                  <a:gd name="connsiteY0" fmla="*/ 36878 h 3172815"/>
                  <a:gd name="connsiteX1" fmla="*/ 25508 w 2108335"/>
                  <a:gd name="connsiteY1" fmla="*/ 830962 h 3172815"/>
                  <a:gd name="connsiteX2" fmla="*/ 91682 w 2108335"/>
                  <a:gd name="connsiteY2" fmla="*/ 1643094 h 3172815"/>
                  <a:gd name="connsiteX3" fmla="*/ 699276 w 2108335"/>
                  <a:gd name="connsiteY3" fmla="*/ 2016073 h 3172815"/>
                  <a:gd name="connsiteX4" fmla="*/ 1270776 w 2108335"/>
                  <a:gd name="connsiteY4" fmla="*/ 2208578 h 3172815"/>
                  <a:gd name="connsiteX5" fmla="*/ 1132413 w 2108335"/>
                  <a:gd name="connsiteY5" fmla="*/ 2930473 h 3172815"/>
                  <a:gd name="connsiteX6" fmla="*/ 1998687 w 2108335"/>
                  <a:gd name="connsiteY6" fmla="*/ 2930473 h 3172815"/>
                  <a:gd name="connsiteX7" fmla="*/ 1890403 w 2108335"/>
                  <a:gd name="connsiteY7" fmla="*/ 187274 h 3172815"/>
                  <a:gd name="connsiteX8" fmla="*/ 320282 w 2108335"/>
                  <a:gd name="connsiteY8" fmla="*/ 36878 h 3172815"/>
                  <a:gd name="connsiteX0" fmla="*/ 320282 w 2056730"/>
                  <a:gd name="connsiteY0" fmla="*/ 146336 h 3277925"/>
                  <a:gd name="connsiteX1" fmla="*/ 25508 w 2056730"/>
                  <a:gd name="connsiteY1" fmla="*/ 940420 h 3277925"/>
                  <a:gd name="connsiteX2" fmla="*/ 91682 w 2056730"/>
                  <a:gd name="connsiteY2" fmla="*/ 1752552 h 3277925"/>
                  <a:gd name="connsiteX3" fmla="*/ 699276 w 2056730"/>
                  <a:gd name="connsiteY3" fmla="*/ 2125531 h 3277925"/>
                  <a:gd name="connsiteX4" fmla="*/ 1270776 w 2056730"/>
                  <a:gd name="connsiteY4" fmla="*/ 2318036 h 3277925"/>
                  <a:gd name="connsiteX5" fmla="*/ 1132413 w 2056730"/>
                  <a:gd name="connsiteY5" fmla="*/ 3039931 h 3277925"/>
                  <a:gd name="connsiteX6" fmla="*/ 1914466 w 2056730"/>
                  <a:gd name="connsiteY6" fmla="*/ 3033916 h 3277925"/>
                  <a:gd name="connsiteX7" fmla="*/ 1890403 w 2056730"/>
                  <a:gd name="connsiteY7" fmla="*/ 296732 h 3277925"/>
                  <a:gd name="connsiteX8" fmla="*/ 320282 w 2056730"/>
                  <a:gd name="connsiteY8" fmla="*/ 146336 h 3277925"/>
                  <a:gd name="connsiteX0" fmla="*/ 320282 w 2020610"/>
                  <a:gd name="connsiteY0" fmla="*/ 146336 h 3277925"/>
                  <a:gd name="connsiteX1" fmla="*/ 25508 w 2020610"/>
                  <a:gd name="connsiteY1" fmla="*/ 940420 h 3277925"/>
                  <a:gd name="connsiteX2" fmla="*/ 91682 w 2020610"/>
                  <a:gd name="connsiteY2" fmla="*/ 1752552 h 3277925"/>
                  <a:gd name="connsiteX3" fmla="*/ 699276 w 2020610"/>
                  <a:gd name="connsiteY3" fmla="*/ 2125531 h 3277925"/>
                  <a:gd name="connsiteX4" fmla="*/ 1270776 w 2020610"/>
                  <a:gd name="connsiteY4" fmla="*/ 2318036 h 3277925"/>
                  <a:gd name="connsiteX5" fmla="*/ 1132413 w 2020610"/>
                  <a:gd name="connsiteY5" fmla="*/ 3039931 h 3277925"/>
                  <a:gd name="connsiteX6" fmla="*/ 1914466 w 2020610"/>
                  <a:gd name="connsiteY6" fmla="*/ 3033916 h 3277925"/>
                  <a:gd name="connsiteX7" fmla="*/ 1890403 w 2020610"/>
                  <a:gd name="connsiteY7" fmla="*/ 296732 h 3277925"/>
                  <a:gd name="connsiteX8" fmla="*/ 320282 w 2020610"/>
                  <a:gd name="connsiteY8" fmla="*/ 146336 h 3277925"/>
                  <a:gd name="connsiteX0" fmla="*/ 320282 w 2031219"/>
                  <a:gd name="connsiteY0" fmla="*/ 46661 h 3178250"/>
                  <a:gd name="connsiteX1" fmla="*/ 25508 w 2031219"/>
                  <a:gd name="connsiteY1" fmla="*/ 840745 h 3178250"/>
                  <a:gd name="connsiteX2" fmla="*/ 91682 w 2031219"/>
                  <a:gd name="connsiteY2" fmla="*/ 1652877 h 3178250"/>
                  <a:gd name="connsiteX3" fmla="*/ 699276 w 2031219"/>
                  <a:gd name="connsiteY3" fmla="*/ 2025856 h 3178250"/>
                  <a:gd name="connsiteX4" fmla="*/ 1270776 w 2031219"/>
                  <a:gd name="connsiteY4" fmla="*/ 2218361 h 3178250"/>
                  <a:gd name="connsiteX5" fmla="*/ 1132413 w 2031219"/>
                  <a:gd name="connsiteY5" fmla="*/ 2940256 h 3178250"/>
                  <a:gd name="connsiteX6" fmla="*/ 1914466 w 2031219"/>
                  <a:gd name="connsiteY6" fmla="*/ 2934241 h 3178250"/>
                  <a:gd name="connsiteX7" fmla="*/ 1890403 w 2031219"/>
                  <a:gd name="connsiteY7" fmla="*/ 197057 h 3178250"/>
                  <a:gd name="connsiteX8" fmla="*/ 320282 w 2031219"/>
                  <a:gd name="connsiteY8" fmla="*/ 46661 h 3178250"/>
                  <a:gd name="connsiteX0" fmla="*/ 320282 w 2031219"/>
                  <a:gd name="connsiteY0" fmla="*/ 7383 h 3138972"/>
                  <a:gd name="connsiteX1" fmla="*/ 25508 w 2031219"/>
                  <a:gd name="connsiteY1" fmla="*/ 801467 h 3138972"/>
                  <a:gd name="connsiteX2" fmla="*/ 91682 w 2031219"/>
                  <a:gd name="connsiteY2" fmla="*/ 1613599 h 3138972"/>
                  <a:gd name="connsiteX3" fmla="*/ 699276 w 2031219"/>
                  <a:gd name="connsiteY3" fmla="*/ 1986578 h 3138972"/>
                  <a:gd name="connsiteX4" fmla="*/ 1270776 w 2031219"/>
                  <a:gd name="connsiteY4" fmla="*/ 2179083 h 3138972"/>
                  <a:gd name="connsiteX5" fmla="*/ 1132413 w 2031219"/>
                  <a:gd name="connsiteY5" fmla="*/ 2900978 h 3138972"/>
                  <a:gd name="connsiteX6" fmla="*/ 1914466 w 2031219"/>
                  <a:gd name="connsiteY6" fmla="*/ 2894963 h 3138972"/>
                  <a:gd name="connsiteX7" fmla="*/ 1890403 w 2031219"/>
                  <a:gd name="connsiteY7" fmla="*/ 157779 h 3138972"/>
                  <a:gd name="connsiteX8" fmla="*/ 320282 w 2031219"/>
                  <a:gd name="connsiteY8" fmla="*/ 7383 h 3138972"/>
                  <a:gd name="connsiteX0" fmla="*/ 320282 w 2031219"/>
                  <a:gd name="connsiteY0" fmla="*/ 7383 h 3127730"/>
                  <a:gd name="connsiteX1" fmla="*/ 25508 w 2031219"/>
                  <a:gd name="connsiteY1" fmla="*/ 801467 h 3127730"/>
                  <a:gd name="connsiteX2" fmla="*/ 91682 w 2031219"/>
                  <a:gd name="connsiteY2" fmla="*/ 1613599 h 3127730"/>
                  <a:gd name="connsiteX3" fmla="*/ 699276 w 2031219"/>
                  <a:gd name="connsiteY3" fmla="*/ 1986578 h 3127730"/>
                  <a:gd name="connsiteX4" fmla="*/ 1024129 w 2031219"/>
                  <a:gd name="connsiteY4" fmla="*/ 2437762 h 3127730"/>
                  <a:gd name="connsiteX5" fmla="*/ 1132413 w 2031219"/>
                  <a:gd name="connsiteY5" fmla="*/ 2900978 h 3127730"/>
                  <a:gd name="connsiteX6" fmla="*/ 1914466 w 2031219"/>
                  <a:gd name="connsiteY6" fmla="*/ 2894963 h 3127730"/>
                  <a:gd name="connsiteX7" fmla="*/ 1890403 w 2031219"/>
                  <a:gd name="connsiteY7" fmla="*/ 157779 h 3127730"/>
                  <a:gd name="connsiteX8" fmla="*/ 320282 w 2031219"/>
                  <a:gd name="connsiteY8" fmla="*/ 7383 h 3127730"/>
                  <a:gd name="connsiteX0" fmla="*/ 320282 w 2003169"/>
                  <a:gd name="connsiteY0" fmla="*/ 46660 h 3167007"/>
                  <a:gd name="connsiteX1" fmla="*/ 25508 w 2003169"/>
                  <a:gd name="connsiteY1" fmla="*/ 840744 h 3167007"/>
                  <a:gd name="connsiteX2" fmla="*/ 91682 w 2003169"/>
                  <a:gd name="connsiteY2" fmla="*/ 1652876 h 3167007"/>
                  <a:gd name="connsiteX3" fmla="*/ 699276 w 2003169"/>
                  <a:gd name="connsiteY3" fmla="*/ 2025855 h 3167007"/>
                  <a:gd name="connsiteX4" fmla="*/ 1024129 w 2003169"/>
                  <a:gd name="connsiteY4" fmla="*/ 2477039 h 3167007"/>
                  <a:gd name="connsiteX5" fmla="*/ 1132413 w 2003169"/>
                  <a:gd name="connsiteY5" fmla="*/ 2940255 h 3167007"/>
                  <a:gd name="connsiteX6" fmla="*/ 1914466 w 2003169"/>
                  <a:gd name="connsiteY6" fmla="*/ 2934240 h 3167007"/>
                  <a:gd name="connsiteX7" fmla="*/ 1848292 w 2003169"/>
                  <a:gd name="connsiteY7" fmla="*/ 197056 h 3167007"/>
                  <a:gd name="connsiteX8" fmla="*/ 320282 w 2003169"/>
                  <a:gd name="connsiteY8" fmla="*/ 46660 h 3167007"/>
                  <a:gd name="connsiteX0" fmla="*/ 320282 w 2005749"/>
                  <a:gd name="connsiteY0" fmla="*/ 35450 h 3155797"/>
                  <a:gd name="connsiteX1" fmla="*/ 25508 w 2005749"/>
                  <a:gd name="connsiteY1" fmla="*/ 829534 h 3155797"/>
                  <a:gd name="connsiteX2" fmla="*/ 91682 w 2005749"/>
                  <a:gd name="connsiteY2" fmla="*/ 1641666 h 3155797"/>
                  <a:gd name="connsiteX3" fmla="*/ 699276 w 2005749"/>
                  <a:gd name="connsiteY3" fmla="*/ 2014645 h 3155797"/>
                  <a:gd name="connsiteX4" fmla="*/ 1024129 w 2005749"/>
                  <a:gd name="connsiteY4" fmla="*/ 2465829 h 3155797"/>
                  <a:gd name="connsiteX5" fmla="*/ 1132413 w 2005749"/>
                  <a:gd name="connsiteY5" fmla="*/ 2929045 h 3155797"/>
                  <a:gd name="connsiteX6" fmla="*/ 1914466 w 2005749"/>
                  <a:gd name="connsiteY6" fmla="*/ 2923030 h 3155797"/>
                  <a:gd name="connsiteX7" fmla="*/ 1848292 w 2005749"/>
                  <a:gd name="connsiteY7" fmla="*/ 185846 h 3155797"/>
                  <a:gd name="connsiteX8" fmla="*/ 320282 w 2005749"/>
                  <a:gd name="connsiteY8" fmla="*/ 35450 h 3155797"/>
                  <a:gd name="connsiteX0" fmla="*/ 320282 w 2005749"/>
                  <a:gd name="connsiteY0" fmla="*/ 2530 h 3122877"/>
                  <a:gd name="connsiteX1" fmla="*/ 25508 w 2005749"/>
                  <a:gd name="connsiteY1" fmla="*/ 796614 h 3122877"/>
                  <a:gd name="connsiteX2" fmla="*/ 91682 w 2005749"/>
                  <a:gd name="connsiteY2" fmla="*/ 1608746 h 3122877"/>
                  <a:gd name="connsiteX3" fmla="*/ 699276 w 2005749"/>
                  <a:gd name="connsiteY3" fmla="*/ 1981725 h 3122877"/>
                  <a:gd name="connsiteX4" fmla="*/ 1024129 w 2005749"/>
                  <a:gd name="connsiteY4" fmla="*/ 2432909 h 3122877"/>
                  <a:gd name="connsiteX5" fmla="*/ 1132413 w 2005749"/>
                  <a:gd name="connsiteY5" fmla="*/ 2896125 h 3122877"/>
                  <a:gd name="connsiteX6" fmla="*/ 1914466 w 2005749"/>
                  <a:gd name="connsiteY6" fmla="*/ 2890110 h 3122877"/>
                  <a:gd name="connsiteX7" fmla="*/ 1848292 w 2005749"/>
                  <a:gd name="connsiteY7" fmla="*/ 152926 h 3122877"/>
                  <a:gd name="connsiteX8" fmla="*/ 320282 w 2005749"/>
                  <a:gd name="connsiteY8" fmla="*/ 2530 h 31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5749" h="3122877">
                    <a:moveTo>
                      <a:pt x="320282" y="2530"/>
                    </a:moveTo>
                    <a:cubicBezTo>
                      <a:pt x="16485" y="19574"/>
                      <a:pt x="63608" y="528911"/>
                      <a:pt x="25508" y="796614"/>
                    </a:cubicBezTo>
                    <a:cubicBezTo>
                      <a:pt x="-12592" y="1064317"/>
                      <a:pt x="-20613" y="1411228"/>
                      <a:pt x="91682" y="1608746"/>
                    </a:cubicBezTo>
                    <a:cubicBezTo>
                      <a:pt x="203977" y="1806265"/>
                      <a:pt x="543868" y="1844365"/>
                      <a:pt x="699276" y="1981725"/>
                    </a:cubicBezTo>
                    <a:cubicBezTo>
                      <a:pt x="854684" y="2119085"/>
                      <a:pt x="951940" y="2280509"/>
                      <a:pt x="1024129" y="2432909"/>
                    </a:cubicBezTo>
                    <a:cubicBezTo>
                      <a:pt x="1096318" y="2585309"/>
                      <a:pt x="984024" y="2819925"/>
                      <a:pt x="1132413" y="2896125"/>
                    </a:cubicBezTo>
                    <a:cubicBezTo>
                      <a:pt x="1280802" y="2972325"/>
                      <a:pt x="1772092" y="3369368"/>
                      <a:pt x="1914466" y="2890110"/>
                    </a:cubicBezTo>
                    <a:cubicBezTo>
                      <a:pt x="1936524" y="2398820"/>
                      <a:pt x="2144068" y="249179"/>
                      <a:pt x="1848292" y="152926"/>
                    </a:cubicBezTo>
                    <a:cubicBezTo>
                      <a:pt x="1552516" y="56673"/>
                      <a:pt x="624079" y="-14514"/>
                      <a:pt x="320282" y="2530"/>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Freeform: Shape 88">
                <a:extLst>
                  <a:ext uri="{FF2B5EF4-FFF2-40B4-BE49-F238E27FC236}">
                    <a16:creationId xmlns:a16="http://schemas.microsoft.com/office/drawing/2014/main" id="{701E318F-CBD1-4351-8A94-ED16B004692B}"/>
                  </a:ext>
                </a:extLst>
              </p:cNvPr>
              <p:cNvSpPr/>
              <p:nvPr/>
            </p:nvSpPr>
            <p:spPr>
              <a:xfrm>
                <a:off x="3383901" y="3146726"/>
                <a:ext cx="3009500" cy="2030922"/>
              </a:xfrm>
              <a:custGeom>
                <a:avLst/>
                <a:gdLst>
                  <a:gd name="connsiteX0" fmla="*/ 1103877 w 3009500"/>
                  <a:gd name="connsiteY0" fmla="*/ 95782 h 2030922"/>
                  <a:gd name="connsiteX1" fmla="*/ 1434745 w 3009500"/>
                  <a:gd name="connsiteY1" fmla="*/ 59687 h 2030922"/>
                  <a:gd name="connsiteX2" fmla="*/ 1831787 w 3009500"/>
                  <a:gd name="connsiteY2" fmla="*/ 23593 h 2030922"/>
                  <a:gd name="connsiteX3" fmla="*/ 2120545 w 3009500"/>
                  <a:gd name="connsiteY3" fmla="*/ 450714 h 2030922"/>
                  <a:gd name="connsiteX4" fmla="*/ 2108514 w 3009500"/>
                  <a:gd name="connsiteY4" fmla="*/ 950024 h 2030922"/>
                  <a:gd name="connsiteX5" fmla="*/ 2607824 w 3009500"/>
                  <a:gd name="connsiteY5" fmla="*/ 1076356 h 2030922"/>
                  <a:gd name="connsiteX6" fmla="*/ 2938693 w 3009500"/>
                  <a:gd name="connsiteY6" fmla="*/ 1316987 h 2030922"/>
                  <a:gd name="connsiteX7" fmla="*/ 2974787 w 3009500"/>
                  <a:gd name="connsiteY7" fmla="*/ 1810282 h 2030922"/>
                  <a:gd name="connsiteX8" fmla="*/ 2529619 w 3009500"/>
                  <a:gd name="connsiteY8" fmla="*/ 1966693 h 2030922"/>
                  <a:gd name="connsiteX9" fmla="*/ 219556 w 3009500"/>
                  <a:gd name="connsiteY9" fmla="*/ 1954661 h 2030922"/>
                  <a:gd name="connsiteX10" fmla="*/ 189477 w 3009500"/>
                  <a:gd name="connsiteY10" fmla="*/ 1064324 h 2030922"/>
                  <a:gd name="connsiteX11" fmla="*/ 1055751 w 3009500"/>
                  <a:gd name="connsiteY11" fmla="*/ 901898 h 2030922"/>
                  <a:gd name="connsiteX12" fmla="*/ 1103877 w 3009500"/>
                  <a:gd name="connsiteY12" fmla="*/ 95782 h 2030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09500" h="2030922">
                    <a:moveTo>
                      <a:pt x="1103877" y="95782"/>
                    </a:moveTo>
                    <a:cubicBezTo>
                      <a:pt x="1167043" y="-44586"/>
                      <a:pt x="1434745" y="59687"/>
                      <a:pt x="1434745" y="59687"/>
                    </a:cubicBezTo>
                    <a:cubicBezTo>
                      <a:pt x="1556063" y="47656"/>
                      <a:pt x="1717487" y="-41578"/>
                      <a:pt x="1831787" y="23593"/>
                    </a:cubicBezTo>
                    <a:cubicBezTo>
                      <a:pt x="1946087" y="88764"/>
                      <a:pt x="2074424" y="296309"/>
                      <a:pt x="2120545" y="450714"/>
                    </a:cubicBezTo>
                    <a:cubicBezTo>
                      <a:pt x="2166666" y="605119"/>
                      <a:pt x="2027301" y="845750"/>
                      <a:pt x="2108514" y="950024"/>
                    </a:cubicBezTo>
                    <a:cubicBezTo>
                      <a:pt x="2189727" y="1054298"/>
                      <a:pt x="2469461" y="1015195"/>
                      <a:pt x="2607824" y="1076356"/>
                    </a:cubicBezTo>
                    <a:cubicBezTo>
                      <a:pt x="2746187" y="1137517"/>
                      <a:pt x="2877533" y="1194666"/>
                      <a:pt x="2938693" y="1316987"/>
                    </a:cubicBezTo>
                    <a:cubicBezTo>
                      <a:pt x="2999853" y="1439308"/>
                      <a:pt x="3042966" y="1701998"/>
                      <a:pt x="2974787" y="1810282"/>
                    </a:cubicBezTo>
                    <a:cubicBezTo>
                      <a:pt x="2906608" y="1918566"/>
                      <a:pt x="2988824" y="1942630"/>
                      <a:pt x="2529619" y="1966693"/>
                    </a:cubicBezTo>
                    <a:cubicBezTo>
                      <a:pt x="2070414" y="1990756"/>
                      <a:pt x="609580" y="2105056"/>
                      <a:pt x="219556" y="1954661"/>
                    </a:cubicBezTo>
                    <a:cubicBezTo>
                      <a:pt x="-170468" y="1804266"/>
                      <a:pt x="50111" y="1239785"/>
                      <a:pt x="189477" y="1064324"/>
                    </a:cubicBezTo>
                    <a:cubicBezTo>
                      <a:pt x="328843" y="888864"/>
                      <a:pt x="900343" y="1059311"/>
                      <a:pt x="1055751" y="901898"/>
                    </a:cubicBezTo>
                    <a:cubicBezTo>
                      <a:pt x="1211159" y="744485"/>
                      <a:pt x="1040711" y="236150"/>
                      <a:pt x="1103877" y="95782"/>
                    </a:cubicBez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89">
                <a:extLst>
                  <a:ext uri="{FF2B5EF4-FFF2-40B4-BE49-F238E27FC236}">
                    <a16:creationId xmlns:a16="http://schemas.microsoft.com/office/drawing/2014/main" id="{F1042269-7482-4BE3-B0FF-D02C15A0ED32}"/>
                  </a:ext>
                </a:extLst>
              </p:cNvPr>
              <p:cNvSpPr/>
              <p:nvPr/>
            </p:nvSpPr>
            <p:spPr>
              <a:xfrm>
                <a:off x="3200399" y="1972236"/>
                <a:ext cx="1447796" cy="1841244"/>
              </a:xfrm>
              <a:prstGeom prst="roundRect">
                <a:avLst/>
              </a:prstGeom>
              <a:gradFill flip="none" rotWithShape="1">
                <a:gsLst>
                  <a:gs pos="0">
                    <a:srgbClr val="66FF66">
                      <a:shade val="30000"/>
                      <a:satMod val="115000"/>
                    </a:srgbClr>
                  </a:gs>
                  <a:gs pos="50000">
                    <a:srgbClr val="66FF66">
                      <a:shade val="67500"/>
                      <a:satMod val="115000"/>
                    </a:srgbClr>
                  </a:gs>
                  <a:gs pos="100000">
                    <a:srgbClr val="66FF66">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Rounded Corners 90">
                <a:extLst>
                  <a:ext uri="{FF2B5EF4-FFF2-40B4-BE49-F238E27FC236}">
                    <a16:creationId xmlns:a16="http://schemas.microsoft.com/office/drawing/2014/main" id="{AADA9336-E05A-4F96-85AB-6D55ACFABFD1}"/>
                  </a:ext>
                </a:extLst>
              </p:cNvPr>
              <p:cNvSpPr/>
              <p:nvPr/>
            </p:nvSpPr>
            <p:spPr>
              <a:xfrm>
                <a:off x="3124200" y="1515035"/>
                <a:ext cx="1523991" cy="526475"/>
              </a:xfrm>
              <a:prstGeom prst="roundRect">
                <a:avLst>
                  <a:gd name="adj" fmla="val 49804"/>
                </a:avLst>
              </a:prstGeom>
              <a:gradFill flip="none" rotWithShape="1">
                <a:gsLst>
                  <a:gs pos="0">
                    <a:srgbClr val="558ED5">
                      <a:shade val="30000"/>
                      <a:satMod val="115000"/>
                    </a:srgbClr>
                  </a:gs>
                  <a:gs pos="50000">
                    <a:srgbClr val="558ED5">
                      <a:shade val="67500"/>
                      <a:satMod val="115000"/>
                    </a:srgbClr>
                  </a:gs>
                  <a:gs pos="100000">
                    <a:srgbClr val="558ED5">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Rounded Corners 91">
                <a:extLst>
                  <a:ext uri="{FF2B5EF4-FFF2-40B4-BE49-F238E27FC236}">
                    <a16:creationId xmlns:a16="http://schemas.microsoft.com/office/drawing/2014/main" id="{48ECA8D4-3439-40CD-955E-E4FC20AB7754}"/>
                  </a:ext>
                </a:extLst>
              </p:cNvPr>
              <p:cNvSpPr/>
              <p:nvPr/>
            </p:nvSpPr>
            <p:spPr>
              <a:xfrm>
                <a:off x="2743198" y="1515035"/>
                <a:ext cx="564501" cy="2371122"/>
              </a:xfrm>
              <a:prstGeom prst="roundRect">
                <a:avLst>
                  <a:gd name="adj" fmla="val 50000"/>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0DC868AF-B875-4FD0-BDEE-E4E48BDFCB2B}"/>
                  </a:ext>
                </a:extLst>
              </p:cNvPr>
              <p:cNvSpPr/>
              <p:nvPr/>
            </p:nvSpPr>
            <p:spPr>
              <a:xfrm>
                <a:off x="2732752" y="3740988"/>
                <a:ext cx="1887311" cy="1425647"/>
              </a:xfrm>
              <a:custGeom>
                <a:avLst/>
                <a:gdLst>
                  <a:gd name="connsiteX0" fmla="*/ 4432 w 1887311"/>
                  <a:gd name="connsiteY0" fmla="*/ 379828 h 1425647"/>
                  <a:gd name="connsiteX1" fmla="*/ 214985 w 1887311"/>
                  <a:gd name="connsiteY1" fmla="*/ 48959 h 1425647"/>
                  <a:gd name="connsiteX2" fmla="*/ 1201574 w 1887311"/>
                  <a:gd name="connsiteY2" fmla="*/ 48959 h 1425647"/>
                  <a:gd name="connsiteX3" fmla="*/ 1815185 w 1887311"/>
                  <a:gd name="connsiteY3" fmla="*/ 24896 h 1425647"/>
                  <a:gd name="connsiteX4" fmla="*/ 1767059 w 1887311"/>
                  <a:gd name="connsiteY4" fmla="*/ 446001 h 1425647"/>
                  <a:gd name="connsiteX5" fmla="*/ 846643 w 1887311"/>
                  <a:gd name="connsiteY5" fmla="*/ 620459 h 1425647"/>
                  <a:gd name="connsiteX6" fmla="*/ 678201 w 1887311"/>
                  <a:gd name="connsiteY6" fmla="*/ 1294228 h 1425647"/>
                  <a:gd name="connsiteX7" fmla="*/ 359364 w 1887311"/>
                  <a:gd name="connsiteY7" fmla="*/ 1420559 h 1425647"/>
                  <a:gd name="connsiteX8" fmla="*/ 94669 w 1887311"/>
                  <a:gd name="connsiteY8" fmla="*/ 1210007 h 1425647"/>
                  <a:gd name="connsiteX9" fmla="*/ 4432 w 1887311"/>
                  <a:gd name="connsiteY9" fmla="*/ 379828 h 1425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7311" h="1425647">
                    <a:moveTo>
                      <a:pt x="4432" y="379828"/>
                    </a:moveTo>
                    <a:cubicBezTo>
                      <a:pt x="24485" y="186320"/>
                      <a:pt x="15461" y="104104"/>
                      <a:pt x="214985" y="48959"/>
                    </a:cubicBezTo>
                    <a:cubicBezTo>
                      <a:pt x="414509" y="-6186"/>
                      <a:pt x="934874" y="52969"/>
                      <a:pt x="1201574" y="48959"/>
                    </a:cubicBezTo>
                    <a:cubicBezTo>
                      <a:pt x="1468274" y="44949"/>
                      <a:pt x="1720938" y="-41278"/>
                      <a:pt x="1815185" y="24896"/>
                    </a:cubicBezTo>
                    <a:cubicBezTo>
                      <a:pt x="1909432" y="91070"/>
                      <a:pt x="1928483" y="346741"/>
                      <a:pt x="1767059" y="446001"/>
                    </a:cubicBezTo>
                    <a:cubicBezTo>
                      <a:pt x="1605635" y="545261"/>
                      <a:pt x="1028119" y="479088"/>
                      <a:pt x="846643" y="620459"/>
                    </a:cubicBezTo>
                    <a:cubicBezTo>
                      <a:pt x="665167" y="761830"/>
                      <a:pt x="759414" y="1160878"/>
                      <a:pt x="678201" y="1294228"/>
                    </a:cubicBezTo>
                    <a:cubicBezTo>
                      <a:pt x="596988" y="1427578"/>
                      <a:pt x="456619" y="1434596"/>
                      <a:pt x="359364" y="1420559"/>
                    </a:cubicBezTo>
                    <a:cubicBezTo>
                      <a:pt x="262109" y="1406522"/>
                      <a:pt x="153824" y="1381457"/>
                      <a:pt x="94669" y="1210007"/>
                    </a:cubicBezTo>
                    <a:cubicBezTo>
                      <a:pt x="35514" y="1038557"/>
                      <a:pt x="-15621" y="573336"/>
                      <a:pt x="4432" y="379828"/>
                    </a:cubicBezTo>
                    <a:close/>
                  </a:path>
                </a:pathLst>
              </a:custGeom>
              <a:gradFill flip="none" rotWithShape="1">
                <a:gsLst>
                  <a:gs pos="0">
                    <a:srgbClr val="33CCFF">
                      <a:shade val="30000"/>
                      <a:satMod val="115000"/>
                    </a:srgbClr>
                  </a:gs>
                  <a:gs pos="50000">
                    <a:srgbClr val="33CCFF">
                      <a:shade val="67500"/>
                      <a:satMod val="115000"/>
                    </a:srgbClr>
                  </a:gs>
                  <a:gs pos="100000">
                    <a:srgbClr val="33CCFF">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000C054-B300-491F-B4E5-742FAE108EF8}"/>
                  </a:ext>
                </a:extLst>
              </p:cNvPr>
              <p:cNvSpPr/>
              <p:nvPr/>
            </p:nvSpPr>
            <p:spPr>
              <a:xfrm>
                <a:off x="2743200" y="1516619"/>
                <a:ext cx="3657600" cy="3657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982DAF74-68C5-4AFA-97D2-84F58694DF9C}"/>
                </a:ext>
              </a:extLst>
            </p:cNvPr>
            <p:cNvGrpSpPr/>
            <p:nvPr/>
          </p:nvGrpSpPr>
          <p:grpSpPr>
            <a:xfrm>
              <a:off x="2743200" y="1600200"/>
              <a:ext cx="3657602" cy="3673474"/>
              <a:chOff x="2743200" y="1600200"/>
              <a:chExt cx="3657602" cy="3673474"/>
            </a:xfrm>
          </p:grpSpPr>
          <p:grpSp>
            <p:nvGrpSpPr>
              <p:cNvPr id="34" name="Group 33">
                <a:extLst>
                  <a:ext uri="{FF2B5EF4-FFF2-40B4-BE49-F238E27FC236}">
                    <a16:creationId xmlns:a16="http://schemas.microsoft.com/office/drawing/2014/main" id="{5D56AAC2-3B3A-4D2D-BAB6-BD21CD88A06C}"/>
                  </a:ext>
                </a:extLst>
              </p:cNvPr>
              <p:cNvGrpSpPr/>
              <p:nvPr/>
            </p:nvGrpSpPr>
            <p:grpSpPr>
              <a:xfrm>
                <a:off x="2743200" y="1600200"/>
                <a:ext cx="3657602" cy="3673474"/>
                <a:chOff x="5105400" y="1066800"/>
                <a:chExt cx="3657602" cy="3673474"/>
              </a:xfrm>
              <a:noFill/>
            </p:grpSpPr>
            <p:sp>
              <p:nvSpPr>
                <p:cNvPr id="61" name="Rectangle 60">
                  <a:extLst>
                    <a:ext uri="{FF2B5EF4-FFF2-40B4-BE49-F238E27FC236}">
                      <a16:creationId xmlns:a16="http://schemas.microsoft.com/office/drawing/2014/main" id="{415B4070-2DE4-4B93-865A-DEEF74941E82}"/>
                    </a:ext>
                  </a:extLst>
                </p:cNvPr>
                <p:cNvSpPr/>
                <p:nvPr/>
              </p:nvSpPr>
              <p:spPr>
                <a:xfrm>
                  <a:off x="5562601" y="1066800"/>
                  <a:ext cx="1371599" cy="457200"/>
                </a:xfrm>
                <a:prstGeom prst="rect">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396F96A-30DA-49B2-8A7C-5E21E787466F}"/>
                    </a:ext>
                  </a:extLst>
                </p:cNvPr>
                <p:cNvSpPr/>
                <p:nvPr/>
              </p:nvSpPr>
              <p:spPr>
                <a:xfrm>
                  <a:off x="5105400" y="1066800"/>
                  <a:ext cx="457201" cy="2286000"/>
                </a:xfrm>
                <a:prstGeom prst="rect">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F156064-3513-4FF2-9882-D72066A8F6B1}"/>
                    </a:ext>
                  </a:extLst>
                </p:cNvPr>
                <p:cNvSpPr/>
                <p:nvPr/>
              </p:nvSpPr>
              <p:spPr>
                <a:xfrm>
                  <a:off x="5105400" y="3352800"/>
                  <a:ext cx="685801" cy="1380564"/>
                </a:xfrm>
                <a:prstGeom prst="rect">
                  <a:avLst/>
                </a:prstGeom>
                <a:grp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9C920C1-54D0-41CC-A01C-D8E50B0FEF6E}"/>
                    </a:ext>
                  </a:extLst>
                </p:cNvPr>
                <p:cNvSpPr/>
                <p:nvPr/>
              </p:nvSpPr>
              <p:spPr>
                <a:xfrm>
                  <a:off x="5791201" y="3361764"/>
                  <a:ext cx="1142999" cy="448235"/>
                </a:xfrm>
                <a:prstGeom prst="rect">
                  <a:avLst/>
                </a:prstGeom>
                <a:grp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BA1A9C33-C291-4779-B4B0-241478A0899D}"/>
                    </a:ext>
                  </a:extLst>
                </p:cNvPr>
                <p:cNvSpPr/>
                <p:nvPr/>
              </p:nvSpPr>
              <p:spPr>
                <a:xfrm>
                  <a:off x="5562601" y="1524000"/>
                  <a:ext cx="1371600" cy="1828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E5F83A0-034C-48DE-A261-63E895922280}"/>
                    </a:ext>
                  </a:extLst>
                </p:cNvPr>
                <p:cNvSpPr/>
                <p:nvPr/>
              </p:nvSpPr>
              <p:spPr>
                <a:xfrm>
                  <a:off x="7848602" y="2913529"/>
                  <a:ext cx="914400" cy="89647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71D4226-AC5F-4363-AA42-A0A23243A75B}"/>
                    </a:ext>
                  </a:extLst>
                </p:cNvPr>
                <p:cNvSpPr/>
                <p:nvPr/>
              </p:nvSpPr>
              <p:spPr>
                <a:xfrm>
                  <a:off x="6934202" y="1066800"/>
                  <a:ext cx="1828800" cy="18288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3710AA4-5919-4C88-A62E-02AD6FB518EC}"/>
                    </a:ext>
                  </a:extLst>
                </p:cNvPr>
                <p:cNvSpPr/>
                <p:nvPr/>
              </p:nvSpPr>
              <p:spPr>
                <a:xfrm>
                  <a:off x="5105402" y="1066800"/>
                  <a:ext cx="3657600" cy="3657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83315604-BA12-4D1C-BD38-7483189967DE}"/>
                    </a:ext>
                  </a:extLst>
                </p:cNvPr>
                <p:cNvCxnSpPr>
                  <a:stCxn id="67" idx="2"/>
                </p:cNvCxnSpPr>
                <p:nvPr/>
              </p:nvCxnSpPr>
              <p:spPr>
                <a:xfrm>
                  <a:off x="7848602" y="2895600"/>
                  <a:ext cx="0" cy="182880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6ADBA7B-AEF2-40E7-A2DC-FED9D0B754BD}"/>
                    </a:ext>
                  </a:extLst>
                </p:cNvPr>
                <p:cNvCxnSpPr>
                  <a:stCxn id="68" idx="1"/>
                  <a:endCxn id="68" idx="3"/>
                </p:cNvCxnSpPr>
                <p:nvPr/>
              </p:nvCxnSpPr>
              <p:spPr>
                <a:xfrm>
                  <a:off x="5105402" y="2895600"/>
                  <a:ext cx="3657600" cy="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35A45D1-8383-48C9-9004-DC7C01143935}"/>
                    </a:ext>
                  </a:extLst>
                </p:cNvPr>
                <p:cNvCxnSpPr/>
                <p:nvPr/>
              </p:nvCxnSpPr>
              <p:spPr>
                <a:xfrm>
                  <a:off x="6019802" y="1066800"/>
                  <a:ext cx="0" cy="365760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B71D648-7201-494B-9D79-B1333D490F5E}"/>
                    </a:ext>
                  </a:extLst>
                </p:cNvPr>
                <p:cNvCxnSpPr>
                  <a:endCxn id="68" idx="2"/>
                </p:cNvCxnSpPr>
                <p:nvPr/>
              </p:nvCxnSpPr>
              <p:spPr>
                <a:xfrm>
                  <a:off x="6934202" y="1066800"/>
                  <a:ext cx="0" cy="365760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67DDD3D-B6C5-43A8-BD13-7D64E4D5BA08}"/>
                    </a:ext>
                  </a:extLst>
                </p:cNvPr>
                <p:cNvCxnSpPr>
                  <a:endCxn id="67" idx="1"/>
                </p:cNvCxnSpPr>
                <p:nvPr/>
              </p:nvCxnSpPr>
              <p:spPr>
                <a:xfrm>
                  <a:off x="5105402" y="1981200"/>
                  <a:ext cx="1828800" cy="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CC278A-AEFA-4BDD-B48E-724CD472C179}"/>
                    </a:ext>
                  </a:extLst>
                </p:cNvPr>
                <p:cNvCxnSpPr/>
                <p:nvPr/>
              </p:nvCxnSpPr>
              <p:spPr>
                <a:xfrm>
                  <a:off x="5105402" y="3810000"/>
                  <a:ext cx="3657600" cy="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D80BA00-5E43-4FC4-9AF7-4CB2052F4AAD}"/>
                    </a:ext>
                  </a:extLst>
                </p:cNvPr>
                <p:cNvCxnSpPr/>
                <p:nvPr/>
              </p:nvCxnSpPr>
              <p:spPr>
                <a:xfrm>
                  <a:off x="5562602" y="1066800"/>
                  <a:ext cx="0" cy="365760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F6C8135-D882-40B8-83C6-B0949637247E}"/>
                    </a:ext>
                  </a:extLst>
                </p:cNvPr>
                <p:cNvCxnSpPr/>
                <p:nvPr/>
              </p:nvCxnSpPr>
              <p:spPr>
                <a:xfrm>
                  <a:off x="6477002" y="1066800"/>
                  <a:ext cx="0" cy="91440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7676AFE-69AB-4BED-A179-8DEFAA885728}"/>
                    </a:ext>
                  </a:extLst>
                </p:cNvPr>
                <p:cNvCxnSpPr/>
                <p:nvPr/>
              </p:nvCxnSpPr>
              <p:spPr>
                <a:xfrm>
                  <a:off x="5105402" y="1524000"/>
                  <a:ext cx="1828800" cy="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A0E1681-5382-4424-81A6-C5E18B54F356}"/>
                    </a:ext>
                  </a:extLst>
                </p:cNvPr>
                <p:cNvCxnSpPr/>
                <p:nvPr/>
              </p:nvCxnSpPr>
              <p:spPr>
                <a:xfrm>
                  <a:off x="5105402" y="2438400"/>
                  <a:ext cx="914400" cy="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791DE20-89BD-46E3-8D5A-1D4865DFA4B1}"/>
                    </a:ext>
                  </a:extLst>
                </p:cNvPr>
                <p:cNvCxnSpPr/>
                <p:nvPr/>
              </p:nvCxnSpPr>
              <p:spPr>
                <a:xfrm>
                  <a:off x="5105402" y="3352800"/>
                  <a:ext cx="1828800" cy="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7AD1870-97F3-4511-B0C0-34C8B7DB88D7}"/>
                    </a:ext>
                  </a:extLst>
                </p:cNvPr>
                <p:cNvCxnSpPr/>
                <p:nvPr/>
              </p:nvCxnSpPr>
              <p:spPr>
                <a:xfrm>
                  <a:off x="6477002" y="2895600"/>
                  <a:ext cx="0" cy="91440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6A66694-DF9F-4467-A5B9-AA8781BEAD25}"/>
                    </a:ext>
                  </a:extLst>
                </p:cNvPr>
                <p:cNvCxnSpPr/>
                <p:nvPr/>
              </p:nvCxnSpPr>
              <p:spPr>
                <a:xfrm>
                  <a:off x="5105402" y="4267200"/>
                  <a:ext cx="914400" cy="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5A48D10-7567-4601-9345-D177AB051348}"/>
                    </a:ext>
                  </a:extLst>
                </p:cNvPr>
                <p:cNvCxnSpPr/>
                <p:nvPr/>
              </p:nvCxnSpPr>
              <p:spPr>
                <a:xfrm>
                  <a:off x="5791202" y="3810000"/>
                  <a:ext cx="0" cy="91440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0474C09-98A5-40F0-873F-B0C81162124C}"/>
                    </a:ext>
                  </a:extLst>
                </p:cNvPr>
                <p:cNvCxnSpPr/>
                <p:nvPr/>
              </p:nvCxnSpPr>
              <p:spPr>
                <a:xfrm>
                  <a:off x="5562602" y="4038600"/>
                  <a:ext cx="457200" cy="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C058D49-DCEC-4ADF-8AA9-45894C8F23D6}"/>
                    </a:ext>
                  </a:extLst>
                </p:cNvPr>
                <p:cNvCxnSpPr/>
                <p:nvPr/>
              </p:nvCxnSpPr>
              <p:spPr>
                <a:xfrm>
                  <a:off x="5562602" y="4495800"/>
                  <a:ext cx="457200" cy="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C9C814EB-F34B-441F-A635-5DA5D4618F25}"/>
                    </a:ext>
                  </a:extLst>
                </p:cNvPr>
                <p:cNvSpPr/>
                <p:nvPr/>
              </p:nvSpPr>
              <p:spPr>
                <a:xfrm>
                  <a:off x="5791202" y="3823445"/>
                  <a:ext cx="2971799" cy="896470"/>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50394A23-E59E-4454-AAAB-43A22A6D903E}"/>
                    </a:ext>
                  </a:extLst>
                </p:cNvPr>
                <p:cNvSpPr/>
                <p:nvPr/>
              </p:nvSpPr>
              <p:spPr>
                <a:xfrm>
                  <a:off x="6934201" y="2904564"/>
                  <a:ext cx="914400" cy="896470"/>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5B62A59-A3BC-44EF-9A97-40F0242650C3}"/>
                    </a:ext>
                  </a:extLst>
                </p:cNvPr>
                <p:cNvSpPr/>
                <p:nvPr/>
              </p:nvSpPr>
              <p:spPr>
                <a:xfrm>
                  <a:off x="5105400" y="1066800"/>
                  <a:ext cx="3657600" cy="367347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0839ACB2-4BC6-451B-9F22-3526FF4F0105}"/>
                  </a:ext>
                </a:extLst>
              </p:cNvPr>
              <p:cNvSpPr/>
              <p:nvPr/>
            </p:nvSpPr>
            <p:spPr>
              <a:xfrm>
                <a:off x="3200401" y="1600200"/>
                <a:ext cx="1371599"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E0840D0-BB86-47F2-A118-B507C7D91D1F}"/>
                  </a:ext>
                </a:extLst>
              </p:cNvPr>
              <p:cNvSpPr/>
              <p:nvPr/>
            </p:nvSpPr>
            <p:spPr>
              <a:xfrm>
                <a:off x="2743200" y="1600200"/>
                <a:ext cx="457201" cy="228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F61A19E-5DEF-459A-9EFD-51EA88BAB4A0}"/>
                  </a:ext>
                </a:extLst>
              </p:cNvPr>
              <p:cNvSpPr/>
              <p:nvPr/>
            </p:nvSpPr>
            <p:spPr>
              <a:xfrm>
                <a:off x="3429001" y="3895164"/>
                <a:ext cx="1142999" cy="448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395AEEE-B0EE-45FB-9010-FD2111BEB1EA}"/>
                  </a:ext>
                </a:extLst>
              </p:cNvPr>
              <p:cNvSpPr/>
              <p:nvPr/>
            </p:nvSpPr>
            <p:spPr>
              <a:xfrm>
                <a:off x="2743200" y="3886200"/>
                <a:ext cx="685801" cy="1380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0CD0B4E-0A78-4C55-8A9C-84D31FC1C962}"/>
                  </a:ext>
                </a:extLst>
              </p:cNvPr>
              <p:cNvSpPr/>
              <p:nvPr/>
            </p:nvSpPr>
            <p:spPr>
              <a:xfrm>
                <a:off x="3200401" y="2057400"/>
                <a:ext cx="13716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81EEB39-B474-4BDD-90D7-63CA1B7A90A0}"/>
                  </a:ext>
                </a:extLst>
              </p:cNvPr>
              <p:cNvSpPr/>
              <p:nvPr/>
            </p:nvSpPr>
            <p:spPr>
              <a:xfrm>
                <a:off x="4572001" y="3437964"/>
                <a:ext cx="914400" cy="896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F80C9CD-3C38-421C-9669-5D4476750F29}"/>
                  </a:ext>
                </a:extLst>
              </p:cNvPr>
              <p:cNvSpPr/>
              <p:nvPr/>
            </p:nvSpPr>
            <p:spPr>
              <a:xfrm>
                <a:off x="3429002" y="4356845"/>
                <a:ext cx="2971799" cy="896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82C6E8A-81D0-42A2-8CF2-3AA9F389DF4D}"/>
                  </a:ext>
                </a:extLst>
              </p:cNvPr>
              <p:cNvSpPr/>
              <p:nvPr/>
            </p:nvSpPr>
            <p:spPr>
              <a:xfrm>
                <a:off x="5486402" y="3446929"/>
                <a:ext cx="914400" cy="896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3DE01FA-04DF-4A3D-A41B-04AF2AD3C80C}"/>
                  </a:ext>
                </a:extLst>
              </p:cNvPr>
              <p:cNvSpPr/>
              <p:nvPr/>
            </p:nvSpPr>
            <p:spPr>
              <a:xfrm>
                <a:off x="4572002" y="1600200"/>
                <a:ext cx="1828800"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54C3524-1616-4858-A5C9-10F2C6040984}"/>
                  </a:ext>
                </a:extLst>
              </p:cNvPr>
              <p:cNvSpPr/>
              <p:nvPr/>
            </p:nvSpPr>
            <p:spPr>
              <a:xfrm>
                <a:off x="2743202" y="1600200"/>
                <a:ext cx="3657600" cy="3657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9490971F-FE51-41A2-8D4E-D62348548A8A}"/>
                  </a:ext>
                </a:extLst>
              </p:cNvPr>
              <p:cNvCxnSpPr>
                <a:stCxn id="43" idx="2"/>
              </p:cNvCxnSpPr>
              <p:nvPr/>
            </p:nvCxnSpPr>
            <p:spPr>
              <a:xfrm>
                <a:off x="5486402" y="34290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CABA4EA-1C0F-4CA7-B446-E4A52E6F9F49}"/>
                  </a:ext>
                </a:extLst>
              </p:cNvPr>
              <p:cNvCxnSpPr>
                <a:stCxn id="44" idx="1"/>
                <a:endCxn id="44" idx="3"/>
              </p:cNvCxnSpPr>
              <p:nvPr/>
            </p:nvCxnSpPr>
            <p:spPr>
              <a:xfrm>
                <a:off x="2743202" y="3429000"/>
                <a:ext cx="365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691FF4A-42F0-4225-9871-793CC5498C3E}"/>
                  </a:ext>
                </a:extLst>
              </p:cNvPr>
              <p:cNvCxnSpPr/>
              <p:nvPr/>
            </p:nvCxnSpPr>
            <p:spPr>
              <a:xfrm>
                <a:off x="3657602" y="1600200"/>
                <a:ext cx="0" cy="3657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910849E-F404-47E2-9588-BD9A91152D87}"/>
                  </a:ext>
                </a:extLst>
              </p:cNvPr>
              <p:cNvCxnSpPr>
                <a:endCxn id="44" idx="2"/>
              </p:cNvCxnSpPr>
              <p:nvPr/>
            </p:nvCxnSpPr>
            <p:spPr>
              <a:xfrm>
                <a:off x="4572002" y="1600200"/>
                <a:ext cx="0" cy="3657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48BFC26-949C-4099-9141-D8C2BCDEE6C1}"/>
                  </a:ext>
                </a:extLst>
              </p:cNvPr>
              <p:cNvCxnSpPr>
                <a:endCxn id="43" idx="1"/>
              </p:cNvCxnSpPr>
              <p:nvPr/>
            </p:nvCxnSpPr>
            <p:spPr>
              <a:xfrm>
                <a:off x="2743202" y="2514600"/>
                <a:ext cx="1828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AFD8758-E0A3-4271-990B-4B5DDF0A5FD7}"/>
                  </a:ext>
                </a:extLst>
              </p:cNvPr>
              <p:cNvCxnSpPr/>
              <p:nvPr/>
            </p:nvCxnSpPr>
            <p:spPr>
              <a:xfrm>
                <a:off x="2743202" y="4343400"/>
                <a:ext cx="365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80858C1-5D63-4620-82A6-E4D9EB2C7EBB}"/>
                  </a:ext>
                </a:extLst>
              </p:cNvPr>
              <p:cNvCxnSpPr/>
              <p:nvPr/>
            </p:nvCxnSpPr>
            <p:spPr>
              <a:xfrm>
                <a:off x="3200402" y="1600200"/>
                <a:ext cx="0" cy="3657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5EB16CB-6F4A-4786-A972-0A0B673EC13B}"/>
                  </a:ext>
                </a:extLst>
              </p:cNvPr>
              <p:cNvCxnSpPr/>
              <p:nvPr/>
            </p:nvCxnSpPr>
            <p:spPr>
              <a:xfrm>
                <a:off x="4114802" y="1600200"/>
                <a:ext cx="0" cy="914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7CA251F-3DCF-42F9-89F4-7AA875AACE0E}"/>
                  </a:ext>
                </a:extLst>
              </p:cNvPr>
              <p:cNvCxnSpPr/>
              <p:nvPr/>
            </p:nvCxnSpPr>
            <p:spPr>
              <a:xfrm>
                <a:off x="2743202" y="2057400"/>
                <a:ext cx="1828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347AB0B-3731-455F-A7DB-6C597FB6931A}"/>
                  </a:ext>
                </a:extLst>
              </p:cNvPr>
              <p:cNvCxnSpPr/>
              <p:nvPr/>
            </p:nvCxnSpPr>
            <p:spPr>
              <a:xfrm>
                <a:off x="2743202" y="2971800"/>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389BDFF-8506-42EB-9FDC-F936B916D112}"/>
                  </a:ext>
                </a:extLst>
              </p:cNvPr>
              <p:cNvCxnSpPr/>
              <p:nvPr/>
            </p:nvCxnSpPr>
            <p:spPr>
              <a:xfrm>
                <a:off x="2743202" y="3886200"/>
                <a:ext cx="1828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CF68D1A-019D-4401-B777-684387D041E3}"/>
                  </a:ext>
                </a:extLst>
              </p:cNvPr>
              <p:cNvCxnSpPr/>
              <p:nvPr/>
            </p:nvCxnSpPr>
            <p:spPr>
              <a:xfrm>
                <a:off x="4114802" y="3429000"/>
                <a:ext cx="0" cy="914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7BCE2A8-9BBB-4715-8E85-BB10118D41B7}"/>
                  </a:ext>
                </a:extLst>
              </p:cNvPr>
              <p:cNvCxnSpPr/>
              <p:nvPr/>
            </p:nvCxnSpPr>
            <p:spPr>
              <a:xfrm>
                <a:off x="2743202" y="4800600"/>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B532D7F-BDE7-4E6F-A30F-3D8CDE3CDC31}"/>
                  </a:ext>
                </a:extLst>
              </p:cNvPr>
              <p:cNvCxnSpPr/>
              <p:nvPr/>
            </p:nvCxnSpPr>
            <p:spPr>
              <a:xfrm>
                <a:off x="3429002" y="4343400"/>
                <a:ext cx="0" cy="914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AA1AD42-68AF-4427-A9CB-803DFF5738B0}"/>
                  </a:ext>
                </a:extLst>
              </p:cNvPr>
              <p:cNvCxnSpPr/>
              <p:nvPr/>
            </p:nvCxnSpPr>
            <p:spPr>
              <a:xfrm>
                <a:off x="3200402" y="4572000"/>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BE75CA-F621-4A7F-9329-5A92FE40A069}"/>
                  </a:ext>
                </a:extLst>
              </p:cNvPr>
              <p:cNvCxnSpPr/>
              <p:nvPr/>
            </p:nvCxnSpPr>
            <p:spPr>
              <a:xfrm>
                <a:off x="3200402" y="5029200"/>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5" name="Group 94">
            <a:extLst>
              <a:ext uri="{FF2B5EF4-FFF2-40B4-BE49-F238E27FC236}">
                <a16:creationId xmlns:a16="http://schemas.microsoft.com/office/drawing/2014/main" id="{71EAF042-F41B-4FC0-9855-3E6ABABB5B54}"/>
              </a:ext>
            </a:extLst>
          </p:cNvPr>
          <p:cNvGrpSpPr/>
          <p:nvPr/>
        </p:nvGrpSpPr>
        <p:grpSpPr>
          <a:xfrm>
            <a:off x="5591829" y="1096128"/>
            <a:ext cx="1468330" cy="1466240"/>
            <a:chOff x="2732752" y="1581915"/>
            <a:chExt cx="3681125" cy="3675885"/>
          </a:xfrm>
        </p:grpSpPr>
        <p:grpSp>
          <p:nvGrpSpPr>
            <p:cNvPr id="96" name="Group 95">
              <a:extLst>
                <a:ext uri="{FF2B5EF4-FFF2-40B4-BE49-F238E27FC236}">
                  <a16:creationId xmlns:a16="http://schemas.microsoft.com/office/drawing/2014/main" id="{C0E01C3E-AD9B-4C49-830E-683657E0ACF5}"/>
                </a:ext>
              </a:extLst>
            </p:cNvPr>
            <p:cNvGrpSpPr/>
            <p:nvPr/>
          </p:nvGrpSpPr>
          <p:grpSpPr>
            <a:xfrm>
              <a:off x="2732752" y="1581915"/>
              <a:ext cx="3681125" cy="3675885"/>
              <a:chOff x="2732752" y="1501763"/>
              <a:chExt cx="3681125" cy="3675885"/>
            </a:xfrm>
          </p:grpSpPr>
          <p:sp>
            <p:nvSpPr>
              <p:cNvPr id="106" name="Freeform: Shape 105">
                <a:extLst>
                  <a:ext uri="{FF2B5EF4-FFF2-40B4-BE49-F238E27FC236}">
                    <a16:creationId xmlns:a16="http://schemas.microsoft.com/office/drawing/2014/main" id="{6DDD425A-8ADF-414D-B044-6A142A08E42E}"/>
                  </a:ext>
                </a:extLst>
              </p:cNvPr>
              <p:cNvSpPr/>
              <p:nvPr/>
            </p:nvSpPr>
            <p:spPr>
              <a:xfrm>
                <a:off x="4408128" y="1507434"/>
                <a:ext cx="2005749" cy="3122877"/>
              </a:xfrm>
              <a:custGeom>
                <a:avLst/>
                <a:gdLst>
                  <a:gd name="connsiteX0" fmla="*/ 320282 w 2153704"/>
                  <a:gd name="connsiteY0" fmla="*/ 233132 h 3369069"/>
                  <a:gd name="connsiteX1" fmla="*/ 25508 w 2153704"/>
                  <a:gd name="connsiteY1" fmla="*/ 1027216 h 3369069"/>
                  <a:gd name="connsiteX2" fmla="*/ 91682 w 2153704"/>
                  <a:gd name="connsiteY2" fmla="*/ 1839348 h 3369069"/>
                  <a:gd name="connsiteX3" fmla="*/ 699276 w 2153704"/>
                  <a:gd name="connsiteY3" fmla="*/ 2212327 h 3369069"/>
                  <a:gd name="connsiteX4" fmla="*/ 1270776 w 2153704"/>
                  <a:gd name="connsiteY4" fmla="*/ 2404832 h 3369069"/>
                  <a:gd name="connsiteX5" fmla="*/ 1132413 w 2153704"/>
                  <a:gd name="connsiteY5" fmla="*/ 3126727 h 3369069"/>
                  <a:gd name="connsiteX6" fmla="*/ 1998687 w 2153704"/>
                  <a:gd name="connsiteY6" fmla="*/ 3126727 h 3369069"/>
                  <a:gd name="connsiteX7" fmla="*/ 1986655 w 2153704"/>
                  <a:gd name="connsiteY7" fmla="*/ 251180 h 3369069"/>
                  <a:gd name="connsiteX8" fmla="*/ 320282 w 2153704"/>
                  <a:gd name="connsiteY8" fmla="*/ 233132 h 3369069"/>
                  <a:gd name="connsiteX0" fmla="*/ 320282 w 2104249"/>
                  <a:gd name="connsiteY0" fmla="*/ 145940 h 3281877"/>
                  <a:gd name="connsiteX1" fmla="*/ 25508 w 2104249"/>
                  <a:gd name="connsiteY1" fmla="*/ 940024 h 3281877"/>
                  <a:gd name="connsiteX2" fmla="*/ 91682 w 2104249"/>
                  <a:gd name="connsiteY2" fmla="*/ 1752156 h 3281877"/>
                  <a:gd name="connsiteX3" fmla="*/ 699276 w 2104249"/>
                  <a:gd name="connsiteY3" fmla="*/ 2125135 h 3281877"/>
                  <a:gd name="connsiteX4" fmla="*/ 1270776 w 2104249"/>
                  <a:gd name="connsiteY4" fmla="*/ 2317640 h 3281877"/>
                  <a:gd name="connsiteX5" fmla="*/ 1132413 w 2104249"/>
                  <a:gd name="connsiteY5" fmla="*/ 3039535 h 3281877"/>
                  <a:gd name="connsiteX6" fmla="*/ 1998687 w 2104249"/>
                  <a:gd name="connsiteY6" fmla="*/ 3039535 h 3281877"/>
                  <a:gd name="connsiteX7" fmla="*/ 1890403 w 2104249"/>
                  <a:gd name="connsiteY7" fmla="*/ 296336 h 3281877"/>
                  <a:gd name="connsiteX8" fmla="*/ 320282 w 2104249"/>
                  <a:gd name="connsiteY8" fmla="*/ 145940 h 3281877"/>
                  <a:gd name="connsiteX0" fmla="*/ 320282 w 2129915"/>
                  <a:gd name="connsiteY0" fmla="*/ 43245 h 3179182"/>
                  <a:gd name="connsiteX1" fmla="*/ 25508 w 2129915"/>
                  <a:gd name="connsiteY1" fmla="*/ 837329 h 3179182"/>
                  <a:gd name="connsiteX2" fmla="*/ 91682 w 2129915"/>
                  <a:gd name="connsiteY2" fmla="*/ 1649461 h 3179182"/>
                  <a:gd name="connsiteX3" fmla="*/ 699276 w 2129915"/>
                  <a:gd name="connsiteY3" fmla="*/ 2022440 h 3179182"/>
                  <a:gd name="connsiteX4" fmla="*/ 1270776 w 2129915"/>
                  <a:gd name="connsiteY4" fmla="*/ 2214945 h 3179182"/>
                  <a:gd name="connsiteX5" fmla="*/ 1132413 w 2129915"/>
                  <a:gd name="connsiteY5" fmla="*/ 2936840 h 3179182"/>
                  <a:gd name="connsiteX6" fmla="*/ 1998687 w 2129915"/>
                  <a:gd name="connsiteY6" fmla="*/ 2936840 h 3179182"/>
                  <a:gd name="connsiteX7" fmla="*/ 1890403 w 2129915"/>
                  <a:gd name="connsiteY7" fmla="*/ 193641 h 3179182"/>
                  <a:gd name="connsiteX8" fmla="*/ 320282 w 2129915"/>
                  <a:gd name="connsiteY8" fmla="*/ 43245 h 3179182"/>
                  <a:gd name="connsiteX0" fmla="*/ 320282 w 2108335"/>
                  <a:gd name="connsiteY0" fmla="*/ 36878 h 3172815"/>
                  <a:gd name="connsiteX1" fmla="*/ 25508 w 2108335"/>
                  <a:gd name="connsiteY1" fmla="*/ 830962 h 3172815"/>
                  <a:gd name="connsiteX2" fmla="*/ 91682 w 2108335"/>
                  <a:gd name="connsiteY2" fmla="*/ 1643094 h 3172815"/>
                  <a:gd name="connsiteX3" fmla="*/ 699276 w 2108335"/>
                  <a:gd name="connsiteY3" fmla="*/ 2016073 h 3172815"/>
                  <a:gd name="connsiteX4" fmla="*/ 1270776 w 2108335"/>
                  <a:gd name="connsiteY4" fmla="*/ 2208578 h 3172815"/>
                  <a:gd name="connsiteX5" fmla="*/ 1132413 w 2108335"/>
                  <a:gd name="connsiteY5" fmla="*/ 2930473 h 3172815"/>
                  <a:gd name="connsiteX6" fmla="*/ 1998687 w 2108335"/>
                  <a:gd name="connsiteY6" fmla="*/ 2930473 h 3172815"/>
                  <a:gd name="connsiteX7" fmla="*/ 1890403 w 2108335"/>
                  <a:gd name="connsiteY7" fmla="*/ 187274 h 3172815"/>
                  <a:gd name="connsiteX8" fmla="*/ 320282 w 2108335"/>
                  <a:gd name="connsiteY8" fmla="*/ 36878 h 3172815"/>
                  <a:gd name="connsiteX0" fmla="*/ 320282 w 2056730"/>
                  <a:gd name="connsiteY0" fmla="*/ 146336 h 3277925"/>
                  <a:gd name="connsiteX1" fmla="*/ 25508 w 2056730"/>
                  <a:gd name="connsiteY1" fmla="*/ 940420 h 3277925"/>
                  <a:gd name="connsiteX2" fmla="*/ 91682 w 2056730"/>
                  <a:gd name="connsiteY2" fmla="*/ 1752552 h 3277925"/>
                  <a:gd name="connsiteX3" fmla="*/ 699276 w 2056730"/>
                  <a:gd name="connsiteY3" fmla="*/ 2125531 h 3277925"/>
                  <a:gd name="connsiteX4" fmla="*/ 1270776 w 2056730"/>
                  <a:gd name="connsiteY4" fmla="*/ 2318036 h 3277925"/>
                  <a:gd name="connsiteX5" fmla="*/ 1132413 w 2056730"/>
                  <a:gd name="connsiteY5" fmla="*/ 3039931 h 3277925"/>
                  <a:gd name="connsiteX6" fmla="*/ 1914466 w 2056730"/>
                  <a:gd name="connsiteY6" fmla="*/ 3033916 h 3277925"/>
                  <a:gd name="connsiteX7" fmla="*/ 1890403 w 2056730"/>
                  <a:gd name="connsiteY7" fmla="*/ 296732 h 3277925"/>
                  <a:gd name="connsiteX8" fmla="*/ 320282 w 2056730"/>
                  <a:gd name="connsiteY8" fmla="*/ 146336 h 3277925"/>
                  <a:gd name="connsiteX0" fmla="*/ 320282 w 2020610"/>
                  <a:gd name="connsiteY0" fmla="*/ 146336 h 3277925"/>
                  <a:gd name="connsiteX1" fmla="*/ 25508 w 2020610"/>
                  <a:gd name="connsiteY1" fmla="*/ 940420 h 3277925"/>
                  <a:gd name="connsiteX2" fmla="*/ 91682 w 2020610"/>
                  <a:gd name="connsiteY2" fmla="*/ 1752552 h 3277925"/>
                  <a:gd name="connsiteX3" fmla="*/ 699276 w 2020610"/>
                  <a:gd name="connsiteY3" fmla="*/ 2125531 h 3277925"/>
                  <a:gd name="connsiteX4" fmla="*/ 1270776 w 2020610"/>
                  <a:gd name="connsiteY4" fmla="*/ 2318036 h 3277925"/>
                  <a:gd name="connsiteX5" fmla="*/ 1132413 w 2020610"/>
                  <a:gd name="connsiteY5" fmla="*/ 3039931 h 3277925"/>
                  <a:gd name="connsiteX6" fmla="*/ 1914466 w 2020610"/>
                  <a:gd name="connsiteY6" fmla="*/ 3033916 h 3277925"/>
                  <a:gd name="connsiteX7" fmla="*/ 1890403 w 2020610"/>
                  <a:gd name="connsiteY7" fmla="*/ 296732 h 3277925"/>
                  <a:gd name="connsiteX8" fmla="*/ 320282 w 2020610"/>
                  <a:gd name="connsiteY8" fmla="*/ 146336 h 3277925"/>
                  <a:gd name="connsiteX0" fmla="*/ 320282 w 2031219"/>
                  <a:gd name="connsiteY0" fmla="*/ 46661 h 3178250"/>
                  <a:gd name="connsiteX1" fmla="*/ 25508 w 2031219"/>
                  <a:gd name="connsiteY1" fmla="*/ 840745 h 3178250"/>
                  <a:gd name="connsiteX2" fmla="*/ 91682 w 2031219"/>
                  <a:gd name="connsiteY2" fmla="*/ 1652877 h 3178250"/>
                  <a:gd name="connsiteX3" fmla="*/ 699276 w 2031219"/>
                  <a:gd name="connsiteY3" fmla="*/ 2025856 h 3178250"/>
                  <a:gd name="connsiteX4" fmla="*/ 1270776 w 2031219"/>
                  <a:gd name="connsiteY4" fmla="*/ 2218361 h 3178250"/>
                  <a:gd name="connsiteX5" fmla="*/ 1132413 w 2031219"/>
                  <a:gd name="connsiteY5" fmla="*/ 2940256 h 3178250"/>
                  <a:gd name="connsiteX6" fmla="*/ 1914466 w 2031219"/>
                  <a:gd name="connsiteY6" fmla="*/ 2934241 h 3178250"/>
                  <a:gd name="connsiteX7" fmla="*/ 1890403 w 2031219"/>
                  <a:gd name="connsiteY7" fmla="*/ 197057 h 3178250"/>
                  <a:gd name="connsiteX8" fmla="*/ 320282 w 2031219"/>
                  <a:gd name="connsiteY8" fmla="*/ 46661 h 3178250"/>
                  <a:gd name="connsiteX0" fmla="*/ 320282 w 2031219"/>
                  <a:gd name="connsiteY0" fmla="*/ 7383 h 3138972"/>
                  <a:gd name="connsiteX1" fmla="*/ 25508 w 2031219"/>
                  <a:gd name="connsiteY1" fmla="*/ 801467 h 3138972"/>
                  <a:gd name="connsiteX2" fmla="*/ 91682 w 2031219"/>
                  <a:gd name="connsiteY2" fmla="*/ 1613599 h 3138972"/>
                  <a:gd name="connsiteX3" fmla="*/ 699276 w 2031219"/>
                  <a:gd name="connsiteY3" fmla="*/ 1986578 h 3138972"/>
                  <a:gd name="connsiteX4" fmla="*/ 1270776 w 2031219"/>
                  <a:gd name="connsiteY4" fmla="*/ 2179083 h 3138972"/>
                  <a:gd name="connsiteX5" fmla="*/ 1132413 w 2031219"/>
                  <a:gd name="connsiteY5" fmla="*/ 2900978 h 3138972"/>
                  <a:gd name="connsiteX6" fmla="*/ 1914466 w 2031219"/>
                  <a:gd name="connsiteY6" fmla="*/ 2894963 h 3138972"/>
                  <a:gd name="connsiteX7" fmla="*/ 1890403 w 2031219"/>
                  <a:gd name="connsiteY7" fmla="*/ 157779 h 3138972"/>
                  <a:gd name="connsiteX8" fmla="*/ 320282 w 2031219"/>
                  <a:gd name="connsiteY8" fmla="*/ 7383 h 3138972"/>
                  <a:gd name="connsiteX0" fmla="*/ 320282 w 2031219"/>
                  <a:gd name="connsiteY0" fmla="*/ 7383 h 3127730"/>
                  <a:gd name="connsiteX1" fmla="*/ 25508 w 2031219"/>
                  <a:gd name="connsiteY1" fmla="*/ 801467 h 3127730"/>
                  <a:gd name="connsiteX2" fmla="*/ 91682 w 2031219"/>
                  <a:gd name="connsiteY2" fmla="*/ 1613599 h 3127730"/>
                  <a:gd name="connsiteX3" fmla="*/ 699276 w 2031219"/>
                  <a:gd name="connsiteY3" fmla="*/ 1986578 h 3127730"/>
                  <a:gd name="connsiteX4" fmla="*/ 1024129 w 2031219"/>
                  <a:gd name="connsiteY4" fmla="*/ 2437762 h 3127730"/>
                  <a:gd name="connsiteX5" fmla="*/ 1132413 w 2031219"/>
                  <a:gd name="connsiteY5" fmla="*/ 2900978 h 3127730"/>
                  <a:gd name="connsiteX6" fmla="*/ 1914466 w 2031219"/>
                  <a:gd name="connsiteY6" fmla="*/ 2894963 h 3127730"/>
                  <a:gd name="connsiteX7" fmla="*/ 1890403 w 2031219"/>
                  <a:gd name="connsiteY7" fmla="*/ 157779 h 3127730"/>
                  <a:gd name="connsiteX8" fmla="*/ 320282 w 2031219"/>
                  <a:gd name="connsiteY8" fmla="*/ 7383 h 3127730"/>
                  <a:gd name="connsiteX0" fmla="*/ 320282 w 2003169"/>
                  <a:gd name="connsiteY0" fmla="*/ 46660 h 3167007"/>
                  <a:gd name="connsiteX1" fmla="*/ 25508 w 2003169"/>
                  <a:gd name="connsiteY1" fmla="*/ 840744 h 3167007"/>
                  <a:gd name="connsiteX2" fmla="*/ 91682 w 2003169"/>
                  <a:gd name="connsiteY2" fmla="*/ 1652876 h 3167007"/>
                  <a:gd name="connsiteX3" fmla="*/ 699276 w 2003169"/>
                  <a:gd name="connsiteY3" fmla="*/ 2025855 h 3167007"/>
                  <a:gd name="connsiteX4" fmla="*/ 1024129 w 2003169"/>
                  <a:gd name="connsiteY4" fmla="*/ 2477039 h 3167007"/>
                  <a:gd name="connsiteX5" fmla="*/ 1132413 w 2003169"/>
                  <a:gd name="connsiteY5" fmla="*/ 2940255 h 3167007"/>
                  <a:gd name="connsiteX6" fmla="*/ 1914466 w 2003169"/>
                  <a:gd name="connsiteY6" fmla="*/ 2934240 h 3167007"/>
                  <a:gd name="connsiteX7" fmla="*/ 1848292 w 2003169"/>
                  <a:gd name="connsiteY7" fmla="*/ 197056 h 3167007"/>
                  <a:gd name="connsiteX8" fmla="*/ 320282 w 2003169"/>
                  <a:gd name="connsiteY8" fmla="*/ 46660 h 3167007"/>
                  <a:gd name="connsiteX0" fmla="*/ 320282 w 2005749"/>
                  <a:gd name="connsiteY0" fmla="*/ 35450 h 3155797"/>
                  <a:gd name="connsiteX1" fmla="*/ 25508 w 2005749"/>
                  <a:gd name="connsiteY1" fmla="*/ 829534 h 3155797"/>
                  <a:gd name="connsiteX2" fmla="*/ 91682 w 2005749"/>
                  <a:gd name="connsiteY2" fmla="*/ 1641666 h 3155797"/>
                  <a:gd name="connsiteX3" fmla="*/ 699276 w 2005749"/>
                  <a:gd name="connsiteY3" fmla="*/ 2014645 h 3155797"/>
                  <a:gd name="connsiteX4" fmla="*/ 1024129 w 2005749"/>
                  <a:gd name="connsiteY4" fmla="*/ 2465829 h 3155797"/>
                  <a:gd name="connsiteX5" fmla="*/ 1132413 w 2005749"/>
                  <a:gd name="connsiteY5" fmla="*/ 2929045 h 3155797"/>
                  <a:gd name="connsiteX6" fmla="*/ 1914466 w 2005749"/>
                  <a:gd name="connsiteY6" fmla="*/ 2923030 h 3155797"/>
                  <a:gd name="connsiteX7" fmla="*/ 1848292 w 2005749"/>
                  <a:gd name="connsiteY7" fmla="*/ 185846 h 3155797"/>
                  <a:gd name="connsiteX8" fmla="*/ 320282 w 2005749"/>
                  <a:gd name="connsiteY8" fmla="*/ 35450 h 3155797"/>
                  <a:gd name="connsiteX0" fmla="*/ 320282 w 2005749"/>
                  <a:gd name="connsiteY0" fmla="*/ 2530 h 3122877"/>
                  <a:gd name="connsiteX1" fmla="*/ 25508 w 2005749"/>
                  <a:gd name="connsiteY1" fmla="*/ 796614 h 3122877"/>
                  <a:gd name="connsiteX2" fmla="*/ 91682 w 2005749"/>
                  <a:gd name="connsiteY2" fmla="*/ 1608746 h 3122877"/>
                  <a:gd name="connsiteX3" fmla="*/ 699276 w 2005749"/>
                  <a:gd name="connsiteY3" fmla="*/ 1981725 h 3122877"/>
                  <a:gd name="connsiteX4" fmla="*/ 1024129 w 2005749"/>
                  <a:gd name="connsiteY4" fmla="*/ 2432909 h 3122877"/>
                  <a:gd name="connsiteX5" fmla="*/ 1132413 w 2005749"/>
                  <a:gd name="connsiteY5" fmla="*/ 2896125 h 3122877"/>
                  <a:gd name="connsiteX6" fmla="*/ 1914466 w 2005749"/>
                  <a:gd name="connsiteY6" fmla="*/ 2890110 h 3122877"/>
                  <a:gd name="connsiteX7" fmla="*/ 1848292 w 2005749"/>
                  <a:gd name="connsiteY7" fmla="*/ 152926 h 3122877"/>
                  <a:gd name="connsiteX8" fmla="*/ 320282 w 2005749"/>
                  <a:gd name="connsiteY8" fmla="*/ 2530 h 31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5749" h="3122877">
                    <a:moveTo>
                      <a:pt x="320282" y="2530"/>
                    </a:moveTo>
                    <a:cubicBezTo>
                      <a:pt x="16485" y="19574"/>
                      <a:pt x="63608" y="528911"/>
                      <a:pt x="25508" y="796614"/>
                    </a:cubicBezTo>
                    <a:cubicBezTo>
                      <a:pt x="-12592" y="1064317"/>
                      <a:pt x="-20613" y="1411228"/>
                      <a:pt x="91682" y="1608746"/>
                    </a:cubicBezTo>
                    <a:cubicBezTo>
                      <a:pt x="203977" y="1806265"/>
                      <a:pt x="543868" y="1844365"/>
                      <a:pt x="699276" y="1981725"/>
                    </a:cubicBezTo>
                    <a:cubicBezTo>
                      <a:pt x="854684" y="2119085"/>
                      <a:pt x="951940" y="2280509"/>
                      <a:pt x="1024129" y="2432909"/>
                    </a:cubicBezTo>
                    <a:cubicBezTo>
                      <a:pt x="1096318" y="2585309"/>
                      <a:pt x="984024" y="2819925"/>
                      <a:pt x="1132413" y="2896125"/>
                    </a:cubicBezTo>
                    <a:cubicBezTo>
                      <a:pt x="1280802" y="2972325"/>
                      <a:pt x="1772092" y="3369368"/>
                      <a:pt x="1914466" y="2890110"/>
                    </a:cubicBezTo>
                    <a:cubicBezTo>
                      <a:pt x="1936524" y="2398820"/>
                      <a:pt x="2144068" y="249179"/>
                      <a:pt x="1848292" y="152926"/>
                    </a:cubicBezTo>
                    <a:cubicBezTo>
                      <a:pt x="1552516" y="56673"/>
                      <a:pt x="624079" y="-14514"/>
                      <a:pt x="320282" y="2530"/>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Freeform: Shape 106">
                <a:extLst>
                  <a:ext uri="{FF2B5EF4-FFF2-40B4-BE49-F238E27FC236}">
                    <a16:creationId xmlns:a16="http://schemas.microsoft.com/office/drawing/2014/main" id="{DF193792-0E3E-4069-880F-494301CE014E}"/>
                  </a:ext>
                </a:extLst>
              </p:cNvPr>
              <p:cNvSpPr/>
              <p:nvPr/>
            </p:nvSpPr>
            <p:spPr>
              <a:xfrm>
                <a:off x="3383901" y="3146726"/>
                <a:ext cx="3009500" cy="2030922"/>
              </a:xfrm>
              <a:custGeom>
                <a:avLst/>
                <a:gdLst>
                  <a:gd name="connsiteX0" fmla="*/ 1103877 w 3009500"/>
                  <a:gd name="connsiteY0" fmla="*/ 95782 h 2030922"/>
                  <a:gd name="connsiteX1" fmla="*/ 1434745 w 3009500"/>
                  <a:gd name="connsiteY1" fmla="*/ 59687 h 2030922"/>
                  <a:gd name="connsiteX2" fmla="*/ 1831787 w 3009500"/>
                  <a:gd name="connsiteY2" fmla="*/ 23593 h 2030922"/>
                  <a:gd name="connsiteX3" fmla="*/ 2120545 w 3009500"/>
                  <a:gd name="connsiteY3" fmla="*/ 450714 h 2030922"/>
                  <a:gd name="connsiteX4" fmla="*/ 2108514 w 3009500"/>
                  <a:gd name="connsiteY4" fmla="*/ 950024 h 2030922"/>
                  <a:gd name="connsiteX5" fmla="*/ 2607824 w 3009500"/>
                  <a:gd name="connsiteY5" fmla="*/ 1076356 h 2030922"/>
                  <a:gd name="connsiteX6" fmla="*/ 2938693 w 3009500"/>
                  <a:gd name="connsiteY6" fmla="*/ 1316987 h 2030922"/>
                  <a:gd name="connsiteX7" fmla="*/ 2974787 w 3009500"/>
                  <a:gd name="connsiteY7" fmla="*/ 1810282 h 2030922"/>
                  <a:gd name="connsiteX8" fmla="*/ 2529619 w 3009500"/>
                  <a:gd name="connsiteY8" fmla="*/ 1966693 h 2030922"/>
                  <a:gd name="connsiteX9" fmla="*/ 219556 w 3009500"/>
                  <a:gd name="connsiteY9" fmla="*/ 1954661 h 2030922"/>
                  <a:gd name="connsiteX10" fmla="*/ 189477 w 3009500"/>
                  <a:gd name="connsiteY10" fmla="*/ 1064324 h 2030922"/>
                  <a:gd name="connsiteX11" fmla="*/ 1055751 w 3009500"/>
                  <a:gd name="connsiteY11" fmla="*/ 901898 h 2030922"/>
                  <a:gd name="connsiteX12" fmla="*/ 1103877 w 3009500"/>
                  <a:gd name="connsiteY12" fmla="*/ 95782 h 2030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09500" h="2030922">
                    <a:moveTo>
                      <a:pt x="1103877" y="95782"/>
                    </a:moveTo>
                    <a:cubicBezTo>
                      <a:pt x="1167043" y="-44586"/>
                      <a:pt x="1434745" y="59687"/>
                      <a:pt x="1434745" y="59687"/>
                    </a:cubicBezTo>
                    <a:cubicBezTo>
                      <a:pt x="1556063" y="47656"/>
                      <a:pt x="1717487" y="-41578"/>
                      <a:pt x="1831787" y="23593"/>
                    </a:cubicBezTo>
                    <a:cubicBezTo>
                      <a:pt x="1946087" y="88764"/>
                      <a:pt x="2074424" y="296309"/>
                      <a:pt x="2120545" y="450714"/>
                    </a:cubicBezTo>
                    <a:cubicBezTo>
                      <a:pt x="2166666" y="605119"/>
                      <a:pt x="2027301" y="845750"/>
                      <a:pt x="2108514" y="950024"/>
                    </a:cubicBezTo>
                    <a:cubicBezTo>
                      <a:pt x="2189727" y="1054298"/>
                      <a:pt x="2469461" y="1015195"/>
                      <a:pt x="2607824" y="1076356"/>
                    </a:cubicBezTo>
                    <a:cubicBezTo>
                      <a:pt x="2746187" y="1137517"/>
                      <a:pt x="2877533" y="1194666"/>
                      <a:pt x="2938693" y="1316987"/>
                    </a:cubicBezTo>
                    <a:cubicBezTo>
                      <a:pt x="2999853" y="1439308"/>
                      <a:pt x="3042966" y="1701998"/>
                      <a:pt x="2974787" y="1810282"/>
                    </a:cubicBezTo>
                    <a:cubicBezTo>
                      <a:pt x="2906608" y="1918566"/>
                      <a:pt x="2988824" y="1942630"/>
                      <a:pt x="2529619" y="1966693"/>
                    </a:cubicBezTo>
                    <a:cubicBezTo>
                      <a:pt x="2070414" y="1990756"/>
                      <a:pt x="609580" y="2105056"/>
                      <a:pt x="219556" y="1954661"/>
                    </a:cubicBezTo>
                    <a:cubicBezTo>
                      <a:pt x="-170468" y="1804266"/>
                      <a:pt x="50111" y="1239785"/>
                      <a:pt x="189477" y="1064324"/>
                    </a:cubicBezTo>
                    <a:cubicBezTo>
                      <a:pt x="328843" y="888864"/>
                      <a:pt x="900343" y="1059311"/>
                      <a:pt x="1055751" y="901898"/>
                    </a:cubicBezTo>
                    <a:cubicBezTo>
                      <a:pt x="1211159" y="744485"/>
                      <a:pt x="1040711" y="236150"/>
                      <a:pt x="1103877" y="95782"/>
                    </a:cubicBez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07">
                <a:extLst>
                  <a:ext uri="{FF2B5EF4-FFF2-40B4-BE49-F238E27FC236}">
                    <a16:creationId xmlns:a16="http://schemas.microsoft.com/office/drawing/2014/main" id="{5EC29E5F-A4C0-4DD5-BB38-F7AE2E7E78F8}"/>
                  </a:ext>
                </a:extLst>
              </p:cNvPr>
              <p:cNvSpPr/>
              <p:nvPr/>
            </p:nvSpPr>
            <p:spPr>
              <a:xfrm>
                <a:off x="3200399" y="1972236"/>
                <a:ext cx="1447796" cy="1841244"/>
              </a:xfrm>
              <a:prstGeom prst="roundRect">
                <a:avLst/>
              </a:prstGeom>
              <a:gradFill flip="none" rotWithShape="1">
                <a:gsLst>
                  <a:gs pos="0">
                    <a:srgbClr val="66FF66">
                      <a:shade val="30000"/>
                      <a:satMod val="115000"/>
                    </a:srgbClr>
                  </a:gs>
                  <a:gs pos="50000">
                    <a:srgbClr val="66FF66">
                      <a:shade val="67500"/>
                      <a:satMod val="115000"/>
                    </a:srgbClr>
                  </a:gs>
                  <a:gs pos="100000">
                    <a:srgbClr val="66FF66">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Rounded Corners 108">
                <a:extLst>
                  <a:ext uri="{FF2B5EF4-FFF2-40B4-BE49-F238E27FC236}">
                    <a16:creationId xmlns:a16="http://schemas.microsoft.com/office/drawing/2014/main" id="{72456D76-6687-4500-80F5-4BC95334960F}"/>
                  </a:ext>
                </a:extLst>
              </p:cNvPr>
              <p:cNvSpPr/>
              <p:nvPr/>
            </p:nvSpPr>
            <p:spPr>
              <a:xfrm>
                <a:off x="3134019" y="1501763"/>
                <a:ext cx="1523991" cy="526475"/>
              </a:xfrm>
              <a:prstGeom prst="roundRect">
                <a:avLst>
                  <a:gd name="adj" fmla="val 49804"/>
                </a:avLst>
              </a:prstGeom>
              <a:gradFill flip="none" rotWithShape="1">
                <a:gsLst>
                  <a:gs pos="0">
                    <a:srgbClr val="558ED5">
                      <a:shade val="30000"/>
                      <a:satMod val="115000"/>
                    </a:srgbClr>
                  </a:gs>
                  <a:gs pos="50000">
                    <a:srgbClr val="558ED5">
                      <a:shade val="67500"/>
                      <a:satMod val="115000"/>
                    </a:srgbClr>
                  </a:gs>
                  <a:gs pos="100000">
                    <a:srgbClr val="558ED5">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Rounded Corners 109">
                <a:extLst>
                  <a:ext uri="{FF2B5EF4-FFF2-40B4-BE49-F238E27FC236}">
                    <a16:creationId xmlns:a16="http://schemas.microsoft.com/office/drawing/2014/main" id="{1BAC7F8D-F982-4062-B65E-1D56C5FA6557}"/>
                  </a:ext>
                </a:extLst>
              </p:cNvPr>
              <p:cNvSpPr/>
              <p:nvPr/>
            </p:nvSpPr>
            <p:spPr>
              <a:xfrm>
                <a:off x="2743198" y="1515035"/>
                <a:ext cx="564501" cy="2371122"/>
              </a:xfrm>
              <a:prstGeom prst="roundRect">
                <a:avLst>
                  <a:gd name="adj" fmla="val 50000"/>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110">
                <a:extLst>
                  <a:ext uri="{FF2B5EF4-FFF2-40B4-BE49-F238E27FC236}">
                    <a16:creationId xmlns:a16="http://schemas.microsoft.com/office/drawing/2014/main" id="{9E8F79B4-F9B4-4879-8D00-2D14030A9532}"/>
                  </a:ext>
                </a:extLst>
              </p:cNvPr>
              <p:cNvSpPr/>
              <p:nvPr/>
            </p:nvSpPr>
            <p:spPr>
              <a:xfrm>
                <a:off x="2732752" y="3740988"/>
                <a:ext cx="1887311" cy="1425647"/>
              </a:xfrm>
              <a:custGeom>
                <a:avLst/>
                <a:gdLst>
                  <a:gd name="connsiteX0" fmla="*/ 4432 w 1887311"/>
                  <a:gd name="connsiteY0" fmla="*/ 379828 h 1425647"/>
                  <a:gd name="connsiteX1" fmla="*/ 214985 w 1887311"/>
                  <a:gd name="connsiteY1" fmla="*/ 48959 h 1425647"/>
                  <a:gd name="connsiteX2" fmla="*/ 1201574 w 1887311"/>
                  <a:gd name="connsiteY2" fmla="*/ 48959 h 1425647"/>
                  <a:gd name="connsiteX3" fmla="*/ 1815185 w 1887311"/>
                  <a:gd name="connsiteY3" fmla="*/ 24896 h 1425647"/>
                  <a:gd name="connsiteX4" fmla="*/ 1767059 w 1887311"/>
                  <a:gd name="connsiteY4" fmla="*/ 446001 h 1425647"/>
                  <a:gd name="connsiteX5" fmla="*/ 846643 w 1887311"/>
                  <a:gd name="connsiteY5" fmla="*/ 620459 h 1425647"/>
                  <a:gd name="connsiteX6" fmla="*/ 678201 w 1887311"/>
                  <a:gd name="connsiteY6" fmla="*/ 1294228 h 1425647"/>
                  <a:gd name="connsiteX7" fmla="*/ 359364 w 1887311"/>
                  <a:gd name="connsiteY7" fmla="*/ 1420559 h 1425647"/>
                  <a:gd name="connsiteX8" fmla="*/ 94669 w 1887311"/>
                  <a:gd name="connsiteY8" fmla="*/ 1210007 h 1425647"/>
                  <a:gd name="connsiteX9" fmla="*/ 4432 w 1887311"/>
                  <a:gd name="connsiteY9" fmla="*/ 379828 h 1425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7311" h="1425647">
                    <a:moveTo>
                      <a:pt x="4432" y="379828"/>
                    </a:moveTo>
                    <a:cubicBezTo>
                      <a:pt x="24485" y="186320"/>
                      <a:pt x="15461" y="104104"/>
                      <a:pt x="214985" y="48959"/>
                    </a:cubicBezTo>
                    <a:cubicBezTo>
                      <a:pt x="414509" y="-6186"/>
                      <a:pt x="934874" y="52969"/>
                      <a:pt x="1201574" y="48959"/>
                    </a:cubicBezTo>
                    <a:cubicBezTo>
                      <a:pt x="1468274" y="44949"/>
                      <a:pt x="1720938" y="-41278"/>
                      <a:pt x="1815185" y="24896"/>
                    </a:cubicBezTo>
                    <a:cubicBezTo>
                      <a:pt x="1909432" y="91070"/>
                      <a:pt x="1928483" y="346741"/>
                      <a:pt x="1767059" y="446001"/>
                    </a:cubicBezTo>
                    <a:cubicBezTo>
                      <a:pt x="1605635" y="545261"/>
                      <a:pt x="1028119" y="479088"/>
                      <a:pt x="846643" y="620459"/>
                    </a:cubicBezTo>
                    <a:cubicBezTo>
                      <a:pt x="665167" y="761830"/>
                      <a:pt x="759414" y="1160878"/>
                      <a:pt x="678201" y="1294228"/>
                    </a:cubicBezTo>
                    <a:cubicBezTo>
                      <a:pt x="596988" y="1427578"/>
                      <a:pt x="456619" y="1434596"/>
                      <a:pt x="359364" y="1420559"/>
                    </a:cubicBezTo>
                    <a:cubicBezTo>
                      <a:pt x="262109" y="1406522"/>
                      <a:pt x="153824" y="1381457"/>
                      <a:pt x="94669" y="1210007"/>
                    </a:cubicBezTo>
                    <a:cubicBezTo>
                      <a:pt x="35514" y="1038557"/>
                      <a:pt x="-15621" y="573336"/>
                      <a:pt x="4432" y="379828"/>
                    </a:cubicBezTo>
                    <a:close/>
                  </a:path>
                </a:pathLst>
              </a:custGeom>
              <a:gradFill flip="none" rotWithShape="1">
                <a:gsLst>
                  <a:gs pos="0">
                    <a:srgbClr val="33CCFF">
                      <a:shade val="30000"/>
                      <a:satMod val="115000"/>
                    </a:srgbClr>
                  </a:gs>
                  <a:gs pos="50000">
                    <a:srgbClr val="33CCFF">
                      <a:shade val="67500"/>
                      <a:satMod val="115000"/>
                    </a:srgbClr>
                  </a:gs>
                  <a:gs pos="100000">
                    <a:srgbClr val="33CCFF">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4771D793-B0E7-4828-816E-D98DF07B7280}"/>
                  </a:ext>
                </a:extLst>
              </p:cNvPr>
              <p:cNvSpPr/>
              <p:nvPr/>
            </p:nvSpPr>
            <p:spPr>
              <a:xfrm>
                <a:off x="2743200" y="1516619"/>
                <a:ext cx="3657600" cy="3657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Rectangle 96">
              <a:extLst>
                <a:ext uri="{FF2B5EF4-FFF2-40B4-BE49-F238E27FC236}">
                  <a16:creationId xmlns:a16="http://schemas.microsoft.com/office/drawing/2014/main" id="{C8066743-F67B-498B-80AD-E5C53A0F4202}"/>
                </a:ext>
              </a:extLst>
            </p:cNvPr>
            <p:cNvSpPr/>
            <p:nvPr/>
          </p:nvSpPr>
          <p:spPr>
            <a:xfrm>
              <a:off x="4495799" y="1591596"/>
              <a:ext cx="1897601" cy="168118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11D1DCAC-B300-4275-903C-D6778F63959A}"/>
                </a:ext>
              </a:extLst>
            </p:cNvPr>
            <p:cNvSpPr/>
            <p:nvPr/>
          </p:nvSpPr>
          <p:spPr>
            <a:xfrm>
              <a:off x="5410200" y="3280384"/>
              <a:ext cx="990600" cy="106301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7F71A9FA-C258-49FA-A2B4-96D99B95FA9F}"/>
                </a:ext>
              </a:extLst>
            </p:cNvPr>
            <p:cNvSpPr/>
            <p:nvPr/>
          </p:nvSpPr>
          <p:spPr>
            <a:xfrm>
              <a:off x="3383900" y="4355012"/>
              <a:ext cx="3009500" cy="89409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041CCBB0-0F5E-48BD-BEF1-9C976CA8B2E8}"/>
                </a:ext>
              </a:extLst>
            </p:cNvPr>
            <p:cNvSpPr/>
            <p:nvPr/>
          </p:nvSpPr>
          <p:spPr>
            <a:xfrm>
              <a:off x="4408128" y="3268772"/>
              <a:ext cx="1115972" cy="108098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E153E361-AE5A-4088-881A-66CA64C7D90F}"/>
                </a:ext>
              </a:extLst>
            </p:cNvPr>
            <p:cNvSpPr/>
            <p:nvPr/>
          </p:nvSpPr>
          <p:spPr>
            <a:xfrm>
              <a:off x="3152335" y="2088160"/>
              <a:ext cx="1447796" cy="1814657"/>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939A88EC-937F-4E02-B8F8-AD6E65E462A9}"/>
                </a:ext>
              </a:extLst>
            </p:cNvPr>
            <p:cNvSpPr/>
            <p:nvPr/>
          </p:nvSpPr>
          <p:spPr>
            <a:xfrm>
              <a:off x="2743256" y="1595187"/>
              <a:ext cx="592578" cy="216246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637C626D-3D77-415F-938D-487BB741DDAD}"/>
                </a:ext>
              </a:extLst>
            </p:cNvPr>
            <p:cNvSpPr/>
            <p:nvPr/>
          </p:nvSpPr>
          <p:spPr>
            <a:xfrm>
              <a:off x="3385539" y="3764171"/>
              <a:ext cx="1138398" cy="6053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DF254CF9-A9ED-4BA9-9015-286EAFDCE712}"/>
                </a:ext>
              </a:extLst>
            </p:cNvPr>
            <p:cNvSpPr/>
            <p:nvPr/>
          </p:nvSpPr>
          <p:spPr>
            <a:xfrm>
              <a:off x="2743198" y="3657600"/>
              <a:ext cx="760893" cy="1589187"/>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465B2CEC-EF1F-40CA-8172-EDE652AD0F99}"/>
                </a:ext>
              </a:extLst>
            </p:cNvPr>
            <p:cNvSpPr/>
            <p:nvPr/>
          </p:nvSpPr>
          <p:spPr>
            <a:xfrm>
              <a:off x="3221690" y="1585719"/>
              <a:ext cx="1274108" cy="606084"/>
            </a:xfrm>
            <a:prstGeom prst="rect">
              <a:avLst/>
            </a:prstGeom>
            <a:solidFill>
              <a:srgbClr val="33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613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1EFEC1-61FE-4289-8DC2-EA9024A2B5C6}"/>
              </a:ext>
            </a:extLst>
          </p:cNvPr>
          <p:cNvSpPr>
            <a:spLocks noGrp="1"/>
          </p:cNvSpPr>
          <p:nvPr>
            <p:ph type="title"/>
          </p:nvPr>
        </p:nvSpPr>
        <p:spPr/>
        <p:txBody>
          <a:bodyPr>
            <a:normAutofit fontScale="90000"/>
          </a:bodyPr>
          <a:lstStyle/>
          <a:p>
            <a:r>
              <a:rPr lang="en-US" dirty="0"/>
              <a:t>Global placement</a:t>
            </a:r>
          </a:p>
        </p:txBody>
      </p:sp>
      <p:pic>
        <p:nvPicPr>
          <p:cNvPr id="2" name="spectral">
            <a:hlinkClick r:id="" action="ppaction://media"/>
            <a:extLst>
              <a:ext uri="{FF2B5EF4-FFF2-40B4-BE49-F238E27FC236}">
                <a16:creationId xmlns:a16="http://schemas.microsoft.com/office/drawing/2014/main" id="{BE775A44-168F-4D26-8363-B68152C0193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190750" y="1257300"/>
            <a:ext cx="4762500" cy="4762500"/>
          </a:xfrm>
          <a:prstGeom prst="rect">
            <a:avLst/>
          </a:prstGeom>
        </p:spPr>
      </p:pic>
      <p:sp>
        <p:nvSpPr>
          <p:cNvPr id="3" name="TextBox 2">
            <a:extLst>
              <a:ext uri="{FF2B5EF4-FFF2-40B4-BE49-F238E27FC236}">
                <a16:creationId xmlns:a16="http://schemas.microsoft.com/office/drawing/2014/main" id="{1B4BA011-F131-4120-A8BF-EFF8D7EF4E32}"/>
              </a:ext>
            </a:extLst>
          </p:cNvPr>
          <p:cNvSpPr txBox="1"/>
          <p:nvPr/>
        </p:nvSpPr>
        <p:spPr>
          <a:xfrm>
            <a:off x="1905000" y="5943600"/>
            <a:ext cx="5350632" cy="369332"/>
          </a:xfrm>
          <a:prstGeom prst="rect">
            <a:avLst/>
          </a:prstGeom>
          <a:noFill/>
        </p:spPr>
        <p:txBody>
          <a:bodyPr wrap="none" rtlCol="0">
            <a:spAutoFit/>
          </a:bodyPr>
          <a:lstStyle/>
          <a:p>
            <a:r>
              <a:rPr lang="en-US" dirty="0"/>
              <a:t>Global placement using analytical (spectral) techniques</a:t>
            </a:r>
          </a:p>
        </p:txBody>
      </p:sp>
      <p:sp>
        <p:nvSpPr>
          <p:cNvPr id="8" name="Date Placeholder 7">
            <a:extLst>
              <a:ext uri="{FF2B5EF4-FFF2-40B4-BE49-F238E27FC236}">
                <a16:creationId xmlns:a16="http://schemas.microsoft.com/office/drawing/2014/main" id="{69F627FA-79EC-42F3-8A9B-CB66FF7A4186}"/>
              </a:ext>
            </a:extLst>
          </p:cNvPr>
          <p:cNvSpPr>
            <a:spLocks noGrp="1"/>
          </p:cNvSpPr>
          <p:nvPr>
            <p:ph type="dt" sz="half" idx="10"/>
          </p:nvPr>
        </p:nvSpPr>
        <p:spPr/>
        <p:txBody>
          <a:bodyPr/>
          <a:lstStyle/>
          <a:p>
            <a:r>
              <a:rPr lang="en-US"/>
              <a:t>Chip planning</a:t>
            </a:r>
          </a:p>
        </p:txBody>
      </p:sp>
      <p:sp>
        <p:nvSpPr>
          <p:cNvPr id="9" name="Footer Placeholder 8">
            <a:extLst>
              <a:ext uri="{FF2B5EF4-FFF2-40B4-BE49-F238E27FC236}">
                <a16:creationId xmlns:a16="http://schemas.microsoft.com/office/drawing/2014/main" id="{32C94CF7-38C4-481D-9185-A1C66A2B6771}"/>
              </a:ext>
            </a:extLst>
          </p:cNvPr>
          <p:cNvSpPr>
            <a:spLocks noGrp="1"/>
          </p:cNvSpPr>
          <p:nvPr>
            <p:ph type="ftr" sz="quarter" idx="11"/>
          </p:nvPr>
        </p:nvSpPr>
        <p:spPr/>
        <p:txBody>
          <a:bodyPr/>
          <a:lstStyle/>
          <a:p>
            <a:r>
              <a:rPr lang="en-US"/>
              <a:t>JC</a:t>
            </a:r>
          </a:p>
        </p:txBody>
      </p:sp>
      <p:sp>
        <p:nvSpPr>
          <p:cNvPr id="10" name="Slide Number Placeholder 9">
            <a:extLst>
              <a:ext uri="{FF2B5EF4-FFF2-40B4-BE49-F238E27FC236}">
                <a16:creationId xmlns:a16="http://schemas.microsoft.com/office/drawing/2014/main" id="{2CA9D45C-1C54-4F65-B45E-35513AFDE53E}"/>
              </a:ext>
            </a:extLst>
          </p:cNvPr>
          <p:cNvSpPr>
            <a:spLocks noGrp="1"/>
          </p:cNvSpPr>
          <p:nvPr>
            <p:ph type="sldNum" sz="quarter" idx="12"/>
          </p:nvPr>
        </p:nvSpPr>
        <p:spPr/>
        <p:txBody>
          <a:bodyPr/>
          <a:lstStyle/>
          <a:p>
            <a:fld id="{B6F15528-21DE-4FAA-801E-634DDDAF4B2B}" type="slidenum">
              <a:rPr lang="en-US" smtClean="0"/>
              <a:t>5</a:t>
            </a:fld>
            <a:endParaRPr lang="en-US"/>
          </a:p>
        </p:txBody>
      </p:sp>
    </p:spTree>
    <p:extLst>
      <p:ext uri="{BB962C8B-B14F-4D97-AF65-F5344CB8AC3E}">
        <p14:creationId xmlns:p14="http://schemas.microsoft.com/office/powerpoint/2010/main" val="208820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Global placement</a:t>
            </a:r>
          </a:p>
        </p:txBody>
      </p:sp>
      <p:grpSp>
        <p:nvGrpSpPr>
          <p:cNvPr id="4" name="Group 3">
            <a:extLst>
              <a:ext uri="{FF2B5EF4-FFF2-40B4-BE49-F238E27FC236}">
                <a16:creationId xmlns:a16="http://schemas.microsoft.com/office/drawing/2014/main" id="{4FB1EF10-B34B-4A87-A05B-BD10A9B833C5}"/>
              </a:ext>
            </a:extLst>
          </p:cNvPr>
          <p:cNvGrpSpPr/>
          <p:nvPr/>
        </p:nvGrpSpPr>
        <p:grpSpPr>
          <a:xfrm>
            <a:off x="2590800" y="1371600"/>
            <a:ext cx="4381499" cy="3978275"/>
            <a:chOff x="2590800" y="1371600"/>
            <a:chExt cx="4381499" cy="3978275"/>
          </a:xfrm>
        </p:grpSpPr>
        <p:sp>
          <p:nvSpPr>
            <p:cNvPr id="61" name="Rectangle 60">
              <a:extLst>
                <a:ext uri="{FF2B5EF4-FFF2-40B4-BE49-F238E27FC236}">
                  <a16:creationId xmlns:a16="http://schemas.microsoft.com/office/drawing/2014/main" id="{F9E3991F-F5AA-467D-9F90-3AEFBE526902}"/>
                </a:ext>
              </a:extLst>
            </p:cNvPr>
            <p:cNvSpPr/>
            <p:nvPr/>
          </p:nvSpPr>
          <p:spPr>
            <a:xfrm>
              <a:off x="3200398" y="2057399"/>
              <a:ext cx="1600201" cy="1584319"/>
            </a:xfrm>
            <a:prstGeom prst="rect">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C4AD2E1-D38E-4D69-8ECB-AE34903949B8}"/>
                </a:ext>
              </a:extLst>
            </p:cNvPr>
            <p:cNvSpPr/>
            <p:nvPr/>
          </p:nvSpPr>
          <p:spPr>
            <a:xfrm>
              <a:off x="2743200" y="1600200"/>
              <a:ext cx="3657600" cy="365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197EE7AD-88CA-46B0-877F-BE9FEA0E3B01}"/>
                </a:ext>
              </a:extLst>
            </p:cNvPr>
            <p:cNvCxnSpPr>
              <a:cxnSpLocks/>
              <a:stCxn id="69" idx="2"/>
            </p:cNvCxnSpPr>
            <p:nvPr/>
          </p:nvCxnSpPr>
          <p:spPr>
            <a:xfrm>
              <a:off x="5943601" y="3758631"/>
              <a:ext cx="114298" cy="159124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586169-89AF-4261-BDEB-224ADC595B63}"/>
                </a:ext>
              </a:extLst>
            </p:cNvPr>
            <p:cNvCxnSpPr>
              <a:stCxn id="73" idx="1"/>
              <a:endCxn id="73" idx="3"/>
            </p:cNvCxnSpPr>
            <p:nvPr/>
          </p:nvCxnSpPr>
          <p:spPr>
            <a:xfrm>
              <a:off x="2743200" y="3429000"/>
              <a:ext cx="36576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4844FE4-829E-4E35-8AD2-F02D02BB0E42}"/>
                </a:ext>
              </a:extLst>
            </p:cNvPr>
            <p:cNvCxnSpPr/>
            <p:nvPr/>
          </p:nvCxnSpPr>
          <p:spPr>
            <a:xfrm>
              <a:off x="3657600" y="1600200"/>
              <a:ext cx="0" cy="36576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0DD25F6-5C03-4827-BEA5-28E51A956DE1}"/>
                </a:ext>
              </a:extLst>
            </p:cNvPr>
            <p:cNvCxnSpPr>
              <a:endCxn id="73" idx="2"/>
            </p:cNvCxnSpPr>
            <p:nvPr/>
          </p:nvCxnSpPr>
          <p:spPr>
            <a:xfrm>
              <a:off x="4572000" y="1600200"/>
              <a:ext cx="0" cy="36576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07059A9-F5BD-4849-B2FF-8FDE6BDAFD92}"/>
                </a:ext>
              </a:extLst>
            </p:cNvPr>
            <p:cNvCxnSpPr>
              <a:cxnSpLocks/>
              <a:endCxn id="69" idx="1"/>
            </p:cNvCxnSpPr>
            <p:nvPr/>
          </p:nvCxnSpPr>
          <p:spPr>
            <a:xfrm>
              <a:off x="3314699" y="2606675"/>
              <a:ext cx="1600203" cy="11877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7D62865-D819-457D-90FC-D315B0160FA7}"/>
                </a:ext>
              </a:extLst>
            </p:cNvPr>
            <p:cNvCxnSpPr/>
            <p:nvPr/>
          </p:nvCxnSpPr>
          <p:spPr>
            <a:xfrm>
              <a:off x="2743200" y="4343400"/>
              <a:ext cx="36576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0EAE01B-4017-4733-A18A-1B9A56024F51}"/>
                </a:ext>
              </a:extLst>
            </p:cNvPr>
            <p:cNvCxnSpPr/>
            <p:nvPr/>
          </p:nvCxnSpPr>
          <p:spPr>
            <a:xfrm>
              <a:off x="3505200" y="1371600"/>
              <a:ext cx="0" cy="36576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CFA5691-F8E9-480E-89A5-6C92BA63B97A}"/>
                </a:ext>
              </a:extLst>
            </p:cNvPr>
            <p:cNvCxnSpPr/>
            <p:nvPr/>
          </p:nvCxnSpPr>
          <p:spPr>
            <a:xfrm>
              <a:off x="4114800" y="1600200"/>
              <a:ext cx="0" cy="9144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3A48811-BF12-4D50-B945-F1C929D73302}"/>
                </a:ext>
              </a:extLst>
            </p:cNvPr>
            <p:cNvCxnSpPr/>
            <p:nvPr/>
          </p:nvCxnSpPr>
          <p:spPr>
            <a:xfrm>
              <a:off x="2743200" y="2057400"/>
              <a:ext cx="18288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3FBC1CD-E18A-4B9E-AA20-E691A266714F}"/>
                </a:ext>
              </a:extLst>
            </p:cNvPr>
            <p:cNvCxnSpPr/>
            <p:nvPr/>
          </p:nvCxnSpPr>
          <p:spPr>
            <a:xfrm>
              <a:off x="2743200" y="2971800"/>
              <a:ext cx="9144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359F802-6518-4221-96A5-B33D6856B8E8}"/>
                </a:ext>
              </a:extLst>
            </p:cNvPr>
            <p:cNvCxnSpPr/>
            <p:nvPr/>
          </p:nvCxnSpPr>
          <p:spPr>
            <a:xfrm>
              <a:off x="2743200" y="3886200"/>
              <a:ext cx="18288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F9F04F1-757E-4007-91C9-A52ECA542AA6}"/>
                </a:ext>
              </a:extLst>
            </p:cNvPr>
            <p:cNvCxnSpPr/>
            <p:nvPr/>
          </p:nvCxnSpPr>
          <p:spPr>
            <a:xfrm>
              <a:off x="4114800" y="3429000"/>
              <a:ext cx="0" cy="9144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218566D-B894-4FF8-BDED-8537C43AA6B7}"/>
                </a:ext>
              </a:extLst>
            </p:cNvPr>
            <p:cNvCxnSpPr/>
            <p:nvPr/>
          </p:nvCxnSpPr>
          <p:spPr>
            <a:xfrm>
              <a:off x="2743200" y="4800600"/>
              <a:ext cx="9144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4314BAD-482B-4B56-BB09-55E56BCF9D3B}"/>
                </a:ext>
              </a:extLst>
            </p:cNvPr>
            <p:cNvCxnSpPr/>
            <p:nvPr/>
          </p:nvCxnSpPr>
          <p:spPr>
            <a:xfrm>
              <a:off x="3429000" y="4343400"/>
              <a:ext cx="0" cy="91440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BEF2FA9-4FE3-47A4-8389-BEBFB4E1A51A}"/>
                </a:ext>
              </a:extLst>
            </p:cNvPr>
            <p:cNvCxnSpPr/>
            <p:nvPr/>
          </p:nvCxnSpPr>
          <p:spPr>
            <a:xfrm>
              <a:off x="3200400" y="4572000"/>
              <a:ext cx="4572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1763DBE-44BF-44DF-950B-DCB919A14367}"/>
                </a:ext>
              </a:extLst>
            </p:cNvPr>
            <p:cNvCxnSpPr/>
            <p:nvPr/>
          </p:nvCxnSpPr>
          <p:spPr>
            <a:xfrm>
              <a:off x="3200400" y="5029200"/>
              <a:ext cx="457200"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B0EDA9FD-A9F4-4C26-86EC-EED1C5839397}"/>
                </a:ext>
              </a:extLst>
            </p:cNvPr>
            <p:cNvSpPr/>
            <p:nvPr/>
          </p:nvSpPr>
          <p:spPr>
            <a:xfrm>
              <a:off x="4229097" y="3325058"/>
              <a:ext cx="1828801" cy="170414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A0122EA6-F8D1-43D6-83F8-4E6053F50EED}"/>
                </a:ext>
              </a:extLst>
            </p:cNvPr>
            <p:cNvSpPr/>
            <p:nvPr/>
          </p:nvSpPr>
          <p:spPr>
            <a:xfrm>
              <a:off x="2743198" y="1600200"/>
              <a:ext cx="3657600" cy="36734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31279FB-CCFB-4700-B160-EAA177045D1E}"/>
                </a:ext>
              </a:extLst>
            </p:cNvPr>
            <p:cNvSpPr/>
            <p:nvPr/>
          </p:nvSpPr>
          <p:spPr>
            <a:xfrm>
              <a:off x="2590800" y="2301874"/>
              <a:ext cx="990600" cy="914400"/>
            </a:xfrm>
            <a:prstGeom prst="rect">
              <a:avLst/>
            </a:prstGeom>
            <a:solidFill>
              <a:srgbClr val="FFFF00">
                <a:alpha val="50196"/>
              </a:srgb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2CBBEC9-C34E-4BE0-8196-A372D4CE68F8}"/>
                </a:ext>
              </a:extLst>
            </p:cNvPr>
            <p:cNvSpPr/>
            <p:nvPr/>
          </p:nvSpPr>
          <p:spPr>
            <a:xfrm>
              <a:off x="3695703" y="1600199"/>
              <a:ext cx="876295" cy="810460"/>
            </a:xfrm>
            <a:prstGeom prst="rect">
              <a:avLst/>
            </a:prstGeom>
            <a:solidFill>
              <a:srgbClr val="558ED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4E10E57-6C2C-4423-9B18-5047B1FBEAF9}"/>
                </a:ext>
              </a:extLst>
            </p:cNvPr>
            <p:cNvSpPr/>
            <p:nvPr/>
          </p:nvSpPr>
          <p:spPr>
            <a:xfrm>
              <a:off x="2952750" y="3325064"/>
              <a:ext cx="1543050" cy="1523987"/>
            </a:xfrm>
            <a:prstGeom prst="rect">
              <a:avLst/>
            </a:prstGeom>
            <a:solidFill>
              <a:srgbClr val="33CC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D9713BD1-D925-4CE1-AF24-A724D2DB9C0F}"/>
                </a:ext>
              </a:extLst>
            </p:cNvPr>
            <p:cNvSpPr/>
            <p:nvPr/>
          </p:nvSpPr>
          <p:spPr>
            <a:xfrm>
              <a:off x="4914902" y="1692274"/>
              <a:ext cx="2057397" cy="2066357"/>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Date Placeholder 6">
            <a:extLst>
              <a:ext uri="{FF2B5EF4-FFF2-40B4-BE49-F238E27FC236}">
                <a16:creationId xmlns:a16="http://schemas.microsoft.com/office/drawing/2014/main" id="{CEE9A713-4B04-4C18-90EC-3401DE84CBAC}"/>
              </a:ext>
            </a:extLst>
          </p:cNvPr>
          <p:cNvSpPr>
            <a:spLocks noGrp="1"/>
          </p:cNvSpPr>
          <p:nvPr>
            <p:ph type="dt" sz="half" idx="10"/>
          </p:nvPr>
        </p:nvSpPr>
        <p:spPr/>
        <p:txBody>
          <a:bodyPr/>
          <a:lstStyle/>
          <a:p>
            <a:r>
              <a:rPr lang="en-US"/>
              <a:t>Chip planning</a:t>
            </a:r>
          </a:p>
        </p:txBody>
      </p:sp>
      <p:sp>
        <p:nvSpPr>
          <p:cNvPr id="8" name="Footer Placeholder 7">
            <a:extLst>
              <a:ext uri="{FF2B5EF4-FFF2-40B4-BE49-F238E27FC236}">
                <a16:creationId xmlns:a16="http://schemas.microsoft.com/office/drawing/2014/main" id="{D65EA5DC-59C0-4198-9923-CBB002FD7A49}"/>
              </a:ext>
            </a:extLst>
          </p:cNvPr>
          <p:cNvSpPr>
            <a:spLocks noGrp="1"/>
          </p:cNvSpPr>
          <p:nvPr>
            <p:ph type="ftr" sz="quarter" idx="11"/>
          </p:nvPr>
        </p:nvSpPr>
        <p:spPr/>
        <p:txBody>
          <a:bodyPr/>
          <a:lstStyle/>
          <a:p>
            <a:r>
              <a:rPr lang="en-US"/>
              <a:t>JC</a:t>
            </a:r>
          </a:p>
        </p:txBody>
      </p:sp>
      <p:sp>
        <p:nvSpPr>
          <p:cNvPr id="9" name="Slide Number Placeholder 8">
            <a:extLst>
              <a:ext uri="{FF2B5EF4-FFF2-40B4-BE49-F238E27FC236}">
                <a16:creationId xmlns:a16="http://schemas.microsoft.com/office/drawing/2014/main" id="{B0255D07-7D60-41CC-940A-5A14248304A0}"/>
              </a:ext>
            </a:extLst>
          </p:cNvPr>
          <p:cNvSpPr>
            <a:spLocks noGrp="1"/>
          </p:cNvSpPr>
          <p:nvPr>
            <p:ph type="sldNum" sz="quarter" idx="12"/>
          </p:nvPr>
        </p:nvSpPr>
        <p:spPr/>
        <p:txBody>
          <a:bodyPr/>
          <a:lstStyle/>
          <a:p>
            <a:fld id="{B6F15528-21DE-4FAA-801E-634DDDAF4B2B}" type="slidenum">
              <a:rPr lang="en-US" smtClean="0"/>
              <a:t>6</a:t>
            </a:fld>
            <a:endParaRPr lang="en-US"/>
          </a:p>
        </p:txBody>
      </p:sp>
    </p:spTree>
    <p:extLst>
      <p:ext uri="{BB962C8B-B14F-4D97-AF65-F5344CB8AC3E}">
        <p14:creationId xmlns:p14="http://schemas.microsoft.com/office/powerpoint/2010/main" val="1990543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Refined placement</a:t>
            </a:r>
          </a:p>
        </p:txBody>
      </p:sp>
      <p:grpSp>
        <p:nvGrpSpPr>
          <p:cNvPr id="4" name="Group 3">
            <a:extLst>
              <a:ext uri="{FF2B5EF4-FFF2-40B4-BE49-F238E27FC236}">
                <a16:creationId xmlns:a16="http://schemas.microsoft.com/office/drawing/2014/main" id="{2F47E3C5-24B4-43BF-B571-03E90D2E246B}"/>
              </a:ext>
            </a:extLst>
          </p:cNvPr>
          <p:cNvGrpSpPr/>
          <p:nvPr/>
        </p:nvGrpSpPr>
        <p:grpSpPr>
          <a:xfrm>
            <a:off x="2732752" y="1587586"/>
            <a:ext cx="3681125" cy="3686088"/>
            <a:chOff x="2732752" y="1587586"/>
            <a:chExt cx="3681125" cy="3686088"/>
          </a:xfrm>
        </p:grpSpPr>
        <p:grpSp>
          <p:nvGrpSpPr>
            <p:cNvPr id="20" name="Group 19">
              <a:extLst>
                <a:ext uri="{FF2B5EF4-FFF2-40B4-BE49-F238E27FC236}">
                  <a16:creationId xmlns:a16="http://schemas.microsoft.com/office/drawing/2014/main" id="{D914E754-148D-4A62-9308-2391C7147784}"/>
                </a:ext>
              </a:extLst>
            </p:cNvPr>
            <p:cNvGrpSpPr/>
            <p:nvPr/>
          </p:nvGrpSpPr>
          <p:grpSpPr>
            <a:xfrm>
              <a:off x="2732752" y="1587586"/>
              <a:ext cx="3681125" cy="3670214"/>
              <a:chOff x="2732752" y="1507434"/>
              <a:chExt cx="3681125" cy="3670214"/>
            </a:xfrm>
          </p:grpSpPr>
          <p:sp>
            <p:nvSpPr>
              <p:cNvPr id="10" name="Freeform: Shape 9">
                <a:extLst>
                  <a:ext uri="{FF2B5EF4-FFF2-40B4-BE49-F238E27FC236}">
                    <a16:creationId xmlns:a16="http://schemas.microsoft.com/office/drawing/2014/main" id="{0265E45A-3CB8-459F-B98B-261978D5C2D7}"/>
                  </a:ext>
                </a:extLst>
              </p:cNvPr>
              <p:cNvSpPr/>
              <p:nvPr/>
            </p:nvSpPr>
            <p:spPr>
              <a:xfrm>
                <a:off x="4408128" y="1507434"/>
                <a:ext cx="2005749" cy="3122877"/>
              </a:xfrm>
              <a:custGeom>
                <a:avLst/>
                <a:gdLst>
                  <a:gd name="connsiteX0" fmla="*/ 320282 w 2153704"/>
                  <a:gd name="connsiteY0" fmla="*/ 233132 h 3369069"/>
                  <a:gd name="connsiteX1" fmla="*/ 25508 w 2153704"/>
                  <a:gd name="connsiteY1" fmla="*/ 1027216 h 3369069"/>
                  <a:gd name="connsiteX2" fmla="*/ 91682 w 2153704"/>
                  <a:gd name="connsiteY2" fmla="*/ 1839348 h 3369069"/>
                  <a:gd name="connsiteX3" fmla="*/ 699276 w 2153704"/>
                  <a:gd name="connsiteY3" fmla="*/ 2212327 h 3369069"/>
                  <a:gd name="connsiteX4" fmla="*/ 1270776 w 2153704"/>
                  <a:gd name="connsiteY4" fmla="*/ 2404832 h 3369069"/>
                  <a:gd name="connsiteX5" fmla="*/ 1132413 w 2153704"/>
                  <a:gd name="connsiteY5" fmla="*/ 3126727 h 3369069"/>
                  <a:gd name="connsiteX6" fmla="*/ 1998687 w 2153704"/>
                  <a:gd name="connsiteY6" fmla="*/ 3126727 h 3369069"/>
                  <a:gd name="connsiteX7" fmla="*/ 1986655 w 2153704"/>
                  <a:gd name="connsiteY7" fmla="*/ 251180 h 3369069"/>
                  <a:gd name="connsiteX8" fmla="*/ 320282 w 2153704"/>
                  <a:gd name="connsiteY8" fmla="*/ 233132 h 3369069"/>
                  <a:gd name="connsiteX0" fmla="*/ 320282 w 2104249"/>
                  <a:gd name="connsiteY0" fmla="*/ 145940 h 3281877"/>
                  <a:gd name="connsiteX1" fmla="*/ 25508 w 2104249"/>
                  <a:gd name="connsiteY1" fmla="*/ 940024 h 3281877"/>
                  <a:gd name="connsiteX2" fmla="*/ 91682 w 2104249"/>
                  <a:gd name="connsiteY2" fmla="*/ 1752156 h 3281877"/>
                  <a:gd name="connsiteX3" fmla="*/ 699276 w 2104249"/>
                  <a:gd name="connsiteY3" fmla="*/ 2125135 h 3281877"/>
                  <a:gd name="connsiteX4" fmla="*/ 1270776 w 2104249"/>
                  <a:gd name="connsiteY4" fmla="*/ 2317640 h 3281877"/>
                  <a:gd name="connsiteX5" fmla="*/ 1132413 w 2104249"/>
                  <a:gd name="connsiteY5" fmla="*/ 3039535 h 3281877"/>
                  <a:gd name="connsiteX6" fmla="*/ 1998687 w 2104249"/>
                  <a:gd name="connsiteY6" fmla="*/ 3039535 h 3281877"/>
                  <a:gd name="connsiteX7" fmla="*/ 1890403 w 2104249"/>
                  <a:gd name="connsiteY7" fmla="*/ 296336 h 3281877"/>
                  <a:gd name="connsiteX8" fmla="*/ 320282 w 2104249"/>
                  <a:gd name="connsiteY8" fmla="*/ 145940 h 3281877"/>
                  <a:gd name="connsiteX0" fmla="*/ 320282 w 2129915"/>
                  <a:gd name="connsiteY0" fmla="*/ 43245 h 3179182"/>
                  <a:gd name="connsiteX1" fmla="*/ 25508 w 2129915"/>
                  <a:gd name="connsiteY1" fmla="*/ 837329 h 3179182"/>
                  <a:gd name="connsiteX2" fmla="*/ 91682 w 2129915"/>
                  <a:gd name="connsiteY2" fmla="*/ 1649461 h 3179182"/>
                  <a:gd name="connsiteX3" fmla="*/ 699276 w 2129915"/>
                  <a:gd name="connsiteY3" fmla="*/ 2022440 h 3179182"/>
                  <a:gd name="connsiteX4" fmla="*/ 1270776 w 2129915"/>
                  <a:gd name="connsiteY4" fmla="*/ 2214945 h 3179182"/>
                  <a:gd name="connsiteX5" fmla="*/ 1132413 w 2129915"/>
                  <a:gd name="connsiteY5" fmla="*/ 2936840 h 3179182"/>
                  <a:gd name="connsiteX6" fmla="*/ 1998687 w 2129915"/>
                  <a:gd name="connsiteY6" fmla="*/ 2936840 h 3179182"/>
                  <a:gd name="connsiteX7" fmla="*/ 1890403 w 2129915"/>
                  <a:gd name="connsiteY7" fmla="*/ 193641 h 3179182"/>
                  <a:gd name="connsiteX8" fmla="*/ 320282 w 2129915"/>
                  <a:gd name="connsiteY8" fmla="*/ 43245 h 3179182"/>
                  <a:gd name="connsiteX0" fmla="*/ 320282 w 2108335"/>
                  <a:gd name="connsiteY0" fmla="*/ 36878 h 3172815"/>
                  <a:gd name="connsiteX1" fmla="*/ 25508 w 2108335"/>
                  <a:gd name="connsiteY1" fmla="*/ 830962 h 3172815"/>
                  <a:gd name="connsiteX2" fmla="*/ 91682 w 2108335"/>
                  <a:gd name="connsiteY2" fmla="*/ 1643094 h 3172815"/>
                  <a:gd name="connsiteX3" fmla="*/ 699276 w 2108335"/>
                  <a:gd name="connsiteY3" fmla="*/ 2016073 h 3172815"/>
                  <a:gd name="connsiteX4" fmla="*/ 1270776 w 2108335"/>
                  <a:gd name="connsiteY4" fmla="*/ 2208578 h 3172815"/>
                  <a:gd name="connsiteX5" fmla="*/ 1132413 w 2108335"/>
                  <a:gd name="connsiteY5" fmla="*/ 2930473 h 3172815"/>
                  <a:gd name="connsiteX6" fmla="*/ 1998687 w 2108335"/>
                  <a:gd name="connsiteY6" fmla="*/ 2930473 h 3172815"/>
                  <a:gd name="connsiteX7" fmla="*/ 1890403 w 2108335"/>
                  <a:gd name="connsiteY7" fmla="*/ 187274 h 3172815"/>
                  <a:gd name="connsiteX8" fmla="*/ 320282 w 2108335"/>
                  <a:gd name="connsiteY8" fmla="*/ 36878 h 3172815"/>
                  <a:gd name="connsiteX0" fmla="*/ 320282 w 2056730"/>
                  <a:gd name="connsiteY0" fmla="*/ 146336 h 3277925"/>
                  <a:gd name="connsiteX1" fmla="*/ 25508 w 2056730"/>
                  <a:gd name="connsiteY1" fmla="*/ 940420 h 3277925"/>
                  <a:gd name="connsiteX2" fmla="*/ 91682 w 2056730"/>
                  <a:gd name="connsiteY2" fmla="*/ 1752552 h 3277925"/>
                  <a:gd name="connsiteX3" fmla="*/ 699276 w 2056730"/>
                  <a:gd name="connsiteY3" fmla="*/ 2125531 h 3277925"/>
                  <a:gd name="connsiteX4" fmla="*/ 1270776 w 2056730"/>
                  <a:gd name="connsiteY4" fmla="*/ 2318036 h 3277925"/>
                  <a:gd name="connsiteX5" fmla="*/ 1132413 w 2056730"/>
                  <a:gd name="connsiteY5" fmla="*/ 3039931 h 3277925"/>
                  <a:gd name="connsiteX6" fmla="*/ 1914466 w 2056730"/>
                  <a:gd name="connsiteY6" fmla="*/ 3033916 h 3277925"/>
                  <a:gd name="connsiteX7" fmla="*/ 1890403 w 2056730"/>
                  <a:gd name="connsiteY7" fmla="*/ 296732 h 3277925"/>
                  <a:gd name="connsiteX8" fmla="*/ 320282 w 2056730"/>
                  <a:gd name="connsiteY8" fmla="*/ 146336 h 3277925"/>
                  <a:gd name="connsiteX0" fmla="*/ 320282 w 2020610"/>
                  <a:gd name="connsiteY0" fmla="*/ 146336 h 3277925"/>
                  <a:gd name="connsiteX1" fmla="*/ 25508 w 2020610"/>
                  <a:gd name="connsiteY1" fmla="*/ 940420 h 3277925"/>
                  <a:gd name="connsiteX2" fmla="*/ 91682 w 2020610"/>
                  <a:gd name="connsiteY2" fmla="*/ 1752552 h 3277925"/>
                  <a:gd name="connsiteX3" fmla="*/ 699276 w 2020610"/>
                  <a:gd name="connsiteY3" fmla="*/ 2125531 h 3277925"/>
                  <a:gd name="connsiteX4" fmla="*/ 1270776 w 2020610"/>
                  <a:gd name="connsiteY4" fmla="*/ 2318036 h 3277925"/>
                  <a:gd name="connsiteX5" fmla="*/ 1132413 w 2020610"/>
                  <a:gd name="connsiteY5" fmla="*/ 3039931 h 3277925"/>
                  <a:gd name="connsiteX6" fmla="*/ 1914466 w 2020610"/>
                  <a:gd name="connsiteY6" fmla="*/ 3033916 h 3277925"/>
                  <a:gd name="connsiteX7" fmla="*/ 1890403 w 2020610"/>
                  <a:gd name="connsiteY7" fmla="*/ 296732 h 3277925"/>
                  <a:gd name="connsiteX8" fmla="*/ 320282 w 2020610"/>
                  <a:gd name="connsiteY8" fmla="*/ 146336 h 3277925"/>
                  <a:gd name="connsiteX0" fmla="*/ 320282 w 2031219"/>
                  <a:gd name="connsiteY0" fmla="*/ 46661 h 3178250"/>
                  <a:gd name="connsiteX1" fmla="*/ 25508 w 2031219"/>
                  <a:gd name="connsiteY1" fmla="*/ 840745 h 3178250"/>
                  <a:gd name="connsiteX2" fmla="*/ 91682 w 2031219"/>
                  <a:gd name="connsiteY2" fmla="*/ 1652877 h 3178250"/>
                  <a:gd name="connsiteX3" fmla="*/ 699276 w 2031219"/>
                  <a:gd name="connsiteY3" fmla="*/ 2025856 h 3178250"/>
                  <a:gd name="connsiteX4" fmla="*/ 1270776 w 2031219"/>
                  <a:gd name="connsiteY4" fmla="*/ 2218361 h 3178250"/>
                  <a:gd name="connsiteX5" fmla="*/ 1132413 w 2031219"/>
                  <a:gd name="connsiteY5" fmla="*/ 2940256 h 3178250"/>
                  <a:gd name="connsiteX6" fmla="*/ 1914466 w 2031219"/>
                  <a:gd name="connsiteY6" fmla="*/ 2934241 h 3178250"/>
                  <a:gd name="connsiteX7" fmla="*/ 1890403 w 2031219"/>
                  <a:gd name="connsiteY7" fmla="*/ 197057 h 3178250"/>
                  <a:gd name="connsiteX8" fmla="*/ 320282 w 2031219"/>
                  <a:gd name="connsiteY8" fmla="*/ 46661 h 3178250"/>
                  <a:gd name="connsiteX0" fmla="*/ 320282 w 2031219"/>
                  <a:gd name="connsiteY0" fmla="*/ 7383 h 3138972"/>
                  <a:gd name="connsiteX1" fmla="*/ 25508 w 2031219"/>
                  <a:gd name="connsiteY1" fmla="*/ 801467 h 3138972"/>
                  <a:gd name="connsiteX2" fmla="*/ 91682 w 2031219"/>
                  <a:gd name="connsiteY2" fmla="*/ 1613599 h 3138972"/>
                  <a:gd name="connsiteX3" fmla="*/ 699276 w 2031219"/>
                  <a:gd name="connsiteY3" fmla="*/ 1986578 h 3138972"/>
                  <a:gd name="connsiteX4" fmla="*/ 1270776 w 2031219"/>
                  <a:gd name="connsiteY4" fmla="*/ 2179083 h 3138972"/>
                  <a:gd name="connsiteX5" fmla="*/ 1132413 w 2031219"/>
                  <a:gd name="connsiteY5" fmla="*/ 2900978 h 3138972"/>
                  <a:gd name="connsiteX6" fmla="*/ 1914466 w 2031219"/>
                  <a:gd name="connsiteY6" fmla="*/ 2894963 h 3138972"/>
                  <a:gd name="connsiteX7" fmla="*/ 1890403 w 2031219"/>
                  <a:gd name="connsiteY7" fmla="*/ 157779 h 3138972"/>
                  <a:gd name="connsiteX8" fmla="*/ 320282 w 2031219"/>
                  <a:gd name="connsiteY8" fmla="*/ 7383 h 3138972"/>
                  <a:gd name="connsiteX0" fmla="*/ 320282 w 2031219"/>
                  <a:gd name="connsiteY0" fmla="*/ 7383 h 3127730"/>
                  <a:gd name="connsiteX1" fmla="*/ 25508 w 2031219"/>
                  <a:gd name="connsiteY1" fmla="*/ 801467 h 3127730"/>
                  <a:gd name="connsiteX2" fmla="*/ 91682 w 2031219"/>
                  <a:gd name="connsiteY2" fmla="*/ 1613599 h 3127730"/>
                  <a:gd name="connsiteX3" fmla="*/ 699276 w 2031219"/>
                  <a:gd name="connsiteY3" fmla="*/ 1986578 h 3127730"/>
                  <a:gd name="connsiteX4" fmla="*/ 1024129 w 2031219"/>
                  <a:gd name="connsiteY4" fmla="*/ 2437762 h 3127730"/>
                  <a:gd name="connsiteX5" fmla="*/ 1132413 w 2031219"/>
                  <a:gd name="connsiteY5" fmla="*/ 2900978 h 3127730"/>
                  <a:gd name="connsiteX6" fmla="*/ 1914466 w 2031219"/>
                  <a:gd name="connsiteY6" fmla="*/ 2894963 h 3127730"/>
                  <a:gd name="connsiteX7" fmla="*/ 1890403 w 2031219"/>
                  <a:gd name="connsiteY7" fmla="*/ 157779 h 3127730"/>
                  <a:gd name="connsiteX8" fmla="*/ 320282 w 2031219"/>
                  <a:gd name="connsiteY8" fmla="*/ 7383 h 3127730"/>
                  <a:gd name="connsiteX0" fmla="*/ 320282 w 2003169"/>
                  <a:gd name="connsiteY0" fmla="*/ 46660 h 3167007"/>
                  <a:gd name="connsiteX1" fmla="*/ 25508 w 2003169"/>
                  <a:gd name="connsiteY1" fmla="*/ 840744 h 3167007"/>
                  <a:gd name="connsiteX2" fmla="*/ 91682 w 2003169"/>
                  <a:gd name="connsiteY2" fmla="*/ 1652876 h 3167007"/>
                  <a:gd name="connsiteX3" fmla="*/ 699276 w 2003169"/>
                  <a:gd name="connsiteY3" fmla="*/ 2025855 h 3167007"/>
                  <a:gd name="connsiteX4" fmla="*/ 1024129 w 2003169"/>
                  <a:gd name="connsiteY4" fmla="*/ 2477039 h 3167007"/>
                  <a:gd name="connsiteX5" fmla="*/ 1132413 w 2003169"/>
                  <a:gd name="connsiteY5" fmla="*/ 2940255 h 3167007"/>
                  <a:gd name="connsiteX6" fmla="*/ 1914466 w 2003169"/>
                  <a:gd name="connsiteY6" fmla="*/ 2934240 h 3167007"/>
                  <a:gd name="connsiteX7" fmla="*/ 1848292 w 2003169"/>
                  <a:gd name="connsiteY7" fmla="*/ 197056 h 3167007"/>
                  <a:gd name="connsiteX8" fmla="*/ 320282 w 2003169"/>
                  <a:gd name="connsiteY8" fmla="*/ 46660 h 3167007"/>
                  <a:gd name="connsiteX0" fmla="*/ 320282 w 2005749"/>
                  <a:gd name="connsiteY0" fmla="*/ 35450 h 3155797"/>
                  <a:gd name="connsiteX1" fmla="*/ 25508 w 2005749"/>
                  <a:gd name="connsiteY1" fmla="*/ 829534 h 3155797"/>
                  <a:gd name="connsiteX2" fmla="*/ 91682 w 2005749"/>
                  <a:gd name="connsiteY2" fmla="*/ 1641666 h 3155797"/>
                  <a:gd name="connsiteX3" fmla="*/ 699276 w 2005749"/>
                  <a:gd name="connsiteY3" fmla="*/ 2014645 h 3155797"/>
                  <a:gd name="connsiteX4" fmla="*/ 1024129 w 2005749"/>
                  <a:gd name="connsiteY4" fmla="*/ 2465829 h 3155797"/>
                  <a:gd name="connsiteX5" fmla="*/ 1132413 w 2005749"/>
                  <a:gd name="connsiteY5" fmla="*/ 2929045 h 3155797"/>
                  <a:gd name="connsiteX6" fmla="*/ 1914466 w 2005749"/>
                  <a:gd name="connsiteY6" fmla="*/ 2923030 h 3155797"/>
                  <a:gd name="connsiteX7" fmla="*/ 1848292 w 2005749"/>
                  <a:gd name="connsiteY7" fmla="*/ 185846 h 3155797"/>
                  <a:gd name="connsiteX8" fmla="*/ 320282 w 2005749"/>
                  <a:gd name="connsiteY8" fmla="*/ 35450 h 3155797"/>
                  <a:gd name="connsiteX0" fmla="*/ 320282 w 2005749"/>
                  <a:gd name="connsiteY0" fmla="*/ 2530 h 3122877"/>
                  <a:gd name="connsiteX1" fmla="*/ 25508 w 2005749"/>
                  <a:gd name="connsiteY1" fmla="*/ 796614 h 3122877"/>
                  <a:gd name="connsiteX2" fmla="*/ 91682 w 2005749"/>
                  <a:gd name="connsiteY2" fmla="*/ 1608746 h 3122877"/>
                  <a:gd name="connsiteX3" fmla="*/ 699276 w 2005749"/>
                  <a:gd name="connsiteY3" fmla="*/ 1981725 h 3122877"/>
                  <a:gd name="connsiteX4" fmla="*/ 1024129 w 2005749"/>
                  <a:gd name="connsiteY4" fmla="*/ 2432909 h 3122877"/>
                  <a:gd name="connsiteX5" fmla="*/ 1132413 w 2005749"/>
                  <a:gd name="connsiteY5" fmla="*/ 2896125 h 3122877"/>
                  <a:gd name="connsiteX6" fmla="*/ 1914466 w 2005749"/>
                  <a:gd name="connsiteY6" fmla="*/ 2890110 h 3122877"/>
                  <a:gd name="connsiteX7" fmla="*/ 1848292 w 2005749"/>
                  <a:gd name="connsiteY7" fmla="*/ 152926 h 3122877"/>
                  <a:gd name="connsiteX8" fmla="*/ 320282 w 2005749"/>
                  <a:gd name="connsiteY8" fmla="*/ 2530 h 31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5749" h="3122877">
                    <a:moveTo>
                      <a:pt x="320282" y="2530"/>
                    </a:moveTo>
                    <a:cubicBezTo>
                      <a:pt x="16485" y="19574"/>
                      <a:pt x="63608" y="528911"/>
                      <a:pt x="25508" y="796614"/>
                    </a:cubicBezTo>
                    <a:cubicBezTo>
                      <a:pt x="-12592" y="1064317"/>
                      <a:pt x="-20613" y="1411228"/>
                      <a:pt x="91682" y="1608746"/>
                    </a:cubicBezTo>
                    <a:cubicBezTo>
                      <a:pt x="203977" y="1806265"/>
                      <a:pt x="543868" y="1844365"/>
                      <a:pt x="699276" y="1981725"/>
                    </a:cubicBezTo>
                    <a:cubicBezTo>
                      <a:pt x="854684" y="2119085"/>
                      <a:pt x="951940" y="2280509"/>
                      <a:pt x="1024129" y="2432909"/>
                    </a:cubicBezTo>
                    <a:cubicBezTo>
                      <a:pt x="1096318" y="2585309"/>
                      <a:pt x="984024" y="2819925"/>
                      <a:pt x="1132413" y="2896125"/>
                    </a:cubicBezTo>
                    <a:cubicBezTo>
                      <a:pt x="1280802" y="2972325"/>
                      <a:pt x="1772092" y="3369368"/>
                      <a:pt x="1914466" y="2890110"/>
                    </a:cubicBezTo>
                    <a:cubicBezTo>
                      <a:pt x="1936524" y="2398820"/>
                      <a:pt x="2144068" y="249179"/>
                      <a:pt x="1848292" y="152926"/>
                    </a:cubicBezTo>
                    <a:cubicBezTo>
                      <a:pt x="1552516" y="56673"/>
                      <a:pt x="624079" y="-14514"/>
                      <a:pt x="320282" y="2530"/>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68B57DB-736F-4A5C-B9F4-C9F746F1ADB3}"/>
                  </a:ext>
                </a:extLst>
              </p:cNvPr>
              <p:cNvSpPr/>
              <p:nvPr/>
            </p:nvSpPr>
            <p:spPr>
              <a:xfrm>
                <a:off x="3383901" y="3146726"/>
                <a:ext cx="3009500" cy="2030922"/>
              </a:xfrm>
              <a:custGeom>
                <a:avLst/>
                <a:gdLst>
                  <a:gd name="connsiteX0" fmla="*/ 1103877 w 3009500"/>
                  <a:gd name="connsiteY0" fmla="*/ 95782 h 2030922"/>
                  <a:gd name="connsiteX1" fmla="*/ 1434745 w 3009500"/>
                  <a:gd name="connsiteY1" fmla="*/ 59687 h 2030922"/>
                  <a:gd name="connsiteX2" fmla="*/ 1831787 w 3009500"/>
                  <a:gd name="connsiteY2" fmla="*/ 23593 h 2030922"/>
                  <a:gd name="connsiteX3" fmla="*/ 2120545 w 3009500"/>
                  <a:gd name="connsiteY3" fmla="*/ 450714 h 2030922"/>
                  <a:gd name="connsiteX4" fmla="*/ 2108514 w 3009500"/>
                  <a:gd name="connsiteY4" fmla="*/ 950024 h 2030922"/>
                  <a:gd name="connsiteX5" fmla="*/ 2607824 w 3009500"/>
                  <a:gd name="connsiteY5" fmla="*/ 1076356 h 2030922"/>
                  <a:gd name="connsiteX6" fmla="*/ 2938693 w 3009500"/>
                  <a:gd name="connsiteY6" fmla="*/ 1316987 h 2030922"/>
                  <a:gd name="connsiteX7" fmla="*/ 2974787 w 3009500"/>
                  <a:gd name="connsiteY7" fmla="*/ 1810282 h 2030922"/>
                  <a:gd name="connsiteX8" fmla="*/ 2529619 w 3009500"/>
                  <a:gd name="connsiteY8" fmla="*/ 1966693 h 2030922"/>
                  <a:gd name="connsiteX9" fmla="*/ 219556 w 3009500"/>
                  <a:gd name="connsiteY9" fmla="*/ 1954661 h 2030922"/>
                  <a:gd name="connsiteX10" fmla="*/ 189477 w 3009500"/>
                  <a:gd name="connsiteY10" fmla="*/ 1064324 h 2030922"/>
                  <a:gd name="connsiteX11" fmla="*/ 1055751 w 3009500"/>
                  <a:gd name="connsiteY11" fmla="*/ 901898 h 2030922"/>
                  <a:gd name="connsiteX12" fmla="*/ 1103877 w 3009500"/>
                  <a:gd name="connsiteY12" fmla="*/ 95782 h 2030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09500" h="2030922">
                    <a:moveTo>
                      <a:pt x="1103877" y="95782"/>
                    </a:moveTo>
                    <a:cubicBezTo>
                      <a:pt x="1167043" y="-44586"/>
                      <a:pt x="1434745" y="59687"/>
                      <a:pt x="1434745" y="59687"/>
                    </a:cubicBezTo>
                    <a:cubicBezTo>
                      <a:pt x="1556063" y="47656"/>
                      <a:pt x="1717487" y="-41578"/>
                      <a:pt x="1831787" y="23593"/>
                    </a:cubicBezTo>
                    <a:cubicBezTo>
                      <a:pt x="1946087" y="88764"/>
                      <a:pt x="2074424" y="296309"/>
                      <a:pt x="2120545" y="450714"/>
                    </a:cubicBezTo>
                    <a:cubicBezTo>
                      <a:pt x="2166666" y="605119"/>
                      <a:pt x="2027301" y="845750"/>
                      <a:pt x="2108514" y="950024"/>
                    </a:cubicBezTo>
                    <a:cubicBezTo>
                      <a:pt x="2189727" y="1054298"/>
                      <a:pt x="2469461" y="1015195"/>
                      <a:pt x="2607824" y="1076356"/>
                    </a:cubicBezTo>
                    <a:cubicBezTo>
                      <a:pt x="2746187" y="1137517"/>
                      <a:pt x="2877533" y="1194666"/>
                      <a:pt x="2938693" y="1316987"/>
                    </a:cubicBezTo>
                    <a:cubicBezTo>
                      <a:pt x="2999853" y="1439308"/>
                      <a:pt x="3042966" y="1701998"/>
                      <a:pt x="2974787" y="1810282"/>
                    </a:cubicBezTo>
                    <a:cubicBezTo>
                      <a:pt x="2906608" y="1918566"/>
                      <a:pt x="2988824" y="1942630"/>
                      <a:pt x="2529619" y="1966693"/>
                    </a:cubicBezTo>
                    <a:cubicBezTo>
                      <a:pt x="2070414" y="1990756"/>
                      <a:pt x="609580" y="2105056"/>
                      <a:pt x="219556" y="1954661"/>
                    </a:cubicBezTo>
                    <a:cubicBezTo>
                      <a:pt x="-170468" y="1804266"/>
                      <a:pt x="50111" y="1239785"/>
                      <a:pt x="189477" y="1064324"/>
                    </a:cubicBezTo>
                    <a:cubicBezTo>
                      <a:pt x="328843" y="888864"/>
                      <a:pt x="900343" y="1059311"/>
                      <a:pt x="1055751" y="901898"/>
                    </a:cubicBezTo>
                    <a:cubicBezTo>
                      <a:pt x="1211159" y="744485"/>
                      <a:pt x="1040711" y="236150"/>
                      <a:pt x="1103877" y="95782"/>
                    </a:cubicBez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AD56F1E-2E0B-4CF2-9E31-4F0A1BE779B8}"/>
                  </a:ext>
                </a:extLst>
              </p:cNvPr>
              <p:cNvSpPr/>
              <p:nvPr/>
            </p:nvSpPr>
            <p:spPr>
              <a:xfrm>
                <a:off x="3200399" y="1972236"/>
                <a:ext cx="1447796" cy="1841244"/>
              </a:xfrm>
              <a:prstGeom prst="roundRect">
                <a:avLst/>
              </a:prstGeom>
              <a:gradFill flip="none" rotWithShape="1">
                <a:gsLst>
                  <a:gs pos="0">
                    <a:srgbClr val="66FF66">
                      <a:shade val="30000"/>
                      <a:satMod val="115000"/>
                    </a:srgbClr>
                  </a:gs>
                  <a:gs pos="50000">
                    <a:srgbClr val="66FF66">
                      <a:shade val="67500"/>
                      <a:satMod val="115000"/>
                    </a:srgbClr>
                  </a:gs>
                  <a:gs pos="100000">
                    <a:srgbClr val="66FF66">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A80538D9-7958-4DDB-B3A9-824D56D8BB03}"/>
                  </a:ext>
                </a:extLst>
              </p:cNvPr>
              <p:cNvSpPr/>
              <p:nvPr/>
            </p:nvSpPr>
            <p:spPr>
              <a:xfrm>
                <a:off x="3124200" y="1515035"/>
                <a:ext cx="1523991" cy="526475"/>
              </a:xfrm>
              <a:prstGeom prst="roundRect">
                <a:avLst>
                  <a:gd name="adj" fmla="val 49804"/>
                </a:avLst>
              </a:prstGeom>
              <a:gradFill flip="none" rotWithShape="1">
                <a:gsLst>
                  <a:gs pos="0">
                    <a:srgbClr val="558ED5">
                      <a:shade val="30000"/>
                      <a:satMod val="115000"/>
                    </a:srgbClr>
                  </a:gs>
                  <a:gs pos="50000">
                    <a:srgbClr val="558ED5">
                      <a:shade val="67500"/>
                      <a:satMod val="115000"/>
                    </a:srgbClr>
                  </a:gs>
                  <a:gs pos="100000">
                    <a:srgbClr val="558ED5">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DFD2A90-4A6F-44A8-9B8B-37BA44C91509}"/>
                  </a:ext>
                </a:extLst>
              </p:cNvPr>
              <p:cNvSpPr/>
              <p:nvPr/>
            </p:nvSpPr>
            <p:spPr>
              <a:xfrm>
                <a:off x="2743198" y="1515035"/>
                <a:ext cx="564501" cy="2371122"/>
              </a:xfrm>
              <a:prstGeom prst="roundRect">
                <a:avLst>
                  <a:gd name="adj" fmla="val 50000"/>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C8D3F8B-E069-4130-AC72-523B9F545BB1}"/>
                  </a:ext>
                </a:extLst>
              </p:cNvPr>
              <p:cNvSpPr/>
              <p:nvPr/>
            </p:nvSpPr>
            <p:spPr>
              <a:xfrm>
                <a:off x="2732752" y="3740988"/>
                <a:ext cx="1887311" cy="1425647"/>
              </a:xfrm>
              <a:custGeom>
                <a:avLst/>
                <a:gdLst>
                  <a:gd name="connsiteX0" fmla="*/ 4432 w 1887311"/>
                  <a:gd name="connsiteY0" fmla="*/ 379828 h 1425647"/>
                  <a:gd name="connsiteX1" fmla="*/ 214985 w 1887311"/>
                  <a:gd name="connsiteY1" fmla="*/ 48959 h 1425647"/>
                  <a:gd name="connsiteX2" fmla="*/ 1201574 w 1887311"/>
                  <a:gd name="connsiteY2" fmla="*/ 48959 h 1425647"/>
                  <a:gd name="connsiteX3" fmla="*/ 1815185 w 1887311"/>
                  <a:gd name="connsiteY3" fmla="*/ 24896 h 1425647"/>
                  <a:gd name="connsiteX4" fmla="*/ 1767059 w 1887311"/>
                  <a:gd name="connsiteY4" fmla="*/ 446001 h 1425647"/>
                  <a:gd name="connsiteX5" fmla="*/ 846643 w 1887311"/>
                  <a:gd name="connsiteY5" fmla="*/ 620459 h 1425647"/>
                  <a:gd name="connsiteX6" fmla="*/ 678201 w 1887311"/>
                  <a:gd name="connsiteY6" fmla="*/ 1294228 h 1425647"/>
                  <a:gd name="connsiteX7" fmla="*/ 359364 w 1887311"/>
                  <a:gd name="connsiteY7" fmla="*/ 1420559 h 1425647"/>
                  <a:gd name="connsiteX8" fmla="*/ 94669 w 1887311"/>
                  <a:gd name="connsiteY8" fmla="*/ 1210007 h 1425647"/>
                  <a:gd name="connsiteX9" fmla="*/ 4432 w 1887311"/>
                  <a:gd name="connsiteY9" fmla="*/ 379828 h 1425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7311" h="1425647">
                    <a:moveTo>
                      <a:pt x="4432" y="379828"/>
                    </a:moveTo>
                    <a:cubicBezTo>
                      <a:pt x="24485" y="186320"/>
                      <a:pt x="15461" y="104104"/>
                      <a:pt x="214985" y="48959"/>
                    </a:cubicBezTo>
                    <a:cubicBezTo>
                      <a:pt x="414509" y="-6186"/>
                      <a:pt x="934874" y="52969"/>
                      <a:pt x="1201574" y="48959"/>
                    </a:cubicBezTo>
                    <a:cubicBezTo>
                      <a:pt x="1468274" y="44949"/>
                      <a:pt x="1720938" y="-41278"/>
                      <a:pt x="1815185" y="24896"/>
                    </a:cubicBezTo>
                    <a:cubicBezTo>
                      <a:pt x="1909432" y="91070"/>
                      <a:pt x="1928483" y="346741"/>
                      <a:pt x="1767059" y="446001"/>
                    </a:cubicBezTo>
                    <a:cubicBezTo>
                      <a:pt x="1605635" y="545261"/>
                      <a:pt x="1028119" y="479088"/>
                      <a:pt x="846643" y="620459"/>
                    </a:cubicBezTo>
                    <a:cubicBezTo>
                      <a:pt x="665167" y="761830"/>
                      <a:pt x="759414" y="1160878"/>
                      <a:pt x="678201" y="1294228"/>
                    </a:cubicBezTo>
                    <a:cubicBezTo>
                      <a:pt x="596988" y="1427578"/>
                      <a:pt x="456619" y="1434596"/>
                      <a:pt x="359364" y="1420559"/>
                    </a:cubicBezTo>
                    <a:cubicBezTo>
                      <a:pt x="262109" y="1406522"/>
                      <a:pt x="153824" y="1381457"/>
                      <a:pt x="94669" y="1210007"/>
                    </a:cubicBezTo>
                    <a:cubicBezTo>
                      <a:pt x="35514" y="1038557"/>
                      <a:pt x="-15621" y="573336"/>
                      <a:pt x="4432" y="379828"/>
                    </a:cubicBezTo>
                    <a:close/>
                  </a:path>
                </a:pathLst>
              </a:custGeom>
              <a:gradFill flip="none" rotWithShape="1">
                <a:gsLst>
                  <a:gs pos="0">
                    <a:srgbClr val="33CCFF">
                      <a:shade val="30000"/>
                      <a:satMod val="115000"/>
                    </a:srgbClr>
                  </a:gs>
                  <a:gs pos="50000">
                    <a:srgbClr val="33CCFF">
                      <a:shade val="67500"/>
                      <a:satMod val="115000"/>
                    </a:srgbClr>
                  </a:gs>
                  <a:gs pos="100000">
                    <a:srgbClr val="33CCFF">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30992046-64B0-4ABC-9811-5CA8E796B57C}"/>
                  </a:ext>
                </a:extLst>
              </p:cNvPr>
              <p:cNvSpPr/>
              <p:nvPr/>
            </p:nvSpPr>
            <p:spPr>
              <a:xfrm>
                <a:off x="2743200" y="1516619"/>
                <a:ext cx="3657600" cy="3657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EF7E5753-EF44-4EEB-B582-853B7AFAD5C3}"/>
                </a:ext>
              </a:extLst>
            </p:cNvPr>
            <p:cNvGrpSpPr/>
            <p:nvPr/>
          </p:nvGrpSpPr>
          <p:grpSpPr>
            <a:xfrm>
              <a:off x="2743200" y="1600200"/>
              <a:ext cx="3657602" cy="3673474"/>
              <a:chOff x="2743200" y="1600200"/>
              <a:chExt cx="3657602" cy="3673474"/>
            </a:xfrm>
          </p:grpSpPr>
          <p:grpSp>
            <p:nvGrpSpPr>
              <p:cNvPr id="97" name="Group 96">
                <a:extLst>
                  <a:ext uri="{FF2B5EF4-FFF2-40B4-BE49-F238E27FC236}">
                    <a16:creationId xmlns:a16="http://schemas.microsoft.com/office/drawing/2014/main" id="{76BA7195-BF78-41EC-BE10-6853ACD72F34}"/>
                  </a:ext>
                </a:extLst>
              </p:cNvPr>
              <p:cNvGrpSpPr/>
              <p:nvPr/>
            </p:nvGrpSpPr>
            <p:grpSpPr>
              <a:xfrm>
                <a:off x="2743200" y="1600200"/>
                <a:ext cx="3657602" cy="3673474"/>
                <a:chOff x="5105400" y="1066800"/>
                <a:chExt cx="3657602" cy="3673474"/>
              </a:xfrm>
              <a:noFill/>
            </p:grpSpPr>
            <p:sp>
              <p:nvSpPr>
                <p:cNvPr id="124" name="Rectangle 123">
                  <a:extLst>
                    <a:ext uri="{FF2B5EF4-FFF2-40B4-BE49-F238E27FC236}">
                      <a16:creationId xmlns:a16="http://schemas.microsoft.com/office/drawing/2014/main" id="{F96C6C20-ABFA-4D50-9AF0-32027F274038}"/>
                    </a:ext>
                  </a:extLst>
                </p:cNvPr>
                <p:cNvSpPr/>
                <p:nvPr/>
              </p:nvSpPr>
              <p:spPr>
                <a:xfrm>
                  <a:off x="5562601" y="1066800"/>
                  <a:ext cx="1371599" cy="457200"/>
                </a:xfrm>
                <a:prstGeom prst="rect">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DC62064C-4143-44A7-97F7-2DF9B534D287}"/>
                    </a:ext>
                  </a:extLst>
                </p:cNvPr>
                <p:cNvSpPr/>
                <p:nvPr/>
              </p:nvSpPr>
              <p:spPr>
                <a:xfrm>
                  <a:off x="5105400" y="1066800"/>
                  <a:ext cx="457201" cy="2286000"/>
                </a:xfrm>
                <a:prstGeom prst="rect">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F4DF9772-9D76-48C5-8FCE-90A99EDDC643}"/>
                    </a:ext>
                  </a:extLst>
                </p:cNvPr>
                <p:cNvSpPr/>
                <p:nvPr/>
              </p:nvSpPr>
              <p:spPr>
                <a:xfrm>
                  <a:off x="5105400" y="3352800"/>
                  <a:ext cx="685801" cy="1380564"/>
                </a:xfrm>
                <a:prstGeom prst="rect">
                  <a:avLst/>
                </a:prstGeom>
                <a:grp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3DABF25B-C8C0-4043-9616-ABA22ECDC869}"/>
                    </a:ext>
                  </a:extLst>
                </p:cNvPr>
                <p:cNvSpPr/>
                <p:nvPr/>
              </p:nvSpPr>
              <p:spPr>
                <a:xfrm>
                  <a:off x="5791201" y="3361764"/>
                  <a:ext cx="1142999" cy="448235"/>
                </a:xfrm>
                <a:prstGeom prst="rect">
                  <a:avLst/>
                </a:prstGeom>
                <a:grp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81D95828-72E2-4954-8530-F728E74AFB21}"/>
                    </a:ext>
                  </a:extLst>
                </p:cNvPr>
                <p:cNvSpPr/>
                <p:nvPr/>
              </p:nvSpPr>
              <p:spPr>
                <a:xfrm>
                  <a:off x="5562601" y="1524000"/>
                  <a:ext cx="1371600" cy="1828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B9C9A05C-41C6-48C8-9A20-F6D2F804C0BC}"/>
                    </a:ext>
                  </a:extLst>
                </p:cNvPr>
                <p:cNvSpPr/>
                <p:nvPr/>
              </p:nvSpPr>
              <p:spPr>
                <a:xfrm>
                  <a:off x="7848602" y="2913529"/>
                  <a:ext cx="914400" cy="89647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EC5C41EB-E0FC-474E-8FAF-A49AC70ED6FB}"/>
                    </a:ext>
                  </a:extLst>
                </p:cNvPr>
                <p:cNvSpPr/>
                <p:nvPr/>
              </p:nvSpPr>
              <p:spPr>
                <a:xfrm>
                  <a:off x="6934202" y="1066800"/>
                  <a:ext cx="1828800" cy="18288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A0575E42-B484-46B2-B70A-5921B2FECA45}"/>
                    </a:ext>
                  </a:extLst>
                </p:cNvPr>
                <p:cNvSpPr/>
                <p:nvPr/>
              </p:nvSpPr>
              <p:spPr>
                <a:xfrm>
                  <a:off x="5105402" y="1066800"/>
                  <a:ext cx="3657600" cy="3657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id="{F0828FEB-7032-49B6-8BD3-21230CB2C124}"/>
                    </a:ext>
                  </a:extLst>
                </p:cNvPr>
                <p:cNvCxnSpPr>
                  <a:stCxn id="130" idx="2"/>
                </p:cNvCxnSpPr>
                <p:nvPr/>
              </p:nvCxnSpPr>
              <p:spPr>
                <a:xfrm>
                  <a:off x="7848602" y="2895600"/>
                  <a:ext cx="0" cy="182880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8436945-6495-4720-AA3E-C4D507BEA21D}"/>
                    </a:ext>
                  </a:extLst>
                </p:cNvPr>
                <p:cNvCxnSpPr>
                  <a:stCxn id="131" idx="1"/>
                  <a:endCxn id="131" idx="3"/>
                </p:cNvCxnSpPr>
                <p:nvPr/>
              </p:nvCxnSpPr>
              <p:spPr>
                <a:xfrm>
                  <a:off x="5105402" y="2895600"/>
                  <a:ext cx="3657600" cy="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88B2538-EAA8-45ED-B4F1-CE3BDD2382C5}"/>
                    </a:ext>
                  </a:extLst>
                </p:cNvPr>
                <p:cNvCxnSpPr/>
                <p:nvPr/>
              </p:nvCxnSpPr>
              <p:spPr>
                <a:xfrm>
                  <a:off x="6019802" y="1066800"/>
                  <a:ext cx="0" cy="365760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AF07107-830E-4324-A5A9-0003CD6FE79B}"/>
                    </a:ext>
                  </a:extLst>
                </p:cNvPr>
                <p:cNvCxnSpPr>
                  <a:endCxn id="131" idx="2"/>
                </p:cNvCxnSpPr>
                <p:nvPr/>
              </p:nvCxnSpPr>
              <p:spPr>
                <a:xfrm>
                  <a:off x="6934202" y="1066800"/>
                  <a:ext cx="0" cy="365760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58A8A603-74D7-47F1-B1F6-41B1D335095B}"/>
                    </a:ext>
                  </a:extLst>
                </p:cNvPr>
                <p:cNvCxnSpPr>
                  <a:endCxn id="130" idx="1"/>
                </p:cNvCxnSpPr>
                <p:nvPr/>
              </p:nvCxnSpPr>
              <p:spPr>
                <a:xfrm>
                  <a:off x="5105402" y="1981200"/>
                  <a:ext cx="1828800" cy="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A492355-9605-4391-836F-55B4CA3532B6}"/>
                    </a:ext>
                  </a:extLst>
                </p:cNvPr>
                <p:cNvCxnSpPr/>
                <p:nvPr/>
              </p:nvCxnSpPr>
              <p:spPr>
                <a:xfrm>
                  <a:off x="5105402" y="3810000"/>
                  <a:ext cx="3657600" cy="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88D6A57-96A3-48B6-8970-00BF74FD72D5}"/>
                    </a:ext>
                  </a:extLst>
                </p:cNvPr>
                <p:cNvCxnSpPr/>
                <p:nvPr/>
              </p:nvCxnSpPr>
              <p:spPr>
                <a:xfrm>
                  <a:off x="5562602" y="1066800"/>
                  <a:ext cx="0" cy="365760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93FF7B4-54B4-4CBE-AD20-C0A6DCB84E6E}"/>
                    </a:ext>
                  </a:extLst>
                </p:cNvPr>
                <p:cNvCxnSpPr/>
                <p:nvPr/>
              </p:nvCxnSpPr>
              <p:spPr>
                <a:xfrm>
                  <a:off x="6477002" y="1066800"/>
                  <a:ext cx="0" cy="91440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F10B95B-3986-48E0-A08B-8AEBA10CCA3C}"/>
                    </a:ext>
                  </a:extLst>
                </p:cNvPr>
                <p:cNvCxnSpPr/>
                <p:nvPr/>
              </p:nvCxnSpPr>
              <p:spPr>
                <a:xfrm>
                  <a:off x="5105402" y="1524000"/>
                  <a:ext cx="1828800" cy="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B64658F-6328-4F88-89C1-4EF47FBDF342}"/>
                    </a:ext>
                  </a:extLst>
                </p:cNvPr>
                <p:cNvCxnSpPr/>
                <p:nvPr/>
              </p:nvCxnSpPr>
              <p:spPr>
                <a:xfrm>
                  <a:off x="5105402" y="2438400"/>
                  <a:ext cx="914400" cy="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2DF3D65-3376-4278-99C0-567CA22FCC2F}"/>
                    </a:ext>
                  </a:extLst>
                </p:cNvPr>
                <p:cNvCxnSpPr/>
                <p:nvPr/>
              </p:nvCxnSpPr>
              <p:spPr>
                <a:xfrm>
                  <a:off x="5105402" y="3352800"/>
                  <a:ext cx="1828800" cy="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4D83B9D-ADED-4215-AD36-AEC0BF332324}"/>
                    </a:ext>
                  </a:extLst>
                </p:cNvPr>
                <p:cNvCxnSpPr/>
                <p:nvPr/>
              </p:nvCxnSpPr>
              <p:spPr>
                <a:xfrm>
                  <a:off x="6477002" y="2895600"/>
                  <a:ext cx="0" cy="91440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2FB7FDF-6042-4C59-B29F-2398258EF881}"/>
                    </a:ext>
                  </a:extLst>
                </p:cNvPr>
                <p:cNvCxnSpPr/>
                <p:nvPr/>
              </p:nvCxnSpPr>
              <p:spPr>
                <a:xfrm>
                  <a:off x="5105402" y="4267200"/>
                  <a:ext cx="914400" cy="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A82627-D398-4354-9D56-7F4636AF6A34}"/>
                    </a:ext>
                  </a:extLst>
                </p:cNvPr>
                <p:cNvCxnSpPr/>
                <p:nvPr/>
              </p:nvCxnSpPr>
              <p:spPr>
                <a:xfrm>
                  <a:off x="5791202" y="3810000"/>
                  <a:ext cx="0" cy="91440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72F047C4-2A33-4090-89C0-BD3051A42873}"/>
                    </a:ext>
                  </a:extLst>
                </p:cNvPr>
                <p:cNvCxnSpPr/>
                <p:nvPr/>
              </p:nvCxnSpPr>
              <p:spPr>
                <a:xfrm>
                  <a:off x="5562602" y="4038600"/>
                  <a:ext cx="457200" cy="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3439EC2-68FE-4F0F-AA05-7BBADA67CC37}"/>
                    </a:ext>
                  </a:extLst>
                </p:cNvPr>
                <p:cNvCxnSpPr/>
                <p:nvPr/>
              </p:nvCxnSpPr>
              <p:spPr>
                <a:xfrm>
                  <a:off x="5562602" y="4495800"/>
                  <a:ext cx="457200" cy="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sp>
              <p:nvSpPr>
                <p:cNvPr id="148" name="Rectangle 147">
                  <a:extLst>
                    <a:ext uri="{FF2B5EF4-FFF2-40B4-BE49-F238E27FC236}">
                      <a16:creationId xmlns:a16="http://schemas.microsoft.com/office/drawing/2014/main" id="{7DB5D857-D072-41BB-B0F7-C57FE56800D4}"/>
                    </a:ext>
                  </a:extLst>
                </p:cNvPr>
                <p:cNvSpPr/>
                <p:nvPr/>
              </p:nvSpPr>
              <p:spPr>
                <a:xfrm>
                  <a:off x="5791202" y="3823445"/>
                  <a:ext cx="2971799" cy="896470"/>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E6EAAB6C-559A-409B-8772-12D34AE01C9E}"/>
                    </a:ext>
                  </a:extLst>
                </p:cNvPr>
                <p:cNvSpPr/>
                <p:nvPr/>
              </p:nvSpPr>
              <p:spPr>
                <a:xfrm>
                  <a:off x="6934201" y="2904564"/>
                  <a:ext cx="914400" cy="896470"/>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8B631E2D-DC3A-4E15-8AF7-FF67C683CBCB}"/>
                    </a:ext>
                  </a:extLst>
                </p:cNvPr>
                <p:cNvSpPr/>
                <p:nvPr/>
              </p:nvSpPr>
              <p:spPr>
                <a:xfrm>
                  <a:off x="5105400" y="1066800"/>
                  <a:ext cx="3657600" cy="367347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Rectangle 97">
                <a:extLst>
                  <a:ext uri="{FF2B5EF4-FFF2-40B4-BE49-F238E27FC236}">
                    <a16:creationId xmlns:a16="http://schemas.microsoft.com/office/drawing/2014/main" id="{8C190C28-F703-4687-9E8B-F5A0FC2EF13F}"/>
                  </a:ext>
                </a:extLst>
              </p:cNvPr>
              <p:cNvSpPr/>
              <p:nvPr/>
            </p:nvSpPr>
            <p:spPr>
              <a:xfrm>
                <a:off x="3200401" y="1600200"/>
                <a:ext cx="1371599"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7A9F9FC7-1319-4A55-8767-65E7981233E1}"/>
                  </a:ext>
                </a:extLst>
              </p:cNvPr>
              <p:cNvSpPr/>
              <p:nvPr/>
            </p:nvSpPr>
            <p:spPr>
              <a:xfrm>
                <a:off x="2743200" y="1600200"/>
                <a:ext cx="457201" cy="228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B84F7280-A2F7-45DD-8436-FB6C84122BA3}"/>
                  </a:ext>
                </a:extLst>
              </p:cNvPr>
              <p:cNvSpPr/>
              <p:nvPr/>
            </p:nvSpPr>
            <p:spPr>
              <a:xfrm>
                <a:off x="3429001" y="3895164"/>
                <a:ext cx="1142999" cy="448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FE50534-C56D-4472-B030-A170CDDFBD34}"/>
                  </a:ext>
                </a:extLst>
              </p:cNvPr>
              <p:cNvSpPr/>
              <p:nvPr/>
            </p:nvSpPr>
            <p:spPr>
              <a:xfrm>
                <a:off x="2743200" y="3886200"/>
                <a:ext cx="685801" cy="1380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384772B5-8B87-4236-8C3B-F0C672770EF7}"/>
                  </a:ext>
                </a:extLst>
              </p:cNvPr>
              <p:cNvSpPr/>
              <p:nvPr/>
            </p:nvSpPr>
            <p:spPr>
              <a:xfrm>
                <a:off x="3200401" y="2057400"/>
                <a:ext cx="13716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C6B3598-04BC-4394-92D3-F7437B45410B}"/>
                  </a:ext>
                </a:extLst>
              </p:cNvPr>
              <p:cNvSpPr/>
              <p:nvPr/>
            </p:nvSpPr>
            <p:spPr>
              <a:xfrm>
                <a:off x="4572001" y="3437964"/>
                <a:ext cx="914400" cy="896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477AE2CB-9D65-4A6A-BA7C-A2BA0C0D42CA}"/>
                  </a:ext>
                </a:extLst>
              </p:cNvPr>
              <p:cNvSpPr/>
              <p:nvPr/>
            </p:nvSpPr>
            <p:spPr>
              <a:xfrm>
                <a:off x="3429002" y="4356845"/>
                <a:ext cx="2971799" cy="896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AB3A1D6-E1E5-49A3-823A-F93FA3BA8DD1}"/>
                  </a:ext>
                </a:extLst>
              </p:cNvPr>
              <p:cNvSpPr/>
              <p:nvPr/>
            </p:nvSpPr>
            <p:spPr>
              <a:xfrm>
                <a:off x="5486402" y="3446929"/>
                <a:ext cx="914400" cy="896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ADC8EFFB-10D6-45E3-B555-18B87E9083DA}"/>
                  </a:ext>
                </a:extLst>
              </p:cNvPr>
              <p:cNvSpPr/>
              <p:nvPr/>
            </p:nvSpPr>
            <p:spPr>
              <a:xfrm>
                <a:off x="4572002" y="1600200"/>
                <a:ext cx="1828800"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0507160D-16DE-464C-9E24-346A756D88C2}"/>
                  </a:ext>
                </a:extLst>
              </p:cNvPr>
              <p:cNvSpPr/>
              <p:nvPr/>
            </p:nvSpPr>
            <p:spPr>
              <a:xfrm>
                <a:off x="2743202" y="1600200"/>
                <a:ext cx="3657600" cy="3657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A04225C1-63B4-4691-8CF7-E13828B7191E}"/>
                  </a:ext>
                </a:extLst>
              </p:cNvPr>
              <p:cNvCxnSpPr>
                <a:stCxn id="106" idx="2"/>
              </p:cNvCxnSpPr>
              <p:nvPr/>
            </p:nvCxnSpPr>
            <p:spPr>
              <a:xfrm>
                <a:off x="5486402" y="34290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7C73219-E024-4E17-9301-F85786293132}"/>
                  </a:ext>
                </a:extLst>
              </p:cNvPr>
              <p:cNvCxnSpPr>
                <a:stCxn id="107" idx="1"/>
                <a:endCxn id="107" idx="3"/>
              </p:cNvCxnSpPr>
              <p:nvPr/>
            </p:nvCxnSpPr>
            <p:spPr>
              <a:xfrm>
                <a:off x="2743202" y="3429000"/>
                <a:ext cx="365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D412D75-3CCB-41D3-A3B9-3F31D9804F1D}"/>
                  </a:ext>
                </a:extLst>
              </p:cNvPr>
              <p:cNvCxnSpPr/>
              <p:nvPr/>
            </p:nvCxnSpPr>
            <p:spPr>
              <a:xfrm>
                <a:off x="3657602" y="1600200"/>
                <a:ext cx="0" cy="3657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4538E14-D2AA-4E69-831E-5D600257C974}"/>
                  </a:ext>
                </a:extLst>
              </p:cNvPr>
              <p:cNvCxnSpPr>
                <a:endCxn id="107" idx="2"/>
              </p:cNvCxnSpPr>
              <p:nvPr/>
            </p:nvCxnSpPr>
            <p:spPr>
              <a:xfrm>
                <a:off x="4572002" y="1600200"/>
                <a:ext cx="0" cy="3657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078E9A4-A4BB-475C-981B-1534B1FE3273}"/>
                  </a:ext>
                </a:extLst>
              </p:cNvPr>
              <p:cNvCxnSpPr>
                <a:endCxn id="106" idx="1"/>
              </p:cNvCxnSpPr>
              <p:nvPr/>
            </p:nvCxnSpPr>
            <p:spPr>
              <a:xfrm>
                <a:off x="2743202" y="2514600"/>
                <a:ext cx="1828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B7B17B4-2EA1-4B49-BC3D-3B459920D986}"/>
                  </a:ext>
                </a:extLst>
              </p:cNvPr>
              <p:cNvCxnSpPr/>
              <p:nvPr/>
            </p:nvCxnSpPr>
            <p:spPr>
              <a:xfrm>
                <a:off x="2743202" y="4343400"/>
                <a:ext cx="365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E95CDB7-4DE0-4632-B0E6-CD78D132EE36}"/>
                  </a:ext>
                </a:extLst>
              </p:cNvPr>
              <p:cNvCxnSpPr/>
              <p:nvPr/>
            </p:nvCxnSpPr>
            <p:spPr>
              <a:xfrm>
                <a:off x="3200402" y="1600200"/>
                <a:ext cx="0" cy="3657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7AEEC2A-14B0-463E-A506-6EC688638884}"/>
                  </a:ext>
                </a:extLst>
              </p:cNvPr>
              <p:cNvCxnSpPr/>
              <p:nvPr/>
            </p:nvCxnSpPr>
            <p:spPr>
              <a:xfrm>
                <a:off x="4114802" y="1600200"/>
                <a:ext cx="0" cy="914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E4BD609-3CDD-431C-B7DE-A8996A9D5697}"/>
                  </a:ext>
                </a:extLst>
              </p:cNvPr>
              <p:cNvCxnSpPr/>
              <p:nvPr/>
            </p:nvCxnSpPr>
            <p:spPr>
              <a:xfrm>
                <a:off x="2743202" y="2057400"/>
                <a:ext cx="1828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4D98BEBD-CD31-4201-875F-B5CF560F7AF9}"/>
                  </a:ext>
                </a:extLst>
              </p:cNvPr>
              <p:cNvCxnSpPr/>
              <p:nvPr/>
            </p:nvCxnSpPr>
            <p:spPr>
              <a:xfrm>
                <a:off x="2743202" y="2971800"/>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ADE7F95-70EF-4220-9437-3E44A38881F8}"/>
                  </a:ext>
                </a:extLst>
              </p:cNvPr>
              <p:cNvCxnSpPr/>
              <p:nvPr/>
            </p:nvCxnSpPr>
            <p:spPr>
              <a:xfrm>
                <a:off x="2743202" y="3886200"/>
                <a:ext cx="1828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61A5AD-B88F-4C76-BB69-F98FDEFD69E2}"/>
                  </a:ext>
                </a:extLst>
              </p:cNvPr>
              <p:cNvCxnSpPr/>
              <p:nvPr/>
            </p:nvCxnSpPr>
            <p:spPr>
              <a:xfrm>
                <a:off x="4114802" y="3429000"/>
                <a:ext cx="0" cy="914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3D9110C-B9FD-4C98-A727-5D62C97D6A57}"/>
                  </a:ext>
                </a:extLst>
              </p:cNvPr>
              <p:cNvCxnSpPr/>
              <p:nvPr/>
            </p:nvCxnSpPr>
            <p:spPr>
              <a:xfrm>
                <a:off x="2743202" y="4800600"/>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47DC085-182E-44AC-99C6-558207F18C9F}"/>
                  </a:ext>
                </a:extLst>
              </p:cNvPr>
              <p:cNvCxnSpPr/>
              <p:nvPr/>
            </p:nvCxnSpPr>
            <p:spPr>
              <a:xfrm>
                <a:off x="3429002" y="4343400"/>
                <a:ext cx="0" cy="914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6B72064-6419-4008-9A26-E01F77508D17}"/>
                  </a:ext>
                </a:extLst>
              </p:cNvPr>
              <p:cNvCxnSpPr/>
              <p:nvPr/>
            </p:nvCxnSpPr>
            <p:spPr>
              <a:xfrm>
                <a:off x="3200402" y="4572000"/>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DF9159F-C8F8-4D06-B33B-69E01A5C38D7}"/>
                  </a:ext>
                </a:extLst>
              </p:cNvPr>
              <p:cNvCxnSpPr/>
              <p:nvPr/>
            </p:nvCxnSpPr>
            <p:spPr>
              <a:xfrm>
                <a:off x="3200402" y="5029200"/>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 name="Date Placeholder 2">
            <a:extLst>
              <a:ext uri="{FF2B5EF4-FFF2-40B4-BE49-F238E27FC236}">
                <a16:creationId xmlns:a16="http://schemas.microsoft.com/office/drawing/2014/main" id="{C12B5EDF-9A55-4DAF-AA16-55E8D777854B}"/>
              </a:ext>
            </a:extLst>
          </p:cNvPr>
          <p:cNvSpPr>
            <a:spLocks noGrp="1"/>
          </p:cNvSpPr>
          <p:nvPr>
            <p:ph type="dt" sz="half" idx="10"/>
          </p:nvPr>
        </p:nvSpPr>
        <p:spPr/>
        <p:txBody>
          <a:bodyPr/>
          <a:lstStyle/>
          <a:p>
            <a:r>
              <a:rPr lang="en-US"/>
              <a:t>Chip planning</a:t>
            </a:r>
          </a:p>
        </p:txBody>
      </p:sp>
      <p:sp>
        <p:nvSpPr>
          <p:cNvPr id="7" name="Footer Placeholder 6">
            <a:extLst>
              <a:ext uri="{FF2B5EF4-FFF2-40B4-BE49-F238E27FC236}">
                <a16:creationId xmlns:a16="http://schemas.microsoft.com/office/drawing/2014/main" id="{A7EC5FC9-E790-4C5B-B293-B4B2A7A9A39A}"/>
              </a:ext>
            </a:extLst>
          </p:cNvPr>
          <p:cNvSpPr>
            <a:spLocks noGrp="1"/>
          </p:cNvSpPr>
          <p:nvPr>
            <p:ph type="ftr" sz="quarter" idx="11"/>
          </p:nvPr>
        </p:nvSpPr>
        <p:spPr/>
        <p:txBody>
          <a:bodyPr/>
          <a:lstStyle/>
          <a:p>
            <a:r>
              <a:rPr lang="en-US"/>
              <a:t>JC</a:t>
            </a:r>
          </a:p>
        </p:txBody>
      </p:sp>
      <p:sp>
        <p:nvSpPr>
          <p:cNvPr id="8" name="Slide Number Placeholder 7">
            <a:extLst>
              <a:ext uri="{FF2B5EF4-FFF2-40B4-BE49-F238E27FC236}">
                <a16:creationId xmlns:a16="http://schemas.microsoft.com/office/drawing/2014/main" id="{716466CF-1D6F-478C-BB55-6C2F4A4F84CE}"/>
              </a:ext>
            </a:extLst>
          </p:cNvPr>
          <p:cNvSpPr>
            <a:spLocks noGrp="1"/>
          </p:cNvSpPr>
          <p:nvPr>
            <p:ph type="sldNum" sz="quarter" idx="12"/>
          </p:nvPr>
        </p:nvSpPr>
        <p:spPr/>
        <p:txBody>
          <a:bodyPr/>
          <a:lstStyle/>
          <a:p>
            <a:fld id="{B6F15528-21DE-4FAA-801E-634DDDAF4B2B}" type="slidenum">
              <a:rPr lang="en-US" smtClean="0"/>
              <a:t>7</a:t>
            </a:fld>
            <a:endParaRPr lang="en-US"/>
          </a:p>
        </p:txBody>
      </p:sp>
    </p:spTree>
    <p:extLst>
      <p:ext uri="{BB962C8B-B14F-4D97-AF65-F5344CB8AC3E}">
        <p14:creationId xmlns:p14="http://schemas.microsoft.com/office/powerpoint/2010/main" val="1054066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Rectangle assignment</a:t>
            </a:r>
          </a:p>
        </p:txBody>
      </p:sp>
      <p:grpSp>
        <p:nvGrpSpPr>
          <p:cNvPr id="4" name="Group 3">
            <a:extLst>
              <a:ext uri="{FF2B5EF4-FFF2-40B4-BE49-F238E27FC236}">
                <a16:creationId xmlns:a16="http://schemas.microsoft.com/office/drawing/2014/main" id="{A589E8DA-75E2-47BA-A9B6-5F86FDB30809}"/>
              </a:ext>
            </a:extLst>
          </p:cNvPr>
          <p:cNvGrpSpPr/>
          <p:nvPr/>
        </p:nvGrpSpPr>
        <p:grpSpPr>
          <a:xfrm>
            <a:off x="2732752" y="1581915"/>
            <a:ext cx="3681125" cy="3675885"/>
            <a:chOff x="2732752" y="1581915"/>
            <a:chExt cx="3681125" cy="3675885"/>
          </a:xfrm>
        </p:grpSpPr>
        <p:grpSp>
          <p:nvGrpSpPr>
            <p:cNvPr id="20" name="Group 19">
              <a:extLst>
                <a:ext uri="{FF2B5EF4-FFF2-40B4-BE49-F238E27FC236}">
                  <a16:creationId xmlns:a16="http://schemas.microsoft.com/office/drawing/2014/main" id="{D914E754-148D-4A62-9308-2391C7147784}"/>
                </a:ext>
              </a:extLst>
            </p:cNvPr>
            <p:cNvGrpSpPr/>
            <p:nvPr/>
          </p:nvGrpSpPr>
          <p:grpSpPr>
            <a:xfrm>
              <a:off x="2732752" y="1581915"/>
              <a:ext cx="3681125" cy="3675885"/>
              <a:chOff x="2732752" y="1501763"/>
              <a:chExt cx="3681125" cy="3675885"/>
            </a:xfrm>
          </p:grpSpPr>
          <p:sp>
            <p:nvSpPr>
              <p:cNvPr id="10" name="Freeform: Shape 9">
                <a:extLst>
                  <a:ext uri="{FF2B5EF4-FFF2-40B4-BE49-F238E27FC236}">
                    <a16:creationId xmlns:a16="http://schemas.microsoft.com/office/drawing/2014/main" id="{0265E45A-3CB8-459F-B98B-261978D5C2D7}"/>
                  </a:ext>
                </a:extLst>
              </p:cNvPr>
              <p:cNvSpPr/>
              <p:nvPr/>
            </p:nvSpPr>
            <p:spPr>
              <a:xfrm>
                <a:off x="4408128" y="1507434"/>
                <a:ext cx="2005749" cy="3122877"/>
              </a:xfrm>
              <a:custGeom>
                <a:avLst/>
                <a:gdLst>
                  <a:gd name="connsiteX0" fmla="*/ 320282 w 2153704"/>
                  <a:gd name="connsiteY0" fmla="*/ 233132 h 3369069"/>
                  <a:gd name="connsiteX1" fmla="*/ 25508 w 2153704"/>
                  <a:gd name="connsiteY1" fmla="*/ 1027216 h 3369069"/>
                  <a:gd name="connsiteX2" fmla="*/ 91682 w 2153704"/>
                  <a:gd name="connsiteY2" fmla="*/ 1839348 h 3369069"/>
                  <a:gd name="connsiteX3" fmla="*/ 699276 w 2153704"/>
                  <a:gd name="connsiteY3" fmla="*/ 2212327 h 3369069"/>
                  <a:gd name="connsiteX4" fmla="*/ 1270776 w 2153704"/>
                  <a:gd name="connsiteY4" fmla="*/ 2404832 h 3369069"/>
                  <a:gd name="connsiteX5" fmla="*/ 1132413 w 2153704"/>
                  <a:gd name="connsiteY5" fmla="*/ 3126727 h 3369069"/>
                  <a:gd name="connsiteX6" fmla="*/ 1998687 w 2153704"/>
                  <a:gd name="connsiteY6" fmla="*/ 3126727 h 3369069"/>
                  <a:gd name="connsiteX7" fmla="*/ 1986655 w 2153704"/>
                  <a:gd name="connsiteY7" fmla="*/ 251180 h 3369069"/>
                  <a:gd name="connsiteX8" fmla="*/ 320282 w 2153704"/>
                  <a:gd name="connsiteY8" fmla="*/ 233132 h 3369069"/>
                  <a:gd name="connsiteX0" fmla="*/ 320282 w 2104249"/>
                  <a:gd name="connsiteY0" fmla="*/ 145940 h 3281877"/>
                  <a:gd name="connsiteX1" fmla="*/ 25508 w 2104249"/>
                  <a:gd name="connsiteY1" fmla="*/ 940024 h 3281877"/>
                  <a:gd name="connsiteX2" fmla="*/ 91682 w 2104249"/>
                  <a:gd name="connsiteY2" fmla="*/ 1752156 h 3281877"/>
                  <a:gd name="connsiteX3" fmla="*/ 699276 w 2104249"/>
                  <a:gd name="connsiteY3" fmla="*/ 2125135 h 3281877"/>
                  <a:gd name="connsiteX4" fmla="*/ 1270776 w 2104249"/>
                  <a:gd name="connsiteY4" fmla="*/ 2317640 h 3281877"/>
                  <a:gd name="connsiteX5" fmla="*/ 1132413 w 2104249"/>
                  <a:gd name="connsiteY5" fmla="*/ 3039535 h 3281877"/>
                  <a:gd name="connsiteX6" fmla="*/ 1998687 w 2104249"/>
                  <a:gd name="connsiteY6" fmla="*/ 3039535 h 3281877"/>
                  <a:gd name="connsiteX7" fmla="*/ 1890403 w 2104249"/>
                  <a:gd name="connsiteY7" fmla="*/ 296336 h 3281877"/>
                  <a:gd name="connsiteX8" fmla="*/ 320282 w 2104249"/>
                  <a:gd name="connsiteY8" fmla="*/ 145940 h 3281877"/>
                  <a:gd name="connsiteX0" fmla="*/ 320282 w 2129915"/>
                  <a:gd name="connsiteY0" fmla="*/ 43245 h 3179182"/>
                  <a:gd name="connsiteX1" fmla="*/ 25508 w 2129915"/>
                  <a:gd name="connsiteY1" fmla="*/ 837329 h 3179182"/>
                  <a:gd name="connsiteX2" fmla="*/ 91682 w 2129915"/>
                  <a:gd name="connsiteY2" fmla="*/ 1649461 h 3179182"/>
                  <a:gd name="connsiteX3" fmla="*/ 699276 w 2129915"/>
                  <a:gd name="connsiteY3" fmla="*/ 2022440 h 3179182"/>
                  <a:gd name="connsiteX4" fmla="*/ 1270776 w 2129915"/>
                  <a:gd name="connsiteY4" fmla="*/ 2214945 h 3179182"/>
                  <a:gd name="connsiteX5" fmla="*/ 1132413 w 2129915"/>
                  <a:gd name="connsiteY5" fmla="*/ 2936840 h 3179182"/>
                  <a:gd name="connsiteX6" fmla="*/ 1998687 w 2129915"/>
                  <a:gd name="connsiteY6" fmla="*/ 2936840 h 3179182"/>
                  <a:gd name="connsiteX7" fmla="*/ 1890403 w 2129915"/>
                  <a:gd name="connsiteY7" fmla="*/ 193641 h 3179182"/>
                  <a:gd name="connsiteX8" fmla="*/ 320282 w 2129915"/>
                  <a:gd name="connsiteY8" fmla="*/ 43245 h 3179182"/>
                  <a:gd name="connsiteX0" fmla="*/ 320282 w 2108335"/>
                  <a:gd name="connsiteY0" fmla="*/ 36878 h 3172815"/>
                  <a:gd name="connsiteX1" fmla="*/ 25508 w 2108335"/>
                  <a:gd name="connsiteY1" fmla="*/ 830962 h 3172815"/>
                  <a:gd name="connsiteX2" fmla="*/ 91682 w 2108335"/>
                  <a:gd name="connsiteY2" fmla="*/ 1643094 h 3172815"/>
                  <a:gd name="connsiteX3" fmla="*/ 699276 w 2108335"/>
                  <a:gd name="connsiteY3" fmla="*/ 2016073 h 3172815"/>
                  <a:gd name="connsiteX4" fmla="*/ 1270776 w 2108335"/>
                  <a:gd name="connsiteY4" fmla="*/ 2208578 h 3172815"/>
                  <a:gd name="connsiteX5" fmla="*/ 1132413 w 2108335"/>
                  <a:gd name="connsiteY5" fmla="*/ 2930473 h 3172815"/>
                  <a:gd name="connsiteX6" fmla="*/ 1998687 w 2108335"/>
                  <a:gd name="connsiteY6" fmla="*/ 2930473 h 3172815"/>
                  <a:gd name="connsiteX7" fmla="*/ 1890403 w 2108335"/>
                  <a:gd name="connsiteY7" fmla="*/ 187274 h 3172815"/>
                  <a:gd name="connsiteX8" fmla="*/ 320282 w 2108335"/>
                  <a:gd name="connsiteY8" fmla="*/ 36878 h 3172815"/>
                  <a:gd name="connsiteX0" fmla="*/ 320282 w 2056730"/>
                  <a:gd name="connsiteY0" fmla="*/ 146336 h 3277925"/>
                  <a:gd name="connsiteX1" fmla="*/ 25508 w 2056730"/>
                  <a:gd name="connsiteY1" fmla="*/ 940420 h 3277925"/>
                  <a:gd name="connsiteX2" fmla="*/ 91682 w 2056730"/>
                  <a:gd name="connsiteY2" fmla="*/ 1752552 h 3277925"/>
                  <a:gd name="connsiteX3" fmla="*/ 699276 w 2056730"/>
                  <a:gd name="connsiteY3" fmla="*/ 2125531 h 3277925"/>
                  <a:gd name="connsiteX4" fmla="*/ 1270776 w 2056730"/>
                  <a:gd name="connsiteY4" fmla="*/ 2318036 h 3277925"/>
                  <a:gd name="connsiteX5" fmla="*/ 1132413 w 2056730"/>
                  <a:gd name="connsiteY5" fmla="*/ 3039931 h 3277925"/>
                  <a:gd name="connsiteX6" fmla="*/ 1914466 w 2056730"/>
                  <a:gd name="connsiteY6" fmla="*/ 3033916 h 3277925"/>
                  <a:gd name="connsiteX7" fmla="*/ 1890403 w 2056730"/>
                  <a:gd name="connsiteY7" fmla="*/ 296732 h 3277925"/>
                  <a:gd name="connsiteX8" fmla="*/ 320282 w 2056730"/>
                  <a:gd name="connsiteY8" fmla="*/ 146336 h 3277925"/>
                  <a:gd name="connsiteX0" fmla="*/ 320282 w 2020610"/>
                  <a:gd name="connsiteY0" fmla="*/ 146336 h 3277925"/>
                  <a:gd name="connsiteX1" fmla="*/ 25508 w 2020610"/>
                  <a:gd name="connsiteY1" fmla="*/ 940420 h 3277925"/>
                  <a:gd name="connsiteX2" fmla="*/ 91682 w 2020610"/>
                  <a:gd name="connsiteY2" fmla="*/ 1752552 h 3277925"/>
                  <a:gd name="connsiteX3" fmla="*/ 699276 w 2020610"/>
                  <a:gd name="connsiteY3" fmla="*/ 2125531 h 3277925"/>
                  <a:gd name="connsiteX4" fmla="*/ 1270776 w 2020610"/>
                  <a:gd name="connsiteY4" fmla="*/ 2318036 h 3277925"/>
                  <a:gd name="connsiteX5" fmla="*/ 1132413 w 2020610"/>
                  <a:gd name="connsiteY5" fmla="*/ 3039931 h 3277925"/>
                  <a:gd name="connsiteX6" fmla="*/ 1914466 w 2020610"/>
                  <a:gd name="connsiteY6" fmla="*/ 3033916 h 3277925"/>
                  <a:gd name="connsiteX7" fmla="*/ 1890403 w 2020610"/>
                  <a:gd name="connsiteY7" fmla="*/ 296732 h 3277925"/>
                  <a:gd name="connsiteX8" fmla="*/ 320282 w 2020610"/>
                  <a:gd name="connsiteY8" fmla="*/ 146336 h 3277925"/>
                  <a:gd name="connsiteX0" fmla="*/ 320282 w 2031219"/>
                  <a:gd name="connsiteY0" fmla="*/ 46661 h 3178250"/>
                  <a:gd name="connsiteX1" fmla="*/ 25508 w 2031219"/>
                  <a:gd name="connsiteY1" fmla="*/ 840745 h 3178250"/>
                  <a:gd name="connsiteX2" fmla="*/ 91682 w 2031219"/>
                  <a:gd name="connsiteY2" fmla="*/ 1652877 h 3178250"/>
                  <a:gd name="connsiteX3" fmla="*/ 699276 w 2031219"/>
                  <a:gd name="connsiteY3" fmla="*/ 2025856 h 3178250"/>
                  <a:gd name="connsiteX4" fmla="*/ 1270776 w 2031219"/>
                  <a:gd name="connsiteY4" fmla="*/ 2218361 h 3178250"/>
                  <a:gd name="connsiteX5" fmla="*/ 1132413 w 2031219"/>
                  <a:gd name="connsiteY5" fmla="*/ 2940256 h 3178250"/>
                  <a:gd name="connsiteX6" fmla="*/ 1914466 w 2031219"/>
                  <a:gd name="connsiteY6" fmla="*/ 2934241 h 3178250"/>
                  <a:gd name="connsiteX7" fmla="*/ 1890403 w 2031219"/>
                  <a:gd name="connsiteY7" fmla="*/ 197057 h 3178250"/>
                  <a:gd name="connsiteX8" fmla="*/ 320282 w 2031219"/>
                  <a:gd name="connsiteY8" fmla="*/ 46661 h 3178250"/>
                  <a:gd name="connsiteX0" fmla="*/ 320282 w 2031219"/>
                  <a:gd name="connsiteY0" fmla="*/ 7383 h 3138972"/>
                  <a:gd name="connsiteX1" fmla="*/ 25508 w 2031219"/>
                  <a:gd name="connsiteY1" fmla="*/ 801467 h 3138972"/>
                  <a:gd name="connsiteX2" fmla="*/ 91682 w 2031219"/>
                  <a:gd name="connsiteY2" fmla="*/ 1613599 h 3138972"/>
                  <a:gd name="connsiteX3" fmla="*/ 699276 w 2031219"/>
                  <a:gd name="connsiteY3" fmla="*/ 1986578 h 3138972"/>
                  <a:gd name="connsiteX4" fmla="*/ 1270776 w 2031219"/>
                  <a:gd name="connsiteY4" fmla="*/ 2179083 h 3138972"/>
                  <a:gd name="connsiteX5" fmla="*/ 1132413 w 2031219"/>
                  <a:gd name="connsiteY5" fmla="*/ 2900978 h 3138972"/>
                  <a:gd name="connsiteX6" fmla="*/ 1914466 w 2031219"/>
                  <a:gd name="connsiteY6" fmla="*/ 2894963 h 3138972"/>
                  <a:gd name="connsiteX7" fmla="*/ 1890403 w 2031219"/>
                  <a:gd name="connsiteY7" fmla="*/ 157779 h 3138972"/>
                  <a:gd name="connsiteX8" fmla="*/ 320282 w 2031219"/>
                  <a:gd name="connsiteY8" fmla="*/ 7383 h 3138972"/>
                  <a:gd name="connsiteX0" fmla="*/ 320282 w 2031219"/>
                  <a:gd name="connsiteY0" fmla="*/ 7383 h 3127730"/>
                  <a:gd name="connsiteX1" fmla="*/ 25508 w 2031219"/>
                  <a:gd name="connsiteY1" fmla="*/ 801467 h 3127730"/>
                  <a:gd name="connsiteX2" fmla="*/ 91682 w 2031219"/>
                  <a:gd name="connsiteY2" fmla="*/ 1613599 h 3127730"/>
                  <a:gd name="connsiteX3" fmla="*/ 699276 w 2031219"/>
                  <a:gd name="connsiteY3" fmla="*/ 1986578 h 3127730"/>
                  <a:gd name="connsiteX4" fmla="*/ 1024129 w 2031219"/>
                  <a:gd name="connsiteY4" fmla="*/ 2437762 h 3127730"/>
                  <a:gd name="connsiteX5" fmla="*/ 1132413 w 2031219"/>
                  <a:gd name="connsiteY5" fmla="*/ 2900978 h 3127730"/>
                  <a:gd name="connsiteX6" fmla="*/ 1914466 w 2031219"/>
                  <a:gd name="connsiteY6" fmla="*/ 2894963 h 3127730"/>
                  <a:gd name="connsiteX7" fmla="*/ 1890403 w 2031219"/>
                  <a:gd name="connsiteY7" fmla="*/ 157779 h 3127730"/>
                  <a:gd name="connsiteX8" fmla="*/ 320282 w 2031219"/>
                  <a:gd name="connsiteY8" fmla="*/ 7383 h 3127730"/>
                  <a:gd name="connsiteX0" fmla="*/ 320282 w 2003169"/>
                  <a:gd name="connsiteY0" fmla="*/ 46660 h 3167007"/>
                  <a:gd name="connsiteX1" fmla="*/ 25508 w 2003169"/>
                  <a:gd name="connsiteY1" fmla="*/ 840744 h 3167007"/>
                  <a:gd name="connsiteX2" fmla="*/ 91682 w 2003169"/>
                  <a:gd name="connsiteY2" fmla="*/ 1652876 h 3167007"/>
                  <a:gd name="connsiteX3" fmla="*/ 699276 w 2003169"/>
                  <a:gd name="connsiteY3" fmla="*/ 2025855 h 3167007"/>
                  <a:gd name="connsiteX4" fmla="*/ 1024129 w 2003169"/>
                  <a:gd name="connsiteY4" fmla="*/ 2477039 h 3167007"/>
                  <a:gd name="connsiteX5" fmla="*/ 1132413 w 2003169"/>
                  <a:gd name="connsiteY5" fmla="*/ 2940255 h 3167007"/>
                  <a:gd name="connsiteX6" fmla="*/ 1914466 w 2003169"/>
                  <a:gd name="connsiteY6" fmla="*/ 2934240 h 3167007"/>
                  <a:gd name="connsiteX7" fmla="*/ 1848292 w 2003169"/>
                  <a:gd name="connsiteY7" fmla="*/ 197056 h 3167007"/>
                  <a:gd name="connsiteX8" fmla="*/ 320282 w 2003169"/>
                  <a:gd name="connsiteY8" fmla="*/ 46660 h 3167007"/>
                  <a:gd name="connsiteX0" fmla="*/ 320282 w 2005749"/>
                  <a:gd name="connsiteY0" fmla="*/ 35450 h 3155797"/>
                  <a:gd name="connsiteX1" fmla="*/ 25508 w 2005749"/>
                  <a:gd name="connsiteY1" fmla="*/ 829534 h 3155797"/>
                  <a:gd name="connsiteX2" fmla="*/ 91682 w 2005749"/>
                  <a:gd name="connsiteY2" fmla="*/ 1641666 h 3155797"/>
                  <a:gd name="connsiteX3" fmla="*/ 699276 w 2005749"/>
                  <a:gd name="connsiteY3" fmla="*/ 2014645 h 3155797"/>
                  <a:gd name="connsiteX4" fmla="*/ 1024129 w 2005749"/>
                  <a:gd name="connsiteY4" fmla="*/ 2465829 h 3155797"/>
                  <a:gd name="connsiteX5" fmla="*/ 1132413 w 2005749"/>
                  <a:gd name="connsiteY5" fmla="*/ 2929045 h 3155797"/>
                  <a:gd name="connsiteX6" fmla="*/ 1914466 w 2005749"/>
                  <a:gd name="connsiteY6" fmla="*/ 2923030 h 3155797"/>
                  <a:gd name="connsiteX7" fmla="*/ 1848292 w 2005749"/>
                  <a:gd name="connsiteY7" fmla="*/ 185846 h 3155797"/>
                  <a:gd name="connsiteX8" fmla="*/ 320282 w 2005749"/>
                  <a:gd name="connsiteY8" fmla="*/ 35450 h 3155797"/>
                  <a:gd name="connsiteX0" fmla="*/ 320282 w 2005749"/>
                  <a:gd name="connsiteY0" fmla="*/ 2530 h 3122877"/>
                  <a:gd name="connsiteX1" fmla="*/ 25508 w 2005749"/>
                  <a:gd name="connsiteY1" fmla="*/ 796614 h 3122877"/>
                  <a:gd name="connsiteX2" fmla="*/ 91682 w 2005749"/>
                  <a:gd name="connsiteY2" fmla="*/ 1608746 h 3122877"/>
                  <a:gd name="connsiteX3" fmla="*/ 699276 w 2005749"/>
                  <a:gd name="connsiteY3" fmla="*/ 1981725 h 3122877"/>
                  <a:gd name="connsiteX4" fmla="*/ 1024129 w 2005749"/>
                  <a:gd name="connsiteY4" fmla="*/ 2432909 h 3122877"/>
                  <a:gd name="connsiteX5" fmla="*/ 1132413 w 2005749"/>
                  <a:gd name="connsiteY5" fmla="*/ 2896125 h 3122877"/>
                  <a:gd name="connsiteX6" fmla="*/ 1914466 w 2005749"/>
                  <a:gd name="connsiteY6" fmla="*/ 2890110 h 3122877"/>
                  <a:gd name="connsiteX7" fmla="*/ 1848292 w 2005749"/>
                  <a:gd name="connsiteY7" fmla="*/ 152926 h 3122877"/>
                  <a:gd name="connsiteX8" fmla="*/ 320282 w 2005749"/>
                  <a:gd name="connsiteY8" fmla="*/ 2530 h 31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5749" h="3122877">
                    <a:moveTo>
                      <a:pt x="320282" y="2530"/>
                    </a:moveTo>
                    <a:cubicBezTo>
                      <a:pt x="16485" y="19574"/>
                      <a:pt x="63608" y="528911"/>
                      <a:pt x="25508" y="796614"/>
                    </a:cubicBezTo>
                    <a:cubicBezTo>
                      <a:pt x="-12592" y="1064317"/>
                      <a:pt x="-20613" y="1411228"/>
                      <a:pt x="91682" y="1608746"/>
                    </a:cubicBezTo>
                    <a:cubicBezTo>
                      <a:pt x="203977" y="1806265"/>
                      <a:pt x="543868" y="1844365"/>
                      <a:pt x="699276" y="1981725"/>
                    </a:cubicBezTo>
                    <a:cubicBezTo>
                      <a:pt x="854684" y="2119085"/>
                      <a:pt x="951940" y="2280509"/>
                      <a:pt x="1024129" y="2432909"/>
                    </a:cubicBezTo>
                    <a:cubicBezTo>
                      <a:pt x="1096318" y="2585309"/>
                      <a:pt x="984024" y="2819925"/>
                      <a:pt x="1132413" y="2896125"/>
                    </a:cubicBezTo>
                    <a:cubicBezTo>
                      <a:pt x="1280802" y="2972325"/>
                      <a:pt x="1772092" y="3369368"/>
                      <a:pt x="1914466" y="2890110"/>
                    </a:cubicBezTo>
                    <a:cubicBezTo>
                      <a:pt x="1936524" y="2398820"/>
                      <a:pt x="2144068" y="249179"/>
                      <a:pt x="1848292" y="152926"/>
                    </a:cubicBezTo>
                    <a:cubicBezTo>
                      <a:pt x="1552516" y="56673"/>
                      <a:pt x="624079" y="-14514"/>
                      <a:pt x="320282" y="2530"/>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68B57DB-736F-4A5C-B9F4-C9F746F1ADB3}"/>
                  </a:ext>
                </a:extLst>
              </p:cNvPr>
              <p:cNvSpPr/>
              <p:nvPr/>
            </p:nvSpPr>
            <p:spPr>
              <a:xfrm>
                <a:off x="3383901" y="3146726"/>
                <a:ext cx="3009500" cy="2030922"/>
              </a:xfrm>
              <a:custGeom>
                <a:avLst/>
                <a:gdLst>
                  <a:gd name="connsiteX0" fmla="*/ 1103877 w 3009500"/>
                  <a:gd name="connsiteY0" fmla="*/ 95782 h 2030922"/>
                  <a:gd name="connsiteX1" fmla="*/ 1434745 w 3009500"/>
                  <a:gd name="connsiteY1" fmla="*/ 59687 h 2030922"/>
                  <a:gd name="connsiteX2" fmla="*/ 1831787 w 3009500"/>
                  <a:gd name="connsiteY2" fmla="*/ 23593 h 2030922"/>
                  <a:gd name="connsiteX3" fmla="*/ 2120545 w 3009500"/>
                  <a:gd name="connsiteY3" fmla="*/ 450714 h 2030922"/>
                  <a:gd name="connsiteX4" fmla="*/ 2108514 w 3009500"/>
                  <a:gd name="connsiteY4" fmla="*/ 950024 h 2030922"/>
                  <a:gd name="connsiteX5" fmla="*/ 2607824 w 3009500"/>
                  <a:gd name="connsiteY5" fmla="*/ 1076356 h 2030922"/>
                  <a:gd name="connsiteX6" fmla="*/ 2938693 w 3009500"/>
                  <a:gd name="connsiteY6" fmla="*/ 1316987 h 2030922"/>
                  <a:gd name="connsiteX7" fmla="*/ 2974787 w 3009500"/>
                  <a:gd name="connsiteY7" fmla="*/ 1810282 h 2030922"/>
                  <a:gd name="connsiteX8" fmla="*/ 2529619 w 3009500"/>
                  <a:gd name="connsiteY8" fmla="*/ 1966693 h 2030922"/>
                  <a:gd name="connsiteX9" fmla="*/ 219556 w 3009500"/>
                  <a:gd name="connsiteY9" fmla="*/ 1954661 h 2030922"/>
                  <a:gd name="connsiteX10" fmla="*/ 189477 w 3009500"/>
                  <a:gd name="connsiteY10" fmla="*/ 1064324 h 2030922"/>
                  <a:gd name="connsiteX11" fmla="*/ 1055751 w 3009500"/>
                  <a:gd name="connsiteY11" fmla="*/ 901898 h 2030922"/>
                  <a:gd name="connsiteX12" fmla="*/ 1103877 w 3009500"/>
                  <a:gd name="connsiteY12" fmla="*/ 95782 h 2030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09500" h="2030922">
                    <a:moveTo>
                      <a:pt x="1103877" y="95782"/>
                    </a:moveTo>
                    <a:cubicBezTo>
                      <a:pt x="1167043" y="-44586"/>
                      <a:pt x="1434745" y="59687"/>
                      <a:pt x="1434745" y="59687"/>
                    </a:cubicBezTo>
                    <a:cubicBezTo>
                      <a:pt x="1556063" y="47656"/>
                      <a:pt x="1717487" y="-41578"/>
                      <a:pt x="1831787" y="23593"/>
                    </a:cubicBezTo>
                    <a:cubicBezTo>
                      <a:pt x="1946087" y="88764"/>
                      <a:pt x="2074424" y="296309"/>
                      <a:pt x="2120545" y="450714"/>
                    </a:cubicBezTo>
                    <a:cubicBezTo>
                      <a:pt x="2166666" y="605119"/>
                      <a:pt x="2027301" y="845750"/>
                      <a:pt x="2108514" y="950024"/>
                    </a:cubicBezTo>
                    <a:cubicBezTo>
                      <a:pt x="2189727" y="1054298"/>
                      <a:pt x="2469461" y="1015195"/>
                      <a:pt x="2607824" y="1076356"/>
                    </a:cubicBezTo>
                    <a:cubicBezTo>
                      <a:pt x="2746187" y="1137517"/>
                      <a:pt x="2877533" y="1194666"/>
                      <a:pt x="2938693" y="1316987"/>
                    </a:cubicBezTo>
                    <a:cubicBezTo>
                      <a:pt x="2999853" y="1439308"/>
                      <a:pt x="3042966" y="1701998"/>
                      <a:pt x="2974787" y="1810282"/>
                    </a:cubicBezTo>
                    <a:cubicBezTo>
                      <a:pt x="2906608" y="1918566"/>
                      <a:pt x="2988824" y="1942630"/>
                      <a:pt x="2529619" y="1966693"/>
                    </a:cubicBezTo>
                    <a:cubicBezTo>
                      <a:pt x="2070414" y="1990756"/>
                      <a:pt x="609580" y="2105056"/>
                      <a:pt x="219556" y="1954661"/>
                    </a:cubicBezTo>
                    <a:cubicBezTo>
                      <a:pt x="-170468" y="1804266"/>
                      <a:pt x="50111" y="1239785"/>
                      <a:pt x="189477" y="1064324"/>
                    </a:cubicBezTo>
                    <a:cubicBezTo>
                      <a:pt x="328843" y="888864"/>
                      <a:pt x="900343" y="1059311"/>
                      <a:pt x="1055751" y="901898"/>
                    </a:cubicBezTo>
                    <a:cubicBezTo>
                      <a:pt x="1211159" y="744485"/>
                      <a:pt x="1040711" y="236150"/>
                      <a:pt x="1103877" y="95782"/>
                    </a:cubicBez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AD56F1E-2E0B-4CF2-9E31-4F0A1BE779B8}"/>
                  </a:ext>
                </a:extLst>
              </p:cNvPr>
              <p:cNvSpPr/>
              <p:nvPr/>
            </p:nvSpPr>
            <p:spPr>
              <a:xfrm>
                <a:off x="3200399" y="1972236"/>
                <a:ext cx="1447796" cy="1841244"/>
              </a:xfrm>
              <a:prstGeom prst="roundRect">
                <a:avLst/>
              </a:prstGeom>
              <a:gradFill flip="none" rotWithShape="1">
                <a:gsLst>
                  <a:gs pos="0">
                    <a:srgbClr val="66FF66">
                      <a:shade val="30000"/>
                      <a:satMod val="115000"/>
                    </a:srgbClr>
                  </a:gs>
                  <a:gs pos="50000">
                    <a:srgbClr val="66FF66">
                      <a:shade val="67500"/>
                      <a:satMod val="115000"/>
                    </a:srgbClr>
                  </a:gs>
                  <a:gs pos="100000">
                    <a:srgbClr val="66FF66">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A80538D9-7958-4DDB-B3A9-824D56D8BB03}"/>
                  </a:ext>
                </a:extLst>
              </p:cNvPr>
              <p:cNvSpPr/>
              <p:nvPr/>
            </p:nvSpPr>
            <p:spPr>
              <a:xfrm>
                <a:off x="3134019" y="1501763"/>
                <a:ext cx="1523991" cy="526475"/>
              </a:xfrm>
              <a:prstGeom prst="roundRect">
                <a:avLst>
                  <a:gd name="adj" fmla="val 49804"/>
                </a:avLst>
              </a:prstGeom>
              <a:gradFill flip="none" rotWithShape="1">
                <a:gsLst>
                  <a:gs pos="0">
                    <a:srgbClr val="558ED5">
                      <a:shade val="30000"/>
                      <a:satMod val="115000"/>
                    </a:srgbClr>
                  </a:gs>
                  <a:gs pos="50000">
                    <a:srgbClr val="558ED5">
                      <a:shade val="67500"/>
                      <a:satMod val="115000"/>
                    </a:srgbClr>
                  </a:gs>
                  <a:gs pos="100000">
                    <a:srgbClr val="558ED5">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DFD2A90-4A6F-44A8-9B8B-37BA44C91509}"/>
                  </a:ext>
                </a:extLst>
              </p:cNvPr>
              <p:cNvSpPr/>
              <p:nvPr/>
            </p:nvSpPr>
            <p:spPr>
              <a:xfrm>
                <a:off x="2743198" y="1515035"/>
                <a:ext cx="564501" cy="2371122"/>
              </a:xfrm>
              <a:prstGeom prst="roundRect">
                <a:avLst>
                  <a:gd name="adj" fmla="val 50000"/>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C8D3F8B-E069-4130-AC72-523B9F545BB1}"/>
                  </a:ext>
                </a:extLst>
              </p:cNvPr>
              <p:cNvSpPr/>
              <p:nvPr/>
            </p:nvSpPr>
            <p:spPr>
              <a:xfrm>
                <a:off x="2732752" y="3740988"/>
                <a:ext cx="1887311" cy="1425647"/>
              </a:xfrm>
              <a:custGeom>
                <a:avLst/>
                <a:gdLst>
                  <a:gd name="connsiteX0" fmla="*/ 4432 w 1887311"/>
                  <a:gd name="connsiteY0" fmla="*/ 379828 h 1425647"/>
                  <a:gd name="connsiteX1" fmla="*/ 214985 w 1887311"/>
                  <a:gd name="connsiteY1" fmla="*/ 48959 h 1425647"/>
                  <a:gd name="connsiteX2" fmla="*/ 1201574 w 1887311"/>
                  <a:gd name="connsiteY2" fmla="*/ 48959 h 1425647"/>
                  <a:gd name="connsiteX3" fmla="*/ 1815185 w 1887311"/>
                  <a:gd name="connsiteY3" fmla="*/ 24896 h 1425647"/>
                  <a:gd name="connsiteX4" fmla="*/ 1767059 w 1887311"/>
                  <a:gd name="connsiteY4" fmla="*/ 446001 h 1425647"/>
                  <a:gd name="connsiteX5" fmla="*/ 846643 w 1887311"/>
                  <a:gd name="connsiteY5" fmla="*/ 620459 h 1425647"/>
                  <a:gd name="connsiteX6" fmla="*/ 678201 w 1887311"/>
                  <a:gd name="connsiteY6" fmla="*/ 1294228 h 1425647"/>
                  <a:gd name="connsiteX7" fmla="*/ 359364 w 1887311"/>
                  <a:gd name="connsiteY7" fmla="*/ 1420559 h 1425647"/>
                  <a:gd name="connsiteX8" fmla="*/ 94669 w 1887311"/>
                  <a:gd name="connsiteY8" fmla="*/ 1210007 h 1425647"/>
                  <a:gd name="connsiteX9" fmla="*/ 4432 w 1887311"/>
                  <a:gd name="connsiteY9" fmla="*/ 379828 h 1425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7311" h="1425647">
                    <a:moveTo>
                      <a:pt x="4432" y="379828"/>
                    </a:moveTo>
                    <a:cubicBezTo>
                      <a:pt x="24485" y="186320"/>
                      <a:pt x="15461" y="104104"/>
                      <a:pt x="214985" y="48959"/>
                    </a:cubicBezTo>
                    <a:cubicBezTo>
                      <a:pt x="414509" y="-6186"/>
                      <a:pt x="934874" y="52969"/>
                      <a:pt x="1201574" y="48959"/>
                    </a:cubicBezTo>
                    <a:cubicBezTo>
                      <a:pt x="1468274" y="44949"/>
                      <a:pt x="1720938" y="-41278"/>
                      <a:pt x="1815185" y="24896"/>
                    </a:cubicBezTo>
                    <a:cubicBezTo>
                      <a:pt x="1909432" y="91070"/>
                      <a:pt x="1928483" y="346741"/>
                      <a:pt x="1767059" y="446001"/>
                    </a:cubicBezTo>
                    <a:cubicBezTo>
                      <a:pt x="1605635" y="545261"/>
                      <a:pt x="1028119" y="479088"/>
                      <a:pt x="846643" y="620459"/>
                    </a:cubicBezTo>
                    <a:cubicBezTo>
                      <a:pt x="665167" y="761830"/>
                      <a:pt x="759414" y="1160878"/>
                      <a:pt x="678201" y="1294228"/>
                    </a:cubicBezTo>
                    <a:cubicBezTo>
                      <a:pt x="596988" y="1427578"/>
                      <a:pt x="456619" y="1434596"/>
                      <a:pt x="359364" y="1420559"/>
                    </a:cubicBezTo>
                    <a:cubicBezTo>
                      <a:pt x="262109" y="1406522"/>
                      <a:pt x="153824" y="1381457"/>
                      <a:pt x="94669" y="1210007"/>
                    </a:cubicBezTo>
                    <a:cubicBezTo>
                      <a:pt x="35514" y="1038557"/>
                      <a:pt x="-15621" y="573336"/>
                      <a:pt x="4432" y="379828"/>
                    </a:cubicBezTo>
                    <a:close/>
                  </a:path>
                </a:pathLst>
              </a:custGeom>
              <a:gradFill flip="none" rotWithShape="1">
                <a:gsLst>
                  <a:gs pos="0">
                    <a:srgbClr val="33CCFF">
                      <a:shade val="30000"/>
                      <a:satMod val="115000"/>
                    </a:srgbClr>
                  </a:gs>
                  <a:gs pos="50000">
                    <a:srgbClr val="33CCFF">
                      <a:shade val="67500"/>
                      <a:satMod val="115000"/>
                    </a:srgbClr>
                  </a:gs>
                  <a:gs pos="100000">
                    <a:srgbClr val="33CCFF">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30992046-64B0-4ABC-9811-5CA8E796B57C}"/>
                  </a:ext>
                </a:extLst>
              </p:cNvPr>
              <p:cNvSpPr/>
              <p:nvPr/>
            </p:nvSpPr>
            <p:spPr>
              <a:xfrm>
                <a:off x="2743200" y="1516619"/>
                <a:ext cx="3657600" cy="3657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A3D68258-6A1A-42F4-AAD6-B85DB7BE35AE}"/>
                </a:ext>
              </a:extLst>
            </p:cNvPr>
            <p:cNvSpPr/>
            <p:nvPr/>
          </p:nvSpPr>
          <p:spPr>
            <a:xfrm>
              <a:off x="4495799" y="1591596"/>
              <a:ext cx="1897601" cy="168118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64F349A-859D-405D-BC26-18706F9B4B27}"/>
                </a:ext>
              </a:extLst>
            </p:cNvPr>
            <p:cNvSpPr/>
            <p:nvPr/>
          </p:nvSpPr>
          <p:spPr>
            <a:xfrm>
              <a:off x="5410200" y="3280384"/>
              <a:ext cx="990600" cy="106301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1C4CA59-24B6-4C5D-988A-0A4AC85F5C12}"/>
                </a:ext>
              </a:extLst>
            </p:cNvPr>
            <p:cNvSpPr/>
            <p:nvPr/>
          </p:nvSpPr>
          <p:spPr>
            <a:xfrm>
              <a:off x="3383900" y="4355012"/>
              <a:ext cx="3009500" cy="89409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CEA06B91-0A65-4AB1-99AA-938CBE1F1539}"/>
                </a:ext>
              </a:extLst>
            </p:cNvPr>
            <p:cNvSpPr/>
            <p:nvPr/>
          </p:nvSpPr>
          <p:spPr>
            <a:xfrm>
              <a:off x="4408128" y="3268772"/>
              <a:ext cx="1115972" cy="108098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76C2B95-B3EB-42EB-A2E3-648B88440A73}"/>
                </a:ext>
              </a:extLst>
            </p:cNvPr>
            <p:cNvSpPr/>
            <p:nvPr/>
          </p:nvSpPr>
          <p:spPr>
            <a:xfrm>
              <a:off x="3152335" y="2088160"/>
              <a:ext cx="1447796" cy="1814657"/>
            </a:xfrm>
            <a:prstGeom prst="rect">
              <a:avLst/>
            </a:prstGeom>
            <a:solidFill>
              <a:srgbClr val="66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E34BE66-9ECB-483A-9797-AAADAF83D165}"/>
                </a:ext>
              </a:extLst>
            </p:cNvPr>
            <p:cNvSpPr/>
            <p:nvPr/>
          </p:nvSpPr>
          <p:spPr>
            <a:xfrm>
              <a:off x="2743256" y="1595187"/>
              <a:ext cx="592578" cy="216246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C6EA03A-2992-46D9-8ED4-A5A170C888DA}"/>
                </a:ext>
              </a:extLst>
            </p:cNvPr>
            <p:cNvSpPr/>
            <p:nvPr/>
          </p:nvSpPr>
          <p:spPr>
            <a:xfrm>
              <a:off x="3385539" y="3764171"/>
              <a:ext cx="1138398" cy="6053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52D234B-A57D-4DA8-B832-3589B9AA02D6}"/>
                </a:ext>
              </a:extLst>
            </p:cNvPr>
            <p:cNvSpPr/>
            <p:nvPr/>
          </p:nvSpPr>
          <p:spPr>
            <a:xfrm>
              <a:off x="2743198" y="3657600"/>
              <a:ext cx="760893" cy="1589187"/>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CFACF2D-DC85-4D52-AFF8-9F048ADEF8A4}"/>
                </a:ext>
              </a:extLst>
            </p:cNvPr>
            <p:cNvSpPr/>
            <p:nvPr/>
          </p:nvSpPr>
          <p:spPr>
            <a:xfrm>
              <a:off x="3221690" y="1585719"/>
              <a:ext cx="1274108" cy="606084"/>
            </a:xfrm>
            <a:prstGeom prst="rect">
              <a:avLst/>
            </a:prstGeom>
            <a:solidFill>
              <a:srgbClr val="33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Date Placeholder 8">
            <a:extLst>
              <a:ext uri="{FF2B5EF4-FFF2-40B4-BE49-F238E27FC236}">
                <a16:creationId xmlns:a16="http://schemas.microsoft.com/office/drawing/2014/main" id="{8DEF5E23-C5FB-4BEF-A7D6-98FA7AAA6447}"/>
              </a:ext>
            </a:extLst>
          </p:cNvPr>
          <p:cNvSpPr>
            <a:spLocks noGrp="1"/>
          </p:cNvSpPr>
          <p:nvPr>
            <p:ph type="dt" sz="half" idx="10"/>
          </p:nvPr>
        </p:nvSpPr>
        <p:spPr/>
        <p:txBody>
          <a:bodyPr/>
          <a:lstStyle/>
          <a:p>
            <a:r>
              <a:rPr lang="en-US"/>
              <a:t>Chip planning</a:t>
            </a:r>
          </a:p>
        </p:txBody>
      </p:sp>
      <p:sp>
        <p:nvSpPr>
          <p:cNvPr id="11" name="Footer Placeholder 10">
            <a:extLst>
              <a:ext uri="{FF2B5EF4-FFF2-40B4-BE49-F238E27FC236}">
                <a16:creationId xmlns:a16="http://schemas.microsoft.com/office/drawing/2014/main" id="{D4945A45-BEE7-484B-A04B-A7EA0C5BD3FA}"/>
              </a:ext>
            </a:extLst>
          </p:cNvPr>
          <p:cNvSpPr>
            <a:spLocks noGrp="1"/>
          </p:cNvSpPr>
          <p:nvPr>
            <p:ph type="ftr" sz="quarter" idx="11"/>
          </p:nvPr>
        </p:nvSpPr>
        <p:spPr/>
        <p:txBody>
          <a:bodyPr/>
          <a:lstStyle/>
          <a:p>
            <a:r>
              <a:rPr lang="en-US"/>
              <a:t>JC</a:t>
            </a:r>
          </a:p>
        </p:txBody>
      </p:sp>
      <p:sp>
        <p:nvSpPr>
          <p:cNvPr id="13" name="Slide Number Placeholder 12">
            <a:extLst>
              <a:ext uri="{FF2B5EF4-FFF2-40B4-BE49-F238E27FC236}">
                <a16:creationId xmlns:a16="http://schemas.microsoft.com/office/drawing/2014/main" id="{225FD29C-6BD1-42B2-837F-0E7D47787786}"/>
              </a:ext>
            </a:extLst>
          </p:cNvPr>
          <p:cNvSpPr>
            <a:spLocks noGrp="1"/>
          </p:cNvSpPr>
          <p:nvPr>
            <p:ph type="sldNum" sz="quarter" idx="12"/>
          </p:nvPr>
        </p:nvSpPr>
        <p:spPr/>
        <p:txBody>
          <a:bodyPr/>
          <a:lstStyle/>
          <a:p>
            <a:fld id="{B6F15528-21DE-4FAA-801E-634DDDAF4B2B}" type="slidenum">
              <a:rPr lang="en-US" smtClean="0"/>
              <a:t>8</a:t>
            </a:fld>
            <a:endParaRPr lang="en-US"/>
          </a:p>
        </p:txBody>
      </p:sp>
    </p:spTree>
    <p:extLst>
      <p:ext uri="{BB962C8B-B14F-4D97-AF65-F5344CB8AC3E}">
        <p14:creationId xmlns:p14="http://schemas.microsoft.com/office/powerpoint/2010/main" val="1179308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9818-F332-40F7-B7E0-D9A72AABDC80}"/>
              </a:ext>
            </a:extLst>
          </p:cNvPr>
          <p:cNvSpPr>
            <a:spLocks noGrp="1"/>
          </p:cNvSpPr>
          <p:nvPr>
            <p:ph type="title"/>
          </p:nvPr>
        </p:nvSpPr>
        <p:spPr/>
        <p:txBody>
          <a:bodyPr>
            <a:normAutofit fontScale="90000"/>
          </a:bodyPr>
          <a:lstStyle/>
          <a:p>
            <a:r>
              <a:rPr lang="en-US" dirty="0"/>
              <a:t>Legalization (via NLP)</a:t>
            </a:r>
          </a:p>
        </p:txBody>
      </p:sp>
      <p:pic>
        <p:nvPicPr>
          <p:cNvPr id="6" name="c2_10">
            <a:hlinkClick r:id="" action="ppaction://media"/>
            <a:extLst>
              <a:ext uri="{FF2B5EF4-FFF2-40B4-BE49-F238E27FC236}">
                <a16:creationId xmlns:a16="http://schemas.microsoft.com/office/drawing/2014/main" id="{C54F9461-DD01-42B6-82E5-161BE298441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857250"/>
            <a:ext cx="9144000" cy="5143500"/>
          </a:xfrm>
          <a:prstGeom prst="rect">
            <a:avLst/>
          </a:prstGeom>
        </p:spPr>
      </p:pic>
      <p:sp>
        <p:nvSpPr>
          <p:cNvPr id="7" name="Date Placeholder 6">
            <a:extLst>
              <a:ext uri="{FF2B5EF4-FFF2-40B4-BE49-F238E27FC236}">
                <a16:creationId xmlns:a16="http://schemas.microsoft.com/office/drawing/2014/main" id="{39BBEDF5-EDC1-4A8B-9F5F-621006D008A3}"/>
              </a:ext>
            </a:extLst>
          </p:cNvPr>
          <p:cNvSpPr>
            <a:spLocks noGrp="1"/>
          </p:cNvSpPr>
          <p:nvPr>
            <p:ph type="dt" sz="half" idx="10"/>
          </p:nvPr>
        </p:nvSpPr>
        <p:spPr/>
        <p:txBody>
          <a:bodyPr/>
          <a:lstStyle/>
          <a:p>
            <a:r>
              <a:rPr lang="en-US"/>
              <a:t>Chip planning</a:t>
            </a:r>
          </a:p>
        </p:txBody>
      </p:sp>
      <p:sp>
        <p:nvSpPr>
          <p:cNvPr id="8" name="Footer Placeholder 7">
            <a:extLst>
              <a:ext uri="{FF2B5EF4-FFF2-40B4-BE49-F238E27FC236}">
                <a16:creationId xmlns:a16="http://schemas.microsoft.com/office/drawing/2014/main" id="{962495C9-8688-404A-A8AE-059E132C7D92}"/>
              </a:ext>
            </a:extLst>
          </p:cNvPr>
          <p:cNvSpPr>
            <a:spLocks noGrp="1"/>
          </p:cNvSpPr>
          <p:nvPr>
            <p:ph type="ftr" sz="quarter" idx="11"/>
          </p:nvPr>
        </p:nvSpPr>
        <p:spPr/>
        <p:txBody>
          <a:bodyPr/>
          <a:lstStyle/>
          <a:p>
            <a:r>
              <a:rPr lang="en-US"/>
              <a:t>JC</a:t>
            </a:r>
          </a:p>
        </p:txBody>
      </p:sp>
      <p:sp>
        <p:nvSpPr>
          <p:cNvPr id="9" name="Slide Number Placeholder 8">
            <a:extLst>
              <a:ext uri="{FF2B5EF4-FFF2-40B4-BE49-F238E27FC236}">
                <a16:creationId xmlns:a16="http://schemas.microsoft.com/office/drawing/2014/main" id="{B75C23AB-AA65-4E8D-AD35-BDC85C933C9C}"/>
              </a:ext>
            </a:extLst>
          </p:cNvPr>
          <p:cNvSpPr>
            <a:spLocks noGrp="1"/>
          </p:cNvSpPr>
          <p:nvPr>
            <p:ph type="sldNum" sz="quarter" idx="12"/>
          </p:nvPr>
        </p:nvSpPr>
        <p:spPr/>
        <p:txBody>
          <a:bodyPr/>
          <a:lstStyle/>
          <a:p>
            <a:fld id="{B6F15528-21DE-4FAA-801E-634DDDAF4B2B}" type="slidenum">
              <a:rPr lang="en-US" smtClean="0"/>
              <a:t>9</a:t>
            </a:fld>
            <a:endParaRPr lang="en-US"/>
          </a:p>
        </p:txBody>
      </p:sp>
    </p:spTree>
    <p:extLst>
      <p:ext uri="{BB962C8B-B14F-4D97-AF65-F5344CB8AC3E}">
        <p14:creationId xmlns:p14="http://schemas.microsoft.com/office/powerpoint/2010/main" val="284164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473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5794</TotalTime>
  <Words>1753</Words>
  <Application>Microsoft Office PowerPoint</Application>
  <PresentationFormat>On-screen Show (4:3)</PresentationFormat>
  <Paragraphs>329</Paragraphs>
  <Slides>32</Slides>
  <Notes>1</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Cambria Math</vt:lpstr>
      <vt:lpstr>Courier New</vt:lpstr>
      <vt:lpstr>Wingdings</vt:lpstr>
      <vt:lpstr>Office Theme</vt:lpstr>
      <vt:lpstr>Chip planning</vt:lpstr>
      <vt:lpstr>Chip planning</vt:lpstr>
      <vt:lpstr>Chip planning</vt:lpstr>
      <vt:lpstr>Floorplanning flow</vt:lpstr>
      <vt:lpstr>Global placement</vt:lpstr>
      <vt:lpstr>Global placement</vt:lpstr>
      <vt:lpstr>Refined placement</vt:lpstr>
      <vt:lpstr>Rectangle assignment</vt:lpstr>
      <vt:lpstr>Legalization (via NLP)</vt:lpstr>
      <vt:lpstr>Final chip planning</vt:lpstr>
      <vt:lpstr>Backup</vt:lpstr>
      <vt:lpstr>Binned floorplan (single resource)</vt:lpstr>
      <vt:lpstr>Binned floorplan (single resource)</vt:lpstr>
      <vt:lpstr>Variables of the model</vt:lpstr>
      <vt:lpstr>Constraints of the model</vt:lpstr>
      <vt:lpstr>Constraints of the model</vt:lpstr>
      <vt:lpstr>Cost function</vt:lpstr>
      <vt:lpstr>Discussion</vt:lpstr>
      <vt:lpstr>Binned floorplan (multiple resources)</vt:lpstr>
      <vt:lpstr>Binned floorplan (multiple resources)</vt:lpstr>
      <vt:lpstr>Binned floorplan (multiple resources)</vt:lpstr>
      <vt:lpstr>Binned floorplan (multiple resources)</vt:lpstr>
      <vt:lpstr>Redefinition of constraints</vt:lpstr>
      <vt:lpstr>Scalability with quad-trees</vt:lpstr>
      <vt:lpstr>Scalability with quad-trees</vt:lpstr>
      <vt:lpstr>Quad-trees and multiple resources</vt:lpstr>
      <vt:lpstr>Backup (for the future)</vt:lpstr>
      <vt:lpstr>Rectilinear Polygons</vt:lpstr>
      <vt:lpstr>Rectilinear Trees (RTs)</vt:lpstr>
      <vt:lpstr>Rectilinear Trees: examples</vt:lpstr>
      <vt:lpstr>Blocks and rectangles</vt:lpstr>
      <vt:lpstr>Rectangles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Jordi</dc:creator>
  <cp:lastModifiedBy>Jordi Cortadella</cp:lastModifiedBy>
  <cp:revision>1830</cp:revision>
  <dcterms:created xsi:type="dcterms:W3CDTF">2018-02-06T17:20:32Z</dcterms:created>
  <dcterms:modified xsi:type="dcterms:W3CDTF">2022-06-01T09:28:54Z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