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image" Target="../media/image-1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685800"/>
            <a:ext cx="1957388" cy="409575"/>
          </a:xfrm>
          <a:prstGeom prst="roundRect">
            <a:avLst>
              <a:gd name="adj" fmla="val 2232558140"/>
            </a:avLst>
          </a:prstGeom>
          <a:solidFill>
            <a:srgbClr val="F1F1F1"/>
          </a:solidFill>
          <a:ln w="254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denso hackathon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-14287" y="1638300"/>
            <a:ext cx="9448800" cy="642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6750"/>
              </a:lnSpc>
              <a:buNone/>
            </a:pPr>
            <a:r>
              <a:rPr lang="en-US" sz="9000" spc="-27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9000" dirty="0"/>
          </a:p>
        </p:txBody>
      </p:sp>
      <p:sp>
        <p:nvSpPr>
          <p:cNvPr id="4" name="Text 2"/>
          <p:cNvSpPr/>
          <p:nvPr/>
        </p:nvSpPr>
        <p:spPr>
          <a:xfrm>
            <a:off x="1624013" y="2571750"/>
            <a:ext cx="61579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24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RELIABLE AI RELAY SYSTEM FOR EV CHARGING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229350" y="4400550"/>
            <a:ext cx="2743200" cy="614363"/>
          </a:xfrm>
          <a:prstGeom prst="roundRect">
            <a:avLst>
              <a:gd name="adj" fmla="val 74419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-478631" y="2621756"/>
            <a:ext cx="37861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9225" y="146685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9225" y="2624138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19225" y="373380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0488" y="2828925"/>
            <a:ext cx="838200" cy="838200"/>
          </a:xfrm>
          <a:prstGeom prst="rect">
            <a:avLst/>
          </a:prstGeom>
          <a:solidFill>
            <a:srgbClr val="D74B3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Relay</a:t>
            </a:r>
            <a:endParaRPr lang="en-US" dirty="0"/>
          </a:p>
        </p:txBody>
      </p:sp>
      <p:sp>
        <p:nvSpPr>
          <p:cNvPr id="10" name="Shape 8"/>
          <p:cNvSpPr/>
          <p:nvPr/>
        </p:nvSpPr>
        <p:spPr>
          <a:xfrm rot="0">
            <a:off x="928688" y="3019425"/>
            <a:ext cx="2047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 rot="-5391696">
            <a:off x="150016" y="2028825"/>
            <a:ext cx="1971681" cy="0"/>
          </a:xfrm>
          <a:prstGeom prst="line">
            <a:avLst/>
          </a:prstGeom>
          <a:noFill/>
          <a:ln w="50925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 rot="0">
            <a:off x="1119188" y="1062037"/>
            <a:ext cx="314325" cy="0"/>
          </a:xfrm>
          <a:prstGeom prst="line">
            <a:avLst/>
          </a:prstGeom>
          <a:noFill/>
          <a:ln w="53279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 rot="0">
            <a:off x="928688" y="3186113"/>
            <a:ext cx="328613" cy="0"/>
          </a:xfrm>
          <a:prstGeom prst="line">
            <a:avLst/>
          </a:prstGeom>
          <a:noFill/>
          <a:ln w="52511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 rot="-5400000">
            <a:off x="707231" y="2636044"/>
            <a:ext cx="1100138" cy="0"/>
          </a:xfrm>
          <a:prstGeom prst="line">
            <a:avLst/>
          </a:prstGeom>
          <a:noFill/>
          <a:ln w="5102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 rot="0">
            <a:off x="1257300" y="2105025"/>
            <a:ext cx="1666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 rot="0">
            <a:off x="928688" y="3367088"/>
            <a:ext cx="5048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 rot="0">
            <a:off x="928688" y="3571875"/>
            <a:ext cx="361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 rot="5400000">
            <a:off x="1002506" y="3821906"/>
            <a:ext cx="538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 rot="0">
            <a:off x="1276350" y="4090987"/>
            <a:ext cx="157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 rot="5400000">
            <a:off x="-157162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 rot="5400000">
            <a:off x="252413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66700" y="481012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052888" y="657225"/>
            <a:ext cx="814388" cy="561975"/>
          </a:xfrm>
          <a:prstGeom prst="roundRect">
            <a:avLst>
              <a:gd name="adj" fmla="val 26034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4052888" y="1804988"/>
            <a:ext cx="414338" cy="561975"/>
          </a:xfrm>
          <a:prstGeom prst="roundRect">
            <a:avLst>
              <a:gd name="adj" fmla="val 35310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4048125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4052888" y="2905125"/>
            <a:ext cx="542925" cy="561975"/>
          </a:xfrm>
          <a:prstGeom prst="roundRect">
            <a:avLst>
              <a:gd name="adj" fmla="val 26947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7600950" y="657225"/>
            <a:ext cx="838200" cy="838200"/>
          </a:xfrm>
          <a:prstGeom prst="rect">
            <a:avLst/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Initial charge</a:t>
            </a:r>
            <a:endParaRPr lang="en-US" dirty="0"/>
          </a:p>
        </p:txBody>
      </p:sp>
      <p:sp>
        <p:nvSpPr>
          <p:cNvPr id="28" name="Shape 26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30" name="Shape 28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32" name="Shape 30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3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390650"/>
            <a:ext cx="1438275" cy="1438275"/>
          </a:xfrm>
          <a:prstGeom prst="rect">
            <a:avLst/>
          </a:prstGeom>
        </p:spPr>
      </p:pic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466975"/>
            <a:ext cx="1438275" cy="1438275"/>
          </a:xfrm>
          <a:prstGeom prst="rect">
            <a:avLst/>
          </a:prstGeom>
        </p:spPr>
      </p:pic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533775"/>
            <a:ext cx="1438275" cy="1438275"/>
          </a:xfrm>
          <a:prstGeom prst="rect">
            <a:avLst/>
          </a:prstGeom>
        </p:spPr>
      </p:pic>
      <p:pic>
        <p:nvPicPr>
          <p:cNvPr id="3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8" y="223838"/>
            <a:ext cx="1438275" cy="1438275"/>
          </a:xfrm>
          <a:prstGeom prst="rect">
            <a:avLst/>
          </a:prstGeom>
        </p:spPr>
      </p:pic>
      <p:pic>
        <p:nvPicPr>
          <p:cNvPr id="3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304800"/>
            <a:ext cx="1271588" cy="1271588"/>
          </a:xfrm>
          <a:prstGeom prst="rect">
            <a:avLst/>
          </a:prstGeom>
        </p:spPr>
      </p:pic>
      <p:pic>
        <p:nvPicPr>
          <p:cNvPr id="3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50" y="1447800"/>
            <a:ext cx="1271588" cy="1271588"/>
          </a:xfrm>
          <a:prstGeom prst="rect">
            <a:avLst/>
          </a:prstGeom>
        </p:spPr>
      </p:pic>
      <p:pic>
        <p:nvPicPr>
          <p:cNvPr id="3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13" y="2547938"/>
            <a:ext cx="1271588" cy="1271588"/>
          </a:xfrm>
          <a:prstGeom prst="rect">
            <a:avLst/>
          </a:prstGeom>
        </p:spPr>
      </p:pic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450" y="3667125"/>
            <a:ext cx="1271588" cy="1271588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171450" y="171450"/>
            <a:ext cx="17192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HOW IT WORKS</a:t>
            </a:r>
            <a:endParaRPr lang="en-US" sz="1650" dirty="0"/>
          </a:p>
        </p:txBody>
      </p:sp>
      <p:sp>
        <p:nvSpPr>
          <p:cNvPr id="42" name="Text 32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43" name="Text 33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44" name="Text 34"/>
          <p:cNvSpPr/>
          <p:nvPr/>
        </p:nvSpPr>
        <p:spPr>
          <a:xfrm>
            <a:off x="447675" y="628650"/>
            <a:ext cx="6334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</a:t>
            </a:r>
            <a:endParaRPr lang="en-US" sz="2775" dirty="0"/>
          </a:p>
        </p:txBody>
      </p:sp>
      <p:sp>
        <p:nvSpPr>
          <p:cNvPr id="45" name="Text 35"/>
          <p:cNvSpPr/>
          <p:nvPr/>
        </p:nvSpPr>
        <p:spPr>
          <a:xfrm>
            <a:off x="6586538" y="4648200"/>
            <a:ext cx="25955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algorithm divides charge</a:t>
            </a:r>
            <a:endParaRPr lang="en-US" sz="1650" dirty="0"/>
          </a:p>
        </p:txBody>
      </p:sp>
      <p:sp>
        <p:nvSpPr>
          <p:cNvPr id="46" name="Text 36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47" name="Text 37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229350" y="3938588"/>
            <a:ext cx="2743200" cy="1033462"/>
          </a:xfrm>
          <a:prstGeom prst="roundRect">
            <a:avLst>
              <a:gd name="adj" fmla="val 44240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-478631" y="2621756"/>
            <a:ext cx="37861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9225" y="146685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9225" y="2624138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19225" y="373380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0488" y="2828925"/>
            <a:ext cx="838200" cy="838200"/>
          </a:xfrm>
          <a:prstGeom prst="rect">
            <a:avLst/>
          </a:prstGeom>
          <a:solidFill>
            <a:srgbClr val="D74B3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Relay</a:t>
            </a:r>
            <a:endParaRPr lang="en-US" dirty="0"/>
          </a:p>
        </p:txBody>
      </p:sp>
      <p:sp>
        <p:nvSpPr>
          <p:cNvPr id="10" name="Shape 8"/>
          <p:cNvSpPr/>
          <p:nvPr/>
        </p:nvSpPr>
        <p:spPr>
          <a:xfrm rot="0">
            <a:off x="928688" y="3019425"/>
            <a:ext cx="2047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 rot="-5391696">
            <a:off x="150016" y="2028825"/>
            <a:ext cx="1971681" cy="0"/>
          </a:xfrm>
          <a:prstGeom prst="line">
            <a:avLst/>
          </a:prstGeom>
          <a:noFill/>
          <a:ln w="50925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 rot="0">
            <a:off x="1119188" y="1062037"/>
            <a:ext cx="314325" cy="0"/>
          </a:xfrm>
          <a:prstGeom prst="line">
            <a:avLst/>
          </a:prstGeom>
          <a:noFill/>
          <a:ln w="53279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 rot="0">
            <a:off x="928688" y="3186113"/>
            <a:ext cx="328613" cy="0"/>
          </a:xfrm>
          <a:prstGeom prst="line">
            <a:avLst/>
          </a:prstGeom>
          <a:noFill/>
          <a:ln w="52511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 rot="-5400000">
            <a:off x="707231" y="2636044"/>
            <a:ext cx="1100138" cy="0"/>
          </a:xfrm>
          <a:prstGeom prst="line">
            <a:avLst/>
          </a:prstGeom>
          <a:noFill/>
          <a:ln w="5102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 rot="0">
            <a:off x="1257300" y="2105025"/>
            <a:ext cx="1666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 rot="0">
            <a:off x="928688" y="3367088"/>
            <a:ext cx="5048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 rot="0">
            <a:off x="928688" y="3571875"/>
            <a:ext cx="361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 rot="5400000">
            <a:off x="1002506" y="3821906"/>
            <a:ext cx="538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 rot="0">
            <a:off x="1276350" y="4090987"/>
            <a:ext cx="157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 rot="5400000">
            <a:off x="-157162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 rot="5400000">
            <a:off x="252413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66700" y="481012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052888" y="657225"/>
            <a:ext cx="814388" cy="561975"/>
          </a:xfrm>
          <a:prstGeom prst="roundRect">
            <a:avLst>
              <a:gd name="adj" fmla="val 26034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4052888" y="1804988"/>
            <a:ext cx="414338" cy="561975"/>
          </a:xfrm>
          <a:prstGeom prst="roundRect">
            <a:avLst>
              <a:gd name="adj" fmla="val 35310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4048125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4195763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4867275" y="661988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4572000" y="2905125"/>
            <a:ext cx="247650" cy="561975"/>
          </a:xfrm>
          <a:prstGeom prst="roundRect">
            <a:avLst>
              <a:gd name="adj" fmla="val 59077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4471988" y="1804988"/>
            <a:ext cx="257175" cy="561975"/>
          </a:xfrm>
          <a:prstGeom prst="roundRect">
            <a:avLst>
              <a:gd name="adj" fmla="val 56889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4052888" y="2905125"/>
            <a:ext cx="542925" cy="561975"/>
          </a:xfrm>
          <a:prstGeom prst="roundRect">
            <a:avLst>
              <a:gd name="adj" fmla="val 26947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7600950" y="1709738"/>
            <a:ext cx="838200" cy="838200"/>
          </a:xfrm>
          <a:prstGeom prst="rect">
            <a:avLst/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Cost of commute</a:t>
            </a:r>
            <a:endParaRPr lang="en-US" dirty="0"/>
          </a:p>
        </p:txBody>
      </p:sp>
      <p:sp>
        <p:nvSpPr>
          <p:cNvPr id="32" name="Text 30"/>
          <p:cNvSpPr/>
          <p:nvPr/>
        </p:nvSpPr>
        <p:spPr>
          <a:xfrm>
            <a:off x="7600950" y="657225"/>
            <a:ext cx="838200" cy="838200"/>
          </a:xfrm>
          <a:prstGeom prst="rect">
            <a:avLst/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Initial charge</a:t>
            </a:r>
            <a:endParaRPr lang="en-US" dirty="0"/>
          </a:p>
        </p:txBody>
      </p:sp>
      <p:sp>
        <p:nvSpPr>
          <p:cNvPr id="33" name="Shape 31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35" name="Shape 33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37" name="Shape 3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3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390650"/>
            <a:ext cx="1438275" cy="1438275"/>
          </a:xfrm>
          <a:prstGeom prst="rect">
            <a:avLst/>
          </a:prstGeom>
        </p:spPr>
      </p:pic>
      <p:pic>
        <p:nvPicPr>
          <p:cNvPr id="3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466975"/>
            <a:ext cx="1438275" cy="1438275"/>
          </a:xfrm>
          <a:prstGeom prst="rect">
            <a:avLst/>
          </a:prstGeom>
        </p:spPr>
      </p:pic>
      <p:pic>
        <p:nvPicPr>
          <p:cNvPr id="4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533775"/>
            <a:ext cx="1438275" cy="1438275"/>
          </a:xfrm>
          <a:prstGeom prst="rect">
            <a:avLst/>
          </a:prstGeom>
        </p:spPr>
      </p:pic>
      <p:pic>
        <p:nvPicPr>
          <p:cNvPr id="4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8" y="223838"/>
            <a:ext cx="1438275" cy="1438275"/>
          </a:xfrm>
          <a:prstGeom prst="rect">
            <a:avLst/>
          </a:prstGeom>
        </p:spPr>
      </p:pic>
      <p:pic>
        <p:nvPicPr>
          <p:cNvPr id="4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304800"/>
            <a:ext cx="1271588" cy="1271588"/>
          </a:xfrm>
          <a:prstGeom prst="rect">
            <a:avLst/>
          </a:prstGeom>
        </p:spPr>
      </p:pic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50" y="1447800"/>
            <a:ext cx="1271588" cy="1271588"/>
          </a:xfrm>
          <a:prstGeom prst="rect">
            <a:avLst/>
          </a:prstGeom>
        </p:spPr>
      </p:pic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13" y="2547938"/>
            <a:ext cx="1271588" cy="1271588"/>
          </a:xfrm>
          <a:prstGeom prst="rect">
            <a:avLst/>
          </a:prstGeom>
        </p:spPr>
      </p:pic>
      <p:pic>
        <p:nvPicPr>
          <p:cNvPr id="4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450" y="3667125"/>
            <a:ext cx="1271588" cy="1271588"/>
          </a:xfrm>
          <a:prstGeom prst="rect">
            <a:avLst/>
          </a:prstGeom>
        </p:spPr>
      </p:pic>
      <p:sp>
        <p:nvSpPr>
          <p:cNvPr id="46" name="Text 36"/>
          <p:cNvSpPr/>
          <p:nvPr/>
        </p:nvSpPr>
        <p:spPr>
          <a:xfrm>
            <a:off x="171450" y="171450"/>
            <a:ext cx="17192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HOW IT WORKS</a:t>
            </a:r>
            <a:endParaRPr lang="en-US" sz="1650" dirty="0"/>
          </a:p>
        </p:txBody>
      </p:sp>
      <p:sp>
        <p:nvSpPr>
          <p:cNvPr id="47" name="Text 3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48" name="Text 38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49" name="Text 39"/>
          <p:cNvSpPr/>
          <p:nvPr/>
        </p:nvSpPr>
        <p:spPr>
          <a:xfrm>
            <a:off x="447675" y="628650"/>
            <a:ext cx="6334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4</a:t>
            </a:r>
            <a:endParaRPr lang="en-US" sz="2775" dirty="0"/>
          </a:p>
        </p:txBody>
      </p:sp>
      <p:sp>
        <p:nvSpPr>
          <p:cNvPr id="50" name="Text 40"/>
          <p:cNvSpPr/>
          <p:nvPr/>
        </p:nvSpPr>
        <p:spPr>
          <a:xfrm>
            <a:off x="6586538" y="4186238"/>
            <a:ext cx="2595563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All cars are compensated for the cost of their commute</a:t>
            </a:r>
            <a:endParaRPr lang="en-US" sz="1650" dirty="0"/>
          </a:p>
        </p:txBody>
      </p:sp>
      <p:sp>
        <p:nvSpPr>
          <p:cNvPr id="51" name="Text 41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52" name="Text 42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229350" y="4148137"/>
            <a:ext cx="2743200" cy="823913"/>
          </a:xfrm>
          <a:prstGeom prst="roundRect">
            <a:avLst>
              <a:gd name="adj" fmla="val 55491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-478631" y="2621756"/>
            <a:ext cx="37861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9225" y="146685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9225" y="2624138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19225" y="373380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0488" y="2828925"/>
            <a:ext cx="838200" cy="838200"/>
          </a:xfrm>
          <a:prstGeom prst="rect">
            <a:avLst/>
          </a:prstGeom>
          <a:solidFill>
            <a:srgbClr val="D74B3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Relay</a:t>
            </a:r>
            <a:endParaRPr lang="en-US" dirty="0"/>
          </a:p>
        </p:txBody>
      </p:sp>
      <p:sp>
        <p:nvSpPr>
          <p:cNvPr id="10" name="Shape 8"/>
          <p:cNvSpPr/>
          <p:nvPr/>
        </p:nvSpPr>
        <p:spPr>
          <a:xfrm rot="0">
            <a:off x="928688" y="3019425"/>
            <a:ext cx="2047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 rot="-5391696">
            <a:off x="150016" y="2028825"/>
            <a:ext cx="1971681" cy="0"/>
          </a:xfrm>
          <a:prstGeom prst="line">
            <a:avLst/>
          </a:prstGeom>
          <a:noFill/>
          <a:ln w="50925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 rot="0">
            <a:off x="1119188" y="1062037"/>
            <a:ext cx="314325" cy="0"/>
          </a:xfrm>
          <a:prstGeom prst="line">
            <a:avLst/>
          </a:prstGeom>
          <a:noFill/>
          <a:ln w="53279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 rot="0">
            <a:off x="928688" y="3186113"/>
            <a:ext cx="328613" cy="0"/>
          </a:xfrm>
          <a:prstGeom prst="line">
            <a:avLst/>
          </a:prstGeom>
          <a:noFill/>
          <a:ln w="52511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 rot="-5400000">
            <a:off x="707231" y="2636044"/>
            <a:ext cx="1100138" cy="0"/>
          </a:xfrm>
          <a:prstGeom prst="line">
            <a:avLst/>
          </a:prstGeom>
          <a:noFill/>
          <a:ln w="5102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 rot="0">
            <a:off x="1257300" y="2105025"/>
            <a:ext cx="1666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 rot="0">
            <a:off x="928688" y="3367088"/>
            <a:ext cx="5048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 rot="0">
            <a:off x="928688" y="3571875"/>
            <a:ext cx="361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 rot="5400000">
            <a:off x="1002506" y="3821906"/>
            <a:ext cx="538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 rot="0">
            <a:off x="1276350" y="4090987"/>
            <a:ext cx="157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 rot="5400000">
            <a:off x="-157162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 rot="5400000">
            <a:off x="252413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66700" y="481012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052888" y="657225"/>
            <a:ext cx="814388" cy="561975"/>
          </a:xfrm>
          <a:prstGeom prst="roundRect">
            <a:avLst>
              <a:gd name="adj" fmla="val 26034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4052888" y="1804988"/>
            <a:ext cx="414338" cy="561975"/>
          </a:xfrm>
          <a:prstGeom prst="roundRect">
            <a:avLst>
              <a:gd name="adj" fmla="val 35310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4048125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4195763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4867275" y="661988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5014913" y="657225"/>
            <a:ext cx="104775" cy="561975"/>
          </a:xfrm>
          <a:prstGeom prst="roundRect">
            <a:avLst>
              <a:gd name="adj" fmla="val 139636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4729163" y="1804988"/>
            <a:ext cx="252413" cy="561975"/>
          </a:xfrm>
          <a:prstGeom prst="roundRect">
            <a:avLst>
              <a:gd name="adj" fmla="val 57962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4833938" y="2900363"/>
            <a:ext cx="252413" cy="561975"/>
          </a:xfrm>
          <a:prstGeom prst="roundRect">
            <a:avLst>
              <a:gd name="adj" fmla="val 57962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4572000" y="2905125"/>
            <a:ext cx="247650" cy="561975"/>
          </a:xfrm>
          <a:prstGeom prst="roundRect">
            <a:avLst>
              <a:gd name="adj" fmla="val 59077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2" name="Text 30"/>
          <p:cNvSpPr/>
          <p:nvPr/>
        </p:nvSpPr>
        <p:spPr>
          <a:xfrm>
            <a:off x="4471988" y="1804988"/>
            <a:ext cx="257175" cy="561975"/>
          </a:xfrm>
          <a:prstGeom prst="roundRect">
            <a:avLst>
              <a:gd name="adj" fmla="val 56889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3" name="Text 31"/>
          <p:cNvSpPr/>
          <p:nvPr/>
        </p:nvSpPr>
        <p:spPr>
          <a:xfrm>
            <a:off x="4052888" y="2905125"/>
            <a:ext cx="542925" cy="561975"/>
          </a:xfrm>
          <a:prstGeom prst="roundRect">
            <a:avLst>
              <a:gd name="adj" fmla="val 26947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Text 32"/>
          <p:cNvSpPr/>
          <p:nvPr/>
        </p:nvSpPr>
        <p:spPr>
          <a:xfrm>
            <a:off x="7600950" y="1709738"/>
            <a:ext cx="838200" cy="838200"/>
          </a:xfrm>
          <a:prstGeom prst="rect">
            <a:avLst/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Cost of commute</a:t>
            </a:r>
            <a:endParaRPr lang="en-US" dirty="0"/>
          </a:p>
        </p:txBody>
      </p:sp>
      <p:sp>
        <p:nvSpPr>
          <p:cNvPr id="35" name="Text 33"/>
          <p:cNvSpPr/>
          <p:nvPr/>
        </p:nvSpPr>
        <p:spPr>
          <a:xfrm>
            <a:off x="7600950" y="2762250"/>
            <a:ext cx="838200" cy="838200"/>
          </a:xfrm>
          <a:prstGeom prst="rect">
            <a:avLst/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Excess</a:t>
            </a:r>
            <a:endParaRPr lang="en-US" dirty="0"/>
          </a:p>
        </p:txBody>
      </p:sp>
      <p:sp>
        <p:nvSpPr>
          <p:cNvPr id="36" name="Text 34"/>
          <p:cNvSpPr/>
          <p:nvPr/>
        </p:nvSpPr>
        <p:spPr>
          <a:xfrm>
            <a:off x="7600950" y="657225"/>
            <a:ext cx="838200" cy="838200"/>
          </a:xfrm>
          <a:prstGeom prst="rect">
            <a:avLst/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Initial charge</a:t>
            </a:r>
            <a:endParaRPr lang="en-US" dirty="0"/>
          </a:p>
        </p:txBody>
      </p:sp>
      <p:sp>
        <p:nvSpPr>
          <p:cNvPr id="37" name="Text 35"/>
          <p:cNvSpPr/>
          <p:nvPr/>
        </p:nvSpPr>
        <p:spPr>
          <a:xfrm>
            <a:off x="4348163" y="4024313"/>
            <a:ext cx="252413" cy="561975"/>
          </a:xfrm>
          <a:prstGeom prst="roundRect">
            <a:avLst>
              <a:gd name="adj" fmla="val 57962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8" name="Shape 36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40" name="Shape 38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42" name="Shape 40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4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390650"/>
            <a:ext cx="1438275" cy="1438275"/>
          </a:xfrm>
          <a:prstGeom prst="rect">
            <a:avLst/>
          </a:prstGeom>
        </p:spPr>
      </p:pic>
      <p:pic>
        <p:nvPicPr>
          <p:cNvPr id="4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466975"/>
            <a:ext cx="1438275" cy="1438275"/>
          </a:xfrm>
          <a:prstGeom prst="rect">
            <a:avLst/>
          </a:prstGeom>
        </p:spPr>
      </p:pic>
      <p:pic>
        <p:nvPicPr>
          <p:cNvPr id="4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533775"/>
            <a:ext cx="1438275" cy="1438275"/>
          </a:xfrm>
          <a:prstGeom prst="rect">
            <a:avLst/>
          </a:prstGeom>
        </p:spPr>
      </p:pic>
      <p:pic>
        <p:nvPicPr>
          <p:cNvPr id="4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8" y="223838"/>
            <a:ext cx="1438275" cy="1438275"/>
          </a:xfrm>
          <a:prstGeom prst="rect">
            <a:avLst/>
          </a:prstGeom>
        </p:spPr>
      </p:pic>
      <p:pic>
        <p:nvPicPr>
          <p:cNvPr id="4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304800"/>
            <a:ext cx="1271588" cy="1271588"/>
          </a:xfrm>
          <a:prstGeom prst="rect">
            <a:avLst/>
          </a:prstGeom>
        </p:spPr>
      </p:pic>
      <p:pic>
        <p:nvPicPr>
          <p:cNvPr id="4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50" y="1447800"/>
            <a:ext cx="1271588" cy="1271588"/>
          </a:xfrm>
          <a:prstGeom prst="rect">
            <a:avLst/>
          </a:prstGeom>
        </p:spPr>
      </p:pic>
      <p:pic>
        <p:nvPicPr>
          <p:cNvPr id="4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13" y="2547938"/>
            <a:ext cx="1271588" cy="1271588"/>
          </a:xfrm>
          <a:prstGeom prst="rect">
            <a:avLst/>
          </a:prstGeom>
        </p:spPr>
      </p:pic>
      <p:pic>
        <p:nvPicPr>
          <p:cNvPr id="5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450" y="3667125"/>
            <a:ext cx="1271588" cy="1271588"/>
          </a:xfrm>
          <a:prstGeom prst="rect">
            <a:avLst/>
          </a:prstGeom>
        </p:spPr>
      </p:pic>
      <p:sp>
        <p:nvSpPr>
          <p:cNvPr id="51" name="Text 41"/>
          <p:cNvSpPr/>
          <p:nvPr/>
        </p:nvSpPr>
        <p:spPr>
          <a:xfrm>
            <a:off x="171450" y="171450"/>
            <a:ext cx="17192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HOW IT WORKS</a:t>
            </a:r>
            <a:endParaRPr lang="en-US" sz="1650" dirty="0"/>
          </a:p>
        </p:txBody>
      </p:sp>
      <p:sp>
        <p:nvSpPr>
          <p:cNvPr id="52" name="Text 42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53" name="Text 43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54" name="Text 44"/>
          <p:cNvSpPr/>
          <p:nvPr/>
        </p:nvSpPr>
        <p:spPr>
          <a:xfrm>
            <a:off x="445294" y="628650"/>
            <a:ext cx="63817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5</a:t>
            </a:r>
            <a:endParaRPr lang="en-US" sz="2775" dirty="0"/>
          </a:p>
        </p:txBody>
      </p:sp>
      <p:sp>
        <p:nvSpPr>
          <p:cNvPr id="55" name="Text 45"/>
          <p:cNvSpPr/>
          <p:nvPr/>
        </p:nvSpPr>
        <p:spPr>
          <a:xfrm>
            <a:off x="6586538" y="4395788"/>
            <a:ext cx="2595563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The rest of the charge is divided equally </a:t>
            </a:r>
            <a:endParaRPr lang="en-US" sz="1650" dirty="0"/>
          </a:p>
        </p:txBody>
      </p:sp>
      <p:sp>
        <p:nvSpPr>
          <p:cNvPr id="56" name="Text 46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57" name="Text 47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262688" y="3938588"/>
            <a:ext cx="2743200" cy="1033462"/>
          </a:xfrm>
          <a:prstGeom prst="roundRect">
            <a:avLst>
              <a:gd name="adj" fmla="val 44240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-478631" y="2621756"/>
            <a:ext cx="37861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9225" y="146685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9225" y="2624138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19225" y="373380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0488" y="2828925"/>
            <a:ext cx="838200" cy="838200"/>
          </a:xfrm>
          <a:prstGeom prst="rect">
            <a:avLst/>
          </a:prstGeom>
          <a:solidFill>
            <a:srgbClr val="D74B3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Relay</a:t>
            </a:r>
            <a:endParaRPr lang="en-US" dirty="0"/>
          </a:p>
        </p:txBody>
      </p:sp>
      <p:sp>
        <p:nvSpPr>
          <p:cNvPr id="10" name="Shape 8"/>
          <p:cNvSpPr/>
          <p:nvPr/>
        </p:nvSpPr>
        <p:spPr>
          <a:xfrm rot="0">
            <a:off x="928688" y="3019425"/>
            <a:ext cx="2047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 rot="-5391696">
            <a:off x="150016" y="2028825"/>
            <a:ext cx="1971681" cy="0"/>
          </a:xfrm>
          <a:prstGeom prst="line">
            <a:avLst/>
          </a:prstGeom>
          <a:noFill/>
          <a:ln w="50925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 rot="0">
            <a:off x="1119188" y="1062037"/>
            <a:ext cx="314325" cy="0"/>
          </a:xfrm>
          <a:prstGeom prst="line">
            <a:avLst/>
          </a:prstGeom>
          <a:noFill/>
          <a:ln w="53279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 rot="0">
            <a:off x="928688" y="3186113"/>
            <a:ext cx="328613" cy="0"/>
          </a:xfrm>
          <a:prstGeom prst="line">
            <a:avLst/>
          </a:prstGeom>
          <a:noFill/>
          <a:ln w="52511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 rot="-5400000">
            <a:off x="707231" y="2636044"/>
            <a:ext cx="1100138" cy="0"/>
          </a:xfrm>
          <a:prstGeom prst="line">
            <a:avLst/>
          </a:prstGeom>
          <a:noFill/>
          <a:ln w="5102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 rot="0">
            <a:off x="1257300" y="2105025"/>
            <a:ext cx="1666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 rot="0">
            <a:off x="928688" y="3367088"/>
            <a:ext cx="5048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 rot="0">
            <a:off x="928688" y="3571875"/>
            <a:ext cx="361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 rot="5400000">
            <a:off x="1002506" y="3821906"/>
            <a:ext cx="538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 rot="0">
            <a:off x="1276350" y="4090987"/>
            <a:ext cx="157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 rot="5400000">
            <a:off x="-157162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 rot="5400000">
            <a:off x="252413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66700" y="481012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5534025" y="657225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5534025" y="2900363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5514975" y="1804988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052888" y="657225"/>
            <a:ext cx="814388" cy="561975"/>
          </a:xfrm>
          <a:prstGeom prst="roundRect">
            <a:avLst>
              <a:gd name="adj" fmla="val 26034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4052888" y="1804988"/>
            <a:ext cx="414338" cy="561975"/>
          </a:xfrm>
          <a:prstGeom prst="roundRect">
            <a:avLst>
              <a:gd name="adj" fmla="val 35310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4048125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4195763" y="4024313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4867275" y="661988"/>
            <a:ext cx="147638" cy="561975"/>
          </a:xfrm>
          <a:prstGeom prst="roundRect">
            <a:avLst>
              <a:gd name="adj" fmla="val 99096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5014913" y="657225"/>
            <a:ext cx="104775" cy="561975"/>
          </a:xfrm>
          <a:prstGeom prst="roundRect">
            <a:avLst>
              <a:gd name="adj" fmla="val 139636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2" name="Text 30"/>
          <p:cNvSpPr/>
          <p:nvPr/>
        </p:nvSpPr>
        <p:spPr>
          <a:xfrm>
            <a:off x="4729163" y="1804988"/>
            <a:ext cx="252413" cy="561975"/>
          </a:xfrm>
          <a:prstGeom prst="roundRect">
            <a:avLst>
              <a:gd name="adj" fmla="val 57962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3" name="Text 31"/>
          <p:cNvSpPr/>
          <p:nvPr/>
        </p:nvSpPr>
        <p:spPr>
          <a:xfrm>
            <a:off x="4833938" y="2900363"/>
            <a:ext cx="252413" cy="561975"/>
          </a:xfrm>
          <a:prstGeom prst="roundRect">
            <a:avLst>
              <a:gd name="adj" fmla="val 57962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Text 32"/>
          <p:cNvSpPr/>
          <p:nvPr/>
        </p:nvSpPr>
        <p:spPr>
          <a:xfrm>
            <a:off x="4572000" y="2905125"/>
            <a:ext cx="247650" cy="561975"/>
          </a:xfrm>
          <a:prstGeom prst="roundRect">
            <a:avLst>
              <a:gd name="adj" fmla="val 59077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5" name="Text 33"/>
          <p:cNvSpPr/>
          <p:nvPr/>
        </p:nvSpPr>
        <p:spPr>
          <a:xfrm>
            <a:off x="4471988" y="1804988"/>
            <a:ext cx="257175" cy="561975"/>
          </a:xfrm>
          <a:prstGeom prst="roundRect">
            <a:avLst>
              <a:gd name="adj" fmla="val 56889"/>
            </a:avLst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6" name="Text 34"/>
          <p:cNvSpPr/>
          <p:nvPr/>
        </p:nvSpPr>
        <p:spPr>
          <a:xfrm>
            <a:off x="4052888" y="2905125"/>
            <a:ext cx="542925" cy="561975"/>
          </a:xfrm>
          <a:prstGeom prst="roundRect">
            <a:avLst>
              <a:gd name="adj" fmla="val 26947"/>
            </a:avLst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7" name="Text 35"/>
          <p:cNvSpPr/>
          <p:nvPr/>
        </p:nvSpPr>
        <p:spPr>
          <a:xfrm>
            <a:off x="7600950" y="1709738"/>
            <a:ext cx="838200" cy="838200"/>
          </a:xfrm>
          <a:prstGeom prst="rect">
            <a:avLst/>
          </a:prstGeom>
          <a:solidFill>
            <a:srgbClr val="FFE6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Cost of commute</a:t>
            </a:r>
            <a:endParaRPr lang="en-US" dirty="0"/>
          </a:p>
        </p:txBody>
      </p:sp>
      <p:sp>
        <p:nvSpPr>
          <p:cNvPr id="38" name="Text 36"/>
          <p:cNvSpPr/>
          <p:nvPr/>
        </p:nvSpPr>
        <p:spPr>
          <a:xfrm>
            <a:off x="7600950" y="2762250"/>
            <a:ext cx="838200" cy="838200"/>
          </a:xfrm>
          <a:prstGeom prst="rect">
            <a:avLst/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Excess</a:t>
            </a:r>
            <a:endParaRPr lang="en-US" dirty="0"/>
          </a:p>
        </p:txBody>
      </p:sp>
      <p:sp>
        <p:nvSpPr>
          <p:cNvPr id="39" name="Text 37"/>
          <p:cNvSpPr/>
          <p:nvPr/>
        </p:nvSpPr>
        <p:spPr>
          <a:xfrm>
            <a:off x="7600950" y="657225"/>
            <a:ext cx="838200" cy="838200"/>
          </a:xfrm>
          <a:prstGeom prst="rect">
            <a:avLst/>
          </a:prstGeom>
          <a:solidFill>
            <a:srgbClr val="8CD15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Initial charge</a:t>
            </a:r>
            <a:endParaRPr lang="en-US" dirty="0"/>
          </a:p>
        </p:txBody>
      </p:sp>
      <p:sp>
        <p:nvSpPr>
          <p:cNvPr id="40" name="Text 38"/>
          <p:cNvSpPr/>
          <p:nvPr/>
        </p:nvSpPr>
        <p:spPr>
          <a:xfrm>
            <a:off x="4348163" y="4024313"/>
            <a:ext cx="252413" cy="561975"/>
          </a:xfrm>
          <a:prstGeom prst="roundRect">
            <a:avLst>
              <a:gd name="adj" fmla="val 57962"/>
            </a:avLst>
          </a:prstGeom>
          <a:solidFill>
            <a:srgbClr val="528CB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1" name="Shape 39"/>
          <p:cNvSpPr/>
          <p:nvPr/>
        </p:nvSpPr>
        <p:spPr>
          <a:xfrm>
            <a:off x="5534025" y="4048125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44" name="Shape 42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46" name="Shape 44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4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390650"/>
            <a:ext cx="1438275" cy="1438275"/>
          </a:xfrm>
          <a:prstGeom prst="rect">
            <a:avLst/>
          </a:prstGeom>
        </p:spPr>
      </p:pic>
      <p:pic>
        <p:nvPicPr>
          <p:cNvPr id="4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466975"/>
            <a:ext cx="1438275" cy="1438275"/>
          </a:xfrm>
          <a:prstGeom prst="rect">
            <a:avLst/>
          </a:prstGeom>
        </p:spPr>
      </p:pic>
      <p:pic>
        <p:nvPicPr>
          <p:cNvPr id="4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533775"/>
            <a:ext cx="1438275" cy="1438275"/>
          </a:xfrm>
          <a:prstGeom prst="rect">
            <a:avLst/>
          </a:prstGeom>
        </p:spPr>
      </p:pic>
      <p:pic>
        <p:nvPicPr>
          <p:cNvPr id="5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38" y="223838"/>
            <a:ext cx="1438275" cy="1438275"/>
          </a:xfrm>
          <a:prstGeom prst="rect">
            <a:avLst/>
          </a:prstGeom>
        </p:spPr>
      </p:pic>
      <p:pic>
        <p:nvPicPr>
          <p:cNvPr id="5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50" y="304800"/>
            <a:ext cx="1271588" cy="1271588"/>
          </a:xfrm>
          <a:prstGeom prst="rect">
            <a:avLst/>
          </a:prstGeom>
        </p:spPr>
      </p:pic>
      <p:pic>
        <p:nvPicPr>
          <p:cNvPr id="5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50" y="1447800"/>
            <a:ext cx="1271588" cy="1271588"/>
          </a:xfrm>
          <a:prstGeom prst="rect">
            <a:avLst/>
          </a:prstGeom>
        </p:spPr>
      </p:pic>
      <p:pic>
        <p:nvPicPr>
          <p:cNvPr id="5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6213" y="2547938"/>
            <a:ext cx="1271588" cy="1271588"/>
          </a:xfrm>
          <a:prstGeom prst="rect">
            <a:avLst/>
          </a:prstGeom>
        </p:spPr>
      </p:pic>
      <p:pic>
        <p:nvPicPr>
          <p:cNvPr id="5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450" y="3667125"/>
            <a:ext cx="1271588" cy="1271588"/>
          </a:xfrm>
          <a:prstGeom prst="rect">
            <a:avLst/>
          </a:prstGeom>
        </p:spPr>
      </p:pic>
      <p:sp>
        <p:nvSpPr>
          <p:cNvPr id="55" name="Text 45"/>
          <p:cNvSpPr/>
          <p:nvPr/>
        </p:nvSpPr>
        <p:spPr>
          <a:xfrm>
            <a:off x="171450" y="171450"/>
            <a:ext cx="17192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HOW IT WORKS</a:t>
            </a:r>
            <a:endParaRPr lang="en-US" sz="1650" dirty="0"/>
          </a:p>
        </p:txBody>
      </p:sp>
      <p:sp>
        <p:nvSpPr>
          <p:cNvPr id="56" name="Text 46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57" name="Text 47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58" name="Text 48"/>
          <p:cNvSpPr/>
          <p:nvPr/>
        </p:nvSpPr>
        <p:spPr>
          <a:xfrm>
            <a:off x="5715000" y="4195763"/>
            <a:ext cx="6334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4</a:t>
            </a:r>
            <a:endParaRPr lang="en-US" sz="2775" dirty="0"/>
          </a:p>
        </p:txBody>
      </p:sp>
      <p:sp>
        <p:nvSpPr>
          <p:cNvPr id="59" name="Text 49"/>
          <p:cNvSpPr/>
          <p:nvPr/>
        </p:nvSpPr>
        <p:spPr>
          <a:xfrm>
            <a:off x="5724525" y="1952625"/>
            <a:ext cx="57626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</a:t>
            </a:r>
            <a:endParaRPr lang="en-US" sz="2775" dirty="0"/>
          </a:p>
        </p:txBody>
      </p:sp>
      <p:sp>
        <p:nvSpPr>
          <p:cNvPr id="60" name="Text 50"/>
          <p:cNvSpPr/>
          <p:nvPr/>
        </p:nvSpPr>
        <p:spPr>
          <a:xfrm>
            <a:off x="5715000" y="3048000"/>
            <a:ext cx="6334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</a:t>
            </a:r>
            <a:endParaRPr lang="en-US" sz="2775" dirty="0"/>
          </a:p>
        </p:txBody>
      </p:sp>
      <p:sp>
        <p:nvSpPr>
          <p:cNvPr id="61" name="Text 51"/>
          <p:cNvSpPr/>
          <p:nvPr/>
        </p:nvSpPr>
        <p:spPr>
          <a:xfrm>
            <a:off x="5715000" y="804863"/>
            <a:ext cx="6334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2</a:t>
            </a:r>
            <a:endParaRPr lang="en-US" sz="2775" dirty="0"/>
          </a:p>
        </p:txBody>
      </p:sp>
      <p:sp>
        <p:nvSpPr>
          <p:cNvPr id="62" name="Text 52"/>
          <p:cNvSpPr/>
          <p:nvPr/>
        </p:nvSpPr>
        <p:spPr>
          <a:xfrm>
            <a:off x="440531" y="628650"/>
            <a:ext cx="6477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6</a:t>
            </a:r>
            <a:endParaRPr lang="en-US" sz="2775" dirty="0"/>
          </a:p>
        </p:txBody>
      </p:sp>
      <p:sp>
        <p:nvSpPr>
          <p:cNvPr id="63" name="Text 53"/>
          <p:cNvSpPr/>
          <p:nvPr/>
        </p:nvSpPr>
        <p:spPr>
          <a:xfrm>
            <a:off x="6619875" y="4186238"/>
            <a:ext cx="2595563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The order by which EVs will be charged is based on employees’ schedule</a:t>
            </a:r>
            <a:endParaRPr lang="en-US" sz="1650" dirty="0"/>
          </a:p>
        </p:txBody>
      </p:sp>
      <p:sp>
        <p:nvSpPr>
          <p:cNvPr id="64" name="Text 54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65" name="Text 55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67250" y="371475"/>
            <a:ext cx="43053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67500" y="576263"/>
            <a:ext cx="2305050" cy="211455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576263"/>
            <a:ext cx="6334125" cy="31670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667250" y="171450"/>
            <a:ext cx="16097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PRODUCT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6667500" y="576263"/>
            <a:ext cx="276225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Scheduling algorithm</a:t>
            </a:r>
            <a:endParaRPr lang="en-US" sz="4275" dirty="0"/>
          </a:p>
        </p:txBody>
      </p:sp>
      <p:sp>
        <p:nvSpPr>
          <p:cNvPr id="7" name="Text 4"/>
          <p:cNvSpPr/>
          <p:nvPr/>
        </p:nvSpPr>
        <p:spPr>
          <a:xfrm>
            <a:off x="6667500" y="1771650"/>
            <a:ext cx="2762250" cy="747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Schedule charge based on employees’ commute time, schedules, exception arrangements.</a:t>
            </a:r>
            <a:endParaRPr lang="en-US" sz="16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371475" y="1666875"/>
            <a:ext cx="2743200" cy="614363"/>
          </a:xfrm>
          <a:prstGeom prst="roundRect">
            <a:avLst>
              <a:gd name="adj" fmla="val 74419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1475" y="2676525"/>
            <a:ext cx="2905125" cy="823913"/>
          </a:xfrm>
          <a:prstGeom prst="roundRect">
            <a:avLst>
              <a:gd name="adj" fmla="val 55491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6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0" name="Shape 8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675" y="838200"/>
            <a:ext cx="5438775" cy="3738563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71450" y="171450"/>
            <a:ext cx="1881188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BUSINESS MODEL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28663" y="2924175"/>
            <a:ext cx="2757488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Monthly subscription: 200-300 €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28663" y="1914525"/>
            <a:ext cx="25955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Initial cost: 1000 €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E6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14688" y="3476625"/>
            <a:ext cx="2724150" cy="409575"/>
          </a:xfrm>
          <a:prstGeom prst="roundRect">
            <a:avLst>
              <a:gd name="adj" fmla="val 2232558140"/>
            </a:avLst>
          </a:prstGeom>
          <a:solidFill>
            <a:srgbClr val="F1F1F1"/>
          </a:solidFill>
          <a:ln w="254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denso hackathon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81100" y="1938337"/>
            <a:ext cx="7115175" cy="1071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0"/>
              </a:lnSpc>
              <a:buNone/>
            </a:pPr>
            <a:r>
              <a:rPr lang="en-US" sz="15000" spc="-45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Thank you</a:t>
            </a:r>
            <a:endParaRPr lang="en-US" sz="1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7C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71950" y="2681288"/>
            <a:ext cx="4495800" cy="681038"/>
          </a:xfrm>
          <a:prstGeom prst="roundRect">
            <a:avLst>
              <a:gd name="adj" fmla="val 67133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0"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1450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171950" y="3533775"/>
            <a:ext cx="4495800" cy="666750"/>
          </a:xfrm>
          <a:prstGeom prst="roundRect">
            <a:avLst>
              <a:gd name="adj" fmla="val 68571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52900" y="1809750"/>
            <a:ext cx="4514850" cy="700088"/>
          </a:xfrm>
          <a:prstGeom prst="roundRect">
            <a:avLst>
              <a:gd name="adj" fmla="val 65306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1450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6"/>
          <p:cNvSpPr/>
          <p:nvPr/>
        </p:nvSpPr>
        <p:spPr>
          <a:xfrm>
            <a:off x="842963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71450" y="685800"/>
            <a:ext cx="9201150" cy="642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750"/>
              </a:lnSpc>
              <a:buNone/>
            </a:pPr>
            <a:r>
              <a:rPr lang="en-US" sz="9000" spc="-27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Problem.</a:t>
            </a:r>
            <a:endParaRPr lang="en-US" sz="9000" dirty="0"/>
          </a:p>
        </p:txBody>
      </p:sp>
      <p:sp>
        <p:nvSpPr>
          <p:cNvPr id="10" name="Text 8"/>
          <p:cNvSpPr/>
          <p:nvPr/>
        </p:nvSpPr>
        <p:spPr>
          <a:xfrm>
            <a:off x="4510088" y="2057400"/>
            <a:ext cx="436721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25"/>
              </a:lnSpc>
              <a:buNone/>
            </a:pPr>
            <a:r>
              <a:rPr lang="en-US" sz="30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Inconvenient charging</a:t>
            </a:r>
            <a:endParaRPr lang="en-US" sz="3000" dirty="0"/>
          </a:p>
        </p:txBody>
      </p:sp>
      <p:sp>
        <p:nvSpPr>
          <p:cNvPr id="11" name="Text 9"/>
          <p:cNvSpPr/>
          <p:nvPr/>
        </p:nvSpPr>
        <p:spPr>
          <a:xfrm>
            <a:off x="4529138" y="3781425"/>
            <a:ext cx="434816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25"/>
              </a:lnSpc>
              <a:buNone/>
            </a:pPr>
            <a:r>
              <a:rPr lang="en-US" sz="30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Occupied charging stations</a:t>
            </a:r>
            <a:endParaRPr lang="en-US" sz="3000" dirty="0"/>
          </a:p>
        </p:txBody>
      </p:sp>
      <p:sp>
        <p:nvSpPr>
          <p:cNvPr id="12" name="Text 10"/>
          <p:cNvSpPr/>
          <p:nvPr/>
        </p:nvSpPr>
        <p:spPr>
          <a:xfrm>
            <a:off x="995363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13" name="Text 11"/>
          <p:cNvSpPr/>
          <p:nvPr/>
        </p:nvSpPr>
        <p:spPr>
          <a:xfrm>
            <a:off x="323850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14" name="Text 12"/>
          <p:cNvSpPr/>
          <p:nvPr/>
        </p:nvSpPr>
        <p:spPr>
          <a:xfrm>
            <a:off x="4529138" y="2928938"/>
            <a:ext cx="4348163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25"/>
              </a:lnSpc>
              <a:buNone/>
            </a:pPr>
            <a:r>
              <a:rPr lang="en-US" sz="30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Lack of charging stations</a:t>
            </a: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171450" y="371475"/>
            <a:ext cx="4352925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171450" y="676275"/>
            <a:ext cx="3652838" cy="1257300"/>
          </a:xfrm>
          <a:prstGeom prst="rect">
            <a:avLst/>
          </a:prstGeom>
          <a:noFill/>
          <a:ln/>
        </p:spPr>
      </p:sp>
      <p:sp>
        <p:nvSpPr>
          <p:cNvPr id="5" name="Shape 2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 rot="-10800000">
            <a:off x="3076575" y="531018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 rot="-10800000">
            <a:off x="3076575" y="643413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 rot="-5400000">
            <a:off x="2514600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 rot="59266">
            <a:off x="3548042" y="644128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 rot="59266">
            <a:off x="3548042" y="531733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 rot="5400000">
            <a:off x="3262313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376238"/>
            <a:ext cx="4352925" cy="4767263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171450" y="171450"/>
            <a:ext cx="16097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PRODUCT</a:t>
            </a:r>
            <a:endParaRPr lang="en-US" sz="1650" dirty="0"/>
          </a:p>
        </p:txBody>
      </p:sp>
      <p:sp>
        <p:nvSpPr>
          <p:cNvPr id="19" name="Text 15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21" name="Text 1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  <p:sp>
        <p:nvSpPr>
          <p:cNvPr id="23" name="Text 19"/>
          <p:cNvSpPr/>
          <p:nvPr/>
        </p:nvSpPr>
        <p:spPr>
          <a:xfrm>
            <a:off x="171450" y="676275"/>
            <a:ext cx="4110037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4275" dirty="0"/>
          </a:p>
        </p:txBody>
      </p:sp>
      <p:sp>
        <p:nvSpPr>
          <p:cNvPr id="24" name="Text 20"/>
          <p:cNvSpPr/>
          <p:nvPr/>
        </p:nvSpPr>
        <p:spPr>
          <a:xfrm>
            <a:off x="171450" y="1395413"/>
            <a:ext cx="4110037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AI-powered automatic relay systems to efficiently divide charge among EVs based on employees’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171450" y="371475"/>
            <a:ext cx="4352925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171450" y="676275"/>
            <a:ext cx="3652838" cy="1257300"/>
          </a:xfrm>
          <a:prstGeom prst="rect">
            <a:avLst/>
          </a:prstGeom>
          <a:noFill/>
          <a:ln/>
        </p:spPr>
      </p:sp>
      <p:sp>
        <p:nvSpPr>
          <p:cNvPr id="5" name="Shape 2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 rot="-10800000">
            <a:off x="3076575" y="531018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 rot="-10800000">
            <a:off x="3076575" y="643413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 rot="-5400000">
            <a:off x="2514600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 rot="59266">
            <a:off x="3548042" y="644128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 rot="59266">
            <a:off x="3548042" y="531733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 rot="5400000">
            <a:off x="3262313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371475"/>
            <a:ext cx="4352925" cy="477202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171450" y="171450"/>
            <a:ext cx="16097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PRODUCT</a:t>
            </a:r>
            <a:endParaRPr lang="en-US" sz="1650" dirty="0"/>
          </a:p>
        </p:txBody>
      </p:sp>
      <p:sp>
        <p:nvSpPr>
          <p:cNvPr id="19" name="Text 15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21" name="Text 1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  <p:sp>
        <p:nvSpPr>
          <p:cNvPr id="23" name="Text 19"/>
          <p:cNvSpPr/>
          <p:nvPr/>
        </p:nvSpPr>
        <p:spPr>
          <a:xfrm>
            <a:off x="171450" y="676275"/>
            <a:ext cx="4110037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4275" dirty="0"/>
          </a:p>
        </p:txBody>
      </p:sp>
      <p:sp>
        <p:nvSpPr>
          <p:cNvPr id="24" name="Text 20"/>
          <p:cNvSpPr/>
          <p:nvPr/>
        </p:nvSpPr>
        <p:spPr>
          <a:xfrm>
            <a:off x="171450" y="1395413"/>
            <a:ext cx="4110037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AI-powered automatic relay systems to efficiently divide charge among EVs based on employees’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171450" y="371475"/>
            <a:ext cx="4352925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171450" y="676275"/>
            <a:ext cx="3652838" cy="1257300"/>
          </a:xfrm>
          <a:prstGeom prst="rect">
            <a:avLst/>
          </a:prstGeom>
          <a:noFill/>
          <a:ln/>
        </p:spPr>
      </p:sp>
      <p:sp>
        <p:nvSpPr>
          <p:cNvPr id="5" name="Shape 2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 rot="-10800000">
            <a:off x="3076575" y="531018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 rot="-10800000">
            <a:off x="3076575" y="643413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 rot="-5400000">
            <a:off x="2514600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 rot="59266">
            <a:off x="3548042" y="644128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 rot="59266">
            <a:off x="3548042" y="531733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 rot="5400000">
            <a:off x="3262313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371475"/>
            <a:ext cx="4352925" cy="477202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171450" y="171450"/>
            <a:ext cx="16097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PRODUCT</a:t>
            </a:r>
            <a:endParaRPr lang="en-US" sz="1650" dirty="0"/>
          </a:p>
        </p:txBody>
      </p:sp>
      <p:sp>
        <p:nvSpPr>
          <p:cNvPr id="19" name="Text 15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21" name="Text 1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  <p:sp>
        <p:nvSpPr>
          <p:cNvPr id="23" name="Text 19"/>
          <p:cNvSpPr/>
          <p:nvPr/>
        </p:nvSpPr>
        <p:spPr>
          <a:xfrm>
            <a:off x="171450" y="676275"/>
            <a:ext cx="4110037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4275" dirty="0"/>
          </a:p>
        </p:txBody>
      </p:sp>
      <p:sp>
        <p:nvSpPr>
          <p:cNvPr id="24" name="Text 20"/>
          <p:cNvSpPr/>
          <p:nvPr/>
        </p:nvSpPr>
        <p:spPr>
          <a:xfrm>
            <a:off x="171450" y="1395413"/>
            <a:ext cx="4110037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AI-powered automatic relay systems to efficiently divide charge among EVs based on employees’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171450" y="371475"/>
            <a:ext cx="4352925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171450" y="676275"/>
            <a:ext cx="3652838" cy="1257300"/>
          </a:xfrm>
          <a:prstGeom prst="rect">
            <a:avLst/>
          </a:prstGeom>
          <a:noFill/>
          <a:ln/>
        </p:spPr>
      </p:sp>
      <p:sp>
        <p:nvSpPr>
          <p:cNvPr id="5" name="Shape 2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 rot="-10800000">
            <a:off x="3076575" y="531018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 rot="-10800000">
            <a:off x="3076575" y="643413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 rot="-5400000">
            <a:off x="2514600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 rot="59266">
            <a:off x="3548042" y="644128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 rot="59266">
            <a:off x="3548042" y="531733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 rot="5400000">
            <a:off x="3262313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342900"/>
            <a:ext cx="4352925" cy="4800600"/>
          </a:xfrm>
          <a:prstGeom prst="rect">
            <a:avLst/>
          </a:prstGeom>
        </p:spPr>
      </p:pic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371475"/>
            <a:ext cx="4352925" cy="477202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71450" y="171450"/>
            <a:ext cx="16097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PRODUCT</a:t>
            </a:r>
            <a:endParaRPr lang="en-US" sz="1650" dirty="0"/>
          </a:p>
        </p:txBody>
      </p:sp>
      <p:sp>
        <p:nvSpPr>
          <p:cNvPr id="20" name="Text 15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1" name="Text 16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22" name="Text 1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3" name="Text 18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  <p:sp>
        <p:nvSpPr>
          <p:cNvPr id="24" name="Text 19"/>
          <p:cNvSpPr/>
          <p:nvPr/>
        </p:nvSpPr>
        <p:spPr>
          <a:xfrm>
            <a:off x="171450" y="676275"/>
            <a:ext cx="4110037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4275" dirty="0"/>
          </a:p>
        </p:txBody>
      </p:sp>
      <p:sp>
        <p:nvSpPr>
          <p:cNvPr id="25" name="Text 20"/>
          <p:cNvSpPr/>
          <p:nvPr/>
        </p:nvSpPr>
        <p:spPr>
          <a:xfrm>
            <a:off x="171450" y="1395413"/>
            <a:ext cx="4110037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AI-powered automatic relay systems to efficiently divide charge among EVs based on employees’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0">
            <a:off x="171450" y="371475"/>
            <a:ext cx="4352925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171450" y="676275"/>
            <a:ext cx="3652838" cy="1257300"/>
          </a:xfrm>
          <a:prstGeom prst="rect">
            <a:avLst/>
          </a:prstGeom>
          <a:noFill/>
          <a:ln/>
        </p:spPr>
      </p:sp>
      <p:sp>
        <p:nvSpPr>
          <p:cNvPr id="5" name="Shape 2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 rot="-10800000">
            <a:off x="3076575" y="531018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 rot="-10800000">
            <a:off x="3076575" y="6434138"/>
            <a:ext cx="2809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 rot="-5400000">
            <a:off x="2514600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 rot="59266">
            <a:off x="3548042" y="644128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 rot="59266">
            <a:off x="3548042" y="5317331"/>
            <a:ext cx="27626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 rot="5400000">
            <a:off x="3262313" y="5876925"/>
            <a:ext cx="1123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290513"/>
            <a:ext cx="4352925" cy="4800600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171450" y="171450"/>
            <a:ext cx="1609725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PRODUCT</a:t>
            </a:r>
            <a:endParaRPr lang="en-US" sz="1650" dirty="0"/>
          </a:p>
        </p:txBody>
      </p:sp>
      <p:sp>
        <p:nvSpPr>
          <p:cNvPr id="19" name="Text 15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21" name="Text 1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  <p:sp>
        <p:nvSpPr>
          <p:cNvPr id="23" name="Text 19"/>
          <p:cNvSpPr/>
          <p:nvPr/>
        </p:nvSpPr>
        <p:spPr>
          <a:xfrm>
            <a:off x="171450" y="676275"/>
            <a:ext cx="4110037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4275" dirty="0"/>
          </a:p>
        </p:txBody>
      </p:sp>
      <p:sp>
        <p:nvSpPr>
          <p:cNvPr id="24" name="Text 20"/>
          <p:cNvSpPr/>
          <p:nvPr/>
        </p:nvSpPr>
        <p:spPr>
          <a:xfrm>
            <a:off x="171450" y="1395413"/>
            <a:ext cx="4110037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AI-powered automatic relay systems to efficiently divide charge among EVs based on employees’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66700" y="481012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29350" y="4357688"/>
            <a:ext cx="2743200" cy="614363"/>
          </a:xfrm>
          <a:prstGeom prst="roundRect">
            <a:avLst>
              <a:gd name="adj" fmla="val 74419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-7824397">
            <a:off x="2919435" y="2771775"/>
            <a:ext cx="1976392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 rot="-2881363">
            <a:off x="4214566" y="2778919"/>
            <a:ext cx="2043607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 rot="-18717">
            <a:off x="3295650" y="2019300"/>
            <a:ext cx="2624176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1" name="Shape 9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13" name="Shape 11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2863" y="1133475"/>
            <a:ext cx="1438275" cy="1438275"/>
          </a:xfrm>
          <a:prstGeom prst="rect">
            <a:avLst/>
          </a:prstGeom>
        </p:spPr>
      </p:pic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3509963"/>
            <a:ext cx="847725" cy="847725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171450" y="171450"/>
            <a:ext cx="17192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HOW IT WORKS</a:t>
            </a:r>
            <a:endParaRPr lang="en-US" sz="1650" dirty="0"/>
          </a:p>
        </p:txBody>
      </p:sp>
      <p:sp>
        <p:nvSpPr>
          <p:cNvPr id="17" name="Text 13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18" name="Text 14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19" name="Text 15"/>
          <p:cNvSpPr/>
          <p:nvPr/>
        </p:nvSpPr>
        <p:spPr>
          <a:xfrm>
            <a:off x="6586538" y="4605338"/>
            <a:ext cx="25955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Camera reads license plate</a:t>
            </a:r>
            <a:endParaRPr lang="en-US" sz="1650" dirty="0"/>
          </a:p>
        </p:txBody>
      </p:sp>
      <p:sp>
        <p:nvSpPr>
          <p:cNvPr id="20" name="Text 16"/>
          <p:cNvSpPr/>
          <p:nvPr/>
        </p:nvSpPr>
        <p:spPr>
          <a:xfrm>
            <a:off x="476250" y="628650"/>
            <a:ext cx="57626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</a:t>
            </a:r>
            <a:endParaRPr lang="en-US" sz="2775" dirty="0"/>
          </a:p>
        </p:txBody>
      </p:sp>
      <p:sp>
        <p:nvSpPr>
          <p:cNvPr id="21" name="Text 1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174307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66700" y="481012"/>
            <a:ext cx="538163" cy="495300"/>
          </a:xfrm>
          <a:prstGeom prst="roundRect">
            <a:avLst>
              <a:gd name="adj" fmla="val 184615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29350" y="4357688"/>
            <a:ext cx="2743200" cy="614363"/>
          </a:xfrm>
          <a:prstGeom prst="roundRect">
            <a:avLst>
              <a:gd name="adj" fmla="val 74419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5400000">
            <a:off x="-478631" y="2621756"/>
            <a:ext cx="37861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19225" y="146685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19225" y="2624138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19225" y="3733800"/>
            <a:ext cx="197643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0488" y="2828925"/>
            <a:ext cx="838200" cy="838200"/>
          </a:xfrm>
          <a:prstGeom prst="rect">
            <a:avLst/>
          </a:prstGeom>
          <a:solidFill>
            <a:srgbClr val="D74B3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Relay</a:t>
            </a:r>
            <a:endParaRPr lang="en-US" dirty="0"/>
          </a:p>
        </p:txBody>
      </p:sp>
      <p:sp>
        <p:nvSpPr>
          <p:cNvPr id="11" name="Shape 9"/>
          <p:cNvSpPr/>
          <p:nvPr/>
        </p:nvSpPr>
        <p:spPr>
          <a:xfrm rot="0">
            <a:off x="928688" y="3019425"/>
            <a:ext cx="2047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 rot="-5391696">
            <a:off x="150016" y="2028825"/>
            <a:ext cx="1971681" cy="0"/>
          </a:xfrm>
          <a:prstGeom prst="line">
            <a:avLst/>
          </a:prstGeom>
          <a:noFill/>
          <a:ln w="50925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 rot="0">
            <a:off x="1119188" y="1062037"/>
            <a:ext cx="314325" cy="0"/>
          </a:xfrm>
          <a:prstGeom prst="line">
            <a:avLst/>
          </a:prstGeom>
          <a:noFill/>
          <a:ln w="53279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 rot="0">
            <a:off x="928688" y="3186113"/>
            <a:ext cx="328613" cy="0"/>
          </a:xfrm>
          <a:prstGeom prst="line">
            <a:avLst/>
          </a:prstGeom>
          <a:noFill/>
          <a:ln w="52511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 rot="-5400000">
            <a:off x="707231" y="2636044"/>
            <a:ext cx="1100138" cy="0"/>
          </a:xfrm>
          <a:prstGeom prst="line">
            <a:avLst/>
          </a:prstGeom>
          <a:noFill/>
          <a:ln w="51020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 rot="0">
            <a:off x="1257300" y="2105025"/>
            <a:ext cx="166688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 rot="0">
            <a:off x="928688" y="3367088"/>
            <a:ext cx="5048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 rot="0">
            <a:off x="928688" y="3571875"/>
            <a:ext cx="3619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 rot="5400000">
            <a:off x="1002506" y="3821906"/>
            <a:ext cx="538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 rot="0">
            <a:off x="1276350" y="4090987"/>
            <a:ext cx="157163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 rot="5400000">
            <a:off x="-157162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 rot="5400000">
            <a:off x="252413" y="4090987"/>
            <a:ext cx="847725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71438" y="4710113"/>
            <a:ext cx="1843088" cy="261937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71438" y="4710113"/>
            <a:ext cx="64770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25" name="Shape 23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171450" y="4710113"/>
            <a:ext cx="5476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27" name="Shape 25"/>
          <p:cNvSpPr/>
          <p:nvPr/>
        </p:nvSpPr>
        <p:spPr>
          <a:xfrm>
            <a:off x="742950" y="4710113"/>
            <a:ext cx="11715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pic>
        <p:nvPicPr>
          <p:cNvPr id="2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1390650"/>
            <a:ext cx="1438275" cy="1438275"/>
          </a:xfrm>
          <a:prstGeom prst="rect">
            <a:avLst/>
          </a:prstGeom>
        </p:spPr>
      </p:pic>
      <p:pic>
        <p:nvPicPr>
          <p:cNvPr id="2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7" y="400050"/>
            <a:ext cx="1152013" cy="1152014"/>
          </a:xfrm>
          <a:prstGeom prst="rect">
            <a:avLst/>
          </a:prstGeom>
        </p:spPr>
      </p:pic>
      <p:sp>
        <p:nvSpPr>
          <p:cNvPr id="30" name="Text 26"/>
          <p:cNvSpPr/>
          <p:nvPr/>
        </p:nvSpPr>
        <p:spPr>
          <a:xfrm>
            <a:off x="171450" y="171450"/>
            <a:ext cx="17192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HOW IT WORKS</a:t>
            </a:r>
            <a:endParaRPr lang="en-US" sz="1650" dirty="0"/>
          </a:p>
        </p:txBody>
      </p:sp>
      <p:sp>
        <p:nvSpPr>
          <p:cNvPr id="31" name="Text 27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32" name="Text 28"/>
          <p:cNvSpPr/>
          <p:nvPr/>
        </p:nvSpPr>
        <p:spPr>
          <a:xfrm>
            <a:off x="223838" y="4800600"/>
            <a:ext cx="8001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RELAI</a:t>
            </a:r>
            <a:endParaRPr lang="en-US" sz="1125" dirty="0"/>
          </a:p>
        </p:txBody>
      </p:sp>
      <p:sp>
        <p:nvSpPr>
          <p:cNvPr id="33" name="Text 29"/>
          <p:cNvSpPr/>
          <p:nvPr/>
        </p:nvSpPr>
        <p:spPr>
          <a:xfrm>
            <a:off x="6586538" y="4605338"/>
            <a:ext cx="25955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Camera tracks car location</a:t>
            </a:r>
            <a:endParaRPr lang="en-US" sz="1650" dirty="0"/>
          </a:p>
        </p:txBody>
      </p:sp>
      <p:sp>
        <p:nvSpPr>
          <p:cNvPr id="34" name="Text 30"/>
          <p:cNvSpPr/>
          <p:nvPr/>
        </p:nvSpPr>
        <p:spPr>
          <a:xfrm>
            <a:off x="447675" y="628650"/>
            <a:ext cx="6334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277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2</a:t>
            </a:r>
            <a:endParaRPr lang="en-US" sz="2775" dirty="0"/>
          </a:p>
        </p:txBody>
      </p:sp>
      <p:sp>
        <p:nvSpPr>
          <p:cNvPr id="35" name="Text 31"/>
          <p:cNvSpPr/>
          <p:nvPr/>
        </p:nvSpPr>
        <p:spPr>
          <a:xfrm>
            <a:off x="895350" y="4800600"/>
            <a:ext cx="13239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CONFIDENTIAL</a:t>
            </a:r>
            <a:endParaRPr lang="en-US" sz="1125" dirty="0"/>
          </a:p>
        </p:txBody>
      </p:sp>
      <p:sp>
        <p:nvSpPr>
          <p:cNvPr id="36" name="Text 32"/>
          <p:cNvSpPr/>
          <p:nvPr/>
        </p:nvSpPr>
        <p:spPr>
          <a:xfrm>
            <a:off x="323850" y="4800600"/>
            <a:ext cx="7000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CCP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2025-06-06T13:24:59Z</dcterms:created>
  <dcterms:modified xsi:type="dcterms:W3CDTF">2025-06-06T13:24:59Z</dcterms:modified>
</cp:coreProperties>
</file>