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2" r:id="rId3"/>
    <p:sldId id="256" r:id="rId4"/>
    <p:sldId id="258" r:id="rId5"/>
    <p:sldId id="260" r:id="rId6"/>
    <p:sldId id="261" r:id="rId7"/>
    <p:sldId id="259" r:id="rId8"/>
    <p:sldId id="266"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ADCA54-E63B-4A4F-8F0A-632E44B5F03A}" type="datetimeFigureOut">
              <a:rPr lang="es-PE" smtClean="0"/>
              <a:t>9/04/2024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248145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ADCA54-E63B-4A4F-8F0A-632E44B5F03A}" type="datetimeFigureOut">
              <a:rPr lang="es-PE" smtClean="0"/>
              <a:t>9/04/2024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33797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ADCA54-E63B-4A4F-8F0A-632E44B5F03A}" type="datetimeFigureOut">
              <a:rPr lang="es-PE" smtClean="0"/>
              <a:t>9/04/2024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190377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EADCA54-E63B-4A4F-8F0A-632E44B5F03A}" type="datetimeFigureOut">
              <a:rPr lang="es-PE" smtClean="0"/>
              <a:t>9/04/2024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383845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EADCA54-E63B-4A4F-8F0A-632E44B5F03A}" type="datetimeFigureOut">
              <a:rPr lang="es-PE" smtClean="0"/>
              <a:t>9/04/2024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50117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EEADCA54-E63B-4A4F-8F0A-632E44B5F03A}" type="datetimeFigureOut">
              <a:rPr lang="es-PE" smtClean="0"/>
              <a:t>9/04/2024</a:t>
            </a:fld>
            <a:endParaRPr lang="es-PE"/>
          </a:p>
        </p:txBody>
      </p:sp>
      <p:sp>
        <p:nvSpPr>
          <p:cNvPr id="9" name="Footer Placeholder 8"/>
          <p:cNvSpPr>
            <a:spLocks noGrp="1"/>
          </p:cNvSpPr>
          <p:nvPr>
            <p:ph type="ftr" sz="quarter" idx="11"/>
          </p:nvPr>
        </p:nvSpPr>
        <p:spPr/>
        <p:txBody>
          <a:bodyPr/>
          <a:lstStyle/>
          <a:p>
            <a:endParaRPr lang="es-PE"/>
          </a:p>
        </p:txBody>
      </p:sp>
      <p:sp>
        <p:nvSpPr>
          <p:cNvPr id="10" name="Slide Number Placeholder 9"/>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314965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EEADCA54-E63B-4A4F-8F0A-632E44B5F03A}" type="datetimeFigureOut">
              <a:rPr lang="es-PE" smtClean="0"/>
              <a:t>9/04/2024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4C352EE-F792-45A0-BD0C-5E912C5F1113}" type="slidenum">
              <a:rPr lang="es-PE" smtClean="0"/>
              <a:t>‹Nº›</a:t>
            </a:fld>
            <a:endParaRPr lang="es-PE"/>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9929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EADCA54-E63B-4A4F-8F0A-632E44B5F03A}" type="datetimeFigureOut">
              <a:rPr lang="es-PE" smtClean="0"/>
              <a:t>9/04/2024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360784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DCA54-E63B-4A4F-8F0A-632E44B5F03A}" type="datetimeFigureOut">
              <a:rPr lang="es-PE" smtClean="0"/>
              <a:t>9/04/2024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111829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EEADCA54-E63B-4A4F-8F0A-632E44B5F03A}" type="datetimeFigureOut">
              <a:rPr lang="es-PE" smtClean="0"/>
              <a:t>9/04/2024</a:t>
            </a:fld>
            <a:endParaRPr lang="es-PE"/>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s-PE"/>
          </a:p>
        </p:txBody>
      </p:sp>
      <p:sp>
        <p:nvSpPr>
          <p:cNvPr id="11" name="Slide Number Placeholder 10"/>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24761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EADCA54-E63B-4A4F-8F0A-632E44B5F03A}" type="datetimeFigureOut">
              <a:rPr lang="es-PE" smtClean="0"/>
              <a:t>9/04/2024</a:t>
            </a:fld>
            <a:endParaRPr lang="es-PE"/>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s-PE"/>
          </a:p>
        </p:txBody>
      </p:sp>
      <p:sp>
        <p:nvSpPr>
          <p:cNvPr id="10" name="Slide Number Placeholder 9"/>
          <p:cNvSpPr>
            <a:spLocks noGrp="1"/>
          </p:cNvSpPr>
          <p:nvPr>
            <p:ph type="sldNum" sz="quarter" idx="12"/>
          </p:nvPr>
        </p:nvSpPr>
        <p:spPr/>
        <p:txBody>
          <a:bodyPr/>
          <a:lstStyle/>
          <a:p>
            <a:fld id="{54C352EE-F792-45A0-BD0C-5E912C5F1113}" type="slidenum">
              <a:rPr lang="es-PE" smtClean="0"/>
              <a:t>‹Nº›</a:t>
            </a:fld>
            <a:endParaRPr lang="es-PE"/>
          </a:p>
        </p:txBody>
      </p:sp>
    </p:spTree>
    <p:extLst>
      <p:ext uri="{BB962C8B-B14F-4D97-AF65-F5344CB8AC3E}">
        <p14:creationId xmlns:p14="http://schemas.microsoft.com/office/powerpoint/2010/main" val="157718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EADCA54-E63B-4A4F-8F0A-632E44B5F03A}" type="datetimeFigureOut">
              <a:rPr lang="es-PE" smtClean="0"/>
              <a:t>9/04/2024</a:t>
            </a:fld>
            <a:endParaRPr lang="es-P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P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C352EE-F792-45A0-BD0C-5E912C5F1113}" type="slidenum">
              <a:rPr lang="es-PE" smtClean="0"/>
              <a:t>‹Nº›</a:t>
            </a:fld>
            <a:endParaRPr lang="es-PE"/>
          </a:p>
        </p:txBody>
      </p:sp>
    </p:spTree>
    <p:extLst>
      <p:ext uri="{BB962C8B-B14F-4D97-AF65-F5344CB8AC3E}">
        <p14:creationId xmlns:p14="http://schemas.microsoft.com/office/powerpoint/2010/main" val="3461322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C04B6-1E48-43A0-64C4-13FF064E8023}"/>
              </a:ext>
            </a:extLst>
          </p:cNvPr>
          <p:cNvSpPr>
            <a:spLocks noGrp="1"/>
          </p:cNvSpPr>
          <p:nvPr>
            <p:ph type="title"/>
          </p:nvPr>
        </p:nvSpPr>
        <p:spPr/>
        <p:txBody>
          <a:bodyPr/>
          <a:lstStyle/>
          <a:p>
            <a:r>
              <a:rPr lang="es-ES" dirty="0"/>
              <a:t>ANALISIS DE DATOS</a:t>
            </a:r>
            <a:endParaRPr lang="es-PE" dirty="0"/>
          </a:p>
        </p:txBody>
      </p:sp>
      <p:sp>
        <p:nvSpPr>
          <p:cNvPr id="3" name="Marcador de contenido 2">
            <a:extLst>
              <a:ext uri="{FF2B5EF4-FFF2-40B4-BE49-F238E27FC236}">
                <a16:creationId xmlns:a16="http://schemas.microsoft.com/office/drawing/2014/main" id="{CE0616EF-F775-743D-CDAB-6D0511E09B81}"/>
              </a:ext>
            </a:extLst>
          </p:cNvPr>
          <p:cNvSpPr>
            <a:spLocks noGrp="1"/>
          </p:cNvSpPr>
          <p:nvPr>
            <p:ph idx="1"/>
          </p:nvPr>
        </p:nvSpPr>
        <p:spPr>
          <a:xfrm>
            <a:off x="2231136" y="2688336"/>
            <a:ext cx="8339328" cy="4169664"/>
          </a:xfrm>
        </p:spPr>
        <p:txBody>
          <a:bodyPr>
            <a:normAutofit/>
          </a:bodyPr>
          <a:lstStyle/>
          <a:p>
            <a:r>
              <a:rPr lang="es-ES" sz="2000" dirty="0"/>
              <a:t>Base de Datos que registra las ventas de licores.</a:t>
            </a:r>
          </a:p>
          <a:p>
            <a:r>
              <a:rPr lang="es-ES" sz="2000" dirty="0"/>
              <a:t>Uso de Python y sus respectivas librerías.</a:t>
            </a:r>
          </a:p>
          <a:p>
            <a:r>
              <a:rPr lang="es-ES" sz="2000" dirty="0"/>
              <a:t>Análisis previo:  Total de 12,591,077 registros y 24 columnas.</a:t>
            </a:r>
          </a:p>
          <a:p>
            <a:r>
              <a:rPr lang="es-ES" sz="2000" dirty="0"/>
              <a:t>Las estadísticas descriptivas básicas proporcionan información sobre las columnas numéricas, como promedios, desviaciones estándar, mínimos, máximos y percentiles.</a:t>
            </a:r>
          </a:p>
          <a:p>
            <a:r>
              <a:rPr lang="es-ES" sz="2000" dirty="0"/>
              <a:t>Se identifican valores nulos en varias columnas, como en </a:t>
            </a:r>
            <a:r>
              <a:rPr lang="es-ES" sz="2000" dirty="0" err="1"/>
              <a:t>Address</a:t>
            </a:r>
            <a:r>
              <a:rPr lang="es-ES" sz="2000" dirty="0"/>
              <a:t>, City, </a:t>
            </a:r>
            <a:r>
              <a:rPr lang="es-ES" sz="2000" dirty="0" err="1"/>
              <a:t>Category</a:t>
            </a:r>
            <a:r>
              <a:rPr lang="es-ES" sz="2000" dirty="0"/>
              <a:t>, </a:t>
            </a:r>
            <a:r>
              <a:rPr lang="es-ES" sz="2000" dirty="0" err="1"/>
              <a:t>Vendor</a:t>
            </a:r>
            <a:r>
              <a:rPr lang="es-ES" sz="2000" dirty="0"/>
              <a:t> </a:t>
            </a:r>
            <a:r>
              <a:rPr lang="es-ES" sz="2000" dirty="0" err="1"/>
              <a:t>Number</a:t>
            </a:r>
            <a:r>
              <a:rPr lang="es-ES" sz="2000" dirty="0"/>
              <a:t>, </a:t>
            </a:r>
            <a:r>
              <a:rPr lang="es-ES" sz="2000" dirty="0" err="1"/>
              <a:t>Vendor</a:t>
            </a:r>
            <a:r>
              <a:rPr lang="es-ES" sz="2000" dirty="0"/>
              <a:t> </a:t>
            </a:r>
            <a:r>
              <a:rPr lang="es-ES" sz="2000" dirty="0" err="1"/>
              <a:t>Name</a:t>
            </a:r>
            <a:r>
              <a:rPr lang="es-ES" sz="2000" dirty="0"/>
              <a:t>, </a:t>
            </a:r>
            <a:r>
              <a:rPr lang="es-ES" sz="2000" dirty="0" err="1"/>
              <a:t>State</a:t>
            </a:r>
            <a:r>
              <a:rPr lang="es-ES" sz="2000" dirty="0"/>
              <a:t> </a:t>
            </a:r>
            <a:r>
              <a:rPr lang="es-ES" sz="2000" dirty="0" err="1"/>
              <a:t>Bottle</a:t>
            </a:r>
            <a:r>
              <a:rPr lang="es-ES" sz="2000" dirty="0"/>
              <a:t> </a:t>
            </a:r>
            <a:r>
              <a:rPr lang="es-ES" sz="2000" dirty="0" err="1"/>
              <a:t>Cost</a:t>
            </a:r>
            <a:r>
              <a:rPr lang="es-ES" sz="2000" dirty="0"/>
              <a:t>, </a:t>
            </a:r>
            <a:r>
              <a:rPr lang="es-ES" sz="2000" dirty="0" err="1"/>
              <a:t>State</a:t>
            </a:r>
            <a:r>
              <a:rPr lang="es-ES" sz="2000" dirty="0"/>
              <a:t> </a:t>
            </a:r>
            <a:r>
              <a:rPr lang="es-ES" sz="2000" dirty="0" err="1"/>
              <a:t>Bottle</a:t>
            </a:r>
            <a:r>
              <a:rPr lang="es-ES" sz="2000" dirty="0"/>
              <a:t> </a:t>
            </a:r>
            <a:r>
              <a:rPr lang="es-ES" sz="2000" dirty="0" err="1"/>
              <a:t>Retail</a:t>
            </a:r>
            <a:r>
              <a:rPr lang="es-ES" sz="2000" dirty="0"/>
              <a:t>, y otras.</a:t>
            </a:r>
          </a:p>
        </p:txBody>
      </p:sp>
      <p:sp>
        <p:nvSpPr>
          <p:cNvPr id="4" name="AutoShape 2" descr="Bevgo Tienda de Licores">
            <a:extLst>
              <a:ext uri="{FF2B5EF4-FFF2-40B4-BE49-F238E27FC236}">
                <a16:creationId xmlns:a16="http://schemas.microsoft.com/office/drawing/2014/main" id="{FD2B6895-5D0C-4BB2-1197-D04A8296CC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04306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16843-1104-53F4-6185-B854DA8DE60D}"/>
              </a:ext>
            </a:extLst>
          </p:cNvPr>
          <p:cNvSpPr>
            <a:spLocks noGrp="1"/>
          </p:cNvSpPr>
          <p:nvPr>
            <p:ph type="title"/>
          </p:nvPr>
        </p:nvSpPr>
        <p:spPr>
          <a:xfrm>
            <a:off x="712694" y="500062"/>
            <a:ext cx="10515600" cy="1325563"/>
          </a:xfrm>
        </p:spPr>
        <p:txBody>
          <a:bodyPr>
            <a:noAutofit/>
          </a:bodyPr>
          <a:lstStyle/>
          <a:p>
            <a:r>
              <a:rPr lang="es-ES" sz="3200" b="0" i="0" dirty="0">
                <a:effectLst/>
                <a:latin typeface="Inter"/>
              </a:rPr>
              <a:t>histograma de la distribución de </a:t>
            </a:r>
            <a:r>
              <a:rPr lang="es-ES" sz="3200" b="0" i="0" dirty="0" err="1">
                <a:effectLst/>
                <a:latin typeface="Inter"/>
              </a:rPr>
              <a:t>Bottles</a:t>
            </a:r>
            <a:r>
              <a:rPr lang="es-ES" sz="3200" b="0" i="0" dirty="0">
                <a:effectLst/>
                <a:latin typeface="Inter"/>
              </a:rPr>
              <a:t> </a:t>
            </a:r>
            <a:r>
              <a:rPr lang="es-ES" sz="3200" b="0" i="0" dirty="0" err="1">
                <a:effectLst/>
                <a:latin typeface="Inter"/>
              </a:rPr>
              <a:t>Sold</a:t>
            </a:r>
            <a:endParaRPr lang="es-PE" sz="3200" dirty="0"/>
          </a:p>
        </p:txBody>
      </p:sp>
      <p:sp>
        <p:nvSpPr>
          <p:cNvPr id="3" name="Marcador de contenido 2">
            <a:extLst>
              <a:ext uri="{FF2B5EF4-FFF2-40B4-BE49-F238E27FC236}">
                <a16:creationId xmlns:a16="http://schemas.microsoft.com/office/drawing/2014/main" id="{D2EA473E-C289-BD0A-A8E5-FB9A27F93549}"/>
              </a:ext>
            </a:extLst>
          </p:cNvPr>
          <p:cNvSpPr>
            <a:spLocks noGrp="1"/>
          </p:cNvSpPr>
          <p:nvPr>
            <p:ph idx="1"/>
          </p:nvPr>
        </p:nvSpPr>
        <p:spPr>
          <a:xfrm>
            <a:off x="712694" y="1920240"/>
            <a:ext cx="10186954" cy="4437698"/>
          </a:xfrm>
        </p:spPr>
        <p:txBody>
          <a:bodyPr>
            <a:normAutofit/>
          </a:bodyPr>
          <a:lstStyle/>
          <a:p>
            <a:pPr marL="0" indent="0" algn="just">
              <a:buNone/>
            </a:pPr>
            <a:r>
              <a:rPr lang="es-ES" b="0" i="0" dirty="0">
                <a:effectLst/>
                <a:latin typeface="Inter"/>
              </a:rPr>
              <a:t>La forma de la distribución esta sesgada hacia la derecha.</a:t>
            </a:r>
          </a:p>
          <a:p>
            <a:pPr marL="0" indent="0" algn="just">
              <a:buNone/>
            </a:pPr>
            <a:endParaRPr lang="es-ES" b="0" i="0" dirty="0">
              <a:effectLst/>
              <a:latin typeface="Inter"/>
            </a:endParaRPr>
          </a:p>
          <a:p>
            <a:pPr marL="0" indent="0" algn="just">
              <a:buNone/>
            </a:pPr>
            <a:r>
              <a:rPr lang="es-ES" b="0" i="0" dirty="0">
                <a:effectLst/>
                <a:latin typeface="Inter"/>
              </a:rPr>
              <a:t>Podemos observar que hay una cantidad significativa de observaciones con valores bajos de botellas vendidas, así como algunos valores extremadamente altos que podrían considerarse como valores atípicos. </a:t>
            </a:r>
          </a:p>
          <a:p>
            <a:pPr marL="0" indent="0" algn="just">
              <a:buNone/>
            </a:pPr>
            <a:endParaRPr lang="es-ES" b="0" i="0" dirty="0">
              <a:effectLst/>
              <a:latin typeface="Inter"/>
            </a:endParaRPr>
          </a:p>
          <a:p>
            <a:pPr marL="0" indent="0" algn="just">
              <a:buNone/>
            </a:pPr>
            <a:r>
              <a:rPr lang="es-ES" b="0" i="0" dirty="0">
                <a:effectLst/>
                <a:latin typeface="Inter"/>
              </a:rPr>
              <a:t>La mayoría de las observaciones se concentran en el rango de bajas cantidades de botellas vendidas</a:t>
            </a:r>
            <a:r>
              <a:rPr lang="es-ES" dirty="0">
                <a:latin typeface="Inter"/>
              </a:rPr>
              <a:t>.</a:t>
            </a:r>
          </a:p>
          <a:p>
            <a:pPr marL="0" indent="0" algn="just">
              <a:buNone/>
            </a:pPr>
            <a:endParaRPr lang="es-ES" dirty="0">
              <a:latin typeface="Inter"/>
            </a:endParaRPr>
          </a:p>
          <a:p>
            <a:pPr marL="0" indent="0" algn="just">
              <a:buNone/>
            </a:pPr>
            <a:r>
              <a:rPr lang="es-ES" b="0" i="0" dirty="0">
                <a:effectLst/>
                <a:latin typeface="Inter"/>
              </a:rPr>
              <a:t>Podríamos inferir que una estrategia de ventas focalizada en la promoción de ventas de cantidades más bajas de botellas puede ser más efectiva, dado que la mayoría de las transacciones se realizan en este rango.</a:t>
            </a:r>
          </a:p>
          <a:p>
            <a:pPr marL="0" indent="0">
              <a:buNone/>
            </a:pPr>
            <a:endParaRPr lang="es-PE" dirty="0"/>
          </a:p>
        </p:txBody>
      </p:sp>
    </p:spTree>
    <p:extLst>
      <p:ext uri="{BB962C8B-B14F-4D97-AF65-F5344CB8AC3E}">
        <p14:creationId xmlns:p14="http://schemas.microsoft.com/office/powerpoint/2010/main" val="99113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A6150-6CE6-227B-EF8D-7F84386C1539}"/>
              </a:ext>
            </a:extLst>
          </p:cNvPr>
          <p:cNvSpPr>
            <a:spLocks noGrp="1"/>
          </p:cNvSpPr>
          <p:nvPr>
            <p:ph type="title"/>
          </p:nvPr>
        </p:nvSpPr>
        <p:spPr/>
        <p:txBody>
          <a:bodyPr/>
          <a:lstStyle/>
          <a:p>
            <a:r>
              <a:rPr lang="es-ES" dirty="0"/>
              <a:t>ENTRADA DE DATOS</a:t>
            </a:r>
            <a:endParaRPr lang="es-PE" dirty="0"/>
          </a:p>
        </p:txBody>
      </p:sp>
      <p:sp>
        <p:nvSpPr>
          <p:cNvPr id="3" name="Marcador de contenido 2">
            <a:extLst>
              <a:ext uri="{FF2B5EF4-FFF2-40B4-BE49-F238E27FC236}">
                <a16:creationId xmlns:a16="http://schemas.microsoft.com/office/drawing/2014/main" id="{7FF29670-AD81-47A9-5121-2E2BC04B3541}"/>
              </a:ext>
            </a:extLst>
          </p:cNvPr>
          <p:cNvSpPr>
            <a:spLocks noGrp="1"/>
          </p:cNvSpPr>
          <p:nvPr>
            <p:ph idx="1"/>
          </p:nvPr>
        </p:nvSpPr>
        <p:spPr/>
        <p:txBody>
          <a:bodyPr/>
          <a:lstStyle/>
          <a:p>
            <a:r>
              <a:rPr lang="es-ES" dirty="0"/>
              <a:t>Mostrar los nombres de las columnas de tus datos en un archivo CSV en Python con la librería pandas.</a:t>
            </a:r>
          </a:p>
          <a:p>
            <a:r>
              <a:rPr lang="es-ES" dirty="0">
                <a:latin typeface="Inter"/>
              </a:rPr>
              <a:t>E</a:t>
            </a:r>
            <a:r>
              <a:rPr lang="es-ES" b="0" i="0" dirty="0">
                <a:effectLst/>
                <a:latin typeface="Inter"/>
              </a:rPr>
              <a:t>xploración inicial de los datos para comprender mejor su estructura y contenido. </a:t>
            </a:r>
          </a:p>
          <a:p>
            <a:r>
              <a:rPr lang="es-ES" dirty="0"/>
              <a:t>Identificación y manejo de valores nulos.</a:t>
            </a:r>
          </a:p>
          <a:p>
            <a:r>
              <a:rPr lang="es-ES" b="0" i="0" dirty="0">
                <a:effectLst/>
                <a:latin typeface="Inter"/>
              </a:rPr>
              <a:t>Visualización de datos: Utiliza gráficos y visualizaciones (histogramas, gráficos de barras, diagramas de dispersión).</a:t>
            </a:r>
          </a:p>
          <a:p>
            <a:r>
              <a:rPr lang="es-ES" b="0" i="0" dirty="0">
                <a:effectLst/>
                <a:latin typeface="Inter"/>
              </a:rPr>
              <a:t> Técnicas de análisis estadístico para profundizar en tus datos.</a:t>
            </a:r>
          </a:p>
          <a:p>
            <a:endParaRPr lang="es-ES" dirty="0"/>
          </a:p>
          <a:p>
            <a:endParaRPr lang="es-PE" dirty="0"/>
          </a:p>
        </p:txBody>
      </p:sp>
    </p:spTree>
    <p:extLst>
      <p:ext uri="{BB962C8B-B14F-4D97-AF65-F5344CB8AC3E}">
        <p14:creationId xmlns:p14="http://schemas.microsoft.com/office/powerpoint/2010/main" val="30963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D6B17-E7BB-F72A-DF1E-4517B8DDF920}"/>
              </a:ext>
            </a:extLst>
          </p:cNvPr>
          <p:cNvSpPr>
            <a:spLocks noGrp="1"/>
          </p:cNvSpPr>
          <p:nvPr>
            <p:ph type="ctrTitle"/>
          </p:nvPr>
        </p:nvSpPr>
        <p:spPr>
          <a:xfrm>
            <a:off x="1929107" y="139705"/>
            <a:ext cx="9144000" cy="516077"/>
          </a:xfrm>
        </p:spPr>
        <p:txBody>
          <a:bodyPr>
            <a:noAutofit/>
          </a:bodyPr>
          <a:lstStyle/>
          <a:p>
            <a:r>
              <a:rPr lang="es-ES" sz="2000" dirty="0"/>
              <a:t>HISTOGRAMA: </a:t>
            </a:r>
            <a:r>
              <a:rPr lang="en-US" sz="2000" dirty="0"/>
              <a:t>Bottles Sold y Volume Sold (Liters)</a:t>
            </a:r>
            <a:r>
              <a:rPr lang="es-ES" sz="2000" dirty="0"/>
              <a:t> </a:t>
            </a:r>
            <a:endParaRPr lang="es-PE" sz="2000" dirty="0"/>
          </a:p>
        </p:txBody>
      </p:sp>
      <p:sp>
        <p:nvSpPr>
          <p:cNvPr id="3" name="Subtítulo 2">
            <a:extLst>
              <a:ext uri="{FF2B5EF4-FFF2-40B4-BE49-F238E27FC236}">
                <a16:creationId xmlns:a16="http://schemas.microsoft.com/office/drawing/2014/main" id="{076451D8-DADD-80C2-83FA-4FF03A5FB3CA}"/>
              </a:ext>
            </a:extLst>
          </p:cNvPr>
          <p:cNvSpPr>
            <a:spLocks noGrp="1"/>
          </p:cNvSpPr>
          <p:nvPr>
            <p:ph type="subTitle" idx="1"/>
          </p:nvPr>
        </p:nvSpPr>
        <p:spPr>
          <a:xfrm>
            <a:off x="1524000" y="4325112"/>
            <a:ext cx="9144000" cy="2133415"/>
          </a:xfrm>
        </p:spPr>
        <p:txBody>
          <a:bodyPr>
            <a:normAutofit/>
          </a:bodyPr>
          <a:lstStyle/>
          <a:p>
            <a:endParaRPr lang="es-ES" dirty="0"/>
          </a:p>
          <a:p>
            <a:endParaRPr lang="es-PE" dirty="0"/>
          </a:p>
        </p:txBody>
      </p:sp>
      <p:pic>
        <p:nvPicPr>
          <p:cNvPr id="6" name="Imagen 5">
            <a:extLst>
              <a:ext uri="{FF2B5EF4-FFF2-40B4-BE49-F238E27FC236}">
                <a16:creationId xmlns:a16="http://schemas.microsoft.com/office/drawing/2014/main" id="{A497FF83-6B40-E661-11BE-A0CE9B7FB129}"/>
              </a:ext>
            </a:extLst>
          </p:cNvPr>
          <p:cNvPicPr>
            <a:picLocks noChangeAspect="1"/>
          </p:cNvPicPr>
          <p:nvPr/>
        </p:nvPicPr>
        <p:blipFill>
          <a:blip r:embed="rId2"/>
          <a:stretch>
            <a:fillRect/>
          </a:stretch>
        </p:blipFill>
        <p:spPr>
          <a:xfrm>
            <a:off x="2936297" y="655782"/>
            <a:ext cx="6831467" cy="3669330"/>
          </a:xfrm>
          <a:prstGeom prst="rect">
            <a:avLst/>
          </a:prstGeom>
        </p:spPr>
      </p:pic>
      <p:graphicFrame>
        <p:nvGraphicFramePr>
          <p:cNvPr id="8" name="Tabla 7">
            <a:extLst>
              <a:ext uri="{FF2B5EF4-FFF2-40B4-BE49-F238E27FC236}">
                <a16:creationId xmlns:a16="http://schemas.microsoft.com/office/drawing/2014/main" id="{4DAFC385-C308-C1DB-1758-57462001F9E6}"/>
              </a:ext>
            </a:extLst>
          </p:cNvPr>
          <p:cNvGraphicFramePr>
            <a:graphicFrameLocks noGrp="1"/>
          </p:cNvGraphicFramePr>
          <p:nvPr>
            <p:extLst>
              <p:ext uri="{D42A27DB-BD31-4B8C-83A1-F6EECF244321}">
                <p14:modId xmlns:p14="http://schemas.microsoft.com/office/powerpoint/2010/main" val="3283821980"/>
              </p:ext>
            </p:extLst>
          </p:nvPr>
        </p:nvGraphicFramePr>
        <p:xfrm>
          <a:off x="2288030" y="4325112"/>
          <a:ext cx="8128000" cy="1203960"/>
        </p:xfrm>
        <a:graphic>
          <a:graphicData uri="http://schemas.openxmlformats.org/drawingml/2006/table">
            <a:tbl>
              <a:tblPr firstRow="1" bandRow="1">
                <a:tableStyleId>{5DA37D80-6434-44D0-A028-1B22A696006F}</a:tableStyleId>
              </a:tblPr>
              <a:tblGrid>
                <a:gridCol w="4064000">
                  <a:extLst>
                    <a:ext uri="{9D8B030D-6E8A-4147-A177-3AD203B41FA5}">
                      <a16:colId xmlns:a16="http://schemas.microsoft.com/office/drawing/2014/main" val="3142734015"/>
                    </a:ext>
                  </a:extLst>
                </a:gridCol>
                <a:gridCol w="4064000">
                  <a:extLst>
                    <a:ext uri="{9D8B030D-6E8A-4147-A177-3AD203B41FA5}">
                      <a16:colId xmlns:a16="http://schemas.microsoft.com/office/drawing/2014/main" val="2049240481"/>
                    </a:ext>
                  </a:extLst>
                </a:gridCol>
              </a:tblGrid>
              <a:tr h="370840">
                <a:tc>
                  <a:txBody>
                    <a:bodyPr/>
                    <a:lstStyle/>
                    <a:p>
                      <a:r>
                        <a:rPr lang="es-ES" sz="1100" dirty="0"/>
                        <a:t>Observamos que la mayoría de los valores se concentran en el rango de 0 a 750 botellas vendidas.</a:t>
                      </a:r>
                    </a:p>
                    <a:p>
                      <a:endParaRPr lang="es-ES" sz="1100" dirty="0"/>
                    </a:p>
                    <a:p>
                      <a:r>
                        <a:rPr lang="es-ES" sz="1100" dirty="0"/>
                        <a:t>Existe una cola larga hacia la derecha que indica la presencia de algunos valores extremadamente altos de botellas vendida</a:t>
                      </a:r>
                      <a:endParaRPr lang="es-PE" sz="1100" dirty="0"/>
                    </a:p>
                  </a:txBody>
                  <a:tcPr/>
                </a:tc>
                <a:tc>
                  <a:txBody>
                    <a:bodyPr/>
                    <a:lstStyle/>
                    <a:p>
                      <a:r>
                        <a:rPr lang="es-ES" sz="1100" b="1" kern="1200" dirty="0">
                          <a:solidFill>
                            <a:schemeClr val="tx1"/>
                          </a:solidFill>
                          <a:effectLst/>
                        </a:rPr>
                        <a:t>La distribución parece ser más uniforme en comparación con el histograma de </a:t>
                      </a:r>
                      <a:r>
                        <a:rPr lang="es-ES" sz="1100" b="1" kern="1200" dirty="0" err="1">
                          <a:solidFill>
                            <a:schemeClr val="tx1"/>
                          </a:solidFill>
                          <a:effectLst/>
                        </a:rPr>
                        <a:t>Bottles</a:t>
                      </a:r>
                      <a:r>
                        <a:rPr lang="es-ES" sz="1100" b="1" kern="1200" dirty="0">
                          <a:solidFill>
                            <a:schemeClr val="tx1"/>
                          </a:solidFill>
                          <a:effectLst/>
                        </a:rPr>
                        <a:t> </a:t>
                      </a:r>
                      <a:r>
                        <a:rPr lang="es-ES" sz="1100" b="1" kern="1200" dirty="0" err="1">
                          <a:solidFill>
                            <a:schemeClr val="tx1"/>
                          </a:solidFill>
                          <a:effectLst/>
                        </a:rPr>
                        <a:t>Sold</a:t>
                      </a:r>
                      <a:r>
                        <a:rPr lang="es-ES" sz="1100" b="1" kern="1200" dirty="0">
                          <a:solidFill>
                            <a:schemeClr val="tx1"/>
                          </a:solidFill>
                          <a:effectLst/>
                        </a:rPr>
                        <a:t>.</a:t>
                      </a:r>
                    </a:p>
                    <a:p>
                      <a:endParaRPr lang="es-ES" sz="1100" b="1" kern="1200" dirty="0">
                        <a:solidFill>
                          <a:schemeClr val="tx1"/>
                        </a:solidFill>
                        <a:effectLst/>
                      </a:endParaRPr>
                    </a:p>
                    <a:p>
                      <a:r>
                        <a:rPr lang="es-ES" sz="1100" b="1" kern="1200" dirty="0">
                          <a:solidFill>
                            <a:schemeClr val="tx1"/>
                          </a:solidFill>
                          <a:effectLst/>
                        </a:rPr>
                        <a:t>Se observa un pico en el rango de 0 a 731 litros vendidos, lo cual indica que la mayoría de las ventas están en ese rango.</a:t>
                      </a:r>
                    </a:p>
                    <a:p>
                      <a:endParaRPr lang="es-PE" dirty="0">
                        <a:solidFill>
                          <a:schemeClr val="tx1"/>
                        </a:solidFill>
                      </a:endParaRPr>
                    </a:p>
                  </a:txBody>
                  <a:tcPr/>
                </a:tc>
                <a:extLst>
                  <a:ext uri="{0D108BD9-81ED-4DB2-BD59-A6C34878D82A}">
                    <a16:rowId xmlns:a16="http://schemas.microsoft.com/office/drawing/2014/main" val="1464243428"/>
                  </a:ext>
                </a:extLst>
              </a:tr>
            </a:tbl>
          </a:graphicData>
        </a:graphic>
      </p:graphicFrame>
    </p:spTree>
    <p:extLst>
      <p:ext uri="{BB962C8B-B14F-4D97-AF65-F5344CB8AC3E}">
        <p14:creationId xmlns:p14="http://schemas.microsoft.com/office/powerpoint/2010/main" val="206003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0FE311-0778-51EC-045B-46FC4FB3D7F2}"/>
              </a:ext>
            </a:extLst>
          </p:cNvPr>
          <p:cNvSpPr>
            <a:spLocks noGrp="1"/>
          </p:cNvSpPr>
          <p:nvPr>
            <p:ph idx="1"/>
          </p:nvPr>
        </p:nvSpPr>
        <p:spPr>
          <a:xfrm>
            <a:off x="207036" y="224028"/>
            <a:ext cx="5478312" cy="6481572"/>
          </a:xfrm>
        </p:spPr>
        <p:txBody>
          <a:bodyPr>
            <a:normAutofit/>
          </a:bodyPr>
          <a:lstStyle/>
          <a:p>
            <a:endParaRPr lang="es-ES" sz="2000" dirty="0"/>
          </a:p>
          <a:p>
            <a:pPr marL="0" indent="0" algn="ctr">
              <a:buNone/>
            </a:pPr>
            <a:r>
              <a:rPr lang="es-ES" sz="2000" dirty="0"/>
              <a:t>	</a:t>
            </a:r>
            <a:r>
              <a:rPr lang="es-ES" sz="4400" dirty="0"/>
              <a:t>ANALISIS</a:t>
            </a:r>
          </a:p>
          <a:p>
            <a:endParaRPr lang="es-ES" sz="2000" dirty="0"/>
          </a:p>
          <a:p>
            <a:r>
              <a:rPr lang="es-ES" sz="2000" dirty="0"/>
              <a:t>Gráfico de Regresión Lineal de ML.</a:t>
            </a:r>
          </a:p>
          <a:p>
            <a:r>
              <a:rPr lang="es-ES" sz="2000" dirty="0"/>
              <a:t>Los puntos de datos muestran una clara tendencia ascendente.</a:t>
            </a:r>
          </a:p>
          <a:p>
            <a:r>
              <a:rPr lang="es-ES" sz="2000" dirty="0"/>
              <a:t>Estrecha relación.</a:t>
            </a:r>
          </a:p>
          <a:p>
            <a:r>
              <a:rPr lang="es-ES" sz="2000" dirty="0"/>
              <a:t>La pendiente positiva </a:t>
            </a:r>
          </a:p>
          <a:p>
            <a:r>
              <a:rPr lang="es-ES" sz="2000" dirty="0"/>
              <a:t>Con esta relación positiva entre </a:t>
            </a:r>
            <a:r>
              <a:rPr lang="es-ES" sz="2000" dirty="0" err="1"/>
              <a:t>Bottles</a:t>
            </a:r>
            <a:r>
              <a:rPr lang="es-ES" sz="2000" dirty="0"/>
              <a:t> </a:t>
            </a:r>
            <a:r>
              <a:rPr lang="es-ES" sz="2000" dirty="0" err="1"/>
              <a:t>Sold</a:t>
            </a:r>
            <a:r>
              <a:rPr lang="es-ES" sz="2000" dirty="0"/>
              <a:t> y Sale (</a:t>
            </a:r>
            <a:r>
              <a:rPr lang="es-ES" sz="2000" dirty="0" err="1"/>
              <a:t>Dollars</a:t>
            </a:r>
            <a:r>
              <a:rPr lang="es-ES" sz="2000" dirty="0"/>
              <a:t>), puedes considerar desarrollar estrategias que impulsen las ventas al aumentar la cantidad de productos vendidos.</a:t>
            </a:r>
            <a:endParaRPr lang="es-PE" sz="2000" dirty="0"/>
          </a:p>
        </p:txBody>
      </p:sp>
      <p:pic>
        <p:nvPicPr>
          <p:cNvPr id="5" name="Imagen 4">
            <a:extLst>
              <a:ext uri="{FF2B5EF4-FFF2-40B4-BE49-F238E27FC236}">
                <a16:creationId xmlns:a16="http://schemas.microsoft.com/office/drawing/2014/main" id="{D4BC5BA4-42AC-C96C-28DB-4897351E73DE}"/>
              </a:ext>
            </a:extLst>
          </p:cNvPr>
          <p:cNvPicPr>
            <a:picLocks noChangeAspect="1"/>
          </p:cNvPicPr>
          <p:nvPr/>
        </p:nvPicPr>
        <p:blipFill>
          <a:blip r:embed="rId2"/>
          <a:stretch>
            <a:fillRect/>
          </a:stretch>
        </p:blipFill>
        <p:spPr>
          <a:xfrm>
            <a:off x="5685348" y="292608"/>
            <a:ext cx="6093887" cy="5208915"/>
          </a:xfrm>
          <a:prstGeom prst="rect">
            <a:avLst/>
          </a:prstGeom>
        </p:spPr>
      </p:pic>
    </p:spTree>
    <p:extLst>
      <p:ext uri="{BB962C8B-B14F-4D97-AF65-F5344CB8AC3E}">
        <p14:creationId xmlns:p14="http://schemas.microsoft.com/office/powerpoint/2010/main" val="243671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A0D92-68BC-A632-C8A3-32B679BCA1C1}"/>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46293CDD-DF0B-E4F9-2079-278F4AAF9CCC}"/>
              </a:ext>
            </a:extLst>
          </p:cNvPr>
          <p:cNvSpPr>
            <a:spLocks noGrp="1"/>
          </p:cNvSpPr>
          <p:nvPr>
            <p:ph idx="1"/>
          </p:nvPr>
        </p:nvSpPr>
        <p:spPr/>
        <p:txBody>
          <a:bodyPr/>
          <a:lstStyle/>
          <a:p>
            <a:endParaRPr lang="es-PE"/>
          </a:p>
        </p:txBody>
      </p:sp>
      <p:pic>
        <p:nvPicPr>
          <p:cNvPr id="7" name="Imagen 6">
            <a:extLst>
              <a:ext uri="{FF2B5EF4-FFF2-40B4-BE49-F238E27FC236}">
                <a16:creationId xmlns:a16="http://schemas.microsoft.com/office/drawing/2014/main" id="{501CA8C6-E5A6-8919-78E3-FFB9FF94DA3D}"/>
              </a:ext>
            </a:extLst>
          </p:cNvPr>
          <p:cNvPicPr>
            <a:picLocks noChangeAspect="1"/>
          </p:cNvPicPr>
          <p:nvPr/>
        </p:nvPicPr>
        <p:blipFill>
          <a:blip r:embed="rId2"/>
          <a:stretch>
            <a:fillRect/>
          </a:stretch>
        </p:blipFill>
        <p:spPr>
          <a:xfrm>
            <a:off x="413544" y="242443"/>
            <a:ext cx="11364911" cy="6373114"/>
          </a:xfrm>
          <a:prstGeom prst="rect">
            <a:avLst/>
          </a:prstGeom>
        </p:spPr>
      </p:pic>
      <p:sp>
        <p:nvSpPr>
          <p:cNvPr id="8" name="Título 1">
            <a:extLst>
              <a:ext uri="{FF2B5EF4-FFF2-40B4-BE49-F238E27FC236}">
                <a16:creationId xmlns:a16="http://schemas.microsoft.com/office/drawing/2014/main" id="{E23CB61D-AB6C-2F90-808C-68D35C99FB31}"/>
              </a:ext>
            </a:extLst>
          </p:cNvPr>
          <p:cNvSpPr txBox="1">
            <a:spLocks/>
          </p:cNvSpPr>
          <p:nvPr/>
        </p:nvSpPr>
        <p:spPr>
          <a:xfrm>
            <a:off x="1720559" y="89162"/>
            <a:ext cx="9144000" cy="516077"/>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s-ES" sz="1800" dirty="0"/>
              <a:t>Distribución de GRAFICO DE BARRAS COMPARATIVOS ENTRE LAS CIUDADADES MAS FRENCUENTES DE LOS DATOS</a:t>
            </a:r>
            <a:endParaRPr lang="es-PE" sz="1800" dirty="0"/>
          </a:p>
        </p:txBody>
      </p:sp>
    </p:spTree>
    <p:extLst>
      <p:ext uri="{BB962C8B-B14F-4D97-AF65-F5344CB8AC3E}">
        <p14:creationId xmlns:p14="http://schemas.microsoft.com/office/powerpoint/2010/main" val="199830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26F48-9856-07B0-6F36-BC92D72448FA}"/>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D7C953B6-F4A5-1317-0C0F-22F6BEF7231D}"/>
              </a:ext>
            </a:extLst>
          </p:cNvPr>
          <p:cNvSpPr>
            <a:spLocks noGrp="1"/>
          </p:cNvSpPr>
          <p:nvPr>
            <p:ph idx="1"/>
          </p:nvPr>
        </p:nvSpPr>
        <p:spPr/>
        <p:txBody>
          <a:bodyPr/>
          <a:lstStyle/>
          <a:p>
            <a:endParaRPr lang="es-PE"/>
          </a:p>
        </p:txBody>
      </p:sp>
      <p:pic>
        <p:nvPicPr>
          <p:cNvPr id="5" name="Imagen 4">
            <a:extLst>
              <a:ext uri="{FF2B5EF4-FFF2-40B4-BE49-F238E27FC236}">
                <a16:creationId xmlns:a16="http://schemas.microsoft.com/office/drawing/2014/main" id="{8D83816A-B895-A6CA-4155-264137B33FE0}"/>
              </a:ext>
            </a:extLst>
          </p:cNvPr>
          <p:cNvPicPr>
            <a:picLocks noChangeAspect="1"/>
          </p:cNvPicPr>
          <p:nvPr/>
        </p:nvPicPr>
        <p:blipFill>
          <a:blip r:embed="rId2"/>
          <a:stretch>
            <a:fillRect/>
          </a:stretch>
        </p:blipFill>
        <p:spPr>
          <a:xfrm>
            <a:off x="276002" y="0"/>
            <a:ext cx="11383964" cy="6220693"/>
          </a:xfrm>
          <a:prstGeom prst="rect">
            <a:avLst/>
          </a:prstGeom>
        </p:spPr>
      </p:pic>
    </p:spTree>
    <p:extLst>
      <p:ext uri="{BB962C8B-B14F-4D97-AF65-F5344CB8AC3E}">
        <p14:creationId xmlns:p14="http://schemas.microsoft.com/office/powerpoint/2010/main" val="114861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F101E-147D-5E21-5AFE-E1721ED1744A}"/>
              </a:ext>
            </a:extLst>
          </p:cNvPr>
          <p:cNvSpPr>
            <a:spLocks noGrp="1"/>
          </p:cNvSpPr>
          <p:nvPr>
            <p:ph type="title"/>
          </p:nvPr>
        </p:nvSpPr>
        <p:spPr/>
        <p:txBody>
          <a:bodyPr/>
          <a:lstStyle/>
          <a:p>
            <a:r>
              <a:rPr lang="es-ES" dirty="0"/>
              <a:t>Gráfico de barras </a:t>
            </a:r>
            <a:endParaRPr lang="es-PE" dirty="0"/>
          </a:p>
        </p:txBody>
      </p:sp>
      <p:sp>
        <p:nvSpPr>
          <p:cNvPr id="3" name="Marcador de contenido 2">
            <a:extLst>
              <a:ext uri="{FF2B5EF4-FFF2-40B4-BE49-F238E27FC236}">
                <a16:creationId xmlns:a16="http://schemas.microsoft.com/office/drawing/2014/main" id="{F35BEDAC-D6CD-9362-EF44-56F0F378AA28}"/>
              </a:ext>
            </a:extLst>
          </p:cNvPr>
          <p:cNvSpPr>
            <a:spLocks noGrp="1"/>
          </p:cNvSpPr>
          <p:nvPr>
            <p:ph idx="1"/>
          </p:nvPr>
        </p:nvSpPr>
        <p:spPr/>
        <p:txBody>
          <a:bodyPr/>
          <a:lstStyle/>
          <a:p>
            <a:r>
              <a:rPr lang="es-PE" dirty="0"/>
              <a:t>Utiliza gráficos de barras para analizar variables categóricas como City.</a:t>
            </a:r>
          </a:p>
          <a:p>
            <a:r>
              <a:rPr lang="es-ES" dirty="0"/>
              <a:t>Categorías con barras más altas tienen una mayor frecuencia de aparición en el conjunto de datos.</a:t>
            </a:r>
          </a:p>
          <a:p>
            <a:r>
              <a:rPr lang="es-ES" dirty="0"/>
              <a:t> La altura de cada barra indica la frecuencia con la que aparece cada categoría en los datos. </a:t>
            </a:r>
            <a:endParaRPr lang="es-PE" dirty="0"/>
          </a:p>
          <a:p>
            <a:endParaRPr lang="es-PE" dirty="0"/>
          </a:p>
        </p:txBody>
      </p:sp>
    </p:spTree>
    <p:extLst>
      <p:ext uri="{BB962C8B-B14F-4D97-AF65-F5344CB8AC3E}">
        <p14:creationId xmlns:p14="http://schemas.microsoft.com/office/powerpoint/2010/main" val="23548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0E005-CB47-435A-3FD8-8A2D2DA60A90}"/>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748B64DB-58E2-2C73-4936-090D1226FF0B}"/>
              </a:ext>
            </a:extLst>
          </p:cNvPr>
          <p:cNvSpPr>
            <a:spLocks noGrp="1"/>
          </p:cNvSpPr>
          <p:nvPr>
            <p:ph idx="1"/>
          </p:nvPr>
        </p:nvSpPr>
        <p:spPr/>
        <p:txBody>
          <a:bodyPr/>
          <a:lstStyle/>
          <a:p>
            <a:endParaRPr lang="es-PE"/>
          </a:p>
        </p:txBody>
      </p:sp>
      <p:pic>
        <p:nvPicPr>
          <p:cNvPr id="5" name="Imagen 4">
            <a:extLst>
              <a:ext uri="{FF2B5EF4-FFF2-40B4-BE49-F238E27FC236}">
                <a16:creationId xmlns:a16="http://schemas.microsoft.com/office/drawing/2014/main" id="{0EF3F8FC-5764-889E-3661-760DBB529B9A}"/>
              </a:ext>
            </a:extLst>
          </p:cNvPr>
          <p:cNvPicPr>
            <a:picLocks noChangeAspect="1"/>
          </p:cNvPicPr>
          <p:nvPr/>
        </p:nvPicPr>
        <p:blipFill>
          <a:blip r:embed="rId2"/>
          <a:stretch>
            <a:fillRect/>
          </a:stretch>
        </p:blipFill>
        <p:spPr>
          <a:xfrm>
            <a:off x="348692" y="443396"/>
            <a:ext cx="11162148" cy="5971208"/>
          </a:xfrm>
          <a:prstGeom prst="rect">
            <a:avLst/>
          </a:prstGeom>
        </p:spPr>
      </p:pic>
    </p:spTree>
    <p:extLst>
      <p:ext uri="{BB962C8B-B14F-4D97-AF65-F5344CB8AC3E}">
        <p14:creationId xmlns:p14="http://schemas.microsoft.com/office/powerpoint/2010/main" val="368217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FBF9F-351F-38A8-4689-CE8652E27D49}"/>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AA245FEB-F3D6-6F96-B2C3-CC6E13154C35}"/>
              </a:ext>
            </a:extLst>
          </p:cNvPr>
          <p:cNvSpPr>
            <a:spLocks noGrp="1"/>
          </p:cNvSpPr>
          <p:nvPr>
            <p:ph idx="1"/>
          </p:nvPr>
        </p:nvSpPr>
        <p:spPr/>
        <p:txBody>
          <a:bodyPr/>
          <a:lstStyle/>
          <a:p>
            <a:endParaRPr lang="es-PE"/>
          </a:p>
        </p:txBody>
      </p:sp>
      <p:pic>
        <p:nvPicPr>
          <p:cNvPr id="5" name="Imagen 4">
            <a:extLst>
              <a:ext uri="{FF2B5EF4-FFF2-40B4-BE49-F238E27FC236}">
                <a16:creationId xmlns:a16="http://schemas.microsoft.com/office/drawing/2014/main" id="{0C3CADD0-4138-BDC9-6E28-8B8300189FE8}"/>
              </a:ext>
            </a:extLst>
          </p:cNvPr>
          <p:cNvPicPr>
            <a:picLocks noChangeAspect="1"/>
          </p:cNvPicPr>
          <p:nvPr/>
        </p:nvPicPr>
        <p:blipFill>
          <a:blip r:embed="rId2"/>
          <a:stretch>
            <a:fillRect/>
          </a:stretch>
        </p:blipFill>
        <p:spPr>
          <a:xfrm>
            <a:off x="761255" y="699706"/>
            <a:ext cx="10669489" cy="5458587"/>
          </a:xfrm>
          <a:prstGeom prst="rect">
            <a:avLst/>
          </a:prstGeom>
        </p:spPr>
      </p:pic>
    </p:spTree>
    <p:extLst>
      <p:ext uri="{BB962C8B-B14F-4D97-AF65-F5344CB8AC3E}">
        <p14:creationId xmlns:p14="http://schemas.microsoft.com/office/powerpoint/2010/main" val="1789418354"/>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TM10001115[[fn=Paquete]]</Template>
  <TotalTime>193</TotalTime>
  <Words>470</Words>
  <Application>Microsoft Office PowerPoint</Application>
  <PresentationFormat>Panorámica</PresentationFormat>
  <Paragraphs>40</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Gill Sans MT</vt:lpstr>
      <vt:lpstr>Inter</vt:lpstr>
      <vt:lpstr>Paquete</vt:lpstr>
      <vt:lpstr>ANALISIS DE DATOS</vt:lpstr>
      <vt:lpstr>ENTRADA DE DATOS</vt:lpstr>
      <vt:lpstr>HISTOGRAMA: Bottles Sold y Volume Sold (Liters) </vt:lpstr>
      <vt:lpstr>Presentación de PowerPoint</vt:lpstr>
      <vt:lpstr>Presentación de PowerPoint</vt:lpstr>
      <vt:lpstr>Presentación de PowerPoint</vt:lpstr>
      <vt:lpstr>Gráfico de barras </vt:lpstr>
      <vt:lpstr>Presentación de PowerPoint</vt:lpstr>
      <vt:lpstr>Presentación de PowerPoint</vt:lpstr>
      <vt:lpstr>histograma de la distribución de Bottles Sold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 Ántoni Mendoza Rodriguez</dc:creator>
  <cp:lastModifiedBy>Marco Ántoni Mendoza Rodriguez</cp:lastModifiedBy>
  <cp:revision>6</cp:revision>
  <dcterms:created xsi:type="dcterms:W3CDTF">2024-04-09T21:19:51Z</dcterms:created>
  <dcterms:modified xsi:type="dcterms:W3CDTF">2024-04-10T00:34:01Z</dcterms:modified>
</cp:coreProperties>
</file>