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>
              <a:noFill/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>
              <a:noFill/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48" y="48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notesMaster" Target="notesMasters/notesMaster1.xml"/><Relationship Id="rId50" Type="http://schemas.openxmlformats.org/officeDocument/2006/relationships/presProps" Target="presProps.xml" /><Relationship Id="rId51" Type="http://schemas.openxmlformats.org/officeDocument/2006/relationships/tableStyles" Target="tableStyles.xml" /><Relationship Id="rId5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1939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9038176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1F665D-53D3-455D-A235-1298402A2349}" type="datetimeFigureOut">
              <a:rPr lang="en-US"/>
              <a:t>6/5/2025</a:t>
            </a:fld>
            <a:endParaRPr lang="en-US"/>
          </a:p>
        </p:txBody>
      </p:sp>
      <p:sp>
        <p:nvSpPr>
          <p:cNvPr id="2048436609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959876529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1788095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6310829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818F2C-EB27-43D2-95CA-C2F0303DF86C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48C883-6077-281E-0E74-3B8D8956BFB3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54BBEF-EC04-0DB2-89FA-7F0E1F28FF7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62D9AF-0E2E-B463-D252-889CEB5A51E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CC4F94-0A04-F615-6CBC-A589F54A4FD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3D06FA-DBDD-D73F-F85E-F22C7C02529A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E1A0F0-CD4A-05F4-F6C9-1FB7D3642995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88F044-6A5B-A236-4629-B31598881521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468987-1AD5-254B-C628-215D6EDC5D99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C7F78F-6886-0DA1-7079-A60A6E4F60B7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949723-E97E-F7DD-B881-9AB45FC00C9A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CAE7C3-3475-C04F-FAFF-D9965C467F9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ACB5C5-A4F6-58AA-B23B-6BB5B7370A01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7C2A93-4DC9-7785-CE80-968D017C1585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24F912-FFFE-150E-3DA1-7CBE97652A36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B8CB5A-99CB-7DF4-3D8A-1826CF18D957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6C8348-F8E6-35D3-35C5-911213D0BEF9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52F00-120D-3C9D-A182-A4522F03DEDE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78400E-CC02-4F20-AC66-8C86EB4E1B72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63FF91-09E3-CE1D-DBC8-2C03C112764F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1940EE-5DF0-7E30-89EB-F97862A2AD6D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261085-8ED4-EAFB-B9BB-FFDCCBD6BE2F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B501CB-EA71-3E73-F4C1-8609D9053D2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30F081-30AB-2C5C-84C8-633B7225A34E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C046D8-D9C2-221A-045B-B7CEE05CD834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018385-1D41-0D94-2B60-FA5859204DE2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3790B7-5BD7-B27B-A176-46BF809AD2B2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3056B0-BB51-92ED-BA86-C4DA6F13B01E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C1BFDC-5EA7-B5D3-17BE-BC8691AE8271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7B34C5-5B07-1EB5-F128-1FF35DE296EC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0E8F0F-A47A-F80C-69F2-A25118508B8D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F1D342-2705-11E1-1D4C-BA17AFC088B0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9F368F-E158-15D3-7DD1-B954CD026046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60CA5F-C9CA-92D9-845D-3D13DCAF996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FEDD0B-B88B-D51F-6F4A-AE21FB92B1CC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36A1AB-C307-F6E3-12F6-B56C5512CB96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A20CDA-A50D-5F52-68D7-A98522311F19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B9D771-646F-B5D4-CF17-F1098A9BADFA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C19AF9-9E64-BA70-D924-15CF73F552A4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5D84E2-CA46-A698-DE1A-722C51C919F8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FF636D-BDDE-4EB9-3030-DDD29F51F7D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5717A5-AF19-0D5C-4319-2B4343AB0DF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51165A-45F2-4BDF-73C2-C898C674565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B1CB9B-60AA-998A-4866-D9FA14C546F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EC11F6-7221-0341-72B5-38C6D7198FE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B22425-B7B4-8769-61BF-5AA3F705943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63973211" name="Grafik 6"/>
          <p:cNvPicPr>
            <a:picLocks noChangeAspect="1"/>
          </p:cNvPicPr>
          <p:nvPr userDrawn="1"/>
        </p:nvPicPr>
        <p:blipFill>
          <a:blip r:embed="rId2"/>
          <a:srcRect l="1810" t="496" r="20408" b="0"/>
          <a:stretch/>
        </p:blipFill>
        <p:spPr bwMode="auto">
          <a:xfrm>
            <a:off x="-10547" y="1324500"/>
            <a:ext cx="12215652" cy="3472652"/>
          </a:xfrm>
          <a:prstGeom prst="rect">
            <a:avLst/>
          </a:prstGeom>
        </p:spPr>
      </p:pic>
      <p:sp>
        <p:nvSpPr>
          <p:cNvPr id="460025703" name="Titel 1"/>
          <p:cNvSpPr>
            <a:spLocks noGrp="1"/>
          </p:cNvSpPr>
          <p:nvPr>
            <p:ph type="ctrTitle"/>
          </p:nvPr>
        </p:nvSpPr>
        <p:spPr bwMode="auto">
          <a:xfrm>
            <a:off x="839416" y="0"/>
            <a:ext cx="10225136" cy="606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2177534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775520" y="5085184"/>
            <a:ext cx="8424936" cy="11521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53309970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0127661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268224" y="666751"/>
            <a:ext cx="11655552" cy="5426545"/>
          </a:xfrm>
          <a:prstGeom prst="rect">
            <a:avLst/>
          </a:prstGeom>
        </p:spPr>
        <p:txBody>
          <a:bodyPr/>
          <a:lstStyle>
            <a:lvl1pPr>
              <a:buClr>
                <a:srgbClr val="92D050"/>
              </a:buClr>
              <a:defRPr sz="1800"/>
            </a:lvl1pPr>
            <a:lvl2pPr marL="800100" indent="-342900">
              <a:buClr>
                <a:srgbClr val="92D050"/>
              </a:buClr>
              <a:buFont typeface="Symbol"/>
              <a:buChar char="-"/>
              <a:defRPr sz="1800"/>
            </a:lvl2pPr>
            <a:lvl3pPr marL="1143000" indent="-228600">
              <a:buClr>
                <a:srgbClr val="92D050"/>
              </a:buClr>
              <a:buFont typeface="Wingdings"/>
              <a:buChar char="§"/>
              <a:defRPr sz="1600"/>
            </a:lvl3pPr>
          </a:lstStyle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</p:txBody>
      </p:sp>
      <p:sp>
        <p:nvSpPr>
          <p:cNvPr id="356405379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270309" y="36986"/>
            <a:ext cx="11533632" cy="49345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</a:t>
            </a:r>
            <a:endParaRPr/>
          </a:p>
        </p:txBody>
      </p:sp>
      <p:sp>
        <p:nvSpPr>
          <p:cNvPr id="1927521282" name="Textplatzhalter 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2352000" y="6380255"/>
            <a:ext cx="6720000" cy="4777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>
              <a:defRPr/>
            </a:pPr>
            <a:r>
              <a:rPr lang="de-DE"/>
              <a:t>Referenzen</a:t>
            </a:r>
            <a:endParaRPr/>
          </a:p>
          <a:p>
            <a:pPr lvl="0">
              <a:defRPr/>
            </a:pPr>
            <a:endParaRPr lang="de-DE"/>
          </a:p>
        </p:txBody>
      </p:sp>
      <p:pic>
        <p:nvPicPr>
          <p:cNvPr id="217496734" name="Grafik 1"/>
          <p:cNvPicPr>
            <a:picLocks noChangeAspect="1"/>
          </p:cNvPicPr>
          <p:nvPr userDrawn="1"/>
        </p:nvPicPr>
        <p:blipFill>
          <a:blip r:embed="rId2"/>
          <a:srcRect l="0" t="15449" r="19668" b="34053"/>
          <a:stretch/>
        </p:blipFill>
        <p:spPr bwMode="auto">
          <a:xfrm>
            <a:off x="8879632" y="282"/>
            <a:ext cx="3312368" cy="470873"/>
          </a:xfrm>
          <a:prstGeom prst="rect">
            <a:avLst/>
          </a:prstGeom>
          <a:ln>
            <a:noFill/>
          </a:ln>
        </p:spPr>
      </p:pic>
      <p:sp>
        <p:nvSpPr>
          <p:cNvPr id="1056604401" name="Rechteck 3"/>
          <p:cNvSpPr>
            <a:spLocks noChangeAspect="1"/>
          </p:cNvSpPr>
          <p:nvPr userDrawn="1"/>
        </p:nvSpPr>
        <p:spPr bwMode="auto">
          <a:xfrm>
            <a:off x="8040216" y="282"/>
            <a:ext cx="4151784" cy="472596"/>
          </a:xfrm>
          <a:prstGeom prst="rect">
            <a:avLst/>
          </a:prstGeom>
          <a:gradFill>
            <a:gsLst>
              <a:gs pos="21000">
                <a:schemeClr val="bg1"/>
              </a:gs>
              <a:gs pos="71000">
                <a:schemeClr val="bg1">
                  <a:alpha val="0"/>
                </a:schemeClr>
              </a:gs>
            </a:gsLst>
            <a:lin ang="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416394612" name="Gerade Verbindung 7"/>
          <p:cNvCxnSpPr/>
          <p:nvPr userDrawn="1"/>
        </p:nvCxnSpPr>
        <p:spPr bwMode="auto">
          <a:xfrm>
            <a:off x="256032" y="472878"/>
            <a:ext cx="11667744" cy="0"/>
          </a:xfrm>
          <a:prstGeom prst="line">
            <a:avLst/>
          </a:prstGeom>
          <a:ln w="15875" cap="sq">
            <a:solidFill>
              <a:schemeClr val="bg1">
                <a:lumMod val="50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43467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268224" y="657226"/>
            <a:ext cx="5652000" cy="5426545"/>
          </a:xfrm>
          <a:prstGeom prst="rect">
            <a:avLst/>
          </a:prstGeom>
        </p:spPr>
        <p:txBody>
          <a:bodyPr/>
          <a:lstStyle>
            <a:lvl1pPr>
              <a:buClr>
                <a:srgbClr val="92D050"/>
              </a:buClr>
              <a:defRPr sz="1800"/>
            </a:lvl1pPr>
            <a:lvl2pPr marL="742950" indent="-285750">
              <a:buClr>
                <a:srgbClr val="92D050"/>
              </a:buClr>
              <a:buFont typeface="Symbol"/>
              <a:buChar char="-"/>
              <a:defRPr sz="1800"/>
            </a:lvl2pPr>
            <a:lvl3pPr marL="1143000" indent="-228600">
              <a:buClr>
                <a:srgbClr val="92D050"/>
              </a:buClr>
              <a:buFont typeface="Wingdings"/>
              <a:buChar char="§"/>
              <a:defRPr sz="1600"/>
            </a:lvl3pPr>
          </a:lstStyle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</p:txBody>
      </p:sp>
      <p:sp>
        <p:nvSpPr>
          <p:cNvPr id="486199713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270309" y="36986"/>
            <a:ext cx="11533632" cy="49345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</a:t>
            </a:r>
            <a:endParaRPr/>
          </a:p>
        </p:txBody>
      </p:sp>
      <p:sp>
        <p:nvSpPr>
          <p:cNvPr id="396469734" name="Textplatzhalter 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2352000" y="6380255"/>
            <a:ext cx="6720000" cy="4777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>
              <a:defRPr/>
            </a:pPr>
            <a:r>
              <a:rPr lang="de-DE"/>
              <a:t>Referenzen</a:t>
            </a:r>
            <a:endParaRPr/>
          </a:p>
          <a:p>
            <a:pPr lvl="0">
              <a:defRPr/>
            </a:pPr>
            <a:endParaRPr lang="de-DE"/>
          </a:p>
        </p:txBody>
      </p:sp>
      <p:pic>
        <p:nvPicPr>
          <p:cNvPr id="2044331004" name="Grafik 1"/>
          <p:cNvPicPr>
            <a:picLocks noChangeAspect="1"/>
          </p:cNvPicPr>
          <p:nvPr userDrawn="1"/>
        </p:nvPicPr>
        <p:blipFill>
          <a:blip r:embed="rId2"/>
          <a:srcRect l="0" t="15449" r="19668" b="34053"/>
          <a:stretch/>
        </p:blipFill>
        <p:spPr bwMode="auto">
          <a:xfrm>
            <a:off x="8879632" y="282"/>
            <a:ext cx="3312368" cy="470873"/>
          </a:xfrm>
          <a:prstGeom prst="rect">
            <a:avLst/>
          </a:prstGeom>
          <a:ln>
            <a:noFill/>
          </a:ln>
        </p:spPr>
      </p:pic>
      <p:sp>
        <p:nvSpPr>
          <p:cNvPr id="1719389839" name="Rechteck 3"/>
          <p:cNvSpPr>
            <a:spLocks noChangeAspect="1"/>
          </p:cNvSpPr>
          <p:nvPr userDrawn="1"/>
        </p:nvSpPr>
        <p:spPr bwMode="auto">
          <a:xfrm>
            <a:off x="8040216" y="282"/>
            <a:ext cx="4151784" cy="472596"/>
          </a:xfrm>
          <a:prstGeom prst="rect">
            <a:avLst/>
          </a:prstGeom>
          <a:gradFill>
            <a:gsLst>
              <a:gs pos="21000">
                <a:schemeClr val="bg1"/>
              </a:gs>
              <a:gs pos="71000">
                <a:schemeClr val="bg1">
                  <a:alpha val="0"/>
                </a:schemeClr>
              </a:gs>
            </a:gsLst>
            <a:lin ang="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720457715" name="Gerade Verbindung 7"/>
          <p:cNvCxnSpPr/>
          <p:nvPr userDrawn="1"/>
        </p:nvCxnSpPr>
        <p:spPr bwMode="auto">
          <a:xfrm>
            <a:off x="256032" y="472878"/>
            <a:ext cx="11667744" cy="0"/>
          </a:xfrm>
          <a:prstGeom prst="line">
            <a:avLst/>
          </a:prstGeom>
          <a:ln w="15875" cap="sq">
            <a:solidFill>
              <a:schemeClr val="bg1">
                <a:lumMod val="50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488204" name="Inhaltsplatzhalter 2"/>
          <p:cNvSpPr>
            <a:spLocks noGrp="1"/>
          </p:cNvSpPr>
          <p:nvPr>
            <p:ph idx="11" hasCustomPrompt="1"/>
          </p:nvPr>
        </p:nvSpPr>
        <p:spPr bwMode="auto">
          <a:xfrm>
            <a:off x="6168007" y="657226"/>
            <a:ext cx="5652000" cy="5426545"/>
          </a:xfrm>
          <a:prstGeom prst="rect">
            <a:avLst/>
          </a:prstGeom>
        </p:spPr>
        <p:txBody>
          <a:bodyPr/>
          <a:lstStyle>
            <a:lvl1pPr>
              <a:buClr>
                <a:srgbClr val="92D050"/>
              </a:buClr>
              <a:defRPr sz="1800"/>
            </a:lvl1pPr>
            <a:lvl2pPr marL="742950" indent="-285750">
              <a:buClr>
                <a:srgbClr val="92D050"/>
              </a:buClr>
              <a:buFont typeface="Symbol"/>
              <a:buChar char="-"/>
              <a:defRPr sz="1800"/>
            </a:lvl2pPr>
            <a:lvl3pPr marL="1143000" indent="-228600">
              <a:buClr>
                <a:srgbClr val="92D050"/>
              </a:buClr>
              <a:buFont typeface="Wingdings"/>
              <a:buChar char="§"/>
              <a:defRPr sz="1600"/>
            </a:lvl3pPr>
          </a:lstStyle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7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323652265" name="Gerade Verbindung 10"/>
          <p:cNvCxnSpPr/>
          <p:nvPr userDrawn="1"/>
        </p:nvCxnSpPr>
        <p:spPr bwMode="auto">
          <a:xfrm>
            <a:off x="243840" y="6400800"/>
            <a:ext cx="11667744" cy="0"/>
          </a:xfrm>
          <a:prstGeom prst="line">
            <a:avLst/>
          </a:prstGeom>
          <a:ln w="15875" cap="sq">
            <a:solidFill>
              <a:schemeClr val="bg1">
                <a:lumMod val="50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1156276" name="Textfeld 12"/>
          <p:cNvSpPr txBox="1"/>
          <p:nvPr userDrawn="1"/>
        </p:nvSpPr>
        <p:spPr bwMode="auto">
          <a:xfrm>
            <a:off x="11547564" y="6149352"/>
            <a:ext cx="773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fld id="{2DEB58C0-67B0-4225-8C88-897B8E7AA000}" type="slidenum">
              <a:rPr lang="en-US" sz="1600">
                <a:solidFill>
                  <a:prstClr val="white">
                    <a:lumMod val="50000"/>
                  </a:prstClr>
                </a:solidFill>
              </a:rPr>
              <a:t>‹Nr.›</a:t>
            </a:fld>
            <a:endParaRPr lang="en-US" sz="140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89974216" name="Grafik 4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9480376" y="6430147"/>
            <a:ext cx="2520280" cy="406612"/>
          </a:xfrm>
          <a:prstGeom prst="rect">
            <a:avLst/>
          </a:prstGeom>
        </p:spPr>
      </p:pic>
      <p:pic>
        <p:nvPicPr>
          <p:cNvPr id="453103261" name="Grafik 11" descr="Ein Bild, das Text enthält.&#10;&#10;Automatisch generierte Beschreibung"/>
          <p:cNvPicPr>
            <a:picLocks noChangeAspect="1"/>
          </p:cNvPicPr>
          <p:nvPr userDrawn="1"/>
        </p:nvPicPr>
        <p:blipFill>
          <a:blip r:embed="rId7"/>
          <a:stretch/>
        </p:blipFill>
        <p:spPr bwMode="auto">
          <a:xfrm>
            <a:off x="243840" y="6427403"/>
            <a:ext cx="841248" cy="407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40.png"/><Relationship Id="rId5" Type="http://schemas.openxmlformats.org/officeDocument/2006/relationships/image" Target="../media/media32.svg"/><Relationship Id="rId6" Type="http://schemas.openxmlformats.org/officeDocument/2006/relationships/image" Target="../media/image3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Relationship Id="rId4" Type="http://schemas.openxmlformats.org/officeDocument/2006/relationships/image" Target="../media/media33.svg"/><Relationship Id="rId5" Type="http://schemas.openxmlformats.org/officeDocument/2006/relationships/image" Target="../media/image19.png"/><Relationship Id="rId6" Type="http://schemas.openxmlformats.org/officeDocument/2006/relationships/image" Target="../media/image42.png"/><Relationship Id="rId7" Type="http://schemas.openxmlformats.org/officeDocument/2006/relationships/image" Target="../media/media34.svg"/><Relationship Id="rId8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43.png"/><Relationship Id="rId5" Type="http://schemas.openxmlformats.org/officeDocument/2006/relationships/image" Target="../media/media35.svg"/><Relationship Id="rId6" Type="http://schemas.openxmlformats.org/officeDocument/2006/relationships/image" Target="../media/image44.png"/><Relationship Id="rId7" Type="http://schemas.openxmlformats.org/officeDocument/2006/relationships/image" Target="../media/media36.svg"/><Relationship Id="rId8" Type="http://schemas.openxmlformats.org/officeDocument/2006/relationships/image" Target="../media/image45.png"/><Relationship Id="rId9" Type="http://schemas.openxmlformats.org/officeDocument/2006/relationships/image" Target="../media/media37.sv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media38.svg"/><Relationship Id="rId5" Type="http://schemas.openxmlformats.org/officeDocument/2006/relationships/image" Target="../media/image1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7.png"/><Relationship Id="rId4" Type="http://schemas.openxmlformats.org/officeDocument/2006/relationships/image" Target="../media/media39.svg"/><Relationship Id="rId5" Type="http://schemas.openxmlformats.org/officeDocument/2006/relationships/image" Target="../media/image15.png"/><Relationship Id="rId6" Type="http://schemas.openxmlformats.org/officeDocument/2006/relationships/image" Target="../media/image48.png"/><Relationship Id="rId7" Type="http://schemas.openxmlformats.org/officeDocument/2006/relationships/image" Target="../media/media40.svg"/><Relationship Id="rId8" Type="http://schemas.openxmlformats.org/officeDocument/2006/relationships/image" Target="../media/image49.png"/><Relationship Id="rId9" Type="http://schemas.openxmlformats.org/officeDocument/2006/relationships/image" Target="../media/media41.sv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0.png"/><Relationship Id="rId4" Type="http://schemas.openxmlformats.org/officeDocument/2006/relationships/image" Target="../media/media42.svg"/><Relationship Id="rId5" Type="http://schemas.openxmlformats.org/officeDocument/2006/relationships/image" Target="../media/image15.png"/><Relationship Id="rId6" Type="http://schemas.openxmlformats.org/officeDocument/2006/relationships/image" Target="../media/image51.png"/><Relationship Id="rId7" Type="http://schemas.openxmlformats.org/officeDocument/2006/relationships/image" Target="../media/media43.svg"/><Relationship Id="rId8" Type="http://schemas.openxmlformats.org/officeDocument/2006/relationships/image" Target="../media/image3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52.png"/><Relationship Id="rId9" Type="http://schemas.openxmlformats.org/officeDocument/2006/relationships/image" Target="../media/media44.svg"/><Relationship Id="rId10" Type="http://schemas.openxmlformats.org/officeDocument/2006/relationships/image" Target="../media/image17.png"/><Relationship Id="rId11" Type="http://schemas.openxmlformats.org/officeDocument/2006/relationships/image" Target="../media/image43.png"/><Relationship Id="rId12" Type="http://schemas.openxmlformats.org/officeDocument/2006/relationships/image" Target="../media/image40.png"/><Relationship Id="rId13" Type="http://schemas.openxmlformats.org/officeDocument/2006/relationships/image" Target="../media/image53.png"/><Relationship Id="rId14" Type="http://schemas.openxmlformats.org/officeDocument/2006/relationships/image" Target="../media/media45.sv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4.png"/><Relationship Id="rId4" Type="http://schemas.openxmlformats.org/officeDocument/2006/relationships/image" Target="../media/media46.svg"/><Relationship Id="rId5" Type="http://schemas.openxmlformats.org/officeDocument/2006/relationships/image" Target="../media/image55.png"/><Relationship Id="rId6" Type="http://schemas.openxmlformats.org/officeDocument/2006/relationships/image" Target="../media/media47.svg"/><Relationship Id="rId7" Type="http://schemas.openxmlformats.org/officeDocument/2006/relationships/image" Target="../media/image56.png"/><Relationship Id="rId8" Type="http://schemas.openxmlformats.org/officeDocument/2006/relationships/image" Target="../media/media48.svg"/><Relationship Id="rId9" Type="http://schemas.openxmlformats.org/officeDocument/2006/relationships/image" Target="../media/image57.png"/><Relationship Id="rId10" Type="http://schemas.openxmlformats.org/officeDocument/2006/relationships/image" Target="../media/media49.sv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media1.svg"/><Relationship Id="rId5" Type="http://schemas.openxmlformats.org/officeDocument/2006/relationships/image" Target="../media/image6.png"/><Relationship Id="rId6" Type="http://schemas.openxmlformats.org/officeDocument/2006/relationships/image" Target="../media/media2.svg"/><Relationship Id="rId7" Type="http://schemas.openxmlformats.org/officeDocument/2006/relationships/image" Target="../media/image7.png"/><Relationship Id="rId8" Type="http://schemas.openxmlformats.org/officeDocument/2006/relationships/image" Target="../media/media3.svg"/><Relationship Id="rId9" Type="http://schemas.openxmlformats.org/officeDocument/2006/relationships/image" Target="../media/image8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8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9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0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39.png"/><Relationship Id="rId6" Type="http://schemas.openxmlformats.org/officeDocument/2006/relationships/image" Target="../media/image36.png"/><Relationship Id="rId7" Type="http://schemas.openxmlformats.org/officeDocument/2006/relationships/image" Target="../media/image61.png"/><Relationship Id="rId8" Type="http://schemas.openxmlformats.org/officeDocument/2006/relationships/image" Target="../media/media50.svg"/><Relationship Id="rId9" Type="http://schemas.openxmlformats.org/officeDocument/2006/relationships/image" Target="../media/image25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4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5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9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media4.svg"/><Relationship Id="rId5" Type="http://schemas.openxmlformats.org/officeDocument/2006/relationships/image" Target="../media/image10.png"/><Relationship Id="rId6" Type="http://schemas.openxmlformats.org/officeDocument/2006/relationships/image" Target="../media/media5.svg"/><Relationship Id="rId7" Type="http://schemas.openxmlformats.org/officeDocument/2006/relationships/image" Target="../media/image11.png"/><Relationship Id="rId8" Type="http://schemas.openxmlformats.org/officeDocument/2006/relationships/image" Target="../media/media6.svg"/><Relationship Id="rId9" Type="http://schemas.openxmlformats.org/officeDocument/2006/relationships/image" Target="../media/image12.png"/><Relationship Id="rId10" Type="http://schemas.openxmlformats.org/officeDocument/2006/relationships/image" Target="../media/media7.svg"/><Relationship Id="rId11" Type="http://schemas.openxmlformats.org/officeDocument/2006/relationships/image" Target="../media/image13.png"/><Relationship Id="rId12" Type="http://schemas.openxmlformats.org/officeDocument/2006/relationships/image" Target="../media/media8.sv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2.png"/><Relationship Id="rId4" Type="http://schemas.openxmlformats.org/officeDocument/2006/relationships/image" Target="../media/image73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6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7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8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9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0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1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2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media9.svg"/><Relationship Id="rId6" Type="http://schemas.openxmlformats.org/officeDocument/2006/relationships/image" Target="../media/image16.png"/><Relationship Id="rId7" Type="http://schemas.openxmlformats.org/officeDocument/2006/relationships/image" Target="../media/media10.svg"/><Relationship Id="rId8" Type="http://schemas.openxmlformats.org/officeDocument/2006/relationships/image" Target="../media/image17.png"/><Relationship Id="rId9" Type="http://schemas.openxmlformats.org/officeDocument/2006/relationships/image" Target="../media/media11.svg"/><Relationship Id="rId10" Type="http://schemas.openxmlformats.org/officeDocument/2006/relationships/image" Target="../media/image18.png"/><Relationship Id="rId11" Type="http://schemas.openxmlformats.org/officeDocument/2006/relationships/image" Target="../media/media12.svg"/><Relationship Id="rId12" Type="http://schemas.openxmlformats.org/officeDocument/2006/relationships/image" Target="../media/image19.png"/><Relationship Id="rId13" Type="http://schemas.openxmlformats.org/officeDocument/2006/relationships/image" Target="../media/media13.sv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5.png"/><Relationship Id="rId4" Type="http://schemas.openxmlformats.org/officeDocument/2006/relationships/image" Target="../media/image86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7.png"/><Relationship Id="rId4" Type="http://schemas.openxmlformats.org/officeDocument/2006/relationships/image" Target="../media/image88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9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0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media14.svg"/><Relationship Id="rId5" Type="http://schemas.openxmlformats.org/officeDocument/2006/relationships/image" Target="../media/image16.png"/><Relationship Id="rId6" Type="http://schemas.openxmlformats.org/officeDocument/2006/relationships/image" Target="../media/image23.png"/><Relationship Id="rId7" Type="http://schemas.openxmlformats.org/officeDocument/2006/relationships/image" Target="../media/media15.svg"/><Relationship Id="rId8" Type="http://schemas.openxmlformats.org/officeDocument/2006/relationships/image" Target="../media/image24.png"/><Relationship Id="rId9" Type="http://schemas.openxmlformats.org/officeDocument/2006/relationships/image" Target="../media/media16.svg"/><Relationship Id="rId10" Type="http://schemas.openxmlformats.org/officeDocument/2006/relationships/image" Target="../media/image25.png"/><Relationship Id="rId11" Type="http://schemas.openxmlformats.org/officeDocument/2006/relationships/image" Target="../media/media17.sv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media18.svg"/><Relationship Id="rId5" Type="http://schemas.openxmlformats.org/officeDocument/2006/relationships/image" Target="../media/image16.png"/><Relationship Id="rId6" Type="http://schemas.openxmlformats.org/officeDocument/2006/relationships/image" Target="../media/image27.png"/><Relationship Id="rId7" Type="http://schemas.openxmlformats.org/officeDocument/2006/relationships/image" Target="../media/media19.svg"/><Relationship Id="rId8" Type="http://schemas.openxmlformats.org/officeDocument/2006/relationships/image" Target="../media/image28.png"/><Relationship Id="rId9" Type="http://schemas.openxmlformats.org/officeDocument/2006/relationships/image" Target="../media/media20.svg"/><Relationship Id="rId10" Type="http://schemas.openxmlformats.org/officeDocument/2006/relationships/image" Target="../media/image29.png"/><Relationship Id="rId11" Type="http://schemas.openxmlformats.org/officeDocument/2006/relationships/image" Target="../media/media21.svg"/><Relationship Id="rId12" Type="http://schemas.openxmlformats.org/officeDocument/2006/relationships/image" Target="../media/image30.png"/><Relationship Id="rId13" Type="http://schemas.openxmlformats.org/officeDocument/2006/relationships/image" Target="../media/media22.sv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1.png"/><Relationship Id="rId5" Type="http://schemas.openxmlformats.org/officeDocument/2006/relationships/image" Target="../media/media23.svg"/><Relationship Id="rId6" Type="http://schemas.openxmlformats.org/officeDocument/2006/relationships/image" Target="../media/image32.png"/><Relationship Id="rId7" Type="http://schemas.openxmlformats.org/officeDocument/2006/relationships/image" Target="../media/media24.svg"/><Relationship Id="rId8" Type="http://schemas.openxmlformats.org/officeDocument/2006/relationships/image" Target="../media/image33.png"/><Relationship Id="rId9" Type="http://schemas.openxmlformats.org/officeDocument/2006/relationships/image" Target="../media/media25.svg"/><Relationship Id="rId10" Type="http://schemas.openxmlformats.org/officeDocument/2006/relationships/image" Target="../media/image34.png"/><Relationship Id="rId11" Type="http://schemas.openxmlformats.org/officeDocument/2006/relationships/image" Target="../media/media26.svg"/><Relationship Id="rId12" Type="http://schemas.openxmlformats.org/officeDocument/2006/relationships/image" Target="../media/image35.png"/><Relationship Id="rId13" Type="http://schemas.openxmlformats.org/officeDocument/2006/relationships/image" Target="../media/media27.svg"/><Relationship Id="rId14" Type="http://schemas.openxmlformats.org/officeDocument/2006/relationships/image" Target="../media/image36.png"/><Relationship Id="rId15" Type="http://schemas.openxmlformats.org/officeDocument/2006/relationships/image" Target="../media/media28.sv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37.png"/><Relationship Id="rId5" Type="http://schemas.openxmlformats.org/officeDocument/2006/relationships/image" Target="../media/media29.svg"/><Relationship Id="rId6" Type="http://schemas.openxmlformats.org/officeDocument/2006/relationships/image" Target="../media/image38.png"/><Relationship Id="rId7" Type="http://schemas.openxmlformats.org/officeDocument/2006/relationships/image" Target="../media/media30.svg"/><Relationship Id="rId8" Type="http://schemas.openxmlformats.org/officeDocument/2006/relationships/image" Target="../media/image39.png"/><Relationship Id="rId9" Type="http://schemas.openxmlformats.org/officeDocument/2006/relationships/image" Target="../media/media31.svg"/><Relationship Id="rId10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18925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883532" y="4941168"/>
            <a:ext cx="8424936" cy="1152128"/>
          </a:xfrm>
        </p:spPr>
        <p:txBody>
          <a:bodyPr/>
          <a:lstStyle/>
          <a:p>
            <a:pPr>
              <a:defRPr/>
            </a:pPr>
            <a:r>
              <a:rPr lang="de-DE" sz="2400"/>
              <a:t>Jonas Gerfen</a:t>
            </a:r>
            <a:endParaRPr/>
          </a:p>
          <a:p>
            <a:pPr>
              <a:defRPr/>
            </a:pPr>
            <a:r>
              <a:rPr lang="de-DE" sz="2400"/>
              <a:t>Masterarbeit</a:t>
            </a:r>
            <a:endParaRPr/>
          </a:p>
          <a:p>
            <a:pPr>
              <a:defRPr/>
            </a:pPr>
            <a:r>
              <a:rPr lang="de-DE" sz="2000"/>
              <a:t>11.06.2025</a:t>
            </a:r>
            <a:endParaRPr/>
          </a:p>
          <a:p>
            <a:pPr>
              <a:defRPr/>
            </a:pPr>
            <a:endParaRPr lang="de-DE" sz="2000"/>
          </a:p>
        </p:txBody>
      </p:sp>
      <p:sp>
        <p:nvSpPr>
          <p:cNvPr id="1519687259" name="Rechteck 3"/>
          <p:cNvSpPr/>
          <p:nvPr/>
        </p:nvSpPr>
        <p:spPr bwMode="auto">
          <a:xfrm>
            <a:off x="11064552" y="6179021"/>
            <a:ext cx="84609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62548" name="Titel 1"/>
          <p:cNvSpPr txBox="1"/>
          <p:nvPr/>
        </p:nvSpPr>
        <p:spPr bwMode="auto">
          <a:xfrm>
            <a:off x="633736" y="260648"/>
            <a:ext cx="10924528" cy="111100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>
              <a:spcBef>
                <a:spcPts val="0"/>
              </a:spcBef>
              <a:buNone/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 sz="2400">
                <a:latin typeface="Arial"/>
                <a:cs typeface="Arial"/>
              </a:rPr>
              <a:t>Optimierung der </a:t>
            </a:r>
            <a:r>
              <a:rPr lang="de-DE" sz="2400" i="1">
                <a:latin typeface="Arial"/>
                <a:cs typeface="Arial"/>
              </a:rPr>
              <a:t>Lb</a:t>
            </a:r>
            <a:r>
              <a:rPr lang="de-DE" sz="2400">
                <a:latin typeface="Arial"/>
                <a:cs typeface="Arial"/>
              </a:rPr>
              <a:t>ADH-katalysierten oxidativen Lactonisierung zur Synthese von </a:t>
            </a:r>
            <a:r>
              <a:rPr lang="el-GR" sz="2400">
                <a:latin typeface="Arial"/>
                <a:cs typeface="Arial"/>
              </a:rPr>
              <a:t>δ</a:t>
            </a:r>
            <a:r>
              <a:rPr lang="de-DE" sz="2400">
                <a:latin typeface="Arial"/>
                <a:cs typeface="Arial"/>
              </a:rPr>
              <a:t>-Valerolacton</a:t>
            </a:r>
            <a:endParaRPr lang="de-DE"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0965446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262033280" name="Grafik 4" descr="Fernstudium Mathematik mit einfarbiger Füll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8497" y="78918"/>
            <a:ext cx="416780" cy="416780"/>
          </a:xfrm>
          <a:prstGeom prst="rect">
            <a:avLst/>
          </a:prstGeom>
        </p:spPr>
      </p:pic>
      <p:sp>
        <p:nvSpPr>
          <p:cNvPr id="1608623134" name="Titel 2"/>
          <p:cNvSpPr>
            <a:spLocks noGrp="1"/>
          </p:cNvSpPr>
          <p:nvPr>
            <p:ph type="title"/>
          </p:nvPr>
        </p:nvSpPr>
        <p:spPr bwMode="auto">
          <a:xfrm>
            <a:off x="510815" y="40579"/>
            <a:ext cx="11170369" cy="493457"/>
          </a:xfrm>
        </p:spPr>
        <p:txBody>
          <a:bodyPr/>
          <a:lstStyle/>
          <a:p>
            <a:pPr>
              <a:defRPr/>
            </a:pPr>
            <a:r>
              <a:rPr lang="de-DE"/>
              <a:t>Modellierung der Biotransformation</a:t>
            </a:r>
            <a:endParaRPr lang="en-GB"/>
          </a:p>
        </p:txBody>
      </p:sp>
      <p:graphicFrame>
        <p:nvGraphicFramePr>
          <p:cNvPr id="1405298493" name="Tabelle 6"/>
          <p:cNvGraphicFramePr>
            <a:graphicFrameLocks xmlns:a="http://schemas.openxmlformats.org/drawingml/2006/main" noGrp="1"/>
          </p:cNvGraphicFramePr>
          <p:nvPr/>
        </p:nvGraphicFramePr>
        <p:xfrm>
          <a:off x="366887" y="2327881"/>
          <a:ext cx="1817209" cy="61226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533966"/>
                <a:gridCol w="229059"/>
                <a:gridCol w="1054184"/>
              </a:tblGrid>
              <a:tr h="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/>
                                      <a:rPr lang="en-GB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en-GB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en-GB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𝑃𝐷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/>
                                      <a:rPr lang="en-GB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en-GB" i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left"/>
                              </m:oMathParaPr>
                              <m:oMath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/>
                                      <a:rPr lang="en-GB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/>
                                  <a:rPr lang="en-GB" i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2830536" name="Tabelle 7"/>
          <p:cNvGraphicFramePr>
            <a:graphicFrameLocks xmlns:a="http://schemas.openxmlformats.org/drawingml/2006/main" noGrp="1"/>
          </p:cNvGraphicFramePr>
          <p:nvPr/>
        </p:nvGraphicFramePr>
        <p:xfrm>
          <a:off x="2352000" y="2210590"/>
          <a:ext cx="2673841" cy="86409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800510"/>
                <a:gridCol w="343400"/>
                <a:gridCol w="1529931"/>
              </a:tblGrid>
              <a:tr h="864096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/>
                                      <a:rPr lang="en-GB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rgbClr val="008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en-GB" i="1">
                                            <a:solidFill>
                                              <a:srgbClr val="008000"/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en-GB" i="1">
                                            <a:solidFill>
                                              <a:srgbClr val="008000"/>
                                            </a:solidFill>
                                            <a:latin typeface="Cambria Math"/>
                                          </a:rPr>
                                          <m:t>𝐿𝑎𝑐𝑡𝑜𝑙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/>
                                      <a:rPr lang="en-GB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en-GB" i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/>
                                  <a:rPr lang="en-GB" i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/>
                                  <a:rPr lang="en-GB" i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0">
                                        <a:solidFill>
                                          <a:srgbClr val="008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r>
                        <a:rPr lang="en-GB" sz="1800" b="0" i="0" u="none" strike="noStrike" cap="none" spc="0">
                          <a:solidFill>
                            <a:srgbClr val="008000"/>
                          </a:solidFill>
                          <a:latin typeface="Aptos"/>
                        </a:rPr>
                        <a:t> </a:t>
                      </a:r>
                      <a:endParaRPr lang="en-GB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02233133" name="Tabelle 8"/>
          <p:cNvGraphicFramePr>
            <a:graphicFrameLocks xmlns:a="http://schemas.openxmlformats.org/drawingml/2006/main" noGrp="1"/>
          </p:cNvGraphicFramePr>
          <p:nvPr/>
        </p:nvGraphicFramePr>
        <p:xfrm>
          <a:off x="4991516" y="2241420"/>
          <a:ext cx="1576262" cy="86409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1082118"/>
                <a:gridCol w="247072"/>
                <a:gridCol w="247072"/>
              </a:tblGrid>
              <a:tr h="864096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FFB938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/>
                                      <a:rPr lang="en-GB" i="1">
                                        <a:solidFill>
                                          <a:srgbClr val="FFB938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rgbClr val="FFB938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en-GB" i="1">
                                            <a:solidFill>
                                              <a:srgbClr val="FFB938"/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en-GB" i="1">
                                            <a:solidFill>
                                              <a:srgbClr val="FFB938"/>
                                            </a:solidFill>
                                            <a:latin typeface="Cambria Math"/>
                                          </a:rPr>
                                          <m:t>𝐿𝑎𝑐𝑡𝑜</m:t>
                                        </m:r>
                                        <m:r>
                                          <m:rPr/>
                                          <a:rPr lang="de-DE" b="0" i="1">
                                            <a:solidFill>
                                              <a:srgbClr val="FFB938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/>
                                      <a:rPr lang="en-GB" i="1">
                                        <a:solidFill>
                                          <a:srgbClr val="FFB938"/>
                                        </a:solidFill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FFB93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en-GB" i="0">
                                    <a:solidFill>
                                      <a:srgbClr val="FFB938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FFB93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left"/>
                              </m:oMathParaPr>
                              <m:oMath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B938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solidFill>
                                          <a:srgbClr val="FFB938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0">
                                        <a:solidFill>
                                          <a:srgbClr val="FFB938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FFB938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87994520" name="Tabelle 9"/>
          <p:cNvGraphicFramePr>
            <a:graphicFrameLocks xmlns:a="http://schemas.openxmlformats.org/drawingml/2006/main" noGrp="1"/>
          </p:cNvGraphicFramePr>
          <p:nvPr/>
        </p:nvGraphicFramePr>
        <p:xfrm>
          <a:off x="6849211" y="2241420"/>
          <a:ext cx="2619194" cy="86409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734880"/>
                <a:gridCol w="226670"/>
                <a:gridCol w="1657644"/>
              </a:tblGrid>
              <a:tr h="864096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/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de-DE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/>
                                              <a:rPr lang="de-DE" sz="1800" b="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𝑁𝐴𝐷</m:t>
                                            </m:r>
                                          </m:e>
                                          <m:sup>
                                            <m:r>
                                              <m:rPr/>
                                              <a:rPr lang="de-DE" sz="1800" b="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num>
                                  <m:den>
                                    <m:r>
                                      <m:rPr/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en-GB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/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/>
                                  <a:rPr lang="en-GB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/>
                                  <a:rPr lang="en-GB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87223773" name="Tabelle 10"/>
          <p:cNvGraphicFramePr>
            <a:graphicFrameLocks xmlns:a="http://schemas.openxmlformats.org/drawingml/2006/main" noGrp="1"/>
          </p:cNvGraphicFramePr>
          <p:nvPr/>
        </p:nvGraphicFramePr>
        <p:xfrm>
          <a:off x="9468405" y="2241420"/>
          <a:ext cx="2476520" cy="86409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851402"/>
                <a:gridCol w="208280"/>
                <a:gridCol w="1416838"/>
              </a:tblGrid>
              <a:tr h="864096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860B86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/>
                                      <a:rPr lang="en-GB" i="1">
                                        <a:solidFill>
                                          <a:srgbClr val="860B86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rgbClr val="860B86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en-GB" i="1">
                                            <a:solidFill>
                                              <a:srgbClr val="860B86"/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en-GB" i="1">
                                            <a:solidFill>
                                              <a:srgbClr val="860B86"/>
                                            </a:solidFill>
                                            <a:latin typeface="Cambria Math"/>
                                          </a:rPr>
                                          <m:t>𝑁𝐴𝐷𝐻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/>
                                      <a:rPr lang="en-GB" i="1">
                                        <a:solidFill>
                                          <a:srgbClr val="860B86"/>
                                        </a:solidFill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860B8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en-GB" i="0">
                                    <a:solidFill>
                                      <a:srgbClr val="860B86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860B8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60B86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solidFill>
                                          <a:srgbClr val="860B86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0">
                                        <a:solidFill>
                                          <a:srgbClr val="860B86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/>
                                  <a:rPr lang="en-GB" i="0">
                                    <a:solidFill>
                                      <a:srgbClr val="860B86"/>
                                    </a:solidFill>
                                    <a:latin typeface="Cambria Math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60B86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solidFill>
                                          <a:srgbClr val="860B86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0">
                                        <a:solidFill>
                                          <a:srgbClr val="860B86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/>
                                  <a:rPr lang="en-GB" i="0">
                                    <a:solidFill>
                                      <a:srgbClr val="860B86"/>
                                    </a:solidFill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60B86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solidFill>
                                          <a:srgbClr val="860B86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0">
                                        <a:solidFill>
                                          <a:srgbClr val="860B86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GB">
                        <a:solidFill>
                          <a:srgbClr val="860B8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32040484" name="Rechteck 11"/>
          <p:cNvSpPr/>
          <p:nvPr/>
        </p:nvSpPr>
        <p:spPr bwMode="auto">
          <a:xfrm>
            <a:off x="211341" y="534038"/>
            <a:ext cx="11769318" cy="152071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32664703" name="Rechteck 12"/>
          <p:cNvSpPr/>
          <p:nvPr/>
        </p:nvSpPr>
        <p:spPr bwMode="auto">
          <a:xfrm>
            <a:off x="211340" y="2141094"/>
            <a:ext cx="11769318" cy="1014151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53912928" name="Rechteck 17"/>
          <p:cNvSpPr/>
          <p:nvPr/>
        </p:nvSpPr>
        <p:spPr bwMode="auto">
          <a:xfrm>
            <a:off x="211341" y="534038"/>
            <a:ext cx="11769318" cy="152071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69773011" name="Grafik 2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67430" b="0"/>
          <a:stretch/>
        </p:blipFill>
        <p:spPr bwMode="auto">
          <a:xfrm>
            <a:off x="1026602" y="3691625"/>
            <a:ext cx="2885401" cy="2439790"/>
          </a:xfrm>
          <a:prstGeom prst="rect">
            <a:avLst/>
          </a:prstGeom>
        </p:spPr>
      </p:pic>
      <p:sp>
        <p:nvSpPr>
          <p:cNvPr id="649320517" name="Textfeld 1"/>
          <p:cNvSpPr txBox="1"/>
          <p:nvPr/>
        </p:nvSpPr>
        <p:spPr bwMode="auto">
          <a:xfrm>
            <a:off x="3912004" y="836301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en-GB" sz="1800" i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1157121129" name="Textfeld 2"/>
          <p:cNvSpPr txBox="1"/>
          <p:nvPr/>
        </p:nvSpPr>
        <p:spPr bwMode="auto">
          <a:xfrm>
            <a:off x="3912004" y="1219586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de-DE" sz="1800" b="0" i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2117737694" name="Textfeld 21"/>
          <p:cNvSpPr txBox="1"/>
          <p:nvPr/>
        </p:nvSpPr>
        <p:spPr bwMode="auto">
          <a:xfrm>
            <a:off x="8586384" y="861679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de-DE" sz="1800" b="0" i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pic>
        <p:nvPicPr>
          <p:cNvPr id="537493239" name="Grafik 14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813799" y="563835"/>
            <a:ext cx="8564400" cy="1333205"/>
          </a:xfrm>
          <a:prstGeom prst="rect">
            <a:avLst/>
          </a:prstGeom>
        </p:spPr>
      </p:pic>
      <p:pic>
        <p:nvPicPr>
          <p:cNvPr id="1027359903" name="Grafik 15"/>
          <p:cNvPicPr>
            <a:picLocks noChangeAspect="1"/>
          </p:cNvPicPr>
          <p:nvPr/>
        </p:nvPicPr>
        <p:blipFill>
          <a:blip r:embed="rId4"/>
          <a:srcRect l="32642" t="0" r="33598" b="0"/>
          <a:stretch/>
        </p:blipFill>
        <p:spPr bwMode="auto">
          <a:xfrm>
            <a:off x="4284222" y="3700146"/>
            <a:ext cx="2990850" cy="2439790"/>
          </a:xfrm>
          <a:prstGeom prst="rect">
            <a:avLst/>
          </a:prstGeom>
        </p:spPr>
      </p:pic>
      <p:pic>
        <p:nvPicPr>
          <p:cNvPr id="2018443912" name="Grafik 16"/>
          <p:cNvPicPr>
            <a:picLocks noChangeAspect="1"/>
          </p:cNvPicPr>
          <p:nvPr/>
        </p:nvPicPr>
        <p:blipFill>
          <a:blip r:embed="rId4"/>
          <a:srcRect l="66417" t="0" r="-177" b="0"/>
          <a:stretch/>
        </p:blipFill>
        <p:spPr bwMode="auto">
          <a:xfrm>
            <a:off x="7914069" y="3700999"/>
            <a:ext cx="2990850" cy="2439790"/>
          </a:xfrm>
          <a:prstGeom prst="rect">
            <a:avLst/>
          </a:prstGeom>
        </p:spPr>
      </p:pic>
      <p:sp>
        <p:nvSpPr>
          <p:cNvPr id="780663672" name="Rechteck 13"/>
          <p:cNvSpPr/>
          <p:nvPr/>
        </p:nvSpPr>
        <p:spPr bwMode="auto">
          <a:xfrm>
            <a:off x="211341" y="3244730"/>
            <a:ext cx="11769318" cy="2878164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17575672" name="Rechteck 22"/>
          <p:cNvSpPr/>
          <p:nvPr/>
        </p:nvSpPr>
        <p:spPr bwMode="auto">
          <a:xfrm>
            <a:off x="1813799" y="861679"/>
            <a:ext cx="1646879" cy="86233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srgbClr val="0000FF"/>
              </a:solidFill>
            </a:endParaRPr>
          </a:p>
        </p:txBody>
      </p:sp>
      <p:sp>
        <p:nvSpPr>
          <p:cNvPr id="1056142887" name="Rechteck 24"/>
          <p:cNvSpPr/>
          <p:nvPr/>
        </p:nvSpPr>
        <p:spPr bwMode="auto">
          <a:xfrm>
            <a:off x="4817026" y="593632"/>
            <a:ext cx="3260174" cy="133320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4703263" name="Rechteck 25"/>
          <p:cNvSpPr/>
          <p:nvPr/>
        </p:nvSpPr>
        <p:spPr bwMode="auto">
          <a:xfrm>
            <a:off x="9409494" y="612054"/>
            <a:ext cx="968705" cy="1314783"/>
          </a:xfrm>
          <a:prstGeom prst="rect">
            <a:avLst/>
          </a:prstGeom>
          <a:noFill/>
          <a:ln>
            <a:solidFill>
              <a:srgbClr val="FFB9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5844927" name="Rechteck 27"/>
          <p:cNvSpPr/>
          <p:nvPr/>
        </p:nvSpPr>
        <p:spPr bwMode="auto">
          <a:xfrm>
            <a:off x="3594330" y="1531608"/>
            <a:ext cx="427426" cy="19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29209309" name="Rechteck 28"/>
          <p:cNvSpPr/>
          <p:nvPr/>
        </p:nvSpPr>
        <p:spPr bwMode="auto">
          <a:xfrm>
            <a:off x="8211960" y="1531519"/>
            <a:ext cx="427426" cy="191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9454514" name="Rechteck 29"/>
          <p:cNvSpPr/>
          <p:nvPr/>
        </p:nvSpPr>
        <p:spPr bwMode="auto">
          <a:xfrm>
            <a:off x="8858287" y="1531518"/>
            <a:ext cx="427426" cy="191390"/>
          </a:xfrm>
          <a:prstGeom prst="rect">
            <a:avLst/>
          </a:prstGeom>
          <a:noFill/>
          <a:ln>
            <a:solidFill>
              <a:srgbClr val="860B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4911373" name="Rechteck 30"/>
          <p:cNvSpPr/>
          <p:nvPr/>
        </p:nvSpPr>
        <p:spPr bwMode="auto">
          <a:xfrm>
            <a:off x="4218259" y="1532718"/>
            <a:ext cx="427426" cy="191300"/>
          </a:xfrm>
          <a:prstGeom prst="rect">
            <a:avLst/>
          </a:prstGeom>
          <a:noFill/>
          <a:ln>
            <a:solidFill>
              <a:srgbClr val="860B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63032310" name="Textfeld 31"/>
          <p:cNvSpPr txBox="1"/>
          <p:nvPr/>
        </p:nvSpPr>
        <p:spPr bwMode="auto">
          <a:xfrm>
            <a:off x="510815" y="3323526"/>
            <a:ext cx="239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/>
              <a:t>Simulation: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29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57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3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57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4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2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4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99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2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0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45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7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0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45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5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03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4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575672" grpId="0" animBg="1"/>
      <p:bldP spid="817575672" grpId="1" animBg="1"/>
      <p:bldP spid="1056142887" grpId="0" animBg="1"/>
      <p:bldP spid="1056142887" grpId="1" animBg="1"/>
      <p:bldP spid="364703263" grpId="0" animBg="1"/>
      <p:bldP spid="364703263" grpId="1" animBg="1"/>
      <p:bldP spid="75844927" grpId="0" animBg="1"/>
      <p:bldP spid="75844927" grpId="1" animBg="1"/>
      <p:bldP spid="829209309" grpId="0" animBg="1"/>
      <p:bldP spid="829209309" grpId="1" animBg="1"/>
      <p:bldP spid="429454514" grpId="0" animBg="1"/>
      <p:bldP spid="429454514" grpId="1" animBg="1"/>
      <p:bldP spid="334911373" grpId="0" animBg="1"/>
      <p:bldP spid="334911373" grpId="1" animBg="1"/>
      <p:bldP spid="17630323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87885561" name="Grafik 1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67387" b="0"/>
          <a:stretch/>
        </p:blipFill>
        <p:spPr bwMode="auto">
          <a:xfrm>
            <a:off x="693254" y="2597200"/>
            <a:ext cx="2783091" cy="2349161"/>
          </a:xfrm>
          <a:prstGeom prst="rect">
            <a:avLst/>
          </a:prstGeom>
        </p:spPr>
      </p:pic>
      <p:sp>
        <p:nvSpPr>
          <p:cNvPr id="400865756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896739701" name="Grafik 4" descr="Klemmbrett abgehakt mit einfarbiger Füllu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96851" y="98047"/>
            <a:ext cx="378522" cy="378522"/>
          </a:xfrm>
          <a:prstGeom prst="rect">
            <a:avLst/>
          </a:prstGeom>
        </p:spPr>
      </p:pic>
      <p:sp>
        <p:nvSpPr>
          <p:cNvPr id="2080622543" name="Titel 2"/>
          <p:cNvSpPr>
            <a:spLocks noGrp="1"/>
          </p:cNvSpPr>
          <p:nvPr>
            <p:ph type="title"/>
          </p:nvPr>
        </p:nvSpPr>
        <p:spPr bwMode="auto">
          <a:xfrm>
            <a:off x="510815" y="40579"/>
            <a:ext cx="11170369" cy="493457"/>
          </a:xfrm>
        </p:spPr>
        <p:txBody>
          <a:bodyPr/>
          <a:lstStyle/>
          <a:p>
            <a:pPr>
              <a:defRPr/>
            </a:pPr>
            <a:r>
              <a:rPr lang="de-DE"/>
              <a:t>Validierung des Modells</a:t>
            </a:r>
            <a:endParaRPr lang="en-GB"/>
          </a:p>
        </p:txBody>
      </p:sp>
      <p:sp>
        <p:nvSpPr>
          <p:cNvPr id="1692096602" name="Rechteck 6"/>
          <p:cNvSpPr/>
          <p:nvPr/>
        </p:nvSpPr>
        <p:spPr bwMode="auto">
          <a:xfrm>
            <a:off x="211341" y="534038"/>
            <a:ext cx="11769318" cy="152071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0729208" name="Rechteck 7"/>
          <p:cNvSpPr/>
          <p:nvPr/>
        </p:nvSpPr>
        <p:spPr bwMode="auto">
          <a:xfrm>
            <a:off x="211341" y="2112219"/>
            <a:ext cx="11769318" cy="307048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77811485" name="Rechteck 8"/>
          <p:cNvSpPr/>
          <p:nvPr/>
        </p:nvSpPr>
        <p:spPr bwMode="auto">
          <a:xfrm>
            <a:off x="196851" y="5240171"/>
            <a:ext cx="11769318" cy="84627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2317322" name="Textfeld 11"/>
          <p:cNvSpPr txBox="1"/>
          <p:nvPr/>
        </p:nvSpPr>
        <p:spPr bwMode="auto">
          <a:xfrm>
            <a:off x="510815" y="628327"/>
            <a:ext cx="9323849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BBB59"/>
              </a:buClr>
              <a:buFont typeface="Wingdings"/>
              <a:buChar char="§"/>
              <a:defRPr/>
            </a:pPr>
            <a:r>
              <a:rPr lang="de-DE" i="1"/>
              <a:t>In vitro </a:t>
            </a:r>
            <a:r>
              <a:rPr lang="de-DE"/>
              <a:t>Batchversuche mit Konzentrationsbestimmung durch GCMS</a:t>
            </a:r>
            <a:endParaRPr/>
          </a:p>
          <a:p>
            <a:pPr marL="285750" indent="-285750">
              <a:lnSpc>
                <a:spcPct val="150000"/>
              </a:lnSpc>
              <a:buClr>
                <a:srgbClr val="9BBB59"/>
              </a:buClr>
              <a:buFont typeface="Wingdings"/>
              <a:buChar char="§"/>
              <a:defRPr/>
            </a:pPr>
            <a:r>
              <a:rPr lang="de-DE"/>
              <a:t>Vergleich zwischen simulierten und experimentell bestimmten Konzentrationsverläufen</a:t>
            </a:r>
            <a:endParaRPr/>
          </a:p>
          <a:p>
            <a:pPr marL="285750" indent="-285750">
              <a:lnSpc>
                <a:spcPct val="150000"/>
              </a:lnSpc>
              <a:buClr>
                <a:srgbClr val="9BBB59"/>
              </a:buClr>
              <a:buFont typeface="Wingdings"/>
              <a:buChar char="§"/>
              <a:defRPr/>
            </a:pPr>
            <a:r>
              <a:rPr lang="de-DE"/>
              <a:t>3 verschiedene 1,5-Pentandiol-Konzentrationen: 20, 100, 250 </a:t>
            </a:r>
            <a:r>
              <a:rPr lang="de-DE"/>
              <a:t>mM</a:t>
            </a:r>
            <a:r>
              <a:rPr lang="de-DE"/>
              <a:t> </a:t>
            </a:r>
            <a:endParaRPr/>
          </a:p>
        </p:txBody>
      </p:sp>
      <p:grpSp>
        <p:nvGrpSpPr>
          <p:cNvPr id="947635340" name="Gruppieren 17"/>
          <p:cNvGrpSpPr/>
          <p:nvPr/>
        </p:nvGrpSpPr>
        <p:grpSpPr bwMode="auto">
          <a:xfrm>
            <a:off x="575373" y="5385302"/>
            <a:ext cx="5269615" cy="565366"/>
            <a:chOff x="1786634" y="5416644"/>
            <a:chExt cx="5269615" cy="565366"/>
          </a:xfrm>
        </p:grpSpPr>
        <p:pic>
          <p:nvPicPr>
            <p:cNvPr id="14" name="Grafik 13" descr="Kommentar Like mit einfarbiger Füllung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/>
          </p:blipFill>
          <p:spPr bwMode="auto">
            <a:xfrm>
              <a:off x="1786634" y="5416644"/>
              <a:ext cx="565366" cy="565366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 bwMode="auto">
            <a:xfrm>
              <a:off x="2352000" y="5495901"/>
              <a:ext cx="47042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Übereinstimmung in den ersten 500 Minuten</a:t>
              </a:r>
              <a:endParaRPr/>
            </a:p>
          </p:txBody>
        </p:sp>
      </p:grpSp>
      <p:grpSp>
        <p:nvGrpSpPr>
          <p:cNvPr id="938070952" name="Gruppieren 21"/>
          <p:cNvGrpSpPr/>
          <p:nvPr/>
        </p:nvGrpSpPr>
        <p:grpSpPr bwMode="auto">
          <a:xfrm>
            <a:off x="6090467" y="5403330"/>
            <a:ext cx="5630222" cy="519956"/>
            <a:chOff x="6251005" y="5403330"/>
            <a:chExt cx="5630222" cy="519956"/>
          </a:xfrm>
        </p:grpSpPr>
        <p:pic>
          <p:nvPicPr>
            <p:cNvPr id="20" name="Grafik 19" descr="Lichter an mit einfarbiger Füllung"/>
            <p:cNvPicPr>
              <a:picLocks noChangeAspect="1"/>
            </p:cNvPicPr>
            <p:nvPr/>
          </p:nvPicPr>
          <p:blipFill>
            <a:blip r:embed="rId8"/>
            <a:stretch/>
          </p:blipFill>
          <p:spPr bwMode="auto">
            <a:xfrm>
              <a:off x="6251005" y="5403330"/>
              <a:ext cx="519956" cy="519956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 bwMode="auto">
            <a:xfrm>
              <a:off x="6753497" y="5478642"/>
              <a:ext cx="5127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Mögliche Enzyminaktivierung, Produkthydrolyse</a:t>
              </a:r>
              <a:endParaRPr/>
            </a:p>
          </p:txBody>
        </p:sp>
      </p:grpSp>
      <p:graphicFrame>
        <p:nvGraphicFramePr>
          <p:cNvPr id="2019600670" name="Tabelle 7"/>
          <p:cNvGraphicFramePr>
            <a:graphicFrameLocks xmlns:a="http://schemas.openxmlformats.org/drawingml/2006/main" noGrp="1"/>
          </p:cNvGraphicFramePr>
          <p:nvPr/>
        </p:nvGraphicFramePr>
        <p:xfrm>
          <a:off x="10246707" y="2851465"/>
          <a:ext cx="1429656" cy="13868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533186"/>
                <a:gridCol w="896470"/>
              </a:tblGrid>
              <a:tr h="0">
                <a:tc>
                  <a:txBody>
                    <a:bodyPr/>
                    <a:p>
                      <a:pPr algn="l">
                        <a:defRPr/>
                      </a:pPr>
                      <a:endParaRPr lang="de-DE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de-DE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NAD</a:t>
                      </a:r>
                      <a:r>
                        <a:rPr lang="de-DE" sz="700" i="0" baseline="30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10 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mM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Enzym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1 mg/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mL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Puffer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50 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KPi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 pH 8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30°C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Volumen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800 µL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1000 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rpm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0693149" name="Grafik 2"/>
          <p:cNvPicPr>
            <a:picLocks noChangeAspect="1"/>
          </p:cNvPicPr>
          <p:nvPr/>
        </p:nvPicPr>
        <p:blipFill>
          <a:blip r:embed="rId3"/>
          <a:srcRect l="34071" t="0" r="33316" b="0"/>
          <a:stretch/>
        </p:blipFill>
        <p:spPr bwMode="auto">
          <a:xfrm>
            <a:off x="4054351" y="2597200"/>
            <a:ext cx="2783091" cy="2349161"/>
          </a:xfrm>
          <a:prstGeom prst="rect">
            <a:avLst/>
          </a:prstGeom>
        </p:spPr>
      </p:pic>
      <p:pic>
        <p:nvPicPr>
          <p:cNvPr id="839875127" name="Grafik 9"/>
          <p:cNvPicPr>
            <a:picLocks noChangeAspect="1"/>
          </p:cNvPicPr>
          <p:nvPr/>
        </p:nvPicPr>
        <p:blipFill>
          <a:blip r:embed="rId3"/>
          <a:srcRect l="67346" t="0" r="1177" b="0"/>
          <a:stretch/>
        </p:blipFill>
        <p:spPr bwMode="auto">
          <a:xfrm>
            <a:off x="7352456" y="2597201"/>
            <a:ext cx="2686050" cy="2349161"/>
          </a:xfrm>
          <a:prstGeom prst="rect">
            <a:avLst/>
          </a:prstGeom>
        </p:spPr>
      </p:pic>
      <p:sp>
        <p:nvSpPr>
          <p:cNvPr id="11551111" name="Textfeld 12"/>
          <p:cNvSpPr txBox="1"/>
          <p:nvPr/>
        </p:nvSpPr>
        <p:spPr bwMode="auto">
          <a:xfrm>
            <a:off x="998223" y="2296407"/>
            <a:ext cx="2398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20 </a:t>
            </a:r>
            <a:r>
              <a:rPr lang="de-DE" sz="1400"/>
              <a:t>mM</a:t>
            </a:r>
            <a:r>
              <a:rPr lang="de-DE" sz="1400"/>
              <a:t> 1,5-Pentandiol </a:t>
            </a:r>
            <a:endParaRPr/>
          </a:p>
        </p:txBody>
      </p:sp>
      <p:sp>
        <p:nvSpPr>
          <p:cNvPr id="1165874002" name="Textfeld 14"/>
          <p:cNvSpPr txBox="1"/>
          <p:nvPr/>
        </p:nvSpPr>
        <p:spPr bwMode="auto">
          <a:xfrm>
            <a:off x="4327384" y="2289423"/>
            <a:ext cx="2398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100 </a:t>
            </a:r>
            <a:r>
              <a:rPr lang="de-DE" sz="1400"/>
              <a:t>mM</a:t>
            </a:r>
            <a:r>
              <a:rPr lang="de-DE" sz="1400"/>
              <a:t> 1,5-Pentandiol </a:t>
            </a:r>
            <a:endParaRPr/>
          </a:p>
        </p:txBody>
      </p:sp>
      <p:sp>
        <p:nvSpPr>
          <p:cNvPr id="658346754" name="Textfeld 15"/>
          <p:cNvSpPr txBox="1"/>
          <p:nvPr/>
        </p:nvSpPr>
        <p:spPr bwMode="auto">
          <a:xfrm>
            <a:off x="7689266" y="2289422"/>
            <a:ext cx="2398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250 </a:t>
            </a:r>
            <a:r>
              <a:rPr lang="de-DE" sz="1400"/>
              <a:t>mM</a:t>
            </a:r>
            <a:r>
              <a:rPr lang="de-DE" sz="1400"/>
              <a:t> 1,5-Pentandiol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88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60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9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87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34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7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63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1111" grpId="0"/>
      <p:bldP spid="1165874002" grpId="0"/>
      <p:bldP spid="6583467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547342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035873244" name="Grafik 4" descr="Klemmbrett abgehakt mit einfarbiger Füll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6851" y="98047"/>
            <a:ext cx="378522" cy="378522"/>
          </a:xfrm>
          <a:prstGeom prst="rect">
            <a:avLst/>
          </a:prstGeom>
        </p:spPr>
      </p:pic>
      <p:sp>
        <p:nvSpPr>
          <p:cNvPr id="825212681" name="Titel 2"/>
          <p:cNvSpPr>
            <a:spLocks noGrp="1"/>
          </p:cNvSpPr>
          <p:nvPr>
            <p:ph type="title"/>
          </p:nvPr>
        </p:nvSpPr>
        <p:spPr bwMode="auto">
          <a:xfrm>
            <a:off x="510815" y="40579"/>
            <a:ext cx="11170369" cy="493457"/>
          </a:xfrm>
        </p:spPr>
        <p:txBody>
          <a:bodyPr/>
          <a:lstStyle/>
          <a:p>
            <a:pPr>
              <a:defRPr/>
            </a:pPr>
            <a:r>
              <a:rPr lang="de-DE"/>
              <a:t>Modellerweiterung - Validierung </a:t>
            </a:r>
            <a:endParaRPr lang="en-GB"/>
          </a:p>
        </p:txBody>
      </p:sp>
      <p:sp>
        <p:nvSpPr>
          <p:cNvPr id="1738077838" name="Rechteck 8"/>
          <p:cNvSpPr/>
          <p:nvPr/>
        </p:nvSpPr>
        <p:spPr bwMode="auto">
          <a:xfrm>
            <a:off x="211341" y="534038"/>
            <a:ext cx="11769318" cy="91257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625779" name="Rechteck 9"/>
          <p:cNvSpPr/>
          <p:nvPr/>
        </p:nvSpPr>
        <p:spPr bwMode="auto">
          <a:xfrm>
            <a:off x="196851" y="1579426"/>
            <a:ext cx="11769318" cy="307048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41416787" name="Rechteck 10"/>
          <p:cNvSpPr/>
          <p:nvPr/>
        </p:nvSpPr>
        <p:spPr bwMode="auto">
          <a:xfrm>
            <a:off x="196851" y="4782727"/>
            <a:ext cx="11769318" cy="130372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277469688" name="Grafik 1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67150" b="0"/>
          <a:stretch/>
        </p:blipFill>
        <p:spPr bwMode="auto">
          <a:xfrm>
            <a:off x="788154" y="1993300"/>
            <a:ext cx="2813631" cy="2350800"/>
          </a:xfrm>
          <a:prstGeom prst="rect">
            <a:avLst/>
          </a:prstGeom>
        </p:spPr>
      </p:pic>
      <p:sp>
        <p:nvSpPr>
          <p:cNvPr id="644254843" name="Textfeld 15"/>
          <p:cNvSpPr txBox="1"/>
          <p:nvPr/>
        </p:nvSpPr>
        <p:spPr bwMode="auto">
          <a:xfrm>
            <a:off x="1440163" y="609486"/>
            <a:ext cx="242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/>
              <a:t>Enzyminaktivierung:</a:t>
            </a:r>
            <a:endParaRPr/>
          </a:p>
        </p:txBody>
      </p:sp>
      <p:sp>
        <p:nvSpPr>
          <p:cNvPr id="941525499" name="Textfeld 3"/>
          <p:cNvSpPr txBox="1"/>
          <p:nvPr/>
        </p:nvSpPr>
        <p:spPr bwMode="auto">
          <a:xfrm>
            <a:off x="2015326" y="961919"/>
            <a:ext cx="2670026" cy="37427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cap="none" spc="0">
                <a:solidFill>
                  <a:srgbClr val="000000"/>
                </a:solidFill>
              </a:defRPr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m:rPr/>
                            <a:rPr lang="en-GB" sz="16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de-DE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de-DE" sz="1600" b="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/>
                        <a:rPr lang="en-GB" sz="1600" i="0">
                          <a:latin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en-GB" sz="1800" b="0" i="0" u="none" strike="noStrike" cap="none" spc="0">
                <a:solidFill>
                  <a:srgbClr val="000000"/>
                </a:solidFill>
                <a:latin typeface="Aptos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m:rPr/>
                            <a:rPr lang="en-GB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m:rPr/>
                        <a:rPr lang="de-DE" b="0" i="0">
                          <a:latin typeface="Cambria Math"/>
                        </a:rPr>
                        <m:t> ∗ </m:t>
                      </m:r>
                      <m:sSup>
                        <m:sSupPr>
                          <m:ctrlPr>
                            <a:rPr lang="de-DE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de-DE" b="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m:rPr/>
                            <a:rPr lang="de-DE" b="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m:rPr/>
                                <a:rPr lang="de-DE" b="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m:rPr/>
                            <a:rPr lang="de-DE" b="0" i="1">
                              <a:latin typeface="Cambria Math"/>
                            </a:rPr>
                            <m:t> ∗  </m:t>
                          </m:r>
                          <m:r>
                            <m:rPr/>
                            <a:rPr lang="de-DE" b="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en-GB" sz="1800" b="0" i="0" u="none" strike="noStrike" cap="none" spc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18519389" name="Textfeld 18"/>
          <p:cNvSpPr txBox="1"/>
          <p:nvPr/>
        </p:nvSpPr>
        <p:spPr bwMode="auto">
          <a:xfrm>
            <a:off x="7514244" y="609486"/>
            <a:ext cx="1365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/>
              <a:t>Hydrolyse:</a:t>
            </a:r>
            <a:endParaRPr/>
          </a:p>
        </p:txBody>
      </p:sp>
      <p:sp>
        <p:nvSpPr>
          <p:cNvPr id="667212963" name="Textfeld 3"/>
          <p:cNvSpPr txBox="1"/>
          <p:nvPr/>
        </p:nvSpPr>
        <p:spPr bwMode="auto">
          <a:xfrm>
            <a:off x="7836976" y="976561"/>
            <a:ext cx="1994199" cy="35798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cap="none" spc="0">
                <a:solidFill>
                  <a:srgbClr val="000000"/>
                </a:solidFill>
              </a:defRPr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600" b="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de-DE" sz="1600" b="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m:rPr/>
                        <a:rPr lang="de-DE" sz="1600" b="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de-DE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600" b="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m:rPr/>
                            <a:rPr lang="de-DE" sz="1600" b="0" i="1">
                              <a:latin typeface="Cambria Math"/>
                            </a:rPr>
                            <m:t>h𝑦𝑑</m:t>
                          </m:r>
                        </m:sub>
                      </m:sSub>
                      <m:r>
                        <m:rPr/>
                        <a:rPr lang="de-DE" sz="1600" b="0" i="1">
                          <a:latin typeface="Cambria Math"/>
                        </a:rPr>
                        <m:t> ∗ </m:t>
                      </m:r>
                      <m:sSub>
                        <m:sSubPr>
                          <m:ctrlPr>
                            <a:rPr lang="de-DE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600" b="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m:rPr/>
                            <a:rPr lang="de-DE" sz="1600" b="0" i="1">
                              <a:latin typeface="Cambria Math"/>
                            </a:rPr>
                            <m:t>𝐿𝑎𝑐𝑡𝑜𝑛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 sz="1800" b="0" i="0" u="none" strike="noStrike" cap="none" spc="0">
              <a:solidFill>
                <a:srgbClr val="000000"/>
              </a:solidFill>
              <a:latin typeface="Aptos"/>
            </a:endParaRPr>
          </a:p>
        </p:txBody>
      </p:sp>
      <p:grpSp>
        <p:nvGrpSpPr>
          <p:cNvPr id="2063071034" name="Gruppieren 25"/>
          <p:cNvGrpSpPr/>
          <p:nvPr/>
        </p:nvGrpSpPr>
        <p:grpSpPr bwMode="auto">
          <a:xfrm>
            <a:off x="6549526" y="5167265"/>
            <a:ext cx="5131658" cy="534644"/>
            <a:chOff x="510894" y="5195918"/>
            <a:chExt cx="5131658" cy="534644"/>
          </a:xfrm>
        </p:grpSpPr>
        <p:sp>
          <p:nvSpPr>
            <p:cNvPr id="23" name="Textfeld 22"/>
            <p:cNvSpPr txBox="1"/>
            <p:nvPr/>
          </p:nvSpPr>
          <p:spPr bwMode="auto">
            <a:xfrm>
              <a:off x="938303" y="5278574"/>
              <a:ext cx="47042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Modell kann als valide betrachtet werden</a:t>
              </a:r>
              <a:endParaRPr/>
            </a:p>
          </p:txBody>
        </p:sp>
        <p:pic>
          <p:nvPicPr>
            <p:cNvPr id="25" name="Grafik 24" descr="Kontrollkästchen aktiviert mit einfarbiger Füllung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/>
          </p:blipFill>
          <p:spPr bwMode="auto">
            <a:xfrm>
              <a:off x="510894" y="5195918"/>
              <a:ext cx="534644" cy="534644"/>
            </a:xfrm>
            <a:prstGeom prst="rect">
              <a:avLst/>
            </a:prstGeom>
          </p:spPr>
        </p:pic>
      </p:grpSp>
      <p:grpSp>
        <p:nvGrpSpPr>
          <p:cNvPr id="133362232" name="Gruppieren 29"/>
          <p:cNvGrpSpPr/>
          <p:nvPr/>
        </p:nvGrpSpPr>
        <p:grpSpPr bwMode="auto">
          <a:xfrm>
            <a:off x="1045537" y="5167265"/>
            <a:ext cx="5303996" cy="651756"/>
            <a:chOff x="688024" y="5133472"/>
            <a:chExt cx="5303996" cy="651756"/>
          </a:xfrm>
        </p:grpSpPr>
        <p:pic>
          <p:nvPicPr>
            <p:cNvPr id="28" name="Grafik 27" descr="Volltreffer mit einfarbiger Füllung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/>
          </p:blipFill>
          <p:spPr bwMode="auto">
            <a:xfrm>
              <a:off x="688024" y="5133472"/>
              <a:ext cx="599747" cy="599747"/>
            </a:xfrm>
            <a:prstGeom prst="rect">
              <a:avLst/>
            </a:prstGeom>
          </p:spPr>
        </p:pic>
        <p:sp>
          <p:nvSpPr>
            <p:cNvPr id="29" name="Textfeld 28"/>
            <p:cNvSpPr txBox="1"/>
            <p:nvPr/>
          </p:nvSpPr>
          <p:spPr bwMode="auto">
            <a:xfrm>
              <a:off x="1287771" y="5138897"/>
              <a:ext cx="470424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Übereinstimmung über beinahe ganzen Simulationsbereich</a:t>
              </a:r>
              <a:endParaRPr/>
            </a:p>
          </p:txBody>
        </p:sp>
      </p:grpSp>
      <p:graphicFrame>
        <p:nvGraphicFramePr>
          <p:cNvPr id="538371292" name="Tabelle 7"/>
          <p:cNvGraphicFramePr>
            <a:graphicFrameLocks xmlns:a="http://schemas.openxmlformats.org/drawingml/2006/main" noGrp="1"/>
          </p:cNvGraphicFramePr>
          <p:nvPr/>
        </p:nvGraphicFramePr>
        <p:xfrm>
          <a:off x="10376323" y="2236891"/>
          <a:ext cx="1429656" cy="13868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533186"/>
                <a:gridCol w="896470"/>
              </a:tblGrid>
              <a:tr h="0">
                <a:tc>
                  <a:txBody>
                    <a:bodyPr/>
                    <a:p>
                      <a:pPr algn="l">
                        <a:defRPr/>
                      </a:pPr>
                      <a:endParaRPr lang="de-DE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de-DE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NAD</a:t>
                      </a:r>
                      <a:r>
                        <a:rPr lang="de-DE" sz="700" i="0" baseline="30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10 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mM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Enzym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1 mg/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mL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Puffer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50 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KPi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 pH 8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30°C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Volumen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800 µL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1000 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rpm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92431901" name="Grafik 2"/>
          <p:cNvPicPr>
            <a:picLocks noChangeAspect="1"/>
          </p:cNvPicPr>
          <p:nvPr/>
        </p:nvPicPr>
        <p:blipFill>
          <a:blip r:embed="rId4"/>
          <a:srcRect l="32851" t="0" r="32920" b="0"/>
          <a:stretch/>
        </p:blipFill>
        <p:spPr bwMode="auto">
          <a:xfrm>
            <a:off x="4045268" y="1993300"/>
            <a:ext cx="2931667" cy="2350800"/>
          </a:xfrm>
          <a:prstGeom prst="rect">
            <a:avLst/>
          </a:prstGeom>
        </p:spPr>
      </p:pic>
      <p:pic>
        <p:nvPicPr>
          <p:cNvPr id="1027558731" name="Grafik 6"/>
          <p:cNvPicPr>
            <a:picLocks noChangeAspect="1"/>
          </p:cNvPicPr>
          <p:nvPr/>
        </p:nvPicPr>
        <p:blipFill>
          <a:blip r:embed="rId4"/>
          <a:srcRect l="67169" t="0" r="189" b="0"/>
          <a:stretch/>
        </p:blipFill>
        <p:spPr bwMode="auto">
          <a:xfrm>
            <a:off x="7420418" y="1993300"/>
            <a:ext cx="2795715" cy="2350800"/>
          </a:xfrm>
          <a:prstGeom prst="rect">
            <a:avLst/>
          </a:prstGeom>
        </p:spPr>
      </p:pic>
      <p:sp>
        <p:nvSpPr>
          <p:cNvPr id="1211310689" name="Textfeld 7"/>
          <p:cNvSpPr txBox="1"/>
          <p:nvPr/>
        </p:nvSpPr>
        <p:spPr bwMode="auto">
          <a:xfrm>
            <a:off x="1045537" y="1731768"/>
            <a:ext cx="2398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20 </a:t>
            </a:r>
            <a:r>
              <a:rPr lang="de-DE" sz="1400"/>
              <a:t>mM</a:t>
            </a:r>
            <a:r>
              <a:rPr lang="de-DE" sz="1400"/>
              <a:t> 1,5-Pentandiol </a:t>
            </a:r>
            <a:endParaRPr/>
          </a:p>
        </p:txBody>
      </p:sp>
      <p:sp>
        <p:nvSpPr>
          <p:cNvPr id="1650509383" name="Textfeld 11"/>
          <p:cNvSpPr txBox="1"/>
          <p:nvPr/>
        </p:nvSpPr>
        <p:spPr bwMode="auto">
          <a:xfrm>
            <a:off x="4374699" y="1724784"/>
            <a:ext cx="2398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100 </a:t>
            </a:r>
            <a:r>
              <a:rPr lang="de-DE" sz="1400"/>
              <a:t>mM</a:t>
            </a:r>
            <a:r>
              <a:rPr lang="de-DE" sz="1400"/>
              <a:t> 1,5-Pentandiol </a:t>
            </a:r>
            <a:endParaRPr/>
          </a:p>
        </p:txBody>
      </p:sp>
      <p:sp>
        <p:nvSpPr>
          <p:cNvPr id="510123281" name="Textfeld 12"/>
          <p:cNvSpPr txBox="1"/>
          <p:nvPr/>
        </p:nvSpPr>
        <p:spPr bwMode="auto">
          <a:xfrm>
            <a:off x="7736581" y="1724783"/>
            <a:ext cx="2398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250 </a:t>
            </a:r>
            <a:r>
              <a:rPr lang="de-DE" sz="1400"/>
              <a:t>mM</a:t>
            </a:r>
            <a:r>
              <a:rPr lang="de-DE" sz="1400"/>
              <a:t> 1,5-Pentandiol </a:t>
            </a:r>
            <a:endParaRPr/>
          </a:p>
        </p:txBody>
      </p:sp>
      <p:sp>
        <p:nvSpPr>
          <p:cNvPr id="1830057844" name="Textfeld 13"/>
          <p:cNvSpPr txBox="1"/>
          <p:nvPr/>
        </p:nvSpPr>
        <p:spPr bwMode="auto">
          <a:xfrm>
            <a:off x="3668416" y="609486"/>
            <a:ext cx="242263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de-DE">
                              <a:latin typeface="+mj-lt"/>
                              <a:ea typeface="+mj-lt"/>
                              <a:cs typeface="+mj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>
                              <a:latin typeface="+mj-lt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lang="de-DE" b="0" i="0">
                              <a:latin typeface="+mj-lt"/>
                            </a:rPr>
                            <m:t>1/2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de-DE">
                <a:latin typeface="+mj-lt"/>
              </a:rPr>
              <a:t> </a:t>
            </a:r>
            <a:r>
              <a:rPr lang="de-DE"/>
              <a:t>= 117 h</a:t>
            </a:r>
            <a:endParaRPr/>
          </a:p>
        </p:txBody>
      </p:sp>
      <p:sp>
        <p:nvSpPr>
          <p:cNvPr id="1690637500" name="Textfeld 16"/>
          <p:cNvSpPr txBox="1"/>
          <p:nvPr/>
        </p:nvSpPr>
        <p:spPr bwMode="auto">
          <a:xfrm>
            <a:off x="8717521" y="607021"/>
            <a:ext cx="242263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de-DE">
                              <a:latin typeface="+mj-lt"/>
                              <a:ea typeface="+mj-lt"/>
                              <a:cs typeface="+mj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>
                              <a:latin typeface="+mj-lt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lang="de-DE" b="0" i="0">
                              <a:latin typeface="+mj-lt"/>
                            </a:rPr>
                            <m:t>1/2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de-DE">
                <a:latin typeface="+mj-lt"/>
              </a:rPr>
              <a:t> </a:t>
            </a:r>
            <a:r>
              <a:rPr lang="de-DE"/>
              <a:t>= 21 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05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2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1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4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37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1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50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3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2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525499" grpId="0"/>
      <p:bldP spid="667212963" grpId="0"/>
      <p:bldP spid="1211310689" grpId="0"/>
      <p:bldP spid="1650509383" grpId="0"/>
      <p:bldP spid="510123281" grpId="0"/>
      <p:bldP spid="1830057844" grpId="0"/>
      <p:bldP spid="16906375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18648794" name="Grafik 2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1813799" y="1950014"/>
            <a:ext cx="8564400" cy="2564973"/>
          </a:xfrm>
          <a:prstGeom prst="rect">
            <a:avLst/>
          </a:prstGeom>
        </p:spPr>
      </p:pic>
      <p:sp>
        <p:nvSpPr>
          <p:cNvPr id="1933776902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60423001" name="Titel 2"/>
          <p:cNvSpPr>
            <a:spLocks noGrp="1"/>
          </p:cNvSpPr>
          <p:nvPr>
            <p:ph type="title"/>
          </p:nvPr>
        </p:nvSpPr>
        <p:spPr bwMode="auto">
          <a:xfrm>
            <a:off x="510815" y="40579"/>
            <a:ext cx="11170369" cy="493457"/>
          </a:xfrm>
        </p:spPr>
        <p:txBody>
          <a:bodyPr/>
          <a:lstStyle/>
          <a:p>
            <a:pPr>
              <a:defRPr/>
            </a:pPr>
            <a:r>
              <a:rPr lang="de-DE"/>
              <a:t>Erweiterung um </a:t>
            </a:r>
            <a:r>
              <a:rPr lang="de-DE"/>
              <a:t>Cofaktorregenerierung</a:t>
            </a:r>
            <a:endParaRPr lang="en-GB"/>
          </a:p>
        </p:txBody>
      </p:sp>
      <p:sp>
        <p:nvSpPr>
          <p:cNvPr id="1028109742" name="Rechteck 8"/>
          <p:cNvSpPr/>
          <p:nvPr/>
        </p:nvSpPr>
        <p:spPr bwMode="auto">
          <a:xfrm>
            <a:off x="211341" y="1969053"/>
            <a:ext cx="11769318" cy="2727491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76336652" name="Rechteck 9"/>
          <p:cNvSpPr/>
          <p:nvPr/>
        </p:nvSpPr>
        <p:spPr bwMode="auto">
          <a:xfrm>
            <a:off x="211341" y="4780182"/>
            <a:ext cx="11769318" cy="1353918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36498431" name="Grafik 1" descr="Recycling mit einfarbiger Füllu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03073" y="108862"/>
            <a:ext cx="356891" cy="356891"/>
          </a:xfrm>
          <a:prstGeom prst="rect">
            <a:avLst/>
          </a:prstGeom>
        </p:spPr>
      </p:pic>
      <p:sp>
        <p:nvSpPr>
          <p:cNvPr id="780436097" name="Textfeld 3"/>
          <p:cNvSpPr txBox="1"/>
          <p:nvPr/>
        </p:nvSpPr>
        <p:spPr bwMode="auto">
          <a:xfrm>
            <a:off x="2829560" y="4942699"/>
            <a:ext cx="6530377" cy="105362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cap="none" spc="0">
                <a:solidFill>
                  <a:srgbClr val="000000"/>
                </a:solidFill>
              </a:defRPr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en-GB" sz="1600" i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 lang="en-GB" sz="1600" i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alnScr m:val="off"/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𝑎𝑝𝑝</m:t>
                              </m:r>
                            </m:sup>
                          </m:sSubSup>
                          <m:r>
                            <m:rPr/>
                            <a:rPr lang="de-DE" sz="1600" b="0" i="1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 ∗  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m:rPr/>
                            <a:rPr lang="en-GB" sz="1600" i="0">
                              <a:latin typeface="Cambria Math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𝑃𝐷</m:t>
                              </m:r>
                            </m:sub>
                          </m:sSub>
                          <m:r>
                            <m:rPr/>
                            <a:rPr lang="en-GB" sz="1600" i="0">
                              <a:latin typeface="Cambria Math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𝑁𝐴𝐷</m:t>
                                  </m:r>
                                </m:e>
                                <m:sup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m:rPr/>
                                <a:rPr lang="en-GB" sz="1600" i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alnScr m:val="off"/>
                                  <m:ctrlPr>
                                    <a:rPr lang="en-GB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𝑃𝐷</m:t>
                                  </m:r>
                                </m:sub>
                                <m:sup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𝑎𝑝𝑝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GB" sz="1600">
                                      <a:latin typeface="Cambria Math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/>
                                            <a:rPr lang="en-GB" sz="16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/>
                                            <a:rPr lang="de-DE" sz="1600" b="0" i="1">
                                              <a:latin typeface="Cambria Math"/>
                                            </a:rPr>
                                            <m:t>𝐴𝑐𝑒𝑡𝑜𝑛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alnScr m:val="off"/>
                                          <m:ctrlPr>
                                            <a:rPr lang="en-GB" sz="1600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/>
                                            <a:rPr lang="de-DE" sz="16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m:rPr/>
                                            <a:rPr lang="de-DE" sz="1600" b="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m:rPr/>
                                            <a:rPr lang="de-DE" sz="16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/>
                                            <a:rPr lang="de-DE" sz="1600" b="0" i="1">
                                              <a:latin typeface="Cambria Math"/>
                                            </a:rPr>
                                            <m:t>𝐴𝑐𝑒𝑡𝑜𝑛</m:t>
                                          </m:r>
                                        </m:sub>
                                        <m:sup>
                                          <m:r>
                                            <m:rPr/>
                                            <a:rPr lang="de-DE" sz="1600" i="1">
                                              <a:latin typeface="Cambria Math"/>
                                            </a:rPr>
                                            <m:t>𝑎𝑝𝑝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m:rPr/>
                            <a:rPr lang="en-GB" sz="1600" i="0">
                              <a:latin typeface="Cambria Math"/>
                            </a:rPr>
                            <m:t>∗(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𝑁𝐴𝐷</m:t>
                                  </m:r>
                                </m:e>
                                <m:sup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m:rPr/>
                            <a:rPr lang="en-GB" sz="1600" i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alnScr m:val="off"/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𝑚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de-DE" sz="1600" b="0" i="1">
                                      <a:latin typeface="Cambria Math"/>
                                    </a:rPr>
                                    <m:t>𝑁𝐴𝐷</m:t>
                                  </m:r>
                                </m:e>
                                <m:sup>
                                  <m:r>
                                    <m:rPr/>
                                    <a:rPr lang="de-DE" sz="1600" b="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𝑎𝑝𝑝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sz="160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𝑁𝐴𝐷</m:t>
                                      </m:r>
                                      <m:r>
                                        <m:rPr/>
                                        <a:rPr lang="de-DE" sz="1600" b="0" i="1">
                                          <a:latin typeface="Cambria Math"/>
                                        </a:rPr>
                                        <m:t>𝐻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alnScr m:val="off"/>
                                      <m:ctrlPr>
                                        <a:rPr lang="en-GB" sz="16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/>
                                        <a:rPr lang="de-DE" sz="1600" i="1">
                                          <a:latin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de-DE" sz="1600" b="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m:rPr/>
                                        <a:rPr lang="de-DE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lang="de-DE" sz="1600" b="0" i="1">
                                          <a:latin typeface="Cambria Math"/>
                                        </a:rPr>
                                        <m:t>𝑁𝐴𝐷𝐻</m:t>
                                      </m:r>
                                    </m:sub>
                                    <m:sup>
                                      <m:r>
                                        <m:rPr/>
                                        <a:rPr lang="de-DE" sz="1600" i="1">
                                          <a:latin typeface="Cambria Math"/>
                                        </a:rPr>
                                        <m:t>𝑎𝑝𝑝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m:rPr/>
                            <a:rPr lang="en-GB" sz="1600" i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1800" b="0" i="0" u="none" strike="noStrike" cap="none" spc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34196491" name="Textfeld 6"/>
          <p:cNvSpPr txBox="1"/>
          <p:nvPr/>
        </p:nvSpPr>
        <p:spPr bwMode="auto">
          <a:xfrm>
            <a:off x="3940522" y="2248106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en-GB" sz="1800" i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362803677" name="Textfeld 10"/>
          <p:cNvSpPr txBox="1"/>
          <p:nvPr/>
        </p:nvSpPr>
        <p:spPr bwMode="auto">
          <a:xfrm>
            <a:off x="3940522" y="2584881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de-DE" sz="1800" b="0" i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2131860840" name="Textfeld 14"/>
          <p:cNvSpPr txBox="1"/>
          <p:nvPr/>
        </p:nvSpPr>
        <p:spPr bwMode="auto">
          <a:xfrm>
            <a:off x="8557752" y="2248106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de-DE" sz="1800" b="0" i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747310627" name="Textfeld 15"/>
          <p:cNvSpPr txBox="1"/>
          <p:nvPr/>
        </p:nvSpPr>
        <p:spPr bwMode="auto">
          <a:xfrm>
            <a:off x="3940522" y="3663823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de-DE" sz="1800" b="0" i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29889452" name="Textfeld 16"/>
          <p:cNvSpPr txBox="1"/>
          <p:nvPr/>
        </p:nvSpPr>
        <p:spPr bwMode="auto">
          <a:xfrm>
            <a:off x="3940522" y="4019898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de-DE" sz="1800" b="0" i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880949722" name="Textfeld 17"/>
          <p:cNvSpPr txBox="1"/>
          <p:nvPr/>
        </p:nvSpPr>
        <p:spPr bwMode="auto">
          <a:xfrm>
            <a:off x="8557752" y="3663823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de-DE" sz="1800" b="0" i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63404044" name="Textfeld 18"/>
          <p:cNvSpPr txBox="1"/>
          <p:nvPr/>
        </p:nvSpPr>
        <p:spPr bwMode="auto">
          <a:xfrm>
            <a:off x="8557752" y="4044947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de-DE" sz="1800" b="0" i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578543086" name="Rechteck 7"/>
          <p:cNvSpPr/>
          <p:nvPr/>
        </p:nvSpPr>
        <p:spPr bwMode="auto">
          <a:xfrm>
            <a:off x="211341" y="533877"/>
            <a:ext cx="11769318" cy="1353918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75994109" name="Textfeld 19"/>
          <p:cNvSpPr txBox="1"/>
          <p:nvPr/>
        </p:nvSpPr>
        <p:spPr bwMode="auto">
          <a:xfrm>
            <a:off x="381518" y="533876"/>
            <a:ext cx="9323849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BBB59"/>
              </a:buClr>
              <a:buFont typeface="Wingdings"/>
              <a:buChar char="§"/>
              <a:defRPr/>
            </a:pPr>
            <a:r>
              <a:rPr lang="de-DE"/>
              <a:t>Prozesseffizienz durch Wiederverwendung teurer Cofaktoren steigern</a:t>
            </a:r>
            <a:endParaRPr/>
          </a:p>
          <a:p>
            <a:pPr marL="285750" indent="-285750">
              <a:lnSpc>
                <a:spcPct val="150000"/>
              </a:lnSpc>
              <a:buClr>
                <a:srgbClr val="9BBB59"/>
              </a:buClr>
              <a:buFont typeface="Wingdings"/>
              <a:buChar char="§"/>
              <a:defRPr/>
            </a:pPr>
            <a:r>
              <a:rPr lang="de-DE"/>
              <a:t>System aus Aceton und </a:t>
            </a:r>
            <a:r>
              <a:rPr lang="de-DE"/>
              <a:t>Isopropanol</a:t>
            </a:r>
            <a:endParaRPr lang="de-DE"/>
          </a:p>
          <a:p>
            <a:pPr marL="285750" indent="-285750">
              <a:lnSpc>
                <a:spcPct val="150000"/>
              </a:lnSpc>
              <a:buClr>
                <a:srgbClr val="9BBB59"/>
              </a:buClr>
              <a:buFont typeface="Wingdings"/>
              <a:buChar char="§"/>
              <a:defRPr/>
            </a:pPr>
            <a:r>
              <a:rPr lang="de-DE"/>
              <a:t>Erweiterung des Modells um neue inhibitorische Terme und neue Reaktionsraten</a:t>
            </a:r>
            <a:endParaRPr/>
          </a:p>
        </p:txBody>
      </p:sp>
      <p:sp>
        <p:nvSpPr>
          <p:cNvPr id="594294850" name="Rechteck 20"/>
          <p:cNvSpPr/>
          <p:nvPr/>
        </p:nvSpPr>
        <p:spPr bwMode="auto">
          <a:xfrm>
            <a:off x="1285875" y="3423428"/>
            <a:ext cx="9258300" cy="1110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48801998" name="Rechteck 21"/>
          <p:cNvSpPr/>
          <p:nvPr/>
        </p:nvSpPr>
        <p:spPr bwMode="auto">
          <a:xfrm>
            <a:off x="3677952" y="3061604"/>
            <a:ext cx="865473" cy="1282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20861349" name="Rechteck 23"/>
          <p:cNvSpPr/>
          <p:nvPr/>
        </p:nvSpPr>
        <p:spPr bwMode="auto">
          <a:xfrm>
            <a:off x="8362312" y="3061603"/>
            <a:ext cx="809625" cy="1282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994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86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994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3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3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0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436097" grpId="0"/>
      <p:bldP spid="747310627" grpId="0"/>
      <p:bldP spid="29889452" grpId="0"/>
      <p:bldP spid="880949722" grpId="0"/>
      <p:bldP spid="63404044" grpId="0"/>
      <p:bldP spid="594294850" grpId="0" animBg="1"/>
      <p:bldP spid="1648801998" grpId="0" animBg="1"/>
      <p:bldP spid="5208613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7117142" name="Grafik 1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66880" b="0"/>
          <a:stretch/>
        </p:blipFill>
        <p:spPr bwMode="auto">
          <a:xfrm>
            <a:off x="938433" y="2544058"/>
            <a:ext cx="2827134" cy="2350800"/>
          </a:xfrm>
          <a:prstGeom prst="rect">
            <a:avLst/>
          </a:prstGeom>
        </p:spPr>
      </p:pic>
      <p:sp>
        <p:nvSpPr>
          <p:cNvPr id="958588572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04361013" name="Titel 2"/>
          <p:cNvSpPr>
            <a:spLocks noGrp="1"/>
          </p:cNvSpPr>
          <p:nvPr>
            <p:ph type="title"/>
          </p:nvPr>
        </p:nvSpPr>
        <p:spPr bwMode="auto">
          <a:xfrm>
            <a:off x="510815" y="40579"/>
            <a:ext cx="11170369" cy="493457"/>
          </a:xfrm>
        </p:spPr>
        <p:txBody>
          <a:bodyPr/>
          <a:lstStyle/>
          <a:p>
            <a:pPr>
              <a:defRPr/>
            </a:pPr>
            <a:r>
              <a:rPr lang="de-DE"/>
              <a:t>Cofaktorregenerierung</a:t>
            </a:r>
            <a:r>
              <a:rPr lang="de-DE"/>
              <a:t> - Validierung</a:t>
            </a:r>
            <a:endParaRPr lang="en-GB"/>
          </a:p>
        </p:txBody>
      </p:sp>
      <p:sp>
        <p:nvSpPr>
          <p:cNvPr id="1057670359" name="Rechteck 8"/>
          <p:cNvSpPr/>
          <p:nvPr/>
        </p:nvSpPr>
        <p:spPr bwMode="auto">
          <a:xfrm>
            <a:off x="211341" y="534038"/>
            <a:ext cx="11769318" cy="152071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0371324" name="Rechteck 9"/>
          <p:cNvSpPr/>
          <p:nvPr/>
        </p:nvSpPr>
        <p:spPr bwMode="auto">
          <a:xfrm>
            <a:off x="211341" y="2112219"/>
            <a:ext cx="11769318" cy="307048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79369281" name="Rechteck 10"/>
          <p:cNvSpPr/>
          <p:nvPr/>
        </p:nvSpPr>
        <p:spPr bwMode="auto">
          <a:xfrm>
            <a:off x="196851" y="5240171"/>
            <a:ext cx="11769318" cy="84627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81086853" name="Grafik 1" descr="Recycling mit einfarbiger Füllu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03073" y="108862"/>
            <a:ext cx="356891" cy="356891"/>
          </a:xfrm>
          <a:prstGeom prst="rect">
            <a:avLst/>
          </a:prstGeom>
        </p:spPr>
      </p:pic>
      <p:sp>
        <p:nvSpPr>
          <p:cNvPr id="2011955008" name="Textfeld 7"/>
          <p:cNvSpPr txBox="1"/>
          <p:nvPr/>
        </p:nvSpPr>
        <p:spPr bwMode="auto">
          <a:xfrm>
            <a:off x="510815" y="628327"/>
            <a:ext cx="11170369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BBB59"/>
              </a:buClr>
              <a:buFont typeface="Wingdings"/>
              <a:buChar char="§"/>
              <a:defRPr/>
            </a:pPr>
            <a:r>
              <a:rPr lang="de-DE" i="1"/>
              <a:t>In vitro </a:t>
            </a:r>
            <a:r>
              <a:rPr lang="de-DE"/>
              <a:t>Batchversuche mit Konzentrationsbestimmung durch GCMS</a:t>
            </a:r>
            <a:endParaRPr/>
          </a:p>
          <a:p>
            <a:pPr marL="285750" indent="-285750">
              <a:lnSpc>
                <a:spcPct val="150000"/>
              </a:lnSpc>
              <a:buClr>
                <a:srgbClr val="9BBB59"/>
              </a:buClr>
              <a:buFont typeface="Wingdings"/>
              <a:buChar char="§"/>
              <a:defRPr/>
            </a:pPr>
            <a:r>
              <a:rPr lang="de-DE"/>
              <a:t>Vergleich zwischen simulierten und experimentell bestimmten Konzentrationsverläufen</a:t>
            </a:r>
            <a:endParaRPr/>
          </a:p>
          <a:p>
            <a:pPr marL="285750" indent="-285750">
              <a:lnSpc>
                <a:spcPct val="150000"/>
              </a:lnSpc>
              <a:buClr>
                <a:srgbClr val="9BBB59"/>
              </a:buClr>
              <a:buFont typeface="Wingdings"/>
              <a:buChar char="§"/>
              <a:defRPr/>
            </a:pPr>
            <a:r>
              <a:rPr lang="de-DE"/>
              <a:t>3 verschiedene </a:t>
            </a:r>
            <a:r>
              <a:rPr lang="de-DE"/>
              <a:t>Acetonkonzentrationen</a:t>
            </a:r>
            <a:r>
              <a:rPr lang="de-DE"/>
              <a:t>: 10, 50, 100 </a:t>
            </a:r>
            <a:r>
              <a:rPr lang="de-DE"/>
              <a:t>mM</a:t>
            </a:r>
            <a:endParaRPr lang="de-DE"/>
          </a:p>
        </p:txBody>
      </p:sp>
      <p:grpSp>
        <p:nvGrpSpPr>
          <p:cNvPr id="1644256473" name="Gruppieren 17"/>
          <p:cNvGrpSpPr/>
          <p:nvPr/>
        </p:nvGrpSpPr>
        <p:grpSpPr bwMode="auto">
          <a:xfrm>
            <a:off x="1733627" y="5353940"/>
            <a:ext cx="4347883" cy="646331"/>
            <a:chOff x="1084729" y="5367853"/>
            <a:chExt cx="4347883" cy="646331"/>
          </a:xfrm>
        </p:grpSpPr>
        <p:pic>
          <p:nvPicPr>
            <p:cNvPr id="16" name="Grafik 15" descr="Daumen runter mit einfarbiger Füllung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/>
          </p:blipFill>
          <p:spPr bwMode="auto">
            <a:xfrm>
              <a:off x="1084729" y="5456370"/>
              <a:ext cx="469299" cy="469299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 bwMode="auto">
            <a:xfrm>
              <a:off x="1554028" y="5367853"/>
              <a:ext cx="38785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Keine Übereinstimmung zwischen Simulation und Experiment</a:t>
              </a:r>
              <a:endParaRPr/>
            </a:p>
          </p:txBody>
        </p:sp>
      </p:grpSp>
      <p:grpSp>
        <p:nvGrpSpPr>
          <p:cNvPr id="1645516622" name="Gruppieren 21"/>
          <p:cNvGrpSpPr/>
          <p:nvPr/>
        </p:nvGrpSpPr>
        <p:grpSpPr bwMode="auto">
          <a:xfrm>
            <a:off x="6584711" y="5428403"/>
            <a:ext cx="4820453" cy="497407"/>
            <a:chOff x="6181299" y="5428403"/>
            <a:chExt cx="4820453" cy="497407"/>
          </a:xfrm>
        </p:grpSpPr>
        <p:pic>
          <p:nvPicPr>
            <p:cNvPr id="20" name="Grafik 19" descr="Gedanken mit einfarbiger Füllung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/>
          </p:blipFill>
          <p:spPr bwMode="auto">
            <a:xfrm>
              <a:off x="6181299" y="5428403"/>
              <a:ext cx="497407" cy="497407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 bwMode="auto">
            <a:xfrm>
              <a:off x="6676416" y="5492440"/>
              <a:ext cx="43253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Überschätzung der Aceton Inhibierung</a:t>
              </a:r>
              <a:endParaRPr/>
            </a:p>
          </p:txBody>
        </p:sp>
      </p:grpSp>
      <p:graphicFrame>
        <p:nvGraphicFramePr>
          <p:cNvPr id="1604056586" name="Tabelle 7"/>
          <p:cNvGraphicFramePr>
            <a:graphicFrameLocks xmlns:a="http://schemas.openxmlformats.org/drawingml/2006/main" noGrp="1"/>
          </p:cNvGraphicFramePr>
          <p:nvPr/>
        </p:nvGraphicFramePr>
        <p:xfrm>
          <a:off x="10295278" y="2917599"/>
          <a:ext cx="1542385" cy="15849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661683"/>
                <a:gridCol w="880702"/>
              </a:tblGrid>
              <a:tr h="0">
                <a:tc>
                  <a:txBody>
                    <a:bodyPr/>
                    <a:p>
                      <a:pPr algn="l">
                        <a:defRPr/>
                      </a:pPr>
                      <a:endParaRPr lang="de-DE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de-DE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NAD</a:t>
                      </a:r>
                      <a:r>
                        <a:rPr lang="de-DE" sz="700" i="1" baseline="30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lang="de-DE" sz="7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10 </a:t>
                      </a: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mM</a:t>
                      </a:r>
                      <a:endParaRPr lang="de-DE" sz="7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Pentandiol</a:t>
                      </a:r>
                      <a:endParaRPr lang="de-DE" sz="7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250 </a:t>
                      </a: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mM</a:t>
                      </a:r>
                      <a:endParaRPr lang="de-DE" sz="7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Enzym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1 mg/</a:t>
                      </a: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mL</a:t>
                      </a:r>
                      <a:endParaRPr lang="de-DE" sz="7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Puffer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50 </a:t>
                      </a: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KPi</a:t>
                      </a: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 pH 8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30°C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Volumen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800 µL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1000 </a:t>
                      </a:r>
                      <a:r>
                        <a:rPr lang="de-DE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rpm</a:t>
                      </a:r>
                      <a:endParaRPr lang="de-DE" sz="7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29319679" name="Grafik 6"/>
          <p:cNvPicPr>
            <a:picLocks noChangeAspect="1"/>
          </p:cNvPicPr>
          <p:nvPr/>
        </p:nvPicPr>
        <p:blipFill>
          <a:blip r:embed="rId3"/>
          <a:srcRect l="33681" t="0" r="33199" b="0"/>
          <a:stretch/>
        </p:blipFill>
        <p:spPr bwMode="auto">
          <a:xfrm>
            <a:off x="4300605" y="2574697"/>
            <a:ext cx="2827134" cy="2350800"/>
          </a:xfrm>
          <a:prstGeom prst="rect">
            <a:avLst/>
          </a:prstGeom>
        </p:spPr>
      </p:pic>
      <p:pic>
        <p:nvPicPr>
          <p:cNvPr id="2068088735" name="Grafik 11"/>
          <p:cNvPicPr>
            <a:picLocks noChangeAspect="1"/>
          </p:cNvPicPr>
          <p:nvPr/>
        </p:nvPicPr>
        <p:blipFill>
          <a:blip r:embed="rId3"/>
          <a:srcRect l="67836" t="0" r="551" b="0"/>
          <a:stretch/>
        </p:blipFill>
        <p:spPr bwMode="auto">
          <a:xfrm>
            <a:off x="7596755" y="2584837"/>
            <a:ext cx="2698523" cy="2350800"/>
          </a:xfrm>
          <a:prstGeom prst="rect">
            <a:avLst/>
          </a:prstGeom>
        </p:spPr>
      </p:pic>
      <p:sp>
        <p:nvSpPr>
          <p:cNvPr id="1114390927" name="Textfeld 13"/>
          <p:cNvSpPr txBox="1"/>
          <p:nvPr/>
        </p:nvSpPr>
        <p:spPr bwMode="auto">
          <a:xfrm>
            <a:off x="1152727" y="2284045"/>
            <a:ext cx="2398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10 </a:t>
            </a:r>
            <a:r>
              <a:rPr lang="de-DE" sz="1400"/>
              <a:t>mM</a:t>
            </a:r>
            <a:r>
              <a:rPr lang="de-DE" sz="1400"/>
              <a:t> Aceton </a:t>
            </a:r>
            <a:endParaRPr/>
          </a:p>
        </p:txBody>
      </p:sp>
      <p:sp>
        <p:nvSpPr>
          <p:cNvPr id="700582168" name="Textfeld 14"/>
          <p:cNvSpPr txBox="1"/>
          <p:nvPr/>
        </p:nvSpPr>
        <p:spPr bwMode="auto">
          <a:xfrm>
            <a:off x="4481888" y="2277061"/>
            <a:ext cx="2398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50 </a:t>
            </a:r>
            <a:r>
              <a:rPr lang="de-DE" sz="1400"/>
              <a:t>mM</a:t>
            </a:r>
            <a:r>
              <a:rPr lang="de-DE" sz="1400"/>
              <a:t> Aceton </a:t>
            </a:r>
            <a:endParaRPr/>
          </a:p>
        </p:txBody>
      </p:sp>
      <p:sp>
        <p:nvSpPr>
          <p:cNvPr id="1785070220" name="Textfeld 18"/>
          <p:cNvSpPr txBox="1"/>
          <p:nvPr/>
        </p:nvSpPr>
        <p:spPr bwMode="auto">
          <a:xfrm>
            <a:off x="7843770" y="2277060"/>
            <a:ext cx="2398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100 </a:t>
            </a:r>
            <a:r>
              <a:rPr lang="de-DE" sz="1400"/>
              <a:t>mM</a:t>
            </a:r>
            <a:r>
              <a:rPr lang="de-DE" sz="1400"/>
              <a:t> Aceton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05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31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8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39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8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07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1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390927" grpId="0"/>
      <p:bldP spid="700582168" grpId="0"/>
      <p:bldP spid="17850702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41821119" name="Grafik 1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1859692" y="1210561"/>
            <a:ext cx="7920000" cy="3104322"/>
          </a:xfrm>
          <a:prstGeom prst="rect">
            <a:avLst/>
          </a:prstGeom>
        </p:spPr>
      </p:pic>
      <p:sp>
        <p:nvSpPr>
          <p:cNvPr id="2122183572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226147828" name="Grafik 4" descr="Recycling mit einfarbiger Füllu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03073" y="108862"/>
            <a:ext cx="356891" cy="356891"/>
          </a:xfrm>
          <a:prstGeom prst="rect">
            <a:avLst/>
          </a:prstGeom>
        </p:spPr>
      </p:pic>
      <p:sp>
        <p:nvSpPr>
          <p:cNvPr id="1874568158" name="Titel 2"/>
          <p:cNvSpPr>
            <a:spLocks noGrp="1"/>
          </p:cNvSpPr>
          <p:nvPr>
            <p:ph type="title"/>
          </p:nvPr>
        </p:nvSpPr>
        <p:spPr bwMode="auto">
          <a:xfrm>
            <a:off x="510815" y="40579"/>
            <a:ext cx="11170369" cy="493457"/>
          </a:xfrm>
        </p:spPr>
        <p:txBody>
          <a:bodyPr/>
          <a:lstStyle/>
          <a:p>
            <a:pPr>
              <a:defRPr/>
            </a:pPr>
            <a:r>
              <a:rPr lang="de-DE"/>
              <a:t>Einfluss von Aceton auf Produkttiter</a:t>
            </a:r>
            <a:endParaRPr lang="en-GB"/>
          </a:p>
        </p:txBody>
      </p:sp>
      <p:sp>
        <p:nvSpPr>
          <p:cNvPr id="787810773" name="Rechteck 7"/>
          <p:cNvSpPr/>
          <p:nvPr/>
        </p:nvSpPr>
        <p:spPr bwMode="auto">
          <a:xfrm>
            <a:off x="211341" y="602321"/>
            <a:ext cx="11769318" cy="3906926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30419861" name="Rechteck 8"/>
          <p:cNvSpPr/>
          <p:nvPr/>
        </p:nvSpPr>
        <p:spPr bwMode="auto">
          <a:xfrm>
            <a:off x="196851" y="4587697"/>
            <a:ext cx="11783808" cy="1498749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1816517635" name="Gruppieren 20"/>
          <p:cNvGrpSpPr/>
          <p:nvPr/>
        </p:nvGrpSpPr>
        <p:grpSpPr bwMode="auto">
          <a:xfrm>
            <a:off x="6081510" y="5067921"/>
            <a:ext cx="5599674" cy="646331"/>
            <a:chOff x="1042636" y="5326812"/>
            <a:chExt cx="5599674" cy="646331"/>
          </a:xfrm>
        </p:grpSpPr>
        <p:pic>
          <p:nvPicPr>
            <p:cNvPr id="19" name="Grafik 18" descr="Liniendiagramm mit einfarbiger Füllung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/>
          </p:blipFill>
          <p:spPr bwMode="auto">
            <a:xfrm>
              <a:off x="1042636" y="5435861"/>
              <a:ext cx="454891" cy="454891"/>
            </a:xfrm>
            <a:prstGeom prst="rect">
              <a:avLst/>
            </a:prstGeom>
          </p:spPr>
        </p:pic>
        <p:sp>
          <p:nvSpPr>
            <p:cNvPr id="20" name="Textfeld 19"/>
            <p:cNvSpPr txBox="1"/>
            <p:nvPr/>
          </p:nvSpPr>
          <p:spPr bwMode="auto">
            <a:xfrm>
              <a:off x="1691966" y="5326812"/>
              <a:ext cx="4950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Zugabe von 100 </a:t>
              </a:r>
              <a:r>
                <a:rPr lang="de-DE"/>
                <a:t>mM</a:t>
              </a:r>
              <a:r>
                <a:rPr lang="de-DE"/>
                <a:t> Aceton steigert maximalen Produkttiter von 3 </a:t>
              </a:r>
              <a:r>
                <a:rPr lang="de-DE"/>
                <a:t>mM</a:t>
              </a:r>
              <a:r>
                <a:rPr lang="de-DE"/>
                <a:t> auf 12 </a:t>
              </a:r>
              <a:r>
                <a:rPr lang="de-DE"/>
                <a:t>mM</a:t>
              </a:r>
              <a:r>
                <a:rPr lang="de-DE"/>
                <a:t> </a:t>
              </a:r>
              <a:endParaRPr/>
            </a:p>
          </p:txBody>
        </p:sp>
      </p:grpSp>
      <p:grpSp>
        <p:nvGrpSpPr>
          <p:cNvPr id="1970004972" name="Gruppieren 24"/>
          <p:cNvGrpSpPr/>
          <p:nvPr/>
        </p:nvGrpSpPr>
        <p:grpSpPr bwMode="auto">
          <a:xfrm>
            <a:off x="1588153" y="5130816"/>
            <a:ext cx="4035534" cy="520542"/>
            <a:chOff x="1449021" y="5355251"/>
            <a:chExt cx="4035534" cy="520542"/>
          </a:xfrm>
        </p:grpSpPr>
        <p:sp>
          <p:nvSpPr>
            <p:cNvPr id="22" name="Textfeld 21"/>
            <p:cNvSpPr txBox="1"/>
            <p:nvPr/>
          </p:nvSpPr>
          <p:spPr bwMode="auto">
            <a:xfrm>
              <a:off x="1969562" y="5430855"/>
              <a:ext cx="3514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Keine starke Aceton Inhibierung</a:t>
              </a:r>
              <a:endParaRPr/>
            </a:p>
          </p:txBody>
        </p:sp>
        <p:pic>
          <p:nvPicPr>
            <p:cNvPr id="24" name="Grafik 23" descr="Schließen mit einfarbiger Füllung"/>
            <p:cNvPicPr>
              <a:picLocks noChangeAspect="1"/>
            </p:cNvPicPr>
            <p:nvPr/>
          </p:nvPicPr>
          <p:blipFill>
            <a:blip r:embed="rId8"/>
            <a:stretch/>
          </p:blipFill>
          <p:spPr bwMode="auto">
            <a:xfrm>
              <a:off x="1449021" y="5355251"/>
              <a:ext cx="520542" cy="520542"/>
            </a:xfrm>
            <a:prstGeom prst="rect">
              <a:avLst/>
            </a:prstGeom>
          </p:spPr>
        </p:pic>
      </p:grpSp>
      <p:graphicFrame>
        <p:nvGraphicFramePr>
          <p:cNvPr id="1919291769" name="Tabelle 7"/>
          <p:cNvGraphicFramePr>
            <a:graphicFrameLocks xmlns:a="http://schemas.openxmlformats.org/drawingml/2006/main" noGrp="1"/>
          </p:cNvGraphicFramePr>
          <p:nvPr/>
        </p:nvGraphicFramePr>
        <p:xfrm>
          <a:off x="9779692" y="1591406"/>
          <a:ext cx="1563581" cy="15849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670776"/>
                <a:gridCol w="892805"/>
              </a:tblGrid>
              <a:tr h="0">
                <a:tc>
                  <a:txBody>
                    <a:bodyPr/>
                    <a:p>
                      <a:pPr algn="l">
                        <a:defRPr/>
                      </a:pPr>
                      <a:endParaRPr lang="de-DE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de-DE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NAD</a:t>
                      </a:r>
                      <a:r>
                        <a:rPr lang="de-DE" sz="700" i="0" baseline="30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10 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mM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Pentandiol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250 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mM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Enzym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1 mg/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mL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Puffer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50 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KPi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 pH 8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30°C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Volumen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800 µL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1000 </a:t>
                      </a: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rpm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9590646" name="Textfeld 2"/>
          <p:cNvSpPr txBox="1"/>
          <p:nvPr/>
        </p:nvSpPr>
        <p:spPr bwMode="auto">
          <a:xfrm>
            <a:off x="2811831" y="937747"/>
            <a:ext cx="2285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/>
              <a:t>Lactol</a:t>
            </a:r>
            <a:r>
              <a:rPr lang="de-DE"/>
              <a:t>-Konzentration</a:t>
            </a:r>
            <a:endParaRPr/>
          </a:p>
        </p:txBody>
      </p:sp>
      <p:sp>
        <p:nvSpPr>
          <p:cNvPr id="196805123" name="Textfeld 9"/>
          <p:cNvSpPr txBox="1"/>
          <p:nvPr/>
        </p:nvSpPr>
        <p:spPr bwMode="auto">
          <a:xfrm>
            <a:off x="6921517" y="937747"/>
            <a:ext cx="2426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/>
              <a:t>Lacton-Konzentration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2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29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1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00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437330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Fazit</a:t>
            </a:r>
            <a:endParaRPr lang="en-GB"/>
          </a:p>
        </p:txBody>
      </p:sp>
      <p:sp>
        <p:nvSpPr>
          <p:cNvPr id="589153837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57345264" name="Textfeld 10"/>
          <p:cNvSpPr txBox="1"/>
          <p:nvPr/>
        </p:nvSpPr>
        <p:spPr bwMode="auto">
          <a:xfrm>
            <a:off x="700203" y="1870025"/>
            <a:ext cx="292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>
                <a:latin typeface="+mj-lt"/>
              </a:rPr>
              <a:t>G37D +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de-DE">
                              <a:latin typeface="+mj-lt"/>
                              <a:ea typeface="+mj-lt"/>
                              <a:cs typeface="+mj-l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+mj-lt"/>
                            </a:rPr>
                            <m:t>NAD</m:t>
                          </m:r>
                        </m:e>
                        <m:sup>
                          <m:r>
                            <m:rPr/>
                            <a:rPr lang="de-DE" i="0">
                              <a:latin typeface="+mj-lt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de-DE">
              <a:latin typeface="+mj-lt"/>
            </a:endParaRPr>
          </a:p>
        </p:txBody>
      </p:sp>
      <p:pic>
        <p:nvPicPr>
          <p:cNvPr id="983345272" name="Picture 2" descr="Computer Stock Vektor Art und mehr Bilder von CPU - CPU, Comic - Kunstwerk,  Computer - iStock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070074" y="2399129"/>
            <a:ext cx="1727712" cy="1439760"/>
          </a:xfrm>
          <a:prstGeom prst="rect">
            <a:avLst/>
          </a:prstGeom>
          <a:noFill/>
        </p:spPr>
      </p:pic>
      <p:sp>
        <p:nvSpPr>
          <p:cNvPr id="550657025" name="Textfeld 7"/>
          <p:cNvSpPr txBox="1"/>
          <p:nvPr/>
        </p:nvSpPr>
        <p:spPr bwMode="auto">
          <a:xfrm>
            <a:off x="4397680" y="3812540"/>
            <a:ext cx="307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/>
              <a:t>Modellierung </a:t>
            </a:r>
            <a:endParaRPr/>
          </a:p>
          <a:p>
            <a:pPr algn="ctr">
              <a:defRPr/>
            </a:pPr>
            <a:r>
              <a:rPr lang="de-DE"/>
              <a:t>der Biotransformation</a:t>
            </a:r>
            <a:endParaRPr/>
          </a:p>
        </p:txBody>
      </p:sp>
      <p:cxnSp>
        <p:nvCxnSpPr>
          <p:cNvPr id="1629237108" name="Gerade Verbindung mit Pfeil 24"/>
          <p:cNvCxnSpPr/>
          <p:nvPr/>
        </p:nvCxnSpPr>
        <p:spPr bwMode="auto">
          <a:xfrm>
            <a:off x="7416800" y="3670024"/>
            <a:ext cx="1270000" cy="71966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10279337" name="Grafik 27" descr="Recycling mit einfarbiger Füllu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872133" y="3681031"/>
            <a:ext cx="914400" cy="914400"/>
          </a:xfrm>
          <a:prstGeom prst="rect">
            <a:avLst/>
          </a:prstGeom>
        </p:spPr>
      </p:pic>
      <p:sp>
        <p:nvSpPr>
          <p:cNvPr id="467309807" name="Textfeld 29"/>
          <p:cNvSpPr txBox="1"/>
          <p:nvPr/>
        </p:nvSpPr>
        <p:spPr bwMode="auto">
          <a:xfrm>
            <a:off x="8793083" y="4458871"/>
            <a:ext cx="307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/>
              <a:t>Erweiterung um System zur </a:t>
            </a:r>
            <a:r>
              <a:rPr lang="de-DE"/>
              <a:t>Cofaktorregenerierung</a:t>
            </a:r>
            <a:endParaRPr lang="de-DE"/>
          </a:p>
        </p:txBody>
      </p:sp>
      <p:cxnSp>
        <p:nvCxnSpPr>
          <p:cNvPr id="2077762082" name="Gerade Verbindung mit Pfeil 33"/>
          <p:cNvCxnSpPr/>
          <p:nvPr/>
        </p:nvCxnSpPr>
        <p:spPr bwMode="auto">
          <a:xfrm>
            <a:off x="3061278" y="1850969"/>
            <a:ext cx="1270000" cy="71966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392265" name="Textfeld 36"/>
          <p:cNvSpPr txBox="1"/>
          <p:nvPr/>
        </p:nvSpPr>
        <p:spPr bwMode="auto">
          <a:xfrm>
            <a:off x="270099" y="1779390"/>
            <a:ext cx="252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/>
              <a:t>Selektion einer geeigneten Variante</a:t>
            </a:r>
            <a:endParaRPr/>
          </a:p>
        </p:txBody>
      </p:sp>
      <p:pic>
        <p:nvPicPr>
          <p:cNvPr id="1059640956" name="Grafik 39" descr="Touchscreen mit einfarbiger Füllu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96474" y="1046752"/>
            <a:ext cx="719667" cy="719667"/>
          </a:xfrm>
          <a:prstGeom prst="rect">
            <a:avLst/>
          </a:prstGeom>
        </p:spPr>
      </p:pic>
      <p:sp>
        <p:nvSpPr>
          <p:cNvPr id="1923859434" name="Textfeld 45"/>
          <p:cNvSpPr txBox="1"/>
          <p:nvPr/>
        </p:nvSpPr>
        <p:spPr bwMode="auto">
          <a:xfrm>
            <a:off x="270309" y="4871081"/>
            <a:ext cx="252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/>
              <a:t>Aufstellen von Massenbilanzen</a:t>
            </a:r>
            <a:endParaRPr/>
          </a:p>
        </p:txBody>
      </p:sp>
      <p:cxnSp>
        <p:nvCxnSpPr>
          <p:cNvPr id="1417918392" name="Gerade Verbindung mit Pfeil 46"/>
          <p:cNvCxnSpPr/>
          <p:nvPr/>
        </p:nvCxnSpPr>
        <p:spPr bwMode="auto">
          <a:xfrm flipV="1">
            <a:off x="3061278" y="4340063"/>
            <a:ext cx="1270000" cy="71966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4917913" name="Grafik 47" descr="Fernstudium Mathematik mit einfarbiger Füllu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108642" y="4211779"/>
            <a:ext cx="767303" cy="767303"/>
          </a:xfrm>
          <a:prstGeom prst="rect">
            <a:avLst/>
          </a:prstGeom>
        </p:spPr>
      </p:pic>
      <p:cxnSp>
        <p:nvCxnSpPr>
          <p:cNvPr id="972148511" name="Gerade Verbindung mit Pfeil 51"/>
          <p:cNvCxnSpPr/>
          <p:nvPr/>
        </p:nvCxnSpPr>
        <p:spPr bwMode="auto">
          <a:xfrm flipV="1">
            <a:off x="7416800" y="2709333"/>
            <a:ext cx="1270000" cy="71966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47237829" name="Textfeld 52"/>
          <p:cNvSpPr txBox="1"/>
          <p:nvPr/>
        </p:nvSpPr>
        <p:spPr bwMode="auto">
          <a:xfrm>
            <a:off x="8793083" y="2542538"/>
            <a:ext cx="307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/>
              <a:t>Validierung durch </a:t>
            </a:r>
            <a:r>
              <a:rPr lang="de-DE" i="1"/>
              <a:t>in vitro </a:t>
            </a:r>
            <a:r>
              <a:rPr lang="de-DE"/>
              <a:t>Konzentrationsverlauf</a:t>
            </a:r>
            <a:endParaRPr/>
          </a:p>
        </p:txBody>
      </p:sp>
      <p:pic>
        <p:nvPicPr>
          <p:cNvPr id="1972348104" name="Grafik 50" descr="Klemmbrett abgehakt mit einfarbiger Füllung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9766300" y="1615439"/>
            <a:ext cx="914400" cy="914400"/>
          </a:xfrm>
          <a:prstGeom prst="rect">
            <a:avLst/>
          </a:prstGeom>
        </p:spPr>
      </p:pic>
      <p:pic>
        <p:nvPicPr>
          <p:cNvPr id="120235730" name="Grafik 54" descr="Häkchen mit einfarbiger Füllu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 bwMode="auto">
          <a:xfrm>
            <a:off x="1456307" y="1158925"/>
            <a:ext cx="696206" cy="696206"/>
          </a:xfrm>
          <a:prstGeom prst="rect">
            <a:avLst/>
          </a:prstGeom>
        </p:spPr>
      </p:pic>
      <p:pic>
        <p:nvPicPr>
          <p:cNvPr id="1610788706" name="Grafik 57" descr="Häkchen mit einfarbiger Füllung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456307" y="4261196"/>
            <a:ext cx="696206" cy="696206"/>
          </a:xfrm>
          <a:prstGeom prst="rect">
            <a:avLst/>
          </a:prstGeom>
        </p:spPr>
      </p:pic>
      <p:sp>
        <p:nvSpPr>
          <p:cNvPr id="43779388" name="Textfeld 41"/>
          <p:cNvSpPr txBox="1"/>
          <p:nvPr/>
        </p:nvSpPr>
        <p:spPr bwMode="auto">
          <a:xfrm>
            <a:off x="270100" y="3261972"/>
            <a:ext cx="252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/>
              <a:t>Kinetische Charakterisierung</a:t>
            </a:r>
            <a:endParaRPr/>
          </a:p>
        </p:txBody>
      </p:sp>
      <p:cxnSp>
        <p:nvCxnSpPr>
          <p:cNvPr id="417281968" name="Gerade Verbindung mit Pfeil 42"/>
          <p:cNvCxnSpPr/>
          <p:nvPr/>
        </p:nvCxnSpPr>
        <p:spPr bwMode="auto">
          <a:xfrm>
            <a:off x="2990947" y="3501959"/>
            <a:ext cx="134033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7856801" name="Grafik 43" descr="Recherche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1187605" y="2621801"/>
            <a:ext cx="757280" cy="761189"/>
          </a:xfrm>
          <a:prstGeom prst="rect">
            <a:avLst/>
          </a:prstGeom>
        </p:spPr>
      </p:pic>
      <p:pic>
        <p:nvPicPr>
          <p:cNvPr id="1507392981" name="Grafik 56" descr="Häkchen mit einfarbiger Füllung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467728" y="2602212"/>
            <a:ext cx="696206" cy="696206"/>
          </a:xfrm>
          <a:prstGeom prst="rect">
            <a:avLst/>
          </a:prstGeom>
        </p:spPr>
      </p:pic>
      <p:pic>
        <p:nvPicPr>
          <p:cNvPr id="1441139890" name="Grafik 67"/>
          <p:cNvPicPr>
            <a:picLocks noChangeAspect="1"/>
          </p:cNvPicPr>
          <p:nvPr/>
        </p:nvPicPr>
        <p:blipFill>
          <a:blip r:embed="rId11"/>
          <a:srcRect l="0" t="0" r="67150" b="0"/>
          <a:stretch/>
        </p:blipFill>
        <p:spPr bwMode="auto">
          <a:xfrm>
            <a:off x="9378058" y="1239229"/>
            <a:ext cx="1672048" cy="1397003"/>
          </a:xfrm>
          <a:prstGeom prst="rect">
            <a:avLst/>
          </a:prstGeom>
        </p:spPr>
      </p:pic>
      <p:sp>
        <p:nvSpPr>
          <p:cNvPr id="1194937350" name="Textfeld 59"/>
          <p:cNvSpPr txBox="1"/>
          <p:nvPr/>
        </p:nvSpPr>
        <p:spPr bwMode="auto">
          <a:xfrm>
            <a:off x="-192390" y="3439004"/>
            <a:ext cx="332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/>
              <a:t>r</a:t>
            </a:r>
            <a:r>
              <a:rPr lang="de-DE" baseline="-25000"/>
              <a:t>1</a:t>
            </a:r>
            <a:r>
              <a:rPr lang="de-DE"/>
              <a:t> limitierend</a:t>
            </a:r>
            <a:endParaRPr/>
          </a:p>
        </p:txBody>
      </p:sp>
      <p:pic>
        <p:nvPicPr>
          <p:cNvPr id="1009556557" name="Grafik 60"/>
          <p:cNvPicPr>
            <a:picLocks noChangeAspect="1"/>
          </p:cNvPicPr>
          <p:nvPr/>
        </p:nvPicPr>
        <p:blipFill>
          <a:blip r:embed="rId12"/>
          <a:srcRect l="0" t="0" r="67430" b="0"/>
          <a:stretch/>
        </p:blipFill>
        <p:spPr bwMode="auto">
          <a:xfrm>
            <a:off x="4941687" y="2359191"/>
            <a:ext cx="1776723" cy="1502332"/>
          </a:xfrm>
          <a:prstGeom prst="rect">
            <a:avLst/>
          </a:prstGeom>
        </p:spPr>
      </p:pic>
      <p:pic>
        <p:nvPicPr>
          <p:cNvPr id="1648603280" name="Grafik 58" descr="Häkchen mit einfarbiger Füllung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6264517" y="2456072"/>
            <a:ext cx="696206" cy="696206"/>
          </a:xfrm>
          <a:prstGeom prst="rect">
            <a:avLst/>
          </a:prstGeom>
        </p:spPr>
      </p:pic>
      <p:pic>
        <p:nvPicPr>
          <p:cNvPr id="1863127414" name="Grafik 61" descr="Häkchen mit einfarbiger Füllung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0703265" y="1167440"/>
            <a:ext cx="696206" cy="696206"/>
          </a:xfrm>
          <a:prstGeom prst="rect">
            <a:avLst/>
          </a:prstGeom>
        </p:spPr>
      </p:pic>
      <p:sp>
        <p:nvSpPr>
          <p:cNvPr id="1091603936" name="Textfeld 62"/>
          <p:cNvSpPr txBox="1"/>
          <p:nvPr/>
        </p:nvSpPr>
        <p:spPr bwMode="auto">
          <a:xfrm>
            <a:off x="8793083" y="2533214"/>
            <a:ext cx="307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/>
              <a:t>Erweiterung um Inaktivierung und Hydrolyse</a:t>
            </a:r>
            <a:endParaRPr/>
          </a:p>
        </p:txBody>
      </p:sp>
      <p:pic>
        <p:nvPicPr>
          <p:cNvPr id="865248530" name="Grafik 64" descr="Schließen mit einfarbiger Füllu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/>
        </p:blipFill>
        <p:spPr bwMode="auto">
          <a:xfrm>
            <a:off x="10302954" y="3698111"/>
            <a:ext cx="518548" cy="518548"/>
          </a:xfrm>
          <a:prstGeom prst="rect">
            <a:avLst/>
          </a:prstGeom>
        </p:spPr>
      </p:pic>
      <p:sp>
        <p:nvSpPr>
          <p:cNvPr id="830601501" name="Textfeld 65"/>
          <p:cNvSpPr txBox="1"/>
          <p:nvPr/>
        </p:nvSpPr>
        <p:spPr bwMode="auto">
          <a:xfrm>
            <a:off x="9136003" y="4473530"/>
            <a:ext cx="2333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/>
              <a:t>Aceton steigert Produkttiter</a:t>
            </a:r>
            <a:endParaRPr/>
          </a:p>
        </p:txBody>
      </p:sp>
      <p:sp>
        <p:nvSpPr>
          <p:cNvPr id="701153944" name="Textfeld 66"/>
          <p:cNvSpPr txBox="1"/>
          <p:nvPr/>
        </p:nvSpPr>
        <p:spPr bwMode="auto">
          <a:xfrm>
            <a:off x="-167826" y="5035136"/>
            <a:ext cx="332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/>
              <a:t>DGL‘s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4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3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9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7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93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8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8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15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55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0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1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3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23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30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0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345264" grpId="0"/>
      <p:bldP spid="467309807" grpId="0"/>
      <p:bldP spid="45392265" grpId="0"/>
      <p:bldP spid="1923859434" grpId="0"/>
      <p:bldP spid="1447237829" grpId="0"/>
      <p:bldP spid="43779388" grpId="0"/>
      <p:bldP spid="1194937350" grpId="0"/>
      <p:bldP spid="1091603936" grpId="0"/>
      <p:bldP spid="830601501" grpId="0"/>
      <p:bldP spid="7011539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8645565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Ausblick</a:t>
            </a:r>
            <a:endParaRPr lang="en-GB"/>
          </a:p>
        </p:txBody>
      </p:sp>
      <p:sp>
        <p:nvSpPr>
          <p:cNvPr id="1750216877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grpSp>
        <p:nvGrpSpPr>
          <p:cNvPr id="804222621" name="Gruppieren 4"/>
          <p:cNvGrpSpPr/>
          <p:nvPr/>
        </p:nvGrpSpPr>
        <p:grpSpPr bwMode="auto">
          <a:xfrm>
            <a:off x="1723081" y="2536224"/>
            <a:ext cx="4516458" cy="477744"/>
            <a:chOff x="495415" y="3685822"/>
            <a:chExt cx="4516458" cy="477744"/>
          </a:xfrm>
        </p:grpSpPr>
        <p:sp>
          <p:nvSpPr>
            <p:cNvPr id="6" name="Textfeld 5"/>
            <p:cNvSpPr txBox="1"/>
            <p:nvPr/>
          </p:nvSpPr>
          <p:spPr bwMode="auto">
            <a:xfrm>
              <a:off x="930601" y="3757482"/>
              <a:ext cx="4081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Testen weiterer Katalysatorformen</a:t>
              </a:r>
              <a:endParaRPr/>
            </a:p>
          </p:txBody>
        </p:sp>
        <p:pic>
          <p:nvPicPr>
            <p:cNvPr id="7" name="Grafik 6" descr="Standardformen mit einfarbiger Füllu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 bwMode="auto">
            <a:xfrm>
              <a:off x="495415" y="3685822"/>
              <a:ext cx="477744" cy="477744"/>
            </a:xfrm>
            <a:prstGeom prst="rect">
              <a:avLst/>
            </a:prstGeom>
          </p:spPr>
        </p:pic>
      </p:grpSp>
      <p:grpSp>
        <p:nvGrpSpPr>
          <p:cNvPr id="1596826800" name="Gruppieren 7"/>
          <p:cNvGrpSpPr/>
          <p:nvPr/>
        </p:nvGrpSpPr>
        <p:grpSpPr bwMode="auto">
          <a:xfrm>
            <a:off x="1723081" y="790325"/>
            <a:ext cx="4538472" cy="457200"/>
            <a:chOff x="408431" y="4277135"/>
            <a:chExt cx="4538472" cy="457200"/>
          </a:xfrm>
        </p:grpSpPr>
        <p:sp>
          <p:nvSpPr>
            <p:cNvPr id="9" name="Textfeld 8"/>
            <p:cNvSpPr txBox="1"/>
            <p:nvPr/>
          </p:nvSpPr>
          <p:spPr bwMode="auto">
            <a:xfrm>
              <a:off x="865631" y="4325247"/>
              <a:ext cx="4081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Modell zur Sensitivitätsanalyse nutzen</a:t>
              </a:r>
              <a:endParaRPr/>
            </a:p>
          </p:txBody>
        </p:sp>
        <p:pic>
          <p:nvPicPr>
            <p:cNvPr id="10" name="Grafik 9" descr="Balkendiagramm mit einfarbiger Füllu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 bwMode="auto">
            <a:xfrm>
              <a:off x="408431" y="4277135"/>
              <a:ext cx="457200" cy="457200"/>
            </a:xfrm>
            <a:prstGeom prst="rect">
              <a:avLst/>
            </a:prstGeom>
          </p:spPr>
        </p:pic>
      </p:grpSp>
      <p:grpSp>
        <p:nvGrpSpPr>
          <p:cNvPr id="117696387" name="Gruppieren 10"/>
          <p:cNvGrpSpPr/>
          <p:nvPr/>
        </p:nvGrpSpPr>
        <p:grpSpPr bwMode="auto">
          <a:xfrm>
            <a:off x="1787033" y="4431987"/>
            <a:ext cx="10399776" cy="457199"/>
            <a:chOff x="408431" y="4910428"/>
            <a:chExt cx="10399776" cy="457199"/>
          </a:xfrm>
        </p:grpSpPr>
        <p:sp>
          <p:nvSpPr>
            <p:cNvPr id="12" name="Textfeld 11"/>
            <p:cNvSpPr txBox="1"/>
            <p:nvPr/>
          </p:nvSpPr>
          <p:spPr bwMode="auto">
            <a:xfrm>
              <a:off x="865630" y="4954361"/>
              <a:ext cx="9942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Implementierung einer </a:t>
              </a:r>
              <a:r>
                <a:rPr lang="de-DE" i="1"/>
                <a:t>in situ </a:t>
              </a:r>
              <a:r>
                <a:rPr lang="de-DE"/>
                <a:t>Produktabtrennung</a:t>
              </a:r>
              <a:endParaRPr/>
            </a:p>
          </p:txBody>
        </p:sp>
        <p:pic>
          <p:nvPicPr>
            <p:cNvPr id="13" name="Grafik 12" descr="Schneiden mit einfarbiger Füllu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/>
          </p:blipFill>
          <p:spPr bwMode="auto">
            <a:xfrm>
              <a:off x="408431" y="4910428"/>
              <a:ext cx="457199" cy="457199"/>
            </a:xfrm>
            <a:prstGeom prst="rect">
              <a:avLst/>
            </a:prstGeom>
          </p:spPr>
        </p:pic>
      </p:grpSp>
      <p:grpSp>
        <p:nvGrpSpPr>
          <p:cNvPr id="106610029" name="Gruppieren 13"/>
          <p:cNvGrpSpPr/>
          <p:nvPr/>
        </p:nvGrpSpPr>
        <p:grpSpPr bwMode="auto">
          <a:xfrm>
            <a:off x="1787033" y="3072127"/>
            <a:ext cx="7274785" cy="477745"/>
            <a:chOff x="387887" y="1138866"/>
            <a:chExt cx="7274785" cy="477745"/>
          </a:xfrm>
        </p:grpSpPr>
        <p:sp>
          <p:nvSpPr>
            <p:cNvPr id="15" name="Textfeld 14"/>
            <p:cNvSpPr txBox="1"/>
            <p:nvPr/>
          </p:nvSpPr>
          <p:spPr bwMode="auto">
            <a:xfrm>
              <a:off x="865632" y="1193072"/>
              <a:ext cx="679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Bislang aufgereinigtes Enzym verwendet</a:t>
              </a:r>
              <a:endParaRPr/>
            </a:p>
          </p:txBody>
        </p:sp>
        <p:pic>
          <p:nvPicPr>
            <p:cNvPr id="16" name="Grafik 15" descr="Pfeil nach rechts mit einfarbiger Füllung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/>
          </p:blipFill>
          <p:spPr bwMode="auto">
            <a:xfrm>
              <a:off x="387887" y="1138866"/>
              <a:ext cx="477745" cy="477745"/>
            </a:xfrm>
            <a:prstGeom prst="rect">
              <a:avLst/>
            </a:prstGeom>
          </p:spPr>
        </p:pic>
      </p:grpSp>
      <p:grpSp>
        <p:nvGrpSpPr>
          <p:cNvPr id="2030429409" name="Gruppieren 16"/>
          <p:cNvGrpSpPr/>
          <p:nvPr/>
        </p:nvGrpSpPr>
        <p:grpSpPr bwMode="auto">
          <a:xfrm>
            <a:off x="1787033" y="3543567"/>
            <a:ext cx="7274785" cy="477745"/>
            <a:chOff x="387887" y="1138866"/>
            <a:chExt cx="7274785" cy="477745"/>
          </a:xfrm>
        </p:grpSpPr>
        <p:sp>
          <p:nvSpPr>
            <p:cNvPr id="18" name="Textfeld 17"/>
            <p:cNvSpPr txBox="1"/>
            <p:nvPr/>
          </p:nvSpPr>
          <p:spPr bwMode="auto">
            <a:xfrm>
              <a:off x="865632" y="1193072"/>
              <a:ext cx="679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Ganzzellbiokatalysator</a:t>
              </a:r>
              <a:endParaRPr/>
            </a:p>
          </p:txBody>
        </p:sp>
        <p:pic>
          <p:nvPicPr>
            <p:cNvPr id="19" name="Grafik 18" descr="Pfeil nach rechts mit einfarbiger Füllung"/>
            <p:cNvPicPr>
              <a:picLocks noChangeAspect="1"/>
            </p:cNvPicPr>
            <p:nvPr/>
          </p:nvPicPr>
          <p:blipFill>
            <a:blip r:embed="rId9"/>
            <a:stretch/>
          </p:blipFill>
          <p:spPr bwMode="auto">
            <a:xfrm>
              <a:off x="387887" y="1138866"/>
              <a:ext cx="477745" cy="477745"/>
            </a:xfrm>
            <a:prstGeom prst="rect">
              <a:avLst/>
            </a:prstGeom>
          </p:spPr>
        </p:pic>
      </p:grpSp>
      <p:grpSp>
        <p:nvGrpSpPr>
          <p:cNvPr id="1599350727" name="Gruppieren 19"/>
          <p:cNvGrpSpPr/>
          <p:nvPr/>
        </p:nvGrpSpPr>
        <p:grpSpPr bwMode="auto">
          <a:xfrm>
            <a:off x="1723081" y="1305685"/>
            <a:ext cx="7274785" cy="477745"/>
            <a:chOff x="387887" y="1138866"/>
            <a:chExt cx="7274785" cy="477745"/>
          </a:xfrm>
        </p:grpSpPr>
        <p:sp>
          <p:nvSpPr>
            <p:cNvPr id="21" name="Textfeld 20"/>
            <p:cNvSpPr txBox="1"/>
            <p:nvPr/>
          </p:nvSpPr>
          <p:spPr bwMode="auto">
            <a:xfrm>
              <a:off x="865632" y="1193072"/>
              <a:ext cx="679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Geeignetes Prozessfenster finden</a:t>
              </a:r>
              <a:endParaRPr/>
            </a:p>
          </p:txBody>
        </p:sp>
        <p:pic>
          <p:nvPicPr>
            <p:cNvPr id="22" name="Grafik 21" descr="Pfeil nach rechts mit einfarbiger Füllung"/>
            <p:cNvPicPr>
              <a:picLocks noChangeAspect="1"/>
            </p:cNvPicPr>
            <p:nvPr/>
          </p:nvPicPr>
          <p:blipFill>
            <a:blip r:embed="rId9"/>
            <a:stretch/>
          </p:blipFill>
          <p:spPr bwMode="auto">
            <a:xfrm>
              <a:off x="387887" y="1138866"/>
              <a:ext cx="477745" cy="477745"/>
            </a:xfrm>
            <a:prstGeom prst="rect">
              <a:avLst/>
            </a:prstGeom>
          </p:spPr>
        </p:pic>
      </p:grpSp>
      <p:grpSp>
        <p:nvGrpSpPr>
          <p:cNvPr id="823619665" name="Gruppieren 22"/>
          <p:cNvGrpSpPr/>
          <p:nvPr/>
        </p:nvGrpSpPr>
        <p:grpSpPr bwMode="auto">
          <a:xfrm>
            <a:off x="1787033" y="4924786"/>
            <a:ext cx="7274785" cy="477745"/>
            <a:chOff x="387887" y="1138866"/>
            <a:chExt cx="7274785" cy="477745"/>
          </a:xfrm>
        </p:grpSpPr>
        <p:sp>
          <p:nvSpPr>
            <p:cNvPr id="24" name="Textfeld 23"/>
            <p:cNvSpPr txBox="1"/>
            <p:nvPr/>
          </p:nvSpPr>
          <p:spPr bwMode="auto">
            <a:xfrm>
              <a:off x="865632" y="1193072"/>
              <a:ext cx="679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Vermeidung der Hydrolyse</a:t>
              </a:r>
              <a:endParaRPr/>
            </a:p>
          </p:txBody>
        </p:sp>
        <p:pic>
          <p:nvPicPr>
            <p:cNvPr id="25" name="Grafik 24" descr="Pfeil nach rechts mit einfarbiger Füllung"/>
            <p:cNvPicPr>
              <a:picLocks noChangeAspect="1"/>
            </p:cNvPicPr>
            <p:nvPr/>
          </p:nvPicPr>
          <p:blipFill>
            <a:blip r:embed="rId9"/>
            <a:stretch/>
          </p:blipFill>
          <p:spPr bwMode="auto">
            <a:xfrm>
              <a:off x="387887" y="1138866"/>
              <a:ext cx="477745" cy="477745"/>
            </a:xfrm>
            <a:prstGeom prst="rect">
              <a:avLst/>
            </a:prstGeom>
          </p:spPr>
        </p:pic>
      </p:grpSp>
      <p:grpSp>
        <p:nvGrpSpPr>
          <p:cNvPr id="2142834919" name="Gruppieren 26"/>
          <p:cNvGrpSpPr/>
          <p:nvPr/>
        </p:nvGrpSpPr>
        <p:grpSpPr bwMode="auto">
          <a:xfrm>
            <a:off x="1787033" y="5407781"/>
            <a:ext cx="7274785" cy="477745"/>
            <a:chOff x="387887" y="1138866"/>
            <a:chExt cx="7274785" cy="477745"/>
          </a:xfrm>
        </p:grpSpPr>
        <p:sp>
          <p:nvSpPr>
            <p:cNvPr id="28" name="Textfeld 27"/>
            <p:cNvSpPr txBox="1"/>
            <p:nvPr/>
          </p:nvSpPr>
          <p:spPr bwMode="auto">
            <a:xfrm>
              <a:off x="865632" y="1193072"/>
              <a:ext cx="679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Auswahl einer geeigneten zweiten Phase</a:t>
              </a:r>
              <a:endParaRPr/>
            </a:p>
          </p:txBody>
        </p:sp>
        <p:pic>
          <p:nvPicPr>
            <p:cNvPr id="29" name="Grafik 28" descr="Pfeil nach rechts mit einfarbiger Füllung"/>
            <p:cNvPicPr>
              <a:picLocks noChangeAspect="1"/>
            </p:cNvPicPr>
            <p:nvPr/>
          </p:nvPicPr>
          <p:blipFill>
            <a:blip r:embed="rId9"/>
            <a:stretch/>
          </p:blipFill>
          <p:spPr bwMode="auto">
            <a:xfrm>
              <a:off x="387887" y="1138866"/>
              <a:ext cx="477745" cy="477745"/>
            </a:xfrm>
            <a:prstGeom prst="rect">
              <a:avLst/>
            </a:prstGeom>
          </p:spPr>
        </p:pic>
      </p:grpSp>
      <p:grpSp>
        <p:nvGrpSpPr>
          <p:cNvPr id="1165027872" name="Gruppieren 44"/>
          <p:cNvGrpSpPr/>
          <p:nvPr/>
        </p:nvGrpSpPr>
        <p:grpSpPr bwMode="auto">
          <a:xfrm>
            <a:off x="1723081" y="1796461"/>
            <a:ext cx="7274785" cy="477745"/>
            <a:chOff x="387887" y="1138866"/>
            <a:chExt cx="7274785" cy="477745"/>
          </a:xfrm>
        </p:grpSpPr>
        <p:sp>
          <p:nvSpPr>
            <p:cNvPr id="46" name="Textfeld 45"/>
            <p:cNvSpPr txBox="1"/>
            <p:nvPr/>
          </p:nvSpPr>
          <p:spPr bwMode="auto">
            <a:xfrm>
              <a:off x="865632" y="1193072"/>
              <a:ext cx="679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Ansatzpunkte zum Protein Engineering finden</a:t>
              </a:r>
              <a:endParaRPr/>
            </a:p>
          </p:txBody>
        </p:sp>
        <p:pic>
          <p:nvPicPr>
            <p:cNvPr id="47" name="Grafik 46" descr="Pfeil nach rechts mit einfarbiger Füllung"/>
            <p:cNvPicPr>
              <a:picLocks noChangeAspect="1"/>
            </p:cNvPicPr>
            <p:nvPr/>
          </p:nvPicPr>
          <p:blipFill>
            <a:blip r:embed="rId9"/>
            <a:stretch/>
          </p:blipFill>
          <p:spPr bwMode="auto">
            <a:xfrm>
              <a:off x="387887" y="1138866"/>
              <a:ext cx="477745" cy="47774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2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42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9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1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83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8015588" name="Inhaltsplatzhalter 1"/>
          <p:cNvSpPr>
            <a:spLocks noGrp="1"/>
          </p:cNvSpPr>
          <p:nvPr>
            <p:ph idx="1"/>
          </p:nvPr>
        </p:nvSpPr>
        <p:spPr bwMode="auto">
          <a:xfrm>
            <a:off x="4149852" y="3190128"/>
            <a:ext cx="3892296" cy="477745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de-DE"/>
              <a:t>Vielen Dank für die Aufmerksamkeit und ich freue mich auf Fragen!</a:t>
            </a:r>
            <a:endParaRPr lang="en-GB"/>
          </a:p>
        </p:txBody>
      </p:sp>
      <p:sp>
        <p:nvSpPr>
          <p:cNvPr id="1514096546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69712068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259802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18634648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77296753" name="Inhaltsplatzhalter 1"/>
          <p:cNvSpPr>
            <a:spLocks noGrp="1"/>
          </p:cNvSpPr>
          <p:nvPr>
            <p:ph idx="1"/>
          </p:nvPr>
        </p:nvSpPr>
        <p:spPr bwMode="auto">
          <a:xfrm>
            <a:off x="5602823" y="3190128"/>
            <a:ext cx="986352" cy="47774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de-DE"/>
              <a:t>Backup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347481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>
                <a:latin typeface="Arial"/>
                <a:cs typeface="Arial"/>
              </a:rPr>
              <a:t>Einleitung &amp; Motivation</a:t>
            </a:r>
            <a:endParaRPr lang="en-GB">
              <a:latin typeface="Arial"/>
              <a:cs typeface="Arial"/>
            </a:endParaRPr>
          </a:p>
        </p:txBody>
      </p:sp>
      <p:sp>
        <p:nvSpPr>
          <p:cNvPr id="1083780171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de-DE"/>
              <a:t>[1] </a:t>
            </a:r>
            <a:r>
              <a:rPr lang="en-GB"/>
              <a:t>Sidek et al., </a:t>
            </a:r>
            <a:r>
              <a:rPr lang="en-GB" i="1"/>
              <a:t>i</a:t>
            </a:r>
            <a:r>
              <a:rPr lang="en-GB" i="1"/>
              <a:t> TECH MAG </a:t>
            </a:r>
            <a:r>
              <a:rPr lang="en-GB"/>
              <a:t>(2019), 1, 3–8</a:t>
            </a:r>
            <a:endParaRPr/>
          </a:p>
          <a:p>
            <a:pPr>
              <a:defRPr/>
            </a:pPr>
            <a:r>
              <a:rPr lang="en-GB"/>
              <a:t>[2] </a:t>
            </a:r>
            <a:r>
              <a:rPr lang="de-DE"/>
              <a:t>Kim et al., </a:t>
            </a:r>
            <a:r>
              <a:rPr lang="en-GB" i="1"/>
              <a:t>Chemical reviews </a:t>
            </a:r>
            <a:r>
              <a:rPr lang="en-GB"/>
              <a:t>(2023), 123, 9915–9939</a:t>
            </a:r>
            <a:endParaRPr/>
          </a:p>
          <a:p>
            <a:pPr>
              <a:defRPr/>
            </a:pPr>
            <a:r>
              <a:rPr lang="en-GB"/>
              <a:t>[3] Labet et al., </a:t>
            </a:r>
            <a:r>
              <a:rPr lang="en-GB" i="1"/>
              <a:t>Chemical Society reviews </a:t>
            </a:r>
            <a:r>
              <a:rPr lang="en-GB"/>
              <a:t>(2009), 38, 3484–3504</a:t>
            </a:r>
            <a:endParaRPr/>
          </a:p>
          <a:p>
            <a:pPr>
              <a:defRPr/>
            </a:pPr>
            <a:r>
              <a:rPr lang="en-GB"/>
              <a:t>[4] Mishra et al., Eur. J. Pharm. </a:t>
            </a:r>
            <a:r>
              <a:rPr lang="en-GB"/>
              <a:t>Biopharm</a:t>
            </a:r>
            <a:r>
              <a:rPr lang="en-GB"/>
              <a:t>. (2014), 88, 397–405</a:t>
            </a:r>
            <a:endParaRPr/>
          </a:p>
          <a:p>
            <a:pPr>
              <a:defRPr/>
            </a:pPr>
            <a:r>
              <a:rPr lang="en-GB"/>
              <a:t>[5] Moore et al., </a:t>
            </a:r>
            <a:r>
              <a:rPr lang="en-GB" i="1"/>
              <a:t>Biomaterials </a:t>
            </a:r>
            <a:r>
              <a:rPr lang="en-GB"/>
              <a:t>(2005), 26, 3771–3782</a:t>
            </a:r>
            <a:endParaRPr/>
          </a:p>
        </p:txBody>
      </p:sp>
      <p:grpSp>
        <p:nvGrpSpPr>
          <p:cNvPr id="2082815749" name="Gruppieren 18"/>
          <p:cNvGrpSpPr/>
          <p:nvPr/>
        </p:nvGrpSpPr>
        <p:grpSpPr bwMode="auto">
          <a:xfrm>
            <a:off x="270309" y="3048038"/>
            <a:ext cx="7303589" cy="849936"/>
            <a:chOff x="438619" y="2358748"/>
            <a:chExt cx="7303589" cy="849936"/>
          </a:xfrm>
        </p:grpSpPr>
        <p:grpSp>
          <p:nvGrpSpPr>
            <p:cNvPr id="9" name="Gruppieren 8"/>
            <p:cNvGrpSpPr/>
            <p:nvPr/>
          </p:nvGrpSpPr>
          <p:grpSpPr bwMode="auto">
            <a:xfrm>
              <a:off x="438619" y="2358748"/>
              <a:ext cx="7303589" cy="717674"/>
              <a:chOff x="635842" y="2636654"/>
              <a:chExt cx="7303589" cy="717674"/>
            </a:xfrm>
          </p:grpSpPr>
          <p:sp>
            <p:nvSpPr>
              <p:cNvPr id="6" name="Textfeld 5"/>
              <p:cNvSpPr txBox="1"/>
              <p:nvPr/>
            </p:nvSpPr>
            <p:spPr bwMode="auto">
              <a:xfrm>
                <a:off x="1385287" y="2636654"/>
                <a:ext cx="65541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de-DE" sz="2000">
                    <a:latin typeface="Arial"/>
                    <a:cs typeface="Arial"/>
                  </a:rPr>
                  <a:t>Weltweit große Mengen an Plastikabfällen</a:t>
                </a:r>
                <a:endParaRPr lang="en-GB" sz="2000">
                  <a:latin typeface="Arial"/>
                  <a:cs typeface="Arial"/>
                </a:endParaRPr>
              </a:p>
            </p:txBody>
          </p:sp>
          <p:pic>
            <p:nvPicPr>
              <p:cNvPr id="8" name="Grafik 7" descr="Abfall mit einfarbiger Füllu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/>
            </p:blipFill>
            <p:spPr bwMode="auto">
              <a:xfrm>
                <a:off x="635842" y="2719201"/>
                <a:ext cx="635127" cy="635127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 bwMode="auto">
            <a:xfrm>
              <a:off x="1188064" y="2808574"/>
              <a:ext cx="6554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2000">
                  <a:latin typeface="Arial"/>
                  <a:cs typeface="Arial"/>
                </a:rPr>
                <a:t> </a:t>
              </a:r>
              <a:r>
                <a:rPr lang="de-DE" sz="2000">
                  <a:latin typeface="Arial"/>
                  <a:cs typeface="Arial"/>
                </a:rPr>
                <a:t>70% in Deponien, Müllkippen, Ozeanen </a:t>
              </a:r>
              <a:r>
                <a:rPr lang="de-DE" sz="2000" baseline="30000">
                  <a:latin typeface="Arial"/>
                  <a:cs typeface="Arial"/>
                </a:rPr>
                <a:t>[2]</a:t>
              </a:r>
              <a:endParaRPr lang="en-GB" sz="2000">
                <a:latin typeface="Arial"/>
                <a:cs typeface="Arial"/>
              </a:endParaRPr>
            </a:p>
          </p:txBody>
        </p:sp>
      </p:grpSp>
      <p:grpSp>
        <p:nvGrpSpPr>
          <p:cNvPr id="2083873010" name="Gruppieren 19"/>
          <p:cNvGrpSpPr/>
          <p:nvPr/>
        </p:nvGrpSpPr>
        <p:grpSpPr bwMode="auto">
          <a:xfrm>
            <a:off x="270309" y="4696724"/>
            <a:ext cx="4200091" cy="626368"/>
            <a:chOff x="454325" y="3715057"/>
            <a:chExt cx="4200091" cy="626368"/>
          </a:xfrm>
        </p:grpSpPr>
        <p:pic>
          <p:nvPicPr>
            <p:cNvPr id="16" name="Grafik 15" descr="Lichter an mit einfarbiger Füllu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 bwMode="auto">
            <a:xfrm>
              <a:off x="454325" y="3715057"/>
              <a:ext cx="626368" cy="626368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 bwMode="auto">
            <a:xfrm>
              <a:off x="1203770" y="3823121"/>
              <a:ext cx="34506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2000">
                  <a:latin typeface="Arial"/>
                  <a:cs typeface="Arial"/>
                </a:rPr>
                <a:t>Bioabbaubare Kunststoffe </a:t>
              </a:r>
              <a:r>
                <a:rPr lang="de-DE" sz="2000" baseline="30000">
                  <a:latin typeface="Arial"/>
                  <a:cs typeface="Arial"/>
                </a:rPr>
                <a:t>[3]</a:t>
              </a:r>
              <a:endParaRPr lang="en-GB" sz="2000">
                <a:latin typeface="Arial"/>
                <a:cs typeface="Arial"/>
              </a:endParaRPr>
            </a:p>
          </p:txBody>
        </p:sp>
      </p:grpSp>
      <p:grpSp>
        <p:nvGrpSpPr>
          <p:cNvPr id="15435469" name="Gruppieren 20"/>
          <p:cNvGrpSpPr/>
          <p:nvPr/>
        </p:nvGrpSpPr>
        <p:grpSpPr bwMode="auto">
          <a:xfrm>
            <a:off x="270309" y="1265200"/>
            <a:ext cx="8091538" cy="1095788"/>
            <a:chOff x="415968" y="1241840"/>
            <a:chExt cx="8091538" cy="1095788"/>
          </a:xfrm>
        </p:grpSpPr>
        <p:sp>
          <p:nvSpPr>
            <p:cNvPr id="11" name="Textfeld 10"/>
            <p:cNvSpPr txBox="1"/>
            <p:nvPr/>
          </p:nvSpPr>
          <p:spPr bwMode="auto">
            <a:xfrm>
              <a:off x="1165413" y="1241840"/>
              <a:ext cx="6554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2000">
                  <a:latin typeface="Arial"/>
                  <a:cs typeface="Arial"/>
                </a:rPr>
                <a:t>Anstieg der Kunststoff Produktion</a:t>
              </a:r>
              <a:endParaRPr lang="en-GB" sz="2000">
                <a:latin typeface="Arial"/>
                <a:cs typeface="Arial"/>
              </a:endParaRPr>
            </a:p>
          </p:txBody>
        </p:sp>
        <p:pic>
          <p:nvPicPr>
            <p:cNvPr id="13" name="Grafik 12" descr="Pfeil: Kurve im Uhrzeigersinn mit einfarbiger Füllu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/>
          </p:blipFill>
          <p:spPr bwMode="auto">
            <a:xfrm flipH="1">
              <a:off x="415968" y="1552230"/>
              <a:ext cx="649019" cy="649019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 bwMode="auto">
            <a:xfrm>
              <a:off x="1165413" y="1629742"/>
              <a:ext cx="73420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/>
                <a:buChar char="à"/>
                <a:defRPr/>
              </a:pPr>
              <a:r>
                <a:rPr lang="de-DE" sz="2000">
                  <a:latin typeface="Arial"/>
                  <a:cs typeface="Arial"/>
                </a:rPr>
                <a:t>414 Millionen Tonnen (2023)</a:t>
              </a:r>
              <a:r>
                <a:rPr lang="de-DE" sz="2000" baseline="30000">
                  <a:latin typeface="Arial"/>
                  <a:cs typeface="Arial"/>
                </a:rPr>
                <a:t> [1]</a:t>
              </a:r>
              <a:endParaRPr lang="de-DE" sz="2000">
                <a:latin typeface="Arial"/>
                <a:cs typeface="Arial"/>
              </a:endParaRPr>
            </a:p>
            <a:p>
              <a:pPr marL="342900" indent="-342900">
                <a:buFont typeface="Wingdings"/>
                <a:buChar char="à"/>
                <a:defRPr/>
              </a:pPr>
              <a:r>
                <a:rPr lang="de-DE" sz="2000">
                  <a:latin typeface="Arial"/>
                  <a:cs typeface="Arial"/>
                </a:rPr>
                <a:t>1,2 Milliarden Tonnen (2060)</a:t>
              </a:r>
              <a:r>
                <a:rPr lang="de-DE" sz="2000" baseline="30000">
                  <a:latin typeface="Arial"/>
                  <a:cs typeface="Arial"/>
                </a:rPr>
                <a:t> [2]</a:t>
              </a:r>
              <a:endParaRPr lang="en-GB" sz="2000">
                <a:latin typeface="Arial"/>
                <a:cs typeface="Arial"/>
              </a:endParaRPr>
            </a:p>
          </p:txBody>
        </p:sp>
      </p:grpSp>
      <p:pic>
        <p:nvPicPr>
          <p:cNvPr id="216138900" name="Grafik 23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6778596" y="1423530"/>
            <a:ext cx="4941149" cy="3729539"/>
          </a:xfrm>
          <a:prstGeom prst="rect">
            <a:avLst/>
          </a:prstGeom>
        </p:spPr>
      </p:pic>
      <p:sp>
        <p:nvSpPr>
          <p:cNvPr id="1266880152" name="Rechteck 24"/>
          <p:cNvSpPr/>
          <p:nvPr/>
        </p:nvSpPr>
        <p:spPr bwMode="auto">
          <a:xfrm>
            <a:off x="6553200" y="1177252"/>
            <a:ext cx="5250741" cy="4264709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6145294" name="Rechteck 25"/>
          <p:cNvSpPr/>
          <p:nvPr/>
        </p:nvSpPr>
        <p:spPr bwMode="auto">
          <a:xfrm>
            <a:off x="6665352" y="2590560"/>
            <a:ext cx="5046941" cy="136212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graphicFrame>
        <p:nvGraphicFramePr>
          <p:cNvPr id="306176330" name="Tabelle 7"/>
          <p:cNvGraphicFramePr>
            <a:graphicFrameLocks xmlns:a="http://schemas.openxmlformats.org/drawingml/2006/main" noGrp="1"/>
          </p:cNvGraphicFramePr>
          <p:nvPr/>
        </p:nvGraphicFramePr>
        <p:xfrm>
          <a:off x="9820626" y="5239108"/>
          <a:ext cx="1798056" cy="9906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486068"/>
                <a:gridCol w="1311988"/>
              </a:tblGrid>
              <a:tr h="0">
                <a:tc>
                  <a:txBody>
                    <a:bodyPr/>
                    <a:p>
                      <a:pPr algn="l">
                        <a:defRPr/>
                      </a:pPr>
                      <a:endParaRPr lang="de-DE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de-DE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PCL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Polycaprolacton</a:t>
                      </a:r>
                      <a:endParaRPr lang="de-DE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PVL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Polyvalerolacton</a:t>
                      </a:r>
                      <a:endParaRPr lang="de-DE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PBL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Polybutyrolacton</a:t>
                      </a:r>
                      <a:endParaRPr lang="de-DE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ROP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Ringöffnungspolymerisation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4345226" name="Textfeld 6"/>
          <p:cNvSpPr txBox="1"/>
          <p:nvPr/>
        </p:nvSpPr>
        <p:spPr bwMode="auto">
          <a:xfrm>
            <a:off x="11518618" y="1206258"/>
            <a:ext cx="38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800" baseline="30000">
                <a:latin typeface="Arial"/>
                <a:cs typeface="Arial"/>
              </a:rPr>
              <a:t>[</a:t>
            </a:r>
            <a:r>
              <a:rPr lang="de-DE" baseline="30000">
                <a:latin typeface="Arial"/>
                <a:cs typeface="Arial"/>
              </a:rPr>
              <a:t>3</a:t>
            </a:r>
            <a:r>
              <a:rPr lang="de-DE" sz="1800" baseline="30000">
                <a:latin typeface="Arial"/>
                <a:cs typeface="Arial"/>
              </a:rPr>
              <a:t>]</a:t>
            </a:r>
            <a:endParaRPr lang="en-GB"/>
          </a:p>
        </p:txBody>
      </p:sp>
      <p:sp>
        <p:nvSpPr>
          <p:cNvPr id="1994567297" name="Textfeld 9"/>
          <p:cNvSpPr txBox="1"/>
          <p:nvPr/>
        </p:nvSpPr>
        <p:spPr bwMode="auto">
          <a:xfrm>
            <a:off x="11231332" y="2557954"/>
            <a:ext cx="38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800" baseline="30000">
                <a:latin typeface="Arial"/>
                <a:cs typeface="Arial"/>
              </a:rPr>
              <a:t>[4]</a:t>
            </a:r>
            <a:endParaRPr lang="en-GB"/>
          </a:p>
        </p:txBody>
      </p:sp>
      <p:sp>
        <p:nvSpPr>
          <p:cNvPr id="887698759" name="Textfeld 11"/>
          <p:cNvSpPr txBox="1"/>
          <p:nvPr/>
        </p:nvSpPr>
        <p:spPr bwMode="auto">
          <a:xfrm>
            <a:off x="10944462" y="3980985"/>
            <a:ext cx="38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800" baseline="30000">
                <a:latin typeface="Arial"/>
                <a:cs typeface="Arial"/>
              </a:rPr>
              <a:t>[</a:t>
            </a:r>
            <a:r>
              <a:rPr lang="de-DE" baseline="30000">
                <a:latin typeface="Arial"/>
                <a:cs typeface="Arial"/>
              </a:rPr>
              <a:t>5</a:t>
            </a:r>
            <a:r>
              <a:rPr lang="de-DE" sz="1800" baseline="30000">
                <a:latin typeface="Arial"/>
                <a:cs typeface="Arial"/>
              </a:rPr>
              <a:t>]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34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56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69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88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4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6880152" grpId="0" animBg="1"/>
      <p:bldP spid="286145294" grpId="0" animBg="1"/>
      <p:bldP spid="1614345226" grpId="0"/>
      <p:bldP spid="1994567297" grpId="0"/>
      <p:bldP spid="8876987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5065324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800"/>
              <a:t>Vergleich der Aktivität aller Varianten bei unterschiedlichen pH-Werten</a:t>
            </a:r>
            <a:endParaRPr lang="en-GB" sz="1800"/>
          </a:p>
        </p:txBody>
      </p:sp>
      <p:sp>
        <p:nvSpPr>
          <p:cNvPr id="543010314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971656869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75915" y="530444"/>
            <a:ext cx="7840169" cy="4810796"/>
          </a:xfrm>
          <a:prstGeom prst="rect">
            <a:avLst/>
          </a:prstGeom>
        </p:spPr>
      </p:pic>
      <p:sp>
        <p:nvSpPr>
          <p:cNvPr id="502069481" name="Textfeld 7"/>
          <p:cNvSpPr txBox="1"/>
          <p:nvPr/>
        </p:nvSpPr>
        <p:spPr bwMode="auto">
          <a:xfrm>
            <a:off x="449330" y="5246398"/>
            <a:ext cx="113546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800" b="0" i="0" u="none" strike="noStrike">
                <a:latin typeface="ArialMT"/>
              </a:rPr>
              <a:t>Wildtyp: 60 </a:t>
            </a:r>
            <a:r>
              <a:rPr lang="de-DE" sz="1800" b="0" i="0" u="none" strike="noStrike">
                <a:latin typeface="ArialMT"/>
              </a:rPr>
              <a:t>mM</a:t>
            </a:r>
            <a:r>
              <a:rPr lang="de-DE" sz="1800" b="0" i="0" u="none" strike="noStrike">
                <a:latin typeface="ArialMT"/>
              </a:rPr>
              <a:t> Phenylethanol, 0,5 </a:t>
            </a:r>
            <a:r>
              <a:rPr lang="de-DE" sz="1800" b="0" i="0" u="none" strike="noStrike">
                <a:latin typeface="ArialMT"/>
              </a:rPr>
              <a:t>mM</a:t>
            </a:r>
            <a:r>
              <a:rPr lang="de-DE" sz="1800" b="0" i="0" u="none" strike="noStrike">
                <a:latin typeface="ArialMT"/>
              </a:rPr>
              <a:t> NADP</a:t>
            </a:r>
            <a:endParaRPr lang="de-DE" sz="800">
              <a:latin typeface="ArialMT"/>
            </a:endParaRPr>
          </a:p>
          <a:p>
            <a:pPr algn="l">
              <a:defRPr/>
            </a:pPr>
            <a:r>
              <a:rPr lang="de-DE" sz="1800" b="0" i="0" u="none" strike="noStrike">
                <a:latin typeface="ArialMT"/>
              </a:rPr>
              <a:t>G37D und R38P:  60 </a:t>
            </a:r>
            <a:r>
              <a:rPr lang="de-DE" sz="1800" b="0" i="0" u="none" strike="noStrike">
                <a:latin typeface="ArialMT"/>
              </a:rPr>
              <a:t>mM</a:t>
            </a:r>
            <a:r>
              <a:rPr lang="de-DE" sz="1800" b="0" i="0" u="none" strike="noStrike">
                <a:latin typeface="ArialMT"/>
              </a:rPr>
              <a:t> Phenylethanol, 2 </a:t>
            </a:r>
            <a:r>
              <a:rPr lang="de-DE" sz="1800" b="0" i="0" u="none" strike="noStrike">
                <a:latin typeface="ArialMT"/>
              </a:rPr>
              <a:t>mM</a:t>
            </a:r>
            <a:r>
              <a:rPr lang="de-DE">
                <a:latin typeface="ArialMT"/>
              </a:rPr>
              <a:t> </a:t>
            </a:r>
            <a:r>
              <a:rPr lang="de-DE" sz="1800" b="0" i="0" u="none" strike="noStrike">
                <a:latin typeface="ArialMT"/>
              </a:rPr>
              <a:t>NAD</a:t>
            </a:r>
            <a:r>
              <a:rPr lang="de-DE" sz="800">
                <a:latin typeface="ArialMT"/>
              </a:rPr>
              <a:t> </a:t>
            </a:r>
            <a:endParaRPr/>
          </a:p>
          <a:p>
            <a:pPr algn="l">
              <a:defRPr/>
            </a:pPr>
            <a:r>
              <a:rPr lang="de-DE" sz="1800" b="0" i="0" u="none" strike="noStrike">
                <a:latin typeface="ArialMT"/>
              </a:rPr>
              <a:t>Puffer: 50 </a:t>
            </a:r>
            <a:r>
              <a:rPr lang="de-DE" sz="1800" b="0" i="0" u="none" strike="noStrike">
                <a:latin typeface="ArialMT"/>
              </a:rPr>
              <a:t>mM</a:t>
            </a:r>
            <a:r>
              <a:rPr lang="de-DE" sz="1800" b="0" i="0" u="none" strike="noStrike">
                <a:latin typeface="ArialMT"/>
              </a:rPr>
              <a:t> </a:t>
            </a:r>
            <a:r>
              <a:rPr lang="de-DE" sz="1800" b="0" i="0" u="none" strike="noStrike">
                <a:latin typeface="ArialMT"/>
              </a:rPr>
              <a:t>KPi</a:t>
            </a:r>
            <a:r>
              <a:rPr lang="de-DE" sz="1800" b="0" i="0" u="none" strike="noStrike">
                <a:latin typeface="ArialMT"/>
              </a:rPr>
              <a:t> mit 1 </a:t>
            </a:r>
            <a:r>
              <a:rPr lang="de-DE" sz="1800" b="0" i="0" u="none" strike="noStrike">
                <a:latin typeface="ArialMT"/>
              </a:rPr>
              <a:t>mM</a:t>
            </a:r>
            <a:r>
              <a:rPr lang="de-DE" sz="1800" b="0" i="0" u="none" strike="noStrike">
                <a:latin typeface="ArialMT"/>
              </a:rPr>
              <a:t> Magnesiumchlorid und 50 % (v/v) DMSO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3989274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Vergleich pH: Optimum</a:t>
            </a:r>
            <a:endParaRPr lang="en-GB"/>
          </a:p>
        </p:txBody>
      </p:sp>
      <p:sp>
        <p:nvSpPr>
          <p:cNvPr id="1857997736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305548034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0309" y="1313877"/>
            <a:ext cx="11238351" cy="4230245"/>
          </a:xfrm>
          <a:prstGeom prst="rect">
            <a:avLst/>
          </a:prstGeom>
        </p:spPr>
      </p:pic>
      <p:sp>
        <p:nvSpPr>
          <p:cNvPr id="1917907941" name="Textfeld 6"/>
          <p:cNvSpPr txBox="1"/>
          <p:nvPr/>
        </p:nvSpPr>
        <p:spPr bwMode="auto">
          <a:xfrm>
            <a:off x="2760548" y="13665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G37D</a:t>
            </a:r>
            <a:endParaRPr lang="en-GB"/>
          </a:p>
        </p:txBody>
      </p:sp>
      <p:sp>
        <p:nvSpPr>
          <p:cNvPr id="439409032" name="Textfeld 7"/>
          <p:cNvSpPr txBox="1"/>
          <p:nvPr/>
        </p:nvSpPr>
        <p:spPr bwMode="auto">
          <a:xfrm>
            <a:off x="8302342" y="132457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Wildtyp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7734246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Katalytische Effizienz</a:t>
            </a:r>
            <a:endParaRPr lang="en-GB"/>
          </a:p>
        </p:txBody>
      </p:sp>
      <p:sp>
        <p:nvSpPr>
          <p:cNvPr id="898530152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161078303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71227" y="2140189"/>
            <a:ext cx="9421263" cy="1741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260440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Michaelis-Menten-Konstanten (Substrat)</a:t>
            </a:r>
            <a:endParaRPr lang="en-GB"/>
          </a:p>
        </p:txBody>
      </p:sp>
      <p:sp>
        <p:nvSpPr>
          <p:cNvPr id="1121598767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370715853" name="Grafik 4"/>
          <p:cNvPicPr>
            <a:picLocks noChangeAspect="1"/>
          </p:cNvPicPr>
          <p:nvPr/>
        </p:nvPicPr>
        <p:blipFill>
          <a:blip r:embed="rId3"/>
          <a:srcRect l="68336" t="0" r="593" b="0"/>
          <a:stretch/>
        </p:blipFill>
        <p:spPr bwMode="auto">
          <a:xfrm>
            <a:off x="618450" y="2385849"/>
            <a:ext cx="3467100" cy="2878494"/>
          </a:xfrm>
          <a:prstGeom prst="rect">
            <a:avLst/>
          </a:prstGeom>
        </p:spPr>
      </p:pic>
      <p:pic>
        <p:nvPicPr>
          <p:cNvPr id="579615686" name="Grafik 6"/>
          <p:cNvPicPr>
            <a:picLocks noChangeAspect="1"/>
          </p:cNvPicPr>
          <p:nvPr/>
        </p:nvPicPr>
        <p:blipFill>
          <a:blip r:embed="rId4"/>
          <a:srcRect l="68323" t="0" r="766" b="0"/>
          <a:stretch/>
        </p:blipFill>
        <p:spPr bwMode="auto">
          <a:xfrm>
            <a:off x="4178300" y="2384343"/>
            <a:ext cx="3467100" cy="2880000"/>
          </a:xfrm>
          <a:prstGeom prst="rect">
            <a:avLst/>
          </a:prstGeom>
        </p:spPr>
      </p:pic>
      <p:pic>
        <p:nvPicPr>
          <p:cNvPr id="1736511682" name="Grafik 8"/>
          <p:cNvPicPr>
            <a:picLocks noChangeAspect="1"/>
          </p:cNvPicPr>
          <p:nvPr/>
        </p:nvPicPr>
        <p:blipFill>
          <a:blip r:embed="rId5"/>
          <a:srcRect l="68070" t="0" r="852" b="0"/>
          <a:stretch/>
        </p:blipFill>
        <p:spPr bwMode="auto">
          <a:xfrm>
            <a:off x="7715220" y="2384343"/>
            <a:ext cx="3501350" cy="2880000"/>
          </a:xfrm>
          <a:prstGeom prst="rect">
            <a:avLst/>
          </a:prstGeom>
        </p:spPr>
      </p:pic>
      <p:pic>
        <p:nvPicPr>
          <p:cNvPr id="1784580225" name="Grafik 9"/>
          <p:cNvPicPr>
            <a:picLocks noChangeAspect="1"/>
          </p:cNvPicPr>
          <p:nvPr/>
        </p:nvPicPr>
        <p:blipFill>
          <a:blip r:embed="rId6"/>
          <a:srcRect l="0" t="0" r="80358" b="0"/>
          <a:stretch/>
        </p:blipFill>
        <p:spPr bwMode="auto">
          <a:xfrm>
            <a:off x="5418843" y="1268431"/>
            <a:ext cx="1676806" cy="1333205"/>
          </a:xfrm>
          <a:prstGeom prst="rect">
            <a:avLst/>
          </a:prstGeom>
        </p:spPr>
      </p:pic>
      <p:pic>
        <p:nvPicPr>
          <p:cNvPr id="2031792541" name="Grafik 1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7149" t="0" r="45257" b="0"/>
          <a:stretch/>
        </p:blipFill>
        <p:spPr bwMode="auto">
          <a:xfrm>
            <a:off x="8299376" y="935206"/>
            <a:ext cx="1506846" cy="1449137"/>
          </a:xfrm>
          <a:prstGeom prst="rect">
            <a:avLst/>
          </a:prstGeom>
        </p:spPr>
      </p:pic>
      <p:pic>
        <p:nvPicPr>
          <p:cNvPr id="867984363" name="Grafik 12"/>
          <p:cNvPicPr>
            <a:picLocks noChangeAspect="1"/>
          </p:cNvPicPr>
          <p:nvPr/>
        </p:nvPicPr>
        <p:blipFill>
          <a:blip r:embed="rId7"/>
          <a:srcRect l="60601" t="0" r="27927" b="0"/>
          <a:stretch/>
        </p:blipFill>
        <p:spPr bwMode="auto">
          <a:xfrm>
            <a:off x="10725319" y="841810"/>
            <a:ext cx="982502" cy="1449137"/>
          </a:xfrm>
          <a:prstGeom prst="rect">
            <a:avLst/>
          </a:prstGeom>
        </p:spPr>
      </p:pic>
      <p:pic>
        <p:nvPicPr>
          <p:cNvPr id="366511096" name="Grafik 13"/>
          <p:cNvPicPr>
            <a:picLocks noChangeAspect="1"/>
          </p:cNvPicPr>
          <p:nvPr/>
        </p:nvPicPr>
        <p:blipFill>
          <a:blip r:embed="rId9"/>
          <a:srcRect l="0" t="0" r="63772" b="0"/>
          <a:stretch/>
        </p:blipFill>
        <p:spPr bwMode="auto">
          <a:xfrm>
            <a:off x="2047492" y="994332"/>
            <a:ext cx="1239617" cy="1399027"/>
          </a:xfrm>
          <a:prstGeom prst="rect">
            <a:avLst/>
          </a:prstGeom>
        </p:spPr>
      </p:pic>
      <p:sp>
        <p:nvSpPr>
          <p:cNvPr id="308579818" name="Rechteck 14"/>
          <p:cNvSpPr/>
          <p:nvPr/>
        </p:nvSpPr>
        <p:spPr bwMode="auto">
          <a:xfrm>
            <a:off x="3153895" y="1798921"/>
            <a:ext cx="471797" cy="236656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39882786" name="Rechteck 15"/>
          <p:cNvSpPr/>
          <p:nvPr/>
        </p:nvSpPr>
        <p:spPr bwMode="auto">
          <a:xfrm>
            <a:off x="3203611" y="1575518"/>
            <a:ext cx="471797" cy="236656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57053519" name="Rechteck 16"/>
          <p:cNvSpPr/>
          <p:nvPr/>
        </p:nvSpPr>
        <p:spPr bwMode="auto">
          <a:xfrm>
            <a:off x="10460198" y="1393792"/>
            <a:ext cx="471797" cy="236656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40149031" name="Rechteck 17"/>
          <p:cNvSpPr/>
          <p:nvPr/>
        </p:nvSpPr>
        <p:spPr bwMode="auto">
          <a:xfrm>
            <a:off x="11568042" y="748414"/>
            <a:ext cx="471797" cy="236656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00413189" name="Rechteck 18"/>
          <p:cNvSpPr/>
          <p:nvPr/>
        </p:nvSpPr>
        <p:spPr bwMode="auto">
          <a:xfrm>
            <a:off x="11637932" y="1980568"/>
            <a:ext cx="471797" cy="236656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093636645" name="Gerade Verbindung mit Pfeil 20"/>
          <p:cNvCxnSpPr/>
          <p:nvPr/>
        </p:nvCxnSpPr>
        <p:spPr bwMode="auto">
          <a:xfrm flipV="1">
            <a:off x="10725319" y="2290947"/>
            <a:ext cx="491251" cy="1138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4140925" name="Gerade Verbindung mit Pfeil 23"/>
          <p:cNvCxnSpPr/>
          <p:nvPr/>
        </p:nvCxnSpPr>
        <p:spPr bwMode="auto">
          <a:xfrm flipH="1" flipV="1">
            <a:off x="9555691" y="2098897"/>
            <a:ext cx="232605" cy="378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71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5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58422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Validierung mit </a:t>
            </a:r>
            <a:r>
              <a:rPr lang="de-DE"/>
              <a:t>Aktivitätsassay</a:t>
            </a:r>
            <a:endParaRPr lang="en-GB"/>
          </a:p>
        </p:txBody>
      </p:sp>
      <p:sp>
        <p:nvSpPr>
          <p:cNvPr id="1212514601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054202213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278221" y="659249"/>
            <a:ext cx="5391767" cy="3027533"/>
          </a:xfrm>
          <a:prstGeom prst="rect">
            <a:avLst/>
          </a:prstGeom>
        </p:spPr>
      </p:pic>
      <p:pic>
        <p:nvPicPr>
          <p:cNvPr id="844116020" name="Grafik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06115" y="3815587"/>
            <a:ext cx="6632439" cy="2286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8244880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1,5-Pentandiol Konzentrationsbestimmung</a:t>
            </a:r>
            <a:endParaRPr lang="en-GB"/>
          </a:p>
        </p:txBody>
      </p:sp>
      <p:sp>
        <p:nvSpPr>
          <p:cNvPr id="1939931390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394993136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66894" y="834093"/>
            <a:ext cx="6290211" cy="5189814"/>
          </a:xfrm>
          <a:prstGeom prst="rect">
            <a:avLst/>
          </a:prstGeom>
        </p:spPr>
      </p:pic>
      <p:sp>
        <p:nvSpPr>
          <p:cNvPr id="1772759588" name="Textfeld 6"/>
          <p:cNvSpPr txBox="1"/>
          <p:nvPr/>
        </p:nvSpPr>
        <p:spPr bwMode="auto">
          <a:xfrm>
            <a:off x="3848100" y="83409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20 </a:t>
            </a:r>
            <a:r>
              <a:rPr lang="de-DE"/>
              <a:t>mM</a:t>
            </a:r>
            <a:r>
              <a:rPr lang="de-DE"/>
              <a:t> PD</a:t>
            </a:r>
            <a:endParaRPr lang="en-GB"/>
          </a:p>
        </p:txBody>
      </p:sp>
      <p:sp>
        <p:nvSpPr>
          <p:cNvPr id="1125559541" name="Textfeld 7"/>
          <p:cNvSpPr txBox="1"/>
          <p:nvPr/>
        </p:nvSpPr>
        <p:spPr bwMode="auto">
          <a:xfrm>
            <a:off x="6845300" y="83409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100 </a:t>
            </a:r>
            <a:r>
              <a:rPr lang="de-DE"/>
              <a:t>mM</a:t>
            </a:r>
            <a:r>
              <a:rPr lang="de-DE"/>
              <a:t> PD</a:t>
            </a:r>
            <a:endParaRPr lang="en-GB"/>
          </a:p>
        </p:txBody>
      </p:sp>
      <p:sp>
        <p:nvSpPr>
          <p:cNvPr id="18795343" name="Textfeld 8"/>
          <p:cNvSpPr txBox="1"/>
          <p:nvPr/>
        </p:nvSpPr>
        <p:spPr bwMode="auto">
          <a:xfrm>
            <a:off x="5335651" y="324433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250 </a:t>
            </a:r>
            <a:r>
              <a:rPr lang="de-DE"/>
              <a:t>mM</a:t>
            </a:r>
            <a:r>
              <a:rPr lang="de-DE"/>
              <a:t> PD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064102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Enzyminaktivierung</a:t>
            </a:r>
            <a:endParaRPr lang="en-GB"/>
          </a:p>
        </p:txBody>
      </p:sp>
      <p:sp>
        <p:nvSpPr>
          <p:cNvPr id="934585986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782223924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23547" y="1133154"/>
            <a:ext cx="7744905" cy="4591691"/>
          </a:xfrm>
          <a:prstGeom prst="rect">
            <a:avLst/>
          </a:prstGeom>
        </p:spPr>
      </p:pic>
      <p:sp>
        <p:nvSpPr>
          <p:cNvPr id="478178810" name="Textfeld 7"/>
          <p:cNvSpPr txBox="1"/>
          <p:nvPr/>
        </p:nvSpPr>
        <p:spPr bwMode="auto">
          <a:xfrm>
            <a:off x="3808953" y="5683218"/>
            <a:ext cx="615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b="0" i="1" u="none" strike="noStrike">
                <a:latin typeface="+mj-lt"/>
              </a:rPr>
              <a:t>k</a:t>
            </a:r>
            <a:r>
              <a:rPr lang="de-DE" sz="800" b="0" i="1" u="none" strike="noStrike">
                <a:latin typeface="LMMathItalic7-Regular"/>
              </a:rPr>
              <a:t>d</a:t>
            </a:r>
            <a:r>
              <a:rPr lang="de-DE" sz="800" b="0" i="1" u="none" strike="noStrike">
                <a:latin typeface="LMMathItalic7-Regular"/>
              </a:rPr>
              <a:t> </a:t>
            </a:r>
            <a:r>
              <a:rPr lang="de-DE" sz="1800" b="0" i="0" u="none" strike="noStrike">
                <a:latin typeface="ArialMT"/>
              </a:rPr>
              <a:t>= 0,0059 ± 0,0018 </a:t>
            </a:r>
            <a:r>
              <a:rPr lang="de-DE">
                <a:latin typeface="ArialMT"/>
              </a:rPr>
              <a:t>h</a:t>
            </a:r>
            <a:r>
              <a:rPr lang="de-DE" baseline="30000">
                <a:latin typeface="ArialMT"/>
              </a:rPr>
              <a:t>-1                    </a:t>
            </a:r>
            <a:r>
              <a:rPr lang="en-GB" sz="1800" b="0" i="1" u="none" strike="noStrike">
                <a:latin typeface="LMMathItalic10-Regular"/>
              </a:rPr>
              <a:t>t</a:t>
            </a:r>
            <a:r>
              <a:rPr lang="en-GB" sz="800" b="0" i="0" u="none" strike="noStrike">
                <a:latin typeface="LMRoman7-Regular"/>
              </a:rPr>
              <a:t>1</a:t>
            </a:r>
            <a:r>
              <a:rPr lang="en-GB" sz="800" b="0" i="1" u="none" strike="noStrike">
                <a:latin typeface="LMMathItalic7-Regular"/>
              </a:rPr>
              <a:t>/</a:t>
            </a:r>
            <a:r>
              <a:rPr lang="en-GB" sz="800" b="0" i="0" u="none" strike="noStrike">
                <a:latin typeface="LMRoman7-Regular"/>
              </a:rPr>
              <a:t>2 </a:t>
            </a:r>
            <a:r>
              <a:rPr lang="en-GB" sz="1800" b="0" i="0" u="none" strike="noStrike">
                <a:latin typeface="ArialMT"/>
              </a:rPr>
              <a:t>= 117,02 ± 2,88 h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530732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Hydrolyse</a:t>
            </a:r>
            <a:endParaRPr lang="en-GB"/>
          </a:p>
        </p:txBody>
      </p:sp>
      <p:sp>
        <p:nvSpPr>
          <p:cNvPr id="1754134637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820527027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5909" y="798381"/>
            <a:ext cx="4343948" cy="2630619"/>
          </a:xfrm>
          <a:prstGeom prst="rect">
            <a:avLst/>
          </a:prstGeom>
        </p:spPr>
      </p:pic>
      <p:pic>
        <p:nvPicPr>
          <p:cNvPr id="1380211988" name="Grafik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12000" y="780311"/>
            <a:ext cx="5053633" cy="2648689"/>
          </a:xfrm>
          <a:prstGeom prst="rect">
            <a:avLst/>
          </a:prstGeom>
        </p:spPr>
      </p:pic>
      <p:sp>
        <p:nvSpPr>
          <p:cNvPr id="1143823262" name="Textfeld 8"/>
          <p:cNvSpPr txBox="1"/>
          <p:nvPr/>
        </p:nvSpPr>
        <p:spPr bwMode="auto">
          <a:xfrm>
            <a:off x="2352000" y="530444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KPi</a:t>
            </a:r>
            <a:r>
              <a:rPr lang="de-DE"/>
              <a:t>-Puffer</a:t>
            </a:r>
            <a:endParaRPr lang="en-GB"/>
          </a:p>
        </p:txBody>
      </p:sp>
      <p:sp>
        <p:nvSpPr>
          <p:cNvPr id="1479359603" name="Textfeld 9"/>
          <p:cNvSpPr txBox="1"/>
          <p:nvPr/>
        </p:nvSpPr>
        <p:spPr bwMode="auto">
          <a:xfrm>
            <a:off x="7295714" y="53044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Reaktionsbedingungen</a:t>
            </a:r>
            <a:endParaRPr lang="en-GB"/>
          </a:p>
        </p:txBody>
      </p:sp>
      <p:pic>
        <p:nvPicPr>
          <p:cNvPr id="1837102833" name="Grafik 1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14470" y="4044089"/>
            <a:ext cx="4363059" cy="1619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5635366" name="Grafik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56984" y="949895"/>
            <a:ext cx="5857024" cy="4958210"/>
          </a:xfrm>
          <a:prstGeom prst="rect">
            <a:avLst/>
          </a:prstGeom>
        </p:spPr>
      </p:pic>
      <p:sp>
        <p:nvSpPr>
          <p:cNvPr id="1149877920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Simulation: </a:t>
            </a:r>
            <a:r>
              <a:rPr lang="de-DE"/>
              <a:t>Hydrolysekonstante</a:t>
            </a:r>
            <a:r>
              <a:rPr lang="de-DE"/>
              <a:t> </a:t>
            </a:r>
            <a:r>
              <a:rPr lang="de-DE"/>
              <a:t>KPi</a:t>
            </a:r>
            <a:r>
              <a:rPr lang="de-DE"/>
              <a:t>-Puffer</a:t>
            </a:r>
            <a:endParaRPr lang="en-GB"/>
          </a:p>
        </p:txBody>
      </p:sp>
      <p:sp>
        <p:nvSpPr>
          <p:cNvPr id="1820055456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958857018" name="Textfeld 6"/>
          <p:cNvSpPr txBox="1"/>
          <p:nvPr/>
        </p:nvSpPr>
        <p:spPr bwMode="auto">
          <a:xfrm>
            <a:off x="3848100" y="83409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20 </a:t>
            </a:r>
            <a:r>
              <a:rPr lang="de-DE"/>
              <a:t>mM</a:t>
            </a:r>
            <a:r>
              <a:rPr lang="de-DE"/>
              <a:t> PD</a:t>
            </a:r>
            <a:endParaRPr lang="en-GB"/>
          </a:p>
        </p:txBody>
      </p:sp>
      <p:sp>
        <p:nvSpPr>
          <p:cNvPr id="1615333887" name="Textfeld 7"/>
          <p:cNvSpPr txBox="1"/>
          <p:nvPr/>
        </p:nvSpPr>
        <p:spPr bwMode="auto">
          <a:xfrm>
            <a:off x="6845300" y="83409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100 </a:t>
            </a:r>
            <a:r>
              <a:rPr lang="de-DE"/>
              <a:t>mM</a:t>
            </a:r>
            <a:r>
              <a:rPr lang="de-DE"/>
              <a:t> PD</a:t>
            </a:r>
            <a:endParaRPr lang="en-GB"/>
          </a:p>
        </p:txBody>
      </p:sp>
      <p:sp>
        <p:nvSpPr>
          <p:cNvPr id="1229869566" name="Textfeld 8"/>
          <p:cNvSpPr txBox="1"/>
          <p:nvPr/>
        </p:nvSpPr>
        <p:spPr bwMode="auto">
          <a:xfrm>
            <a:off x="5335651" y="324433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250 </a:t>
            </a:r>
            <a:r>
              <a:rPr lang="de-DE"/>
              <a:t>mM</a:t>
            </a:r>
            <a:r>
              <a:rPr lang="de-DE"/>
              <a:t> PD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7772921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Reaktionsgleichungen</a:t>
            </a:r>
            <a:endParaRPr lang="en-GB"/>
          </a:p>
        </p:txBody>
      </p:sp>
      <p:sp>
        <p:nvSpPr>
          <p:cNvPr id="1949138857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309071082" name="Grafik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20363" y="530444"/>
            <a:ext cx="7697274" cy="2676899"/>
          </a:xfrm>
          <a:prstGeom prst="rect">
            <a:avLst/>
          </a:prstGeom>
        </p:spPr>
      </p:pic>
      <p:pic>
        <p:nvPicPr>
          <p:cNvPr id="982003066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120363" y="3207343"/>
            <a:ext cx="7954485" cy="2457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665152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Oxidative </a:t>
            </a:r>
            <a:r>
              <a:rPr lang="de-DE"/>
              <a:t>Lactonisierung</a:t>
            </a:r>
            <a:endParaRPr lang="en-GB"/>
          </a:p>
        </p:txBody>
      </p:sp>
      <p:sp>
        <p:nvSpPr>
          <p:cNvPr id="57425202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sz="600"/>
              <a:t>[1] </a:t>
            </a:r>
            <a:r>
              <a:rPr lang="en-GB" sz="600"/>
              <a:t>Leuchs et al., </a:t>
            </a:r>
            <a:r>
              <a:rPr lang="en-GB" sz="600" i="1"/>
              <a:t>Chemical and Biochemical Engineering Quarterly </a:t>
            </a:r>
            <a:r>
              <a:rPr lang="en-GB" sz="600"/>
              <a:t>(2011), 25, 267–281</a:t>
            </a:r>
            <a:endParaRPr/>
          </a:p>
          <a:p>
            <a:pPr>
              <a:defRPr/>
            </a:pPr>
            <a:r>
              <a:rPr lang="en-GB" sz="600"/>
              <a:t>[2] </a:t>
            </a:r>
            <a:r>
              <a:rPr lang="de-DE" sz="600"/>
              <a:t>Schlieben et al., </a:t>
            </a:r>
            <a:r>
              <a:rPr lang="en-GB" sz="600" i="1"/>
              <a:t>Journal of molecular biology </a:t>
            </a:r>
            <a:r>
              <a:rPr lang="en-GB" sz="600"/>
              <a:t>(2005), 349, 801–813</a:t>
            </a:r>
            <a:endParaRPr/>
          </a:p>
          <a:p>
            <a:pPr>
              <a:defRPr/>
            </a:pPr>
            <a:r>
              <a:rPr lang="en-GB" sz="600"/>
              <a:t>[3] </a:t>
            </a:r>
            <a:r>
              <a:rPr lang="nl-NL" sz="600"/>
              <a:t>Machielsen</a:t>
            </a:r>
            <a:r>
              <a:rPr lang="nl-NL" sz="600"/>
              <a:t> et al., </a:t>
            </a:r>
            <a:r>
              <a:rPr lang="en-GB" sz="600"/>
              <a:t> </a:t>
            </a:r>
            <a:r>
              <a:rPr lang="en-GB" sz="600" i="1"/>
              <a:t>Engineering in Life Sciences </a:t>
            </a:r>
            <a:r>
              <a:rPr lang="en-GB" sz="600"/>
              <a:t>(2009), 9.1, 38–44</a:t>
            </a:r>
            <a:endParaRPr/>
          </a:p>
        </p:txBody>
      </p:sp>
      <p:sp>
        <p:nvSpPr>
          <p:cNvPr id="768230818" name="Textfeld 40"/>
          <p:cNvSpPr txBox="1"/>
          <p:nvPr/>
        </p:nvSpPr>
        <p:spPr bwMode="auto">
          <a:xfrm>
            <a:off x="271201" y="2343790"/>
            <a:ext cx="521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BBB59"/>
              </a:buClr>
              <a:buFont typeface="Arial"/>
              <a:buChar char="•"/>
              <a:defRPr/>
            </a:pPr>
            <a:r>
              <a:rPr lang="de-DE"/>
              <a:t>Eigenschaften der </a:t>
            </a:r>
            <a:r>
              <a:rPr lang="de-DE" i="1"/>
              <a:t>Lactobacillus </a:t>
            </a:r>
            <a:r>
              <a:rPr lang="de-DE" i="1"/>
              <a:t>brevis</a:t>
            </a:r>
            <a:r>
              <a:rPr lang="de-DE" i="1"/>
              <a:t> </a:t>
            </a:r>
            <a:r>
              <a:rPr lang="de-DE"/>
              <a:t>ADH: </a:t>
            </a:r>
            <a:r>
              <a:rPr lang="de-DE" baseline="30000"/>
              <a:t>[1]</a:t>
            </a:r>
            <a:endParaRPr lang="de-DE"/>
          </a:p>
        </p:txBody>
      </p:sp>
      <p:grpSp>
        <p:nvGrpSpPr>
          <p:cNvPr id="904688784" name="Gruppieren 47"/>
          <p:cNvGrpSpPr/>
          <p:nvPr/>
        </p:nvGrpSpPr>
        <p:grpSpPr bwMode="auto">
          <a:xfrm>
            <a:off x="1494376" y="2794822"/>
            <a:ext cx="2735348" cy="454891"/>
            <a:chOff x="410202" y="3092335"/>
            <a:chExt cx="2735348" cy="454891"/>
          </a:xfrm>
        </p:grpSpPr>
        <p:pic>
          <p:nvPicPr>
            <p:cNvPr id="42" name="Grafik 41" descr="Muskulöser Arm mit einfarbiger Füllu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 bwMode="auto">
            <a:xfrm>
              <a:off x="410202" y="3092335"/>
              <a:ext cx="454891" cy="454891"/>
            </a:xfrm>
            <a:prstGeom prst="rect">
              <a:avLst/>
            </a:prstGeom>
          </p:spPr>
        </p:pic>
        <p:sp>
          <p:nvSpPr>
            <p:cNvPr id="43" name="Textfeld 42"/>
            <p:cNvSpPr txBox="1"/>
            <p:nvPr/>
          </p:nvSpPr>
          <p:spPr bwMode="auto">
            <a:xfrm>
              <a:off x="971165" y="3177894"/>
              <a:ext cx="2174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Hohe Stabilität</a:t>
              </a:r>
              <a:endParaRPr/>
            </a:p>
          </p:txBody>
        </p:sp>
      </p:grpSp>
      <p:grpSp>
        <p:nvGrpSpPr>
          <p:cNvPr id="1286351104" name="Gruppieren 49"/>
          <p:cNvGrpSpPr/>
          <p:nvPr/>
        </p:nvGrpSpPr>
        <p:grpSpPr bwMode="auto">
          <a:xfrm>
            <a:off x="1494376" y="3520121"/>
            <a:ext cx="3322629" cy="454891"/>
            <a:chOff x="410202" y="4415089"/>
            <a:chExt cx="3322629" cy="454891"/>
          </a:xfrm>
        </p:grpSpPr>
        <p:pic>
          <p:nvPicPr>
            <p:cNvPr id="44" name="Grafik 43" descr="Kommentar Like mit einfarbiger Füllu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 bwMode="auto">
            <a:xfrm>
              <a:off x="410202" y="4415089"/>
              <a:ext cx="454891" cy="454891"/>
            </a:xfrm>
            <a:prstGeom prst="rect">
              <a:avLst/>
            </a:prstGeom>
          </p:spPr>
        </p:pic>
        <p:sp>
          <p:nvSpPr>
            <p:cNvPr id="45" name="Textfeld 44"/>
            <p:cNvSpPr txBox="1"/>
            <p:nvPr/>
          </p:nvSpPr>
          <p:spPr bwMode="auto">
            <a:xfrm>
              <a:off x="971165" y="4433863"/>
              <a:ext cx="276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Breites Substratspektrum</a:t>
              </a:r>
              <a:endParaRPr/>
            </a:p>
          </p:txBody>
        </p:sp>
      </p:grpSp>
      <p:grpSp>
        <p:nvGrpSpPr>
          <p:cNvPr id="1735922716" name="Gruppieren 48"/>
          <p:cNvGrpSpPr/>
          <p:nvPr/>
        </p:nvGrpSpPr>
        <p:grpSpPr bwMode="auto">
          <a:xfrm>
            <a:off x="6686563" y="2781355"/>
            <a:ext cx="3934808" cy="646331"/>
            <a:chOff x="410201" y="3691312"/>
            <a:chExt cx="3934808" cy="646331"/>
          </a:xfrm>
        </p:grpSpPr>
        <p:pic>
          <p:nvPicPr>
            <p:cNvPr id="46" name="Grafik 45" descr="Wasser mit einfarbiger Füllu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/>
          </p:blipFill>
          <p:spPr bwMode="auto">
            <a:xfrm>
              <a:off x="410201" y="3749748"/>
              <a:ext cx="454891" cy="454891"/>
            </a:xfrm>
            <a:prstGeom prst="rect">
              <a:avLst/>
            </a:prstGeom>
          </p:spPr>
        </p:pic>
        <p:sp>
          <p:nvSpPr>
            <p:cNvPr id="47" name="Textfeld 46"/>
            <p:cNvSpPr txBox="1"/>
            <p:nvPr/>
          </p:nvSpPr>
          <p:spPr bwMode="auto">
            <a:xfrm>
              <a:off x="971164" y="3691312"/>
              <a:ext cx="3373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Toleranz gegenüber organischen Lösungsmitteln</a:t>
              </a:r>
              <a:endParaRPr/>
            </a:p>
          </p:txBody>
        </p:sp>
      </p:grpSp>
      <p:grpSp>
        <p:nvGrpSpPr>
          <p:cNvPr id="378042102" name="Gruppieren 72"/>
          <p:cNvGrpSpPr/>
          <p:nvPr/>
        </p:nvGrpSpPr>
        <p:grpSpPr bwMode="auto">
          <a:xfrm>
            <a:off x="6701596" y="3518545"/>
            <a:ext cx="4025627" cy="493457"/>
            <a:chOff x="324915" y="5028360"/>
            <a:chExt cx="4025627" cy="493457"/>
          </a:xfrm>
        </p:grpSpPr>
        <p:sp>
          <p:nvSpPr>
            <p:cNvPr id="51" name="Textfeld 50"/>
            <p:cNvSpPr txBox="1"/>
            <p:nvPr/>
          </p:nvSpPr>
          <p:spPr bwMode="auto">
            <a:xfrm>
              <a:off x="905162" y="5090423"/>
              <a:ext cx="344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NADP(H) präferierter Cofaktor</a:t>
              </a:r>
              <a:endParaRPr/>
            </a:p>
          </p:txBody>
        </p:sp>
        <p:pic>
          <p:nvPicPr>
            <p:cNvPr id="53" name="Grafik 52" descr="Kommentar (wichtig) Silhouette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/>
          </p:blipFill>
          <p:spPr bwMode="auto">
            <a:xfrm>
              <a:off x="324915" y="5028360"/>
              <a:ext cx="493457" cy="493457"/>
            </a:xfrm>
            <a:prstGeom prst="rect">
              <a:avLst/>
            </a:prstGeom>
          </p:spPr>
        </p:pic>
      </p:grpSp>
      <p:grpSp>
        <p:nvGrpSpPr>
          <p:cNvPr id="394099414" name="Gruppieren 64"/>
          <p:cNvGrpSpPr/>
          <p:nvPr/>
        </p:nvGrpSpPr>
        <p:grpSpPr bwMode="auto">
          <a:xfrm>
            <a:off x="1494376" y="4832069"/>
            <a:ext cx="4128131" cy="1048624"/>
            <a:chOff x="7230388" y="3171225"/>
            <a:chExt cx="4128131" cy="1048624"/>
          </a:xfrm>
        </p:grpSpPr>
        <p:sp>
          <p:nvSpPr>
            <p:cNvPr id="56" name="Textfeld 55"/>
            <p:cNvSpPr txBox="1"/>
            <p:nvPr/>
          </p:nvSpPr>
          <p:spPr bwMode="auto">
            <a:xfrm>
              <a:off x="7230389" y="3171225"/>
              <a:ext cx="1173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G37D </a:t>
              </a:r>
              <a:r>
                <a:rPr lang="de-DE" baseline="30000"/>
                <a:t>[2]</a:t>
              </a:r>
              <a:endParaRPr lang="de-DE"/>
            </a:p>
          </p:txBody>
        </p:sp>
        <p:sp>
          <p:nvSpPr>
            <p:cNvPr id="59" name="Textfeld 58"/>
            <p:cNvSpPr txBox="1"/>
            <p:nvPr/>
          </p:nvSpPr>
          <p:spPr bwMode="auto">
            <a:xfrm>
              <a:off x="7230388" y="3485668"/>
              <a:ext cx="4128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 </a:t>
              </a:r>
              <a:r>
                <a:rPr lang="de-DE"/>
                <a:t>Vergleich NAD</a:t>
              </a:r>
              <a:r>
                <a:rPr lang="de-DE" baseline="30000"/>
                <a:t>+</a:t>
              </a:r>
              <a:r>
                <a:rPr lang="de-DE"/>
                <a:t> abhängiger SDRs</a:t>
              </a:r>
              <a:endParaRPr lang="en-GB" baseline="30000"/>
            </a:p>
          </p:txBody>
        </p:sp>
        <p:sp>
          <p:nvSpPr>
            <p:cNvPr id="60" name="Textfeld 59"/>
            <p:cNvSpPr txBox="1"/>
            <p:nvPr/>
          </p:nvSpPr>
          <p:spPr bwMode="auto">
            <a:xfrm>
              <a:off x="7230388" y="3850517"/>
              <a:ext cx="4128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</a:t>
              </a:r>
              <a:r>
                <a:rPr lang="de-DE" baseline="30000"/>
                <a:t> </a:t>
              </a:r>
              <a:r>
                <a:rPr lang="de-DE"/>
                <a:t>Aspartat (D) anstatt Glycin (G)</a:t>
              </a:r>
              <a:endParaRPr lang="en-GB" baseline="30000"/>
            </a:p>
          </p:txBody>
        </p:sp>
      </p:grpSp>
      <p:grpSp>
        <p:nvGrpSpPr>
          <p:cNvPr id="415347697" name="Gruppieren 63"/>
          <p:cNvGrpSpPr/>
          <p:nvPr/>
        </p:nvGrpSpPr>
        <p:grpSpPr bwMode="auto">
          <a:xfrm>
            <a:off x="6686563" y="4832069"/>
            <a:ext cx="4128131" cy="1060834"/>
            <a:chOff x="7230387" y="5028360"/>
            <a:chExt cx="4128131" cy="1060834"/>
          </a:xfrm>
        </p:grpSpPr>
        <p:sp>
          <p:nvSpPr>
            <p:cNvPr id="57" name="Textfeld 56"/>
            <p:cNvSpPr txBox="1"/>
            <p:nvPr/>
          </p:nvSpPr>
          <p:spPr bwMode="auto">
            <a:xfrm>
              <a:off x="7230389" y="5028360"/>
              <a:ext cx="1168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R38P </a:t>
              </a:r>
              <a:r>
                <a:rPr lang="de-DE" baseline="30000"/>
                <a:t>[3]</a:t>
              </a:r>
              <a:endParaRPr lang="de-DE"/>
            </a:p>
          </p:txBody>
        </p:sp>
        <p:sp>
          <p:nvSpPr>
            <p:cNvPr id="62" name="Textfeld 61"/>
            <p:cNvSpPr txBox="1"/>
            <p:nvPr/>
          </p:nvSpPr>
          <p:spPr bwMode="auto">
            <a:xfrm>
              <a:off x="7230387" y="5347695"/>
              <a:ext cx="4128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 </a:t>
              </a:r>
              <a:r>
                <a:rPr lang="de-DE"/>
                <a:t>Computergestütztes Verfahren</a:t>
              </a:r>
              <a:endParaRPr lang="en-GB"/>
            </a:p>
          </p:txBody>
        </p:sp>
        <p:sp>
          <p:nvSpPr>
            <p:cNvPr id="63" name="Textfeld 62"/>
            <p:cNvSpPr txBox="1"/>
            <p:nvPr/>
          </p:nvSpPr>
          <p:spPr bwMode="auto">
            <a:xfrm>
              <a:off x="7230387" y="5719862"/>
              <a:ext cx="4128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 Prolin (P) anstatt Arginin (R)</a:t>
              </a:r>
              <a:endParaRPr lang="en-GB"/>
            </a:p>
          </p:txBody>
        </p:sp>
      </p:grpSp>
      <p:sp>
        <p:nvSpPr>
          <p:cNvPr id="886678404" name="Rechteck 65"/>
          <p:cNvSpPr/>
          <p:nvPr/>
        </p:nvSpPr>
        <p:spPr bwMode="auto">
          <a:xfrm>
            <a:off x="3416380" y="809238"/>
            <a:ext cx="288924" cy="340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35327655" name="Rechteck 66"/>
          <p:cNvSpPr/>
          <p:nvPr/>
        </p:nvSpPr>
        <p:spPr bwMode="auto">
          <a:xfrm>
            <a:off x="3432255" y="1258285"/>
            <a:ext cx="288924" cy="340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24103481" name="Textfeld 70"/>
          <p:cNvSpPr txBox="1"/>
          <p:nvPr/>
        </p:nvSpPr>
        <p:spPr bwMode="auto">
          <a:xfrm>
            <a:off x="2934592" y="814441"/>
            <a:ext cx="96357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de-DE" i="1"/>
              <a:t>Lb</a:t>
            </a:r>
            <a:r>
              <a:rPr lang="de-DE"/>
              <a:t>ADH</a:t>
            </a:r>
            <a:endParaRPr lang="en-GB"/>
          </a:p>
        </p:txBody>
      </p:sp>
      <p:sp>
        <p:nvSpPr>
          <p:cNvPr id="1872532420" name="Textfeld 71"/>
          <p:cNvSpPr txBox="1"/>
          <p:nvPr/>
        </p:nvSpPr>
        <p:spPr bwMode="auto">
          <a:xfrm>
            <a:off x="8791654" y="809238"/>
            <a:ext cx="96357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de-DE" i="1"/>
              <a:t>Lb</a:t>
            </a:r>
            <a:r>
              <a:rPr lang="de-DE"/>
              <a:t>ADH</a:t>
            </a:r>
            <a:endParaRPr lang="en-GB"/>
          </a:p>
        </p:txBody>
      </p:sp>
      <p:pic>
        <p:nvPicPr>
          <p:cNvPr id="1645683220" name="Grafik 4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/>
        </p:blipFill>
        <p:spPr bwMode="auto">
          <a:xfrm>
            <a:off x="514519" y="480742"/>
            <a:ext cx="10785716" cy="1803712"/>
          </a:xfrm>
          <a:prstGeom prst="rect">
            <a:avLst/>
          </a:prstGeom>
        </p:spPr>
      </p:pic>
      <p:graphicFrame>
        <p:nvGraphicFramePr>
          <p:cNvPr id="688929583" name="Tabelle 7"/>
          <p:cNvGraphicFramePr>
            <a:graphicFrameLocks xmlns:a="http://schemas.openxmlformats.org/drawingml/2006/main" noGrp="1"/>
          </p:cNvGraphicFramePr>
          <p:nvPr/>
        </p:nvGraphicFramePr>
        <p:xfrm>
          <a:off x="9273442" y="5796446"/>
          <a:ext cx="2595068" cy="5943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561987"/>
                <a:gridCol w="2033081"/>
              </a:tblGrid>
              <a:tr h="0">
                <a:tc>
                  <a:txBody>
                    <a:bodyPr/>
                    <a:p>
                      <a:pPr algn="l">
                        <a:defRPr/>
                      </a:pPr>
                      <a:endParaRPr lang="de-DE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de-DE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SDR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GB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kurzkettigen</a:t>
                      </a:r>
                      <a:r>
                        <a:rPr lang="en-GB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 Dehydrogenase/</a:t>
                      </a:r>
                      <a:r>
                        <a:rPr lang="en-GB" sz="7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Reduktase</a:t>
                      </a:r>
                      <a:endParaRPr lang="de-DE" sz="7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de-DE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74446463" name="Textfeld 1"/>
          <p:cNvSpPr txBox="1"/>
          <p:nvPr/>
        </p:nvSpPr>
        <p:spPr bwMode="auto">
          <a:xfrm>
            <a:off x="270309" y="4264194"/>
            <a:ext cx="521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BBB59"/>
              </a:buClr>
              <a:buFont typeface="Arial"/>
              <a:buChar char="•"/>
              <a:defRPr/>
            </a:pPr>
            <a:r>
              <a:rPr lang="de-DE"/>
              <a:t>Varianten zur Änderung der </a:t>
            </a:r>
            <a:r>
              <a:rPr lang="de-DE"/>
              <a:t>Cofaktorpräferenz</a:t>
            </a:r>
            <a:r>
              <a:rPr lang="de-DE"/>
              <a:t>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53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68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92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35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04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09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4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44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30818" grpId="0"/>
      <p:bldP spid="724103481" grpId="0" animBg="1"/>
      <p:bldP spid="1872532420" grpId="0" animBg="1"/>
      <p:bldP spid="13744464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8478648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Parameter-Werte</a:t>
            </a:r>
            <a:endParaRPr lang="en-GB"/>
          </a:p>
        </p:txBody>
      </p:sp>
      <p:sp>
        <p:nvSpPr>
          <p:cNvPr id="1945927915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668012628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56867" y="1112679"/>
            <a:ext cx="4580258" cy="4322043"/>
          </a:xfrm>
          <a:prstGeom prst="rect">
            <a:avLst/>
          </a:prstGeom>
        </p:spPr>
      </p:pic>
      <p:pic>
        <p:nvPicPr>
          <p:cNvPr id="139010493" name="Grafik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46323" y="485493"/>
            <a:ext cx="3791329" cy="5576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103908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DGLs </a:t>
            </a:r>
            <a:r>
              <a:rPr lang="de-DE"/>
              <a:t>Cofaktorregenerierung</a:t>
            </a:r>
            <a:endParaRPr lang="en-GB"/>
          </a:p>
        </p:txBody>
      </p:sp>
      <p:sp>
        <p:nvSpPr>
          <p:cNvPr id="404422659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745040040" name="Grafik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114914" y="841262"/>
            <a:ext cx="5677692" cy="1619476"/>
          </a:xfrm>
          <a:prstGeom prst="rect">
            <a:avLst/>
          </a:prstGeom>
        </p:spPr>
      </p:pic>
      <p:pic>
        <p:nvPicPr>
          <p:cNvPr id="1268140892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88473" y="2555397"/>
            <a:ext cx="6039693" cy="229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4570315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Vergleich G37D mit Wildtyp</a:t>
            </a:r>
            <a:endParaRPr lang="en-GB"/>
          </a:p>
        </p:txBody>
      </p:sp>
      <p:sp>
        <p:nvSpPr>
          <p:cNvPr id="2060929234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923889976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0498" y="1109529"/>
            <a:ext cx="10713824" cy="4121718"/>
          </a:xfrm>
          <a:prstGeom prst="rect">
            <a:avLst/>
          </a:prstGeom>
        </p:spPr>
      </p:pic>
      <p:sp>
        <p:nvSpPr>
          <p:cNvPr id="172068127" name="Textfeld 6"/>
          <p:cNvSpPr txBox="1"/>
          <p:nvPr/>
        </p:nvSpPr>
        <p:spPr bwMode="auto">
          <a:xfrm>
            <a:off x="3017519" y="113590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Lactol</a:t>
            </a:r>
            <a:endParaRPr lang="en-GB"/>
          </a:p>
        </p:txBody>
      </p:sp>
      <p:sp>
        <p:nvSpPr>
          <p:cNvPr id="87582114" name="Textfeld 7"/>
          <p:cNvSpPr txBox="1"/>
          <p:nvPr/>
        </p:nvSpPr>
        <p:spPr bwMode="auto">
          <a:xfrm>
            <a:off x="8374263" y="11909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Lacton</a:t>
            </a:r>
            <a:endParaRPr lang="en-GB"/>
          </a:p>
        </p:txBody>
      </p:sp>
      <p:sp>
        <p:nvSpPr>
          <p:cNvPr id="710639747" name="Textfeld 9"/>
          <p:cNvSpPr txBox="1"/>
          <p:nvPr/>
        </p:nvSpPr>
        <p:spPr bwMode="auto">
          <a:xfrm>
            <a:off x="2566263" y="5269346"/>
            <a:ext cx="6162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800" b="0" i="0" u="none" strike="noStrike">
                <a:latin typeface="ArialMT"/>
              </a:rPr>
              <a:t>G37D: 10 </a:t>
            </a:r>
            <a:r>
              <a:rPr lang="de-DE" sz="1800" b="0" i="0" u="none" strike="noStrike">
                <a:latin typeface="ArialMT"/>
              </a:rPr>
              <a:t>mM</a:t>
            </a:r>
            <a:r>
              <a:rPr lang="de-DE" sz="1800" b="0" i="0" u="none" strike="noStrike">
                <a:latin typeface="ArialMT"/>
              </a:rPr>
              <a:t> NAD; 250 </a:t>
            </a:r>
            <a:r>
              <a:rPr lang="de-DE" sz="1800" b="0" i="0" u="none" strike="noStrike">
                <a:latin typeface="ArialMT"/>
              </a:rPr>
              <a:t>mM</a:t>
            </a:r>
            <a:r>
              <a:rPr lang="de-DE" sz="1800" b="0" i="0" u="none" strike="noStrike">
                <a:latin typeface="ArialMT"/>
              </a:rPr>
              <a:t> 1,5-Pentandiol</a:t>
            </a:r>
            <a:endParaRPr/>
          </a:p>
          <a:p>
            <a:pPr>
              <a:defRPr/>
            </a:pPr>
            <a:r>
              <a:rPr lang="de-DE" sz="1800" b="0" i="0" u="none" strike="noStrike">
                <a:latin typeface="ArialMT"/>
              </a:rPr>
              <a:t>Wildtyp: 10 </a:t>
            </a:r>
            <a:r>
              <a:rPr lang="de-DE" sz="1800" b="0" i="0" u="none" strike="noStrike">
                <a:latin typeface="ArialMT"/>
              </a:rPr>
              <a:t>mM</a:t>
            </a:r>
            <a:r>
              <a:rPr lang="de-DE" sz="1800" b="0" i="0" u="none" strike="noStrike">
                <a:latin typeface="ArialMT"/>
              </a:rPr>
              <a:t> NADP;</a:t>
            </a:r>
            <a:r>
              <a:rPr lang="de-DE">
                <a:latin typeface="ArialMT"/>
              </a:rPr>
              <a:t> 250 </a:t>
            </a:r>
            <a:r>
              <a:rPr lang="de-DE">
                <a:latin typeface="ArialMT"/>
              </a:rPr>
              <a:t>mM</a:t>
            </a:r>
            <a:r>
              <a:rPr lang="de-DE">
                <a:latin typeface="ArialMT"/>
              </a:rPr>
              <a:t> 1,5-Pentandiol 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00865593" name="Inhaltsplatzhalter 5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586020" y="1288697"/>
            <a:ext cx="10216015" cy="3967261"/>
          </a:xfrm>
        </p:spPr>
      </p:pic>
      <p:sp>
        <p:nvSpPr>
          <p:cNvPr id="1962786956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Vergleich pH: in vitro Konzentrationen</a:t>
            </a:r>
            <a:endParaRPr lang="en-GB"/>
          </a:p>
        </p:txBody>
      </p:sp>
      <p:sp>
        <p:nvSpPr>
          <p:cNvPr id="1451765361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94790154" name="Textfeld 6"/>
          <p:cNvSpPr txBox="1"/>
          <p:nvPr/>
        </p:nvSpPr>
        <p:spPr bwMode="auto">
          <a:xfrm>
            <a:off x="3143190" y="128966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Lactol</a:t>
            </a:r>
            <a:endParaRPr lang="en-GB"/>
          </a:p>
        </p:txBody>
      </p:sp>
      <p:sp>
        <p:nvSpPr>
          <p:cNvPr id="1873668132" name="Textfeld 7"/>
          <p:cNvSpPr txBox="1"/>
          <p:nvPr/>
        </p:nvSpPr>
        <p:spPr bwMode="auto">
          <a:xfrm>
            <a:off x="8248592" y="12896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Lacton</a:t>
            </a:r>
            <a:endParaRPr lang="en-GB"/>
          </a:p>
        </p:txBody>
      </p:sp>
      <p:sp>
        <p:nvSpPr>
          <p:cNvPr id="1097735909" name="Textfeld 9"/>
          <p:cNvSpPr txBox="1"/>
          <p:nvPr/>
        </p:nvSpPr>
        <p:spPr bwMode="auto">
          <a:xfrm>
            <a:off x="1474612" y="5320546"/>
            <a:ext cx="4137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1800" b="0" i="0" u="none" strike="noStrike">
                <a:latin typeface="ArialMT"/>
              </a:rPr>
              <a:t>250 </a:t>
            </a:r>
            <a:r>
              <a:rPr lang="it-IT" sz="1800" b="0" i="0" u="none" strike="noStrike">
                <a:latin typeface="ArialMT"/>
              </a:rPr>
              <a:t>mM</a:t>
            </a:r>
            <a:r>
              <a:rPr lang="it-IT" sz="1800" b="0" i="0" u="none" strike="noStrike">
                <a:latin typeface="ArialMT"/>
              </a:rPr>
              <a:t> 1,5-Pentandiol, 10 </a:t>
            </a:r>
            <a:r>
              <a:rPr lang="it-IT" sz="1800" b="0" i="0" u="none" strike="noStrike">
                <a:latin typeface="ArialMT"/>
              </a:rPr>
              <a:t>mM</a:t>
            </a:r>
            <a:r>
              <a:rPr lang="it-IT" sz="1800" b="0" i="0" u="none" strike="noStrike">
                <a:latin typeface="ArialMT"/>
              </a:rPr>
              <a:t> NAD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3415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R1</a:t>
            </a:r>
            <a:endParaRPr lang="en-GB"/>
          </a:p>
        </p:txBody>
      </p:sp>
      <p:sp>
        <p:nvSpPr>
          <p:cNvPr id="2040017488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645328073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14021" y="494890"/>
            <a:ext cx="7763958" cy="5868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67370573" name="Inhaltsplatzhalter 5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821921" y="666750"/>
            <a:ext cx="6548158" cy="5426075"/>
          </a:xfrm>
        </p:spPr>
      </p:pic>
      <p:sp>
        <p:nvSpPr>
          <p:cNvPr id="1461663265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R2</a:t>
            </a:r>
            <a:endParaRPr lang="en-GB"/>
          </a:p>
        </p:txBody>
      </p:sp>
      <p:sp>
        <p:nvSpPr>
          <p:cNvPr id="938196770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06487164" name="Inhaltsplatzhalter 5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634836" y="666750"/>
            <a:ext cx="6922329" cy="5426075"/>
          </a:xfrm>
        </p:spPr>
      </p:pic>
      <p:sp>
        <p:nvSpPr>
          <p:cNvPr id="1485409558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R3</a:t>
            </a:r>
            <a:endParaRPr lang="en-GB"/>
          </a:p>
        </p:txBody>
      </p:sp>
      <p:sp>
        <p:nvSpPr>
          <p:cNvPr id="1160991939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2032223" name="Inhaltsplatzhalter 5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523976" y="666750"/>
            <a:ext cx="7144049" cy="5426075"/>
          </a:xfrm>
        </p:spPr>
      </p:pic>
      <p:sp>
        <p:nvSpPr>
          <p:cNvPr id="1669782796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R5</a:t>
            </a:r>
            <a:endParaRPr lang="en-GB"/>
          </a:p>
        </p:txBody>
      </p:sp>
      <p:sp>
        <p:nvSpPr>
          <p:cNvPr id="1329372440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50264526" name="Inhaltsplatzhalter 5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3621270" y="666750"/>
            <a:ext cx="4949460" cy="5426075"/>
          </a:xfrm>
        </p:spPr>
      </p:pic>
      <p:sp>
        <p:nvSpPr>
          <p:cNvPr id="1264264064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R6</a:t>
            </a:r>
            <a:endParaRPr lang="en-GB"/>
          </a:p>
        </p:txBody>
      </p:sp>
      <p:sp>
        <p:nvSpPr>
          <p:cNvPr id="2141877579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0086527" name="Inhaltsplatzhalter 5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997471" y="477745"/>
            <a:ext cx="7207489" cy="3013884"/>
          </a:xfrm>
        </p:spPr>
      </p:pic>
      <p:sp>
        <p:nvSpPr>
          <p:cNvPr id="1904129392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Wildtyp: PE</a:t>
            </a:r>
            <a:endParaRPr lang="en-GB"/>
          </a:p>
        </p:txBody>
      </p:sp>
      <p:sp>
        <p:nvSpPr>
          <p:cNvPr id="212502763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181671693" name="Grafik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566814" y="3217514"/>
            <a:ext cx="8068801" cy="3162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7953424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Zielsetzung</a:t>
            </a:r>
            <a:endParaRPr lang="en-GB"/>
          </a:p>
        </p:txBody>
      </p:sp>
      <p:sp>
        <p:nvSpPr>
          <p:cNvPr id="1748244519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grpSp>
        <p:nvGrpSpPr>
          <p:cNvPr id="259269936" name="Gruppieren 10"/>
          <p:cNvGrpSpPr/>
          <p:nvPr/>
        </p:nvGrpSpPr>
        <p:grpSpPr bwMode="auto">
          <a:xfrm>
            <a:off x="4397680" y="2399129"/>
            <a:ext cx="3072500" cy="2059742"/>
            <a:chOff x="4175750" y="2015589"/>
            <a:chExt cx="3072500" cy="2059742"/>
          </a:xfrm>
        </p:grpSpPr>
        <p:pic>
          <p:nvPicPr>
            <p:cNvPr id="1026" name="Picture 2" descr="Computer Stock Vektor Art und mehr Bilder von CPU - CPU, Comic - Kunstwerk,  Computer - iStock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848144" y="2015589"/>
              <a:ext cx="1727712" cy="1439760"/>
            </a:xfrm>
            <a:prstGeom prst="rect">
              <a:avLst/>
            </a:prstGeom>
            <a:noFill/>
          </p:spPr>
        </p:pic>
        <p:sp>
          <p:nvSpPr>
            <p:cNvPr id="10" name="Textfeld 9"/>
            <p:cNvSpPr txBox="1"/>
            <p:nvPr/>
          </p:nvSpPr>
          <p:spPr bwMode="auto">
            <a:xfrm>
              <a:off x="4175750" y="3429000"/>
              <a:ext cx="307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de-DE"/>
                <a:t>Modellierung </a:t>
              </a:r>
              <a:endParaRPr/>
            </a:p>
            <a:p>
              <a:pPr algn="ctr">
                <a:defRPr/>
              </a:pPr>
              <a:r>
                <a:rPr lang="de-DE"/>
                <a:t>der Biotransformation</a:t>
              </a:r>
              <a:endParaRPr/>
            </a:p>
          </p:txBody>
        </p:sp>
      </p:grpSp>
      <p:grpSp>
        <p:nvGrpSpPr>
          <p:cNvPr id="508492441" name="Gruppieren 38"/>
          <p:cNvGrpSpPr/>
          <p:nvPr/>
        </p:nvGrpSpPr>
        <p:grpSpPr bwMode="auto">
          <a:xfrm>
            <a:off x="7416800" y="3670024"/>
            <a:ext cx="4448783" cy="1435178"/>
            <a:chOff x="7416800" y="3670024"/>
            <a:chExt cx="4448783" cy="1435178"/>
          </a:xfrm>
        </p:grpSpPr>
        <p:cxnSp>
          <p:nvCxnSpPr>
            <p:cNvPr id="20" name="Gerade Verbindung mit Pfeil 19"/>
            <p:cNvCxnSpPr/>
            <p:nvPr/>
          </p:nvCxnSpPr>
          <p:spPr bwMode="auto">
            <a:xfrm>
              <a:off x="7416800" y="3670024"/>
              <a:ext cx="1270000" cy="7196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5" name="Grafik 4" descr="Recycling mit einfarbiger Füllung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/>
          </p:blipFill>
          <p:spPr bwMode="auto">
            <a:xfrm>
              <a:off x="9872133" y="3681031"/>
              <a:ext cx="914400" cy="914400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 bwMode="auto">
            <a:xfrm>
              <a:off x="8793083" y="4458871"/>
              <a:ext cx="307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de-DE"/>
                <a:t>Erweiterung um System zur </a:t>
              </a:r>
              <a:r>
                <a:rPr lang="de-DE"/>
                <a:t>Cofaktorregenerierung</a:t>
              </a:r>
              <a:endParaRPr lang="de-DE"/>
            </a:p>
          </p:txBody>
        </p:sp>
      </p:grpSp>
      <p:grpSp>
        <p:nvGrpSpPr>
          <p:cNvPr id="480110784" name="Gruppieren 33"/>
          <p:cNvGrpSpPr/>
          <p:nvPr/>
        </p:nvGrpSpPr>
        <p:grpSpPr bwMode="auto">
          <a:xfrm>
            <a:off x="270309" y="1046752"/>
            <a:ext cx="4060969" cy="1523884"/>
            <a:chOff x="270309" y="1046752"/>
            <a:chExt cx="4060969" cy="1523884"/>
          </a:xfrm>
        </p:grpSpPr>
        <p:cxnSp>
          <p:nvCxnSpPr>
            <p:cNvPr id="15" name="Gerade Verbindung mit Pfeil 14"/>
            <p:cNvCxnSpPr/>
            <p:nvPr/>
          </p:nvCxnSpPr>
          <p:spPr bwMode="auto">
            <a:xfrm>
              <a:off x="3061278" y="1850969"/>
              <a:ext cx="1270000" cy="7196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9" name="Gruppieren 28"/>
            <p:cNvGrpSpPr/>
            <p:nvPr/>
          </p:nvGrpSpPr>
          <p:grpSpPr bwMode="auto">
            <a:xfrm>
              <a:off x="270309" y="1046752"/>
              <a:ext cx="2527589" cy="1352377"/>
              <a:chOff x="270309" y="1046752"/>
              <a:chExt cx="2527589" cy="1352377"/>
            </a:xfrm>
          </p:grpSpPr>
          <p:sp>
            <p:nvSpPr>
              <p:cNvPr id="7" name="Textfeld 6"/>
              <p:cNvSpPr txBox="1"/>
              <p:nvPr/>
            </p:nvSpPr>
            <p:spPr bwMode="auto">
              <a:xfrm>
                <a:off x="270309" y="1752798"/>
                <a:ext cx="25275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de-DE"/>
                  <a:t>Selektion einer geeigneten Variante</a:t>
                </a:r>
                <a:endParaRPr/>
              </a:p>
            </p:txBody>
          </p:sp>
          <p:pic>
            <p:nvPicPr>
              <p:cNvPr id="25" name="Grafik 24" descr="Touchscreen mit einfarbiger Füllu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/>
            </p:blipFill>
            <p:spPr bwMode="auto">
              <a:xfrm>
                <a:off x="1096474" y="1046752"/>
                <a:ext cx="719667" cy="719667"/>
              </a:xfrm>
              <a:prstGeom prst="rect">
                <a:avLst/>
              </a:prstGeom>
            </p:spPr>
          </p:pic>
        </p:grpSp>
      </p:grpSp>
      <p:grpSp>
        <p:nvGrpSpPr>
          <p:cNvPr id="1096009842" name="Gruppieren 34"/>
          <p:cNvGrpSpPr/>
          <p:nvPr/>
        </p:nvGrpSpPr>
        <p:grpSpPr bwMode="auto">
          <a:xfrm>
            <a:off x="270100" y="2621801"/>
            <a:ext cx="4061178" cy="1286502"/>
            <a:chOff x="270100" y="2621801"/>
            <a:chExt cx="4061178" cy="1286502"/>
          </a:xfrm>
        </p:grpSpPr>
        <p:sp>
          <p:nvSpPr>
            <p:cNvPr id="8" name="Textfeld 7"/>
            <p:cNvSpPr txBox="1"/>
            <p:nvPr/>
          </p:nvSpPr>
          <p:spPr bwMode="auto">
            <a:xfrm>
              <a:off x="270100" y="3261972"/>
              <a:ext cx="2527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de-DE"/>
                <a:t>Kinetische Charakterisierung</a:t>
              </a:r>
              <a:endParaRPr/>
            </a:p>
          </p:txBody>
        </p:sp>
        <p:cxnSp>
          <p:nvCxnSpPr>
            <p:cNvPr id="17" name="Gerade Verbindung mit Pfeil 16"/>
            <p:cNvCxnSpPr/>
            <p:nvPr/>
          </p:nvCxnSpPr>
          <p:spPr bwMode="auto">
            <a:xfrm>
              <a:off x="2990947" y="3501959"/>
              <a:ext cx="1340331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6" name="Grafik 25" descr="Recherche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/>
          </p:blipFill>
          <p:spPr bwMode="auto">
            <a:xfrm>
              <a:off x="1187605" y="2621801"/>
              <a:ext cx="757280" cy="761189"/>
            </a:xfrm>
            <a:prstGeom prst="rect">
              <a:avLst/>
            </a:prstGeom>
          </p:spPr>
        </p:pic>
      </p:grpSp>
      <p:grpSp>
        <p:nvGrpSpPr>
          <p:cNvPr id="30742032" name="Gruppieren 36"/>
          <p:cNvGrpSpPr/>
          <p:nvPr/>
        </p:nvGrpSpPr>
        <p:grpSpPr bwMode="auto">
          <a:xfrm>
            <a:off x="270309" y="4211779"/>
            <a:ext cx="4060969" cy="1305633"/>
            <a:chOff x="270309" y="4211779"/>
            <a:chExt cx="4060969" cy="1305633"/>
          </a:xfrm>
        </p:grpSpPr>
        <p:sp>
          <p:nvSpPr>
            <p:cNvPr id="9" name="Textfeld 8"/>
            <p:cNvSpPr txBox="1"/>
            <p:nvPr/>
          </p:nvSpPr>
          <p:spPr bwMode="auto">
            <a:xfrm>
              <a:off x="270309" y="4871081"/>
              <a:ext cx="2527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de-DE"/>
                <a:t>Aufstellen von Massenbilanzen</a:t>
              </a:r>
              <a:endParaRPr/>
            </a:p>
          </p:txBody>
        </p:sp>
        <p:cxnSp>
          <p:nvCxnSpPr>
            <p:cNvPr id="13" name="Gerade Verbindung mit Pfeil 12"/>
            <p:cNvCxnSpPr/>
            <p:nvPr/>
          </p:nvCxnSpPr>
          <p:spPr bwMode="auto">
            <a:xfrm flipV="1">
              <a:off x="3061278" y="4340063"/>
              <a:ext cx="1270000" cy="7196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8" name="Grafik 27" descr="Fernstudium Mathematik mit einfarbiger Füllung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/>
          </p:blipFill>
          <p:spPr bwMode="auto">
            <a:xfrm>
              <a:off x="1108642" y="4211779"/>
              <a:ext cx="767303" cy="767303"/>
            </a:xfrm>
            <a:prstGeom prst="rect">
              <a:avLst/>
            </a:prstGeom>
          </p:spPr>
        </p:pic>
      </p:grpSp>
      <p:grpSp>
        <p:nvGrpSpPr>
          <p:cNvPr id="1128502249" name="Gruppieren 41"/>
          <p:cNvGrpSpPr/>
          <p:nvPr/>
        </p:nvGrpSpPr>
        <p:grpSpPr bwMode="auto">
          <a:xfrm>
            <a:off x="7416800" y="1615439"/>
            <a:ext cx="4448783" cy="1813561"/>
            <a:chOff x="7416800" y="1615439"/>
            <a:chExt cx="4448783" cy="1813561"/>
          </a:xfrm>
        </p:grpSpPr>
        <p:grpSp>
          <p:nvGrpSpPr>
            <p:cNvPr id="38" name="Gruppieren 37"/>
            <p:cNvGrpSpPr/>
            <p:nvPr/>
          </p:nvGrpSpPr>
          <p:grpSpPr bwMode="auto">
            <a:xfrm>
              <a:off x="7416800" y="2542538"/>
              <a:ext cx="4448783" cy="886461"/>
              <a:chOff x="7416800" y="2542538"/>
              <a:chExt cx="4448783" cy="886461"/>
            </a:xfrm>
          </p:grpSpPr>
          <p:cxnSp>
            <p:nvCxnSpPr>
              <p:cNvPr id="12" name="Gerade Verbindung mit Pfeil 11"/>
              <p:cNvCxnSpPr/>
              <p:nvPr/>
            </p:nvCxnSpPr>
            <p:spPr bwMode="auto">
              <a:xfrm flipV="1">
                <a:off x="7416800" y="2709333"/>
                <a:ext cx="1270000" cy="719667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" name="Textfeld 13"/>
              <p:cNvSpPr txBox="1"/>
              <p:nvPr/>
            </p:nvSpPr>
            <p:spPr bwMode="auto">
              <a:xfrm>
                <a:off x="8793083" y="2542538"/>
                <a:ext cx="3072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de-DE"/>
                  <a:t>Validierung durch </a:t>
                </a:r>
                <a:r>
                  <a:rPr lang="de-DE" i="1"/>
                  <a:t>in vitro </a:t>
                </a:r>
                <a:r>
                  <a:rPr lang="de-DE"/>
                  <a:t>Konzentrationsverlauf</a:t>
                </a:r>
                <a:endParaRPr/>
              </a:p>
            </p:txBody>
          </p:sp>
        </p:grpSp>
        <p:pic>
          <p:nvPicPr>
            <p:cNvPr id="41" name="Grafik 40" descr="Klemmbrett abgehakt mit einfarbiger Füllung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/>
          </p:blipFill>
          <p:spPr bwMode="auto">
            <a:xfrm>
              <a:off x="9766300" y="1615439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1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49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8454178" name="Inhaltsplatzhalter 5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190226" y="455510"/>
            <a:ext cx="7506748" cy="3048425"/>
          </a:xfrm>
        </p:spPr>
      </p:pic>
      <p:sp>
        <p:nvSpPr>
          <p:cNvPr id="65090725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G37D: PE</a:t>
            </a:r>
            <a:endParaRPr lang="en-GB"/>
          </a:p>
        </p:txBody>
      </p:sp>
      <p:sp>
        <p:nvSpPr>
          <p:cNvPr id="75630840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304477385" name="Grafik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171173" y="3417883"/>
            <a:ext cx="7544853" cy="304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43099117" name="Inhaltsplatzhalter 5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269461" y="530444"/>
            <a:ext cx="7535327" cy="3019846"/>
          </a:xfrm>
        </p:spPr>
      </p:pic>
      <p:sp>
        <p:nvSpPr>
          <p:cNvPr id="205518487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R38P: PE</a:t>
            </a:r>
            <a:endParaRPr lang="en-GB"/>
          </a:p>
        </p:txBody>
      </p:sp>
      <p:sp>
        <p:nvSpPr>
          <p:cNvPr id="387891884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115218045" name="Grafik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61705" y="3493777"/>
            <a:ext cx="7268589" cy="2886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36113327" name="Inhaltsplatzhalter 5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352000" y="1515964"/>
            <a:ext cx="7259063" cy="2829320"/>
          </a:xfrm>
        </p:spPr>
      </p:pic>
      <p:sp>
        <p:nvSpPr>
          <p:cNvPr id="1096064757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Wildtyp: PD</a:t>
            </a:r>
            <a:endParaRPr lang="en-GB"/>
          </a:p>
        </p:txBody>
      </p:sp>
      <p:sp>
        <p:nvSpPr>
          <p:cNvPr id="1001461455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427369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R38P: </a:t>
            </a:r>
            <a:r>
              <a:rPr lang="de-DE"/>
              <a:t>Pentandiol</a:t>
            </a:r>
            <a:endParaRPr lang="en-GB"/>
          </a:p>
        </p:txBody>
      </p:sp>
      <p:sp>
        <p:nvSpPr>
          <p:cNvPr id="1442808042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605826180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14047" y="1995287"/>
            <a:ext cx="7563906" cy="286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0395456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Skript 1</a:t>
            </a:r>
            <a:endParaRPr lang="en-GB"/>
          </a:p>
        </p:txBody>
      </p:sp>
      <p:sp>
        <p:nvSpPr>
          <p:cNvPr id="1723114348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196585091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8224" y="764705"/>
            <a:ext cx="3672000" cy="5125913"/>
          </a:xfrm>
          <a:prstGeom prst="rect">
            <a:avLst/>
          </a:prstGeom>
        </p:spPr>
      </p:pic>
      <p:pic>
        <p:nvPicPr>
          <p:cNvPr id="498007036" name="Grafik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40224" y="758608"/>
            <a:ext cx="3672000" cy="5132009"/>
          </a:xfrm>
          <a:prstGeom prst="rect">
            <a:avLst/>
          </a:prstGeom>
        </p:spPr>
      </p:pic>
      <p:pic>
        <p:nvPicPr>
          <p:cNvPr id="1388395497" name="Grafik 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612224" y="772299"/>
            <a:ext cx="3672000" cy="5104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270660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Skript 2</a:t>
            </a:r>
            <a:endParaRPr lang="en-GB"/>
          </a:p>
        </p:txBody>
      </p:sp>
      <p:sp>
        <p:nvSpPr>
          <p:cNvPr id="894910468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690216869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0002" y="705529"/>
            <a:ext cx="4132452" cy="3710996"/>
          </a:xfrm>
          <a:prstGeom prst="rect">
            <a:avLst/>
          </a:prstGeom>
        </p:spPr>
      </p:pic>
      <p:pic>
        <p:nvPicPr>
          <p:cNvPr id="1077318188" name="Grafik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207992" y="843520"/>
            <a:ext cx="3658265" cy="5143500"/>
          </a:xfrm>
          <a:prstGeom prst="rect">
            <a:avLst/>
          </a:prstGeom>
        </p:spPr>
      </p:pic>
      <p:pic>
        <p:nvPicPr>
          <p:cNvPr id="883313794" name="Grafik 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941190" y="680480"/>
            <a:ext cx="3913057" cy="5497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995381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Methodik zur Bestimmung der kinetischen Parameter</a:t>
            </a:r>
            <a:endParaRPr lang="en-GB"/>
          </a:p>
        </p:txBody>
      </p:sp>
      <p:sp>
        <p:nvSpPr>
          <p:cNvPr id="1246908641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600"/>
              <a:t>[1] Jaeger et al. </a:t>
            </a:r>
            <a:r>
              <a:rPr lang="de-DE" sz="600" i="1"/>
              <a:t>Einführung in die Enzymtechnologie</a:t>
            </a:r>
            <a:r>
              <a:rPr lang="de-DE" sz="600"/>
              <a:t>, 2018</a:t>
            </a:r>
            <a:endParaRPr lang="en-GB" sz="800"/>
          </a:p>
        </p:txBody>
      </p:sp>
      <p:grpSp>
        <p:nvGrpSpPr>
          <p:cNvPr id="690618463" name="Gruppieren 16"/>
          <p:cNvGrpSpPr/>
          <p:nvPr/>
        </p:nvGrpSpPr>
        <p:grpSpPr bwMode="auto">
          <a:xfrm>
            <a:off x="4014228" y="4249533"/>
            <a:ext cx="2062688" cy="1906089"/>
            <a:chOff x="3793127" y="1086319"/>
            <a:chExt cx="1918873" cy="1964585"/>
          </a:xfrm>
        </p:grpSpPr>
        <p:sp>
          <p:nvSpPr>
            <p:cNvPr id="8" name="Textfeld 7"/>
            <p:cNvSpPr txBox="1"/>
            <p:nvPr/>
          </p:nvSpPr>
          <p:spPr bwMode="auto">
            <a:xfrm>
              <a:off x="4019825" y="2733682"/>
              <a:ext cx="1553254" cy="317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/>
                <a:t>Aktivität [U mg</a:t>
              </a:r>
              <a:r>
                <a:rPr lang="de-DE" sz="1400" baseline="30000"/>
                <a:t>-1</a:t>
              </a:r>
              <a:r>
                <a:rPr lang="de-DE" sz="1400"/>
                <a:t>]</a:t>
              </a:r>
              <a:endParaRPr/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3793127" y="1086319"/>
              <a:ext cx="1918873" cy="1577533"/>
            </a:xfrm>
            <a:prstGeom prst="rect">
              <a:avLst/>
            </a:prstGeom>
          </p:spPr>
        </p:pic>
      </p:grpSp>
      <p:sp>
        <p:nvSpPr>
          <p:cNvPr id="582897207" name="Textfeld 4"/>
          <p:cNvSpPr txBox="1"/>
          <p:nvPr/>
        </p:nvSpPr>
        <p:spPr bwMode="auto">
          <a:xfrm>
            <a:off x="1663015" y="2559561"/>
            <a:ext cx="3259504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1600" b="0" i="1">
                          <a:latin typeface="Cambria Math"/>
                        </a:rPr>
                        <m:t>𝑣</m:t>
                      </m:r>
                      <m:r>
                        <m:rPr/>
                        <a:rPr lang="de-DE" sz="1600" b="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m:rPr/>
                            <a:rPr lang="de-DE" sz="1600" b="0" i="1">
                              <a:latin typeface="Cambria Math"/>
                            </a:rPr>
                            <m:t> ∗</m:t>
                          </m:r>
                          <m:sSub>
                            <m:sSubPr>
                              <m:ctrlPr>
                                <a:rPr lang="de-DE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  </m:t>
                              </m:r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/>
                            <a:rPr lang="de-DE" sz="1600" b="0" i="1">
                              <a:latin typeface="Cambria Math"/>
                            </a:rPr>
                            <m:t> ∗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  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  </m:t>
                              </m:r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(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/>
                            <a:rPr lang="de-DE" sz="1600" b="0" i="1">
                              <a:latin typeface="Cambria Math"/>
                            </a:rPr>
                            <m:t> + </m:t>
                          </m:r>
                          <m:sSub>
                            <m:sSubPr>
                              <m:ctrlPr>
                                <a:rPr lang="de-DE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𝑚</m:t>
                              </m:r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r>
                            <m:rPr/>
                            <a:rPr lang="de-DE" sz="1600" b="0" i="1">
                              <a:latin typeface="Cambria Math"/>
                            </a:rPr>
                            <m:t>) ∗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  (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/>
                            <a:rPr lang="de-DE" sz="1600" i="1">
                              <a:latin typeface="Cambria Math"/>
                            </a:rPr>
                            <m:t> + 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𝑚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,2</m:t>
                              </m:r>
                            </m:sub>
                          </m:sSub>
                          <m:r>
                            <m:rPr/>
                            <a:rPr lang="de-DE" sz="1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1600"/>
          </a:p>
        </p:txBody>
      </p:sp>
      <p:grpSp>
        <p:nvGrpSpPr>
          <p:cNvPr id="905168323" name="Gruppieren 41"/>
          <p:cNvGrpSpPr/>
          <p:nvPr/>
        </p:nvGrpSpPr>
        <p:grpSpPr bwMode="auto">
          <a:xfrm>
            <a:off x="409653" y="1940278"/>
            <a:ext cx="4265181" cy="373448"/>
            <a:chOff x="246292" y="3270683"/>
            <a:chExt cx="4265181" cy="373448"/>
          </a:xfrm>
        </p:grpSpPr>
        <p:sp>
          <p:nvSpPr>
            <p:cNvPr id="19" name="Rechteck: abgerundete Ecken 18"/>
            <p:cNvSpPr/>
            <p:nvPr/>
          </p:nvSpPr>
          <p:spPr bwMode="auto">
            <a:xfrm>
              <a:off x="246292" y="3270683"/>
              <a:ext cx="3848265" cy="36933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 bwMode="auto">
            <a:xfrm>
              <a:off x="267987" y="3274799"/>
              <a:ext cx="424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/>
                <a:t>2 Substrat Michaelis-Menten-Kinetik</a:t>
              </a:r>
              <a:endParaRPr/>
            </a:p>
          </p:txBody>
        </p:sp>
      </p:grpSp>
      <p:pic>
        <p:nvPicPr>
          <p:cNvPr id="1493409749" name="Grafik 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245833" y="531654"/>
            <a:ext cx="7775018" cy="1300229"/>
          </a:xfrm>
          <a:prstGeom prst="rect">
            <a:avLst/>
          </a:prstGeom>
        </p:spPr>
      </p:pic>
      <p:sp>
        <p:nvSpPr>
          <p:cNvPr id="1049358454" name="Rechteck: abgerundete Ecken 5"/>
          <p:cNvSpPr/>
          <p:nvPr/>
        </p:nvSpPr>
        <p:spPr bwMode="auto">
          <a:xfrm>
            <a:off x="4347520" y="1358227"/>
            <a:ext cx="575000" cy="194783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72430070" name="Rechteck: abgerundete Ecken 10"/>
          <p:cNvSpPr/>
          <p:nvPr/>
        </p:nvSpPr>
        <p:spPr bwMode="auto">
          <a:xfrm>
            <a:off x="8580995" y="1358227"/>
            <a:ext cx="575000" cy="194783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161101315" name="Gruppieren 91"/>
          <p:cNvGrpSpPr/>
          <p:nvPr/>
        </p:nvGrpSpPr>
        <p:grpSpPr bwMode="auto">
          <a:xfrm>
            <a:off x="374361" y="3882065"/>
            <a:ext cx="3161163" cy="2281774"/>
            <a:chOff x="267986" y="1835811"/>
            <a:chExt cx="3161163" cy="2281774"/>
          </a:xfrm>
        </p:grpSpPr>
        <p:grpSp>
          <p:nvGrpSpPr>
            <p:cNvPr id="14" name="Gruppieren 13"/>
            <p:cNvGrpSpPr/>
            <p:nvPr/>
          </p:nvGrpSpPr>
          <p:grpSpPr bwMode="auto">
            <a:xfrm>
              <a:off x="359406" y="2331592"/>
              <a:ext cx="1818766" cy="1785993"/>
              <a:chOff x="2970406" y="1729870"/>
              <a:chExt cx="1818766" cy="1785993"/>
            </a:xfrm>
          </p:grpSpPr>
          <p:pic>
            <p:nvPicPr>
              <p:cNvPr id="7" name="Grafik 6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2970406" y="1729870"/>
                <a:ext cx="1818766" cy="1230051"/>
              </a:xfrm>
              <a:prstGeom prst="rect">
                <a:avLst/>
              </a:prstGeom>
            </p:spPr>
          </p:pic>
          <p:sp>
            <p:nvSpPr>
              <p:cNvPr id="10" name="Textfeld 9"/>
              <p:cNvSpPr txBox="1"/>
              <p:nvPr/>
            </p:nvSpPr>
            <p:spPr bwMode="auto">
              <a:xfrm>
                <a:off x="3254253" y="3208086"/>
                <a:ext cx="125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de-DE" sz="1400"/>
                  <a:t>Plate Reader</a:t>
                </a:r>
                <a:endParaRPr/>
              </a:p>
            </p:txBody>
          </p:sp>
        </p:grpSp>
        <p:grpSp>
          <p:nvGrpSpPr>
            <p:cNvPr id="83" name="Gruppieren 82"/>
            <p:cNvGrpSpPr/>
            <p:nvPr/>
          </p:nvGrpSpPr>
          <p:grpSpPr bwMode="auto">
            <a:xfrm>
              <a:off x="267986" y="1835811"/>
              <a:ext cx="3161163" cy="373635"/>
              <a:chOff x="228545" y="621287"/>
              <a:chExt cx="3161163" cy="373635"/>
            </a:xfrm>
          </p:grpSpPr>
          <p:sp>
            <p:nvSpPr>
              <p:cNvPr id="12" name="Rechteck: abgerundete Ecken 11"/>
              <p:cNvSpPr/>
              <p:nvPr/>
            </p:nvSpPr>
            <p:spPr bwMode="auto">
              <a:xfrm>
                <a:off x="246294" y="625590"/>
                <a:ext cx="2813216" cy="369332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 bwMode="auto">
              <a:xfrm>
                <a:off x="228545" y="621287"/>
                <a:ext cx="3161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de-DE"/>
                  <a:t>Experimentelles Vorgehen</a:t>
                </a:r>
                <a:endParaRPr/>
              </a:p>
            </p:txBody>
          </p:sp>
        </p:grpSp>
        <p:sp>
          <p:nvSpPr>
            <p:cNvPr id="20" name="Textfeld 19"/>
            <p:cNvSpPr txBox="1"/>
            <p:nvPr/>
          </p:nvSpPr>
          <p:spPr bwMode="auto">
            <a:xfrm>
              <a:off x="1959097" y="2904313"/>
              <a:ext cx="93650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l-GR" sz="1100"/>
                <a:t>λ = 340 </a:t>
              </a:r>
              <a:r>
                <a:rPr lang="en-GB" sz="1100"/>
                <a:t>nm</a:t>
              </a:r>
              <a:endParaRPr/>
            </a:p>
          </p:txBody>
        </p:sp>
      </p:grpSp>
      <p:cxnSp>
        <p:nvCxnSpPr>
          <p:cNvPr id="874224144" name="Gerade Verbindung mit Pfeil 20"/>
          <p:cNvCxnSpPr/>
          <p:nvPr/>
        </p:nvCxnSpPr>
        <p:spPr bwMode="auto">
          <a:xfrm>
            <a:off x="3001975" y="5083115"/>
            <a:ext cx="7047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5419109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82536" y="2040175"/>
            <a:ext cx="1436892" cy="1181289"/>
          </a:xfrm>
          <a:prstGeom prst="rect">
            <a:avLst/>
          </a:prstGeom>
        </p:spPr>
      </p:pic>
      <p:sp>
        <p:nvSpPr>
          <p:cNvPr id="551675546" name="Rechteck 25"/>
          <p:cNvSpPr/>
          <p:nvPr/>
        </p:nvSpPr>
        <p:spPr bwMode="auto">
          <a:xfrm>
            <a:off x="8886888" y="2267939"/>
            <a:ext cx="978745" cy="78342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27336308" name="Flussdiagramm: Verzweigung 26"/>
          <p:cNvSpPr/>
          <p:nvPr/>
        </p:nvSpPr>
        <p:spPr bwMode="auto">
          <a:xfrm>
            <a:off x="8829276" y="2983027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55934963" name="Flussdiagramm: Verzweigung 27"/>
          <p:cNvSpPr/>
          <p:nvPr/>
        </p:nvSpPr>
        <p:spPr bwMode="auto">
          <a:xfrm>
            <a:off x="8930876" y="2725852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69526463" name="Flussdiagramm: Verzweigung 28"/>
          <p:cNvSpPr/>
          <p:nvPr/>
        </p:nvSpPr>
        <p:spPr bwMode="auto">
          <a:xfrm>
            <a:off x="9149951" y="2530200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61866037" name="Flussdiagramm: Verzweigung 29"/>
          <p:cNvSpPr/>
          <p:nvPr/>
        </p:nvSpPr>
        <p:spPr bwMode="auto">
          <a:xfrm>
            <a:off x="9354303" y="2428666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8662305" name="Flussdiagramm: Verzweigung 42"/>
          <p:cNvSpPr/>
          <p:nvPr/>
        </p:nvSpPr>
        <p:spPr bwMode="auto">
          <a:xfrm>
            <a:off x="9764033" y="2292075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11756393" name="Flussdiagramm: Verzweigung 43"/>
          <p:cNvSpPr/>
          <p:nvPr/>
        </p:nvSpPr>
        <p:spPr bwMode="auto">
          <a:xfrm>
            <a:off x="9548156" y="2280533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00487659" name="Bogen 44"/>
          <p:cNvSpPr/>
          <p:nvPr/>
        </p:nvSpPr>
        <p:spPr bwMode="auto">
          <a:xfrm rot="17706460">
            <a:off x="8377809" y="2630884"/>
            <a:ext cx="2271011" cy="1577146"/>
          </a:xfrm>
          <a:prstGeom prst="arc">
            <a:avLst>
              <a:gd name="adj1" fmla="val 16200000"/>
              <a:gd name="adj2" fmla="val 20999223"/>
            </a:avLst>
          </a:prstGeom>
          <a:noFill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35797227" name="Textfeld 45"/>
          <p:cNvSpPr txBox="1"/>
          <p:nvPr/>
        </p:nvSpPr>
        <p:spPr bwMode="auto">
          <a:xfrm>
            <a:off x="9123758" y="3114678"/>
            <a:ext cx="524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1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400" b="0" i="1">
                              <a:latin typeface="Cambria Math"/>
                            </a:rPr>
                            <m:t>  </m:t>
                          </m:r>
                          <m:r>
                            <m:rPr/>
                            <a:rPr lang="de-DE" sz="1400" b="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m:rPr/>
                            <a:rPr lang="de-DE" sz="1400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 lang="de-DE" sz="1400" b="0" i="1">
                          <a:latin typeface="Cambria Math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endParaRPr lang="en-GB" sz="1400"/>
          </a:p>
        </p:txBody>
      </p:sp>
      <p:sp>
        <p:nvSpPr>
          <p:cNvPr id="1171452141" name="Textfeld 46"/>
          <p:cNvSpPr txBox="1"/>
          <p:nvPr/>
        </p:nvSpPr>
        <p:spPr bwMode="auto">
          <a:xfrm rot="16199999">
            <a:off x="8066883" y="2450983"/>
            <a:ext cx="978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>
                          <m:nor m:val="on"/>
                        </m:rPr>
                        <a:rPr lang="de-DE" sz="1400"/>
                        <m:t>[</m:t>
                      </m:r>
                      <m:r>
                        <m:rPr>
                          <m:nor m:val="on"/>
                        </m:rPr>
                        <a:rPr lang="de-DE" sz="1400"/>
                        <m:t>U</m:t>
                      </m:r>
                      <m:r>
                        <m:rPr>
                          <m:nor m:val="on"/>
                        </m:rPr>
                        <a:rPr lang="de-DE" sz="1400"/>
                        <m:t> </m:t>
                      </m:r>
                      <m:r>
                        <m:rPr>
                          <m:nor m:val="on"/>
                        </m:rPr>
                        <a:rPr lang="de-DE" sz="1400"/>
                        <m:t>mg</m:t>
                      </m:r>
                      <m:r>
                        <m:rPr>
                          <m:nor m:val="on"/>
                        </m:rPr>
                        <a:rPr lang="de-DE" sz="1400" baseline="30000"/>
                        <m:t>-1</m:t>
                      </m:r>
                      <m:r>
                        <m:rPr>
                          <m:nor m:val="on"/>
                        </m:rPr>
                        <a:rPr lang="de-DE" sz="1400"/>
                        <m:t>]</m:t>
                      </m:r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1223946093" name="Textfeld 104"/>
          <p:cNvSpPr txBox="1"/>
          <p:nvPr/>
        </p:nvSpPr>
        <p:spPr bwMode="auto">
          <a:xfrm>
            <a:off x="9932220" y="2473790"/>
            <a:ext cx="144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de-DE" sz="1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400" b="0" i="1">
                              <a:latin typeface="Cambria Math"/>
                            </a:rPr>
                            <m:t>  </m:t>
                          </m:r>
                          <m:r>
                            <m:rPr/>
                            <a:rPr lang="de-DE" sz="1400" b="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m:rPr/>
                            <a:rPr lang="de-DE" sz="1400" b="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 lang="de-DE" sz="1400" b="0" i="1">
                          <a:latin typeface="Cambria Math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r>
              <a:rPr lang="en-GB" sz="1400"/>
              <a:t>= const</a:t>
            </a:r>
            <a:r>
              <a:rPr lang="en-GB"/>
              <a:t>.</a:t>
            </a:r>
            <a:endParaRPr/>
          </a:p>
        </p:txBody>
      </p:sp>
      <p:pic>
        <p:nvPicPr>
          <p:cNvPr id="1935775364" name="Grafik 10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717376" y="3267846"/>
            <a:ext cx="1436892" cy="1181289"/>
          </a:xfrm>
          <a:prstGeom prst="rect">
            <a:avLst/>
          </a:prstGeom>
        </p:spPr>
      </p:pic>
      <p:sp>
        <p:nvSpPr>
          <p:cNvPr id="2082218012" name="Rechteck 110"/>
          <p:cNvSpPr/>
          <p:nvPr/>
        </p:nvSpPr>
        <p:spPr bwMode="auto">
          <a:xfrm>
            <a:off x="8909864" y="3569903"/>
            <a:ext cx="990609" cy="70937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2564811" name="Flussdiagramm: Verzweigung 111"/>
          <p:cNvSpPr/>
          <p:nvPr/>
        </p:nvSpPr>
        <p:spPr bwMode="auto">
          <a:xfrm>
            <a:off x="8864116" y="4210698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99709024" name="Flussdiagramm: Verzweigung 112"/>
          <p:cNvSpPr/>
          <p:nvPr/>
        </p:nvSpPr>
        <p:spPr bwMode="auto">
          <a:xfrm>
            <a:off x="8965716" y="3953523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07222090" name="Flussdiagramm: Verzweigung 113"/>
          <p:cNvSpPr/>
          <p:nvPr/>
        </p:nvSpPr>
        <p:spPr bwMode="auto">
          <a:xfrm>
            <a:off x="9184791" y="3757871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1827631" name="Flussdiagramm: Verzweigung 114"/>
          <p:cNvSpPr/>
          <p:nvPr/>
        </p:nvSpPr>
        <p:spPr bwMode="auto">
          <a:xfrm>
            <a:off x="9389143" y="3656337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37571676" name="Flussdiagramm: Verzweigung 115"/>
          <p:cNvSpPr/>
          <p:nvPr/>
        </p:nvSpPr>
        <p:spPr bwMode="auto">
          <a:xfrm>
            <a:off x="9798873" y="3519746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36144676" name="Flussdiagramm: Verzweigung 116"/>
          <p:cNvSpPr/>
          <p:nvPr/>
        </p:nvSpPr>
        <p:spPr bwMode="auto">
          <a:xfrm>
            <a:off x="9582996" y="3508204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9436225" name="Bogen 117"/>
          <p:cNvSpPr/>
          <p:nvPr/>
        </p:nvSpPr>
        <p:spPr bwMode="auto">
          <a:xfrm rot="17706460">
            <a:off x="8412649" y="3858556"/>
            <a:ext cx="2271011" cy="1577146"/>
          </a:xfrm>
          <a:prstGeom prst="arc">
            <a:avLst>
              <a:gd name="adj1" fmla="val 16200000"/>
              <a:gd name="adj2" fmla="val 20999223"/>
            </a:avLst>
          </a:prstGeom>
          <a:noFill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40304151" name="Textfeld 118"/>
          <p:cNvSpPr txBox="1"/>
          <p:nvPr/>
        </p:nvSpPr>
        <p:spPr bwMode="auto">
          <a:xfrm>
            <a:off x="9158598" y="4342349"/>
            <a:ext cx="524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1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400" b="0" i="1">
                              <a:latin typeface="Cambria Math"/>
                            </a:rPr>
                            <m:t>  </m:t>
                          </m:r>
                          <m:r>
                            <m:rPr/>
                            <a:rPr lang="de-DE" sz="1400" b="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m:rPr/>
                            <a:rPr lang="de-DE" sz="1400" b="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 lang="de-DE" sz="1400" b="0" i="1">
                          <a:latin typeface="Cambria Math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endParaRPr lang="en-GB" sz="1400"/>
          </a:p>
        </p:txBody>
      </p:sp>
      <p:sp>
        <p:nvSpPr>
          <p:cNvPr id="1196325869" name="Textfeld 120"/>
          <p:cNvSpPr txBox="1"/>
          <p:nvPr/>
        </p:nvSpPr>
        <p:spPr bwMode="auto">
          <a:xfrm>
            <a:off x="9967059" y="3701461"/>
            <a:ext cx="144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de-DE" sz="1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400" b="0" i="1">
                              <a:latin typeface="Cambria Math"/>
                            </a:rPr>
                            <m:t>  </m:t>
                          </m:r>
                          <m:r>
                            <m:rPr/>
                            <a:rPr lang="de-DE" sz="1400" b="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m:rPr/>
                            <a:rPr lang="de-DE" sz="1400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 lang="de-DE" sz="1400" b="0" i="1">
                          <a:latin typeface="Cambria Math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r>
              <a:rPr lang="en-GB" sz="1400"/>
              <a:t>= const</a:t>
            </a:r>
            <a:r>
              <a:rPr lang="en-GB"/>
              <a:t>.</a:t>
            </a:r>
            <a:endParaRPr/>
          </a:p>
        </p:txBody>
      </p:sp>
      <p:pic>
        <p:nvPicPr>
          <p:cNvPr id="218850494" name="Grafik 12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752218" y="4666556"/>
            <a:ext cx="1436892" cy="1181289"/>
          </a:xfrm>
          <a:prstGeom prst="rect">
            <a:avLst/>
          </a:prstGeom>
        </p:spPr>
      </p:pic>
      <p:sp>
        <p:nvSpPr>
          <p:cNvPr id="1773130334" name="Rechteck 122"/>
          <p:cNvSpPr/>
          <p:nvPr/>
        </p:nvSpPr>
        <p:spPr bwMode="auto">
          <a:xfrm>
            <a:off x="8956571" y="4882251"/>
            <a:ext cx="975650" cy="79549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54439877" name="Flussdiagramm: Verzweigung 123"/>
          <p:cNvSpPr/>
          <p:nvPr/>
        </p:nvSpPr>
        <p:spPr bwMode="auto">
          <a:xfrm>
            <a:off x="9483362" y="5570394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7836691" name="Flussdiagramm: Verzweigung 124"/>
          <p:cNvSpPr/>
          <p:nvPr/>
        </p:nvSpPr>
        <p:spPr bwMode="auto">
          <a:xfrm>
            <a:off x="9000558" y="5352233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00752886" name="Flussdiagramm: Verzweigung 125"/>
          <p:cNvSpPr/>
          <p:nvPr/>
        </p:nvSpPr>
        <p:spPr bwMode="auto">
          <a:xfrm>
            <a:off x="8977934" y="5205049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80810894" name="Flussdiagramm: Verzweigung 126"/>
          <p:cNvSpPr/>
          <p:nvPr/>
        </p:nvSpPr>
        <p:spPr bwMode="auto">
          <a:xfrm>
            <a:off x="8930496" y="4969097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90631561" name="Flussdiagramm: Verzweigung 127"/>
          <p:cNvSpPr/>
          <p:nvPr/>
        </p:nvSpPr>
        <p:spPr bwMode="auto">
          <a:xfrm>
            <a:off x="9207817" y="5405400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55430953" name="Flussdiagramm: Verzweigung 128"/>
          <p:cNvSpPr/>
          <p:nvPr/>
        </p:nvSpPr>
        <p:spPr bwMode="auto">
          <a:xfrm>
            <a:off x="9717875" y="5607804"/>
            <a:ext cx="101600" cy="101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9307722" name="Bogen 129"/>
          <p:cNvSpPr/>
          <p:nvPr/>
        </p:nvSpPr>
        <p:spPr bwMode="auto">
          <a:xfrm rot="3893540" flipV="1">
            <a:off x="8492881" y="3882655"/>
            <a:ext cx="2169915" cy="1558956"/>
          </a:xfrm>
          <a:prstGeom prst="arc">
            <a:avLst>
              <a:gd name="adj1" fmla="val 16200000"/>
              <a:gd name="adj2" fmla="val 20895059"/>
            </a:avLst>
          </a:prstGeom>
          <a:noFill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11836395" name="Textfeld 130"/>
          <p:cNvSpPr txBox="1"/>
          <p:nvPr/>
        </p:nvSpPr>
        <p:spPr bwMode="auto">
          <a:xfrm>
            <a:off x="9193440" y="5741059"/>
            <a:ext cx="524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1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400" b="0" i="1">
                              <a:latin typeface="Cambria Math"/>
                            </a:rPr>
                            <m:t>  </m:t>
                          </m:r>
                          <m:r>
                            <m:rPr/>
                            <a:rPr lang="de-DE" sz="1400" b="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m:rPr/>
                            <a:rPr lang="de-DE" sz="1400" b="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/>
                        <a:rPr lang="de-DE" sz="1400" b="0" i="1">
                          <a:latin typeface="Cambria Math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endParaRPr lang="en-GB" sz="1400"/>
          </a:p>
        </p:txBody>
      </p:sp>
      <p:sp>
        <p:nvSpPr>
          <p:cNvPr id="853150938" name="Textfeld 132"/>
          <p:cNvSpPr txBox="1"/>
          <p:nvPr/>
        </p:nvSpPr>
        <p:spPr bwMode="auto">
          <a:xfrm>
            <a:off x="9976208" y="4971914"/>
            <a:ext cx="144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de-DE" sz="1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400" b="0" i="1">
                              <a:latin typeface="Cambria Math"/>
                            </a:rPr>
                            <m:t>  </m:t>
                          </m:r>
                          <m:r>
                            <m:rPr/>
                            <a:rPr lang="de-DE" sz="1400" b="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m:rPr/>
                            <a:rPr lang="de-DE" sz="1400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 lang="de-DE" sz="1400" b="0" i="1">
                          <a:latin typeface="Cambria Math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r>
              <a:rPr lang="en-GB" sz="1400"/>
              <a:t>= const</a:t>
            </a:r>
            <a:r>
              <a:rPr lang="en-GB"/>
              <a:t>.</a:t>
            </a:r>
            <a:endParaRPr/>
          </a:p>
        </p:txBody>
      </p:sp>
      <p:sp>
        <p:nvSpPr>
          <p:cNvPr id="1174730585" name="Textfeld 133"/>
          <p:cNvSpPr txBox="1"/>
          <p:nvPr/>
        </p:nvSpPr>
        <p:spPr bwMode="auto">
          <a:xfrm>
            <a:off x="9976208" y="5205420"/>
            <a:ext cx="144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de-DE" sz="1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400" b="0" i="1">
                              <a:latin typeface="Cambria Math"/>
                            </a:rPr>
                            <m:t>  </m:t>
                          </m:r>
                          <m:r>
                            <m:rPr/>
                            <a:rPr lang="de-DE" sz="1400" b="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m:rPr/>
                            <a:rPr lang="de-DE" sz="1400" b="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 lang="de-DE" sz="1400" b="0" i="1">
                          <a:latin typeface="Cambria Math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r>
              <a:rPr lang="en-GB" sz="1400"/>
              <a:t>= const</a:t>
            </a:r>
            <a:r>
              <a:rPr lang="en-GB"/>
              <a:t>.</a:t>
            </a:r>
            <a:endParaRPr/>
          </a:p>
        </p:txBody>
      </p:sp>
      <p:sp>
        <p:nvSpPr>
          <p:cNvPr id="639764675" name="Textfeld 134"/>
          <p:cNvSpPr txBox="1"/>
          <p:nvPr/>
        </p:nvSpPr>
        <p:spPr bwMode="auto">
          <a:xfrm>
            <a:off x="1365756" y="3221464"/>
            <a:ext cx="4810255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1600" b="0" i="1">
                          <a:latin typeface="Cambria Math"/>
                        </a:rPr>
                        <m:t>𝑣</m:t>
                      </m:r>
                      <m:r>
                        <m:rPr/>
                        <a:rPr lang="de-DE" sz="1600" b="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m:rPr/>
                            <a:rPr lang="de-DE" sz="1600" b="0" i="1">
                              <a:latin typeface="Cambria Math"/>
                            </a:rPr>
                            <m:t> ∗</m:t>
                          </m:r>
                          <m:sSub>
                            <m:sSubPr>
                              <m:ctrlPr>
                                <a:rPr lang="de-DE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  </m:t>
                              </m:r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/>
                            <a:rPr lang="de-DE" sz="1600" b="0" i="1">
                              <a:latin typeface="Cambria Math"/>
                            </a:rPr>
                            <m:t> ∗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  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  </m:t>
                              </m:r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(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/>
                            <a:rPr lang="de-DE" sz="1600" b="0" i="1">
                              <a:latin typeface="Cambria Math"/>
                            </a:rPr>
                            <m:t> + </m:t>
                          </m:r>
                          <m:sSub>
                            <m:sSubPr>
                              <m:ctrlPr>
                                <a:rPr lang="de-DE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𝑚</m:t>
                              </m:r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r>
                            <m:rPr/>
                            <a:rPr lang="de-DE" sz="1600" b="0" i="1">
                              <a:latin typeface="Cambria Math"/>
                            </a:rPr>
                            <m:t>) ∗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  (</m:t>
                              </m:r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/>
                            <a:rPr lang="de-DE" sz="1600" b="0" i="1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de-DE" sz="1600" i="1"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𝑚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,2 </m:t>
                              </m:r>
                            </m:sub>
                          </m:sSub>
                          <m:r>
                            <m:rPr/>
                            <a:rPr lang="de-DE" sz="1600" b="0" i="1">
                              <a:latin typeface="Cambria Math"/>
                            </a:rPr>
                            <m:t>∗(1+</m:t>
                          </m:r>
                          <m:f>
                            <m:fPr>
                              <m:type m:val="lin"/>
                              <m:ctrlPr>
                                <a:rPr lang="de-DE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/>
                                    <a:rPr lang="de-DE" sz="1600" b="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/>
                                    <a:rPr lang="de-DE" sz="1600" b="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den>
                          </m:f>
                          <m:r>
                            <m:rPr/>
                            <a:rPr lang="de-DE" sz="1600" i="1">
                              <a:latin typeface="Cambria Math"/>
                            </a:rPr>
                            <m:t>)</m:t>
                          </m:r>
                          <m:r>
                            <m:rPr/>
                            <a:rPr lang="de-DE" sz="1600" b="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1600"/>
          </a:p>
        </p:txBody>
      </p:sp>
      <p:sp>
        <p:nvSpPr>
          <p:cNvPr id="1718163917" name="Textfeld 135"/>
          <p:cNvSpPr txBox="1"/>
          <p:nvPr/>
        </p:nvSpPr>
        <p:spPr bwMode="auto">
          <a:xfrm>
            <a:off x="5982337" y="2684918"/>
            <a:ext cx="38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800" baseline="30000">
                <a:latin typeface="Arial"/>
                <a:cs typeface="Arial"/>
              </a:rPr>
              <a:t>[</a:t>
            </a:r>
            <a:r>
              <a:rPr lang="de-DE" baseline="30000">
                <a:latin typeface="Arial"/>
                <a:cs typeface="Arial"/>
              </a:rPr>
              <a:t>1</a:t>
            </a:r>
            <a:r>
              <a:rPr lang="de-DE" sz="1800" baseline="30000">
                <a:latin typeface="Arial"/>
                <a:cs typeface="Arial"/>
              </a:rPr>
              <a:t>]</a:t>
            </a:r>
            <a:endParaRPr lang="en-GB"/>
          </a:p>
        </p:txBody>
      </p:sp>
      <p:sp>
        <p:nvSpPr>
          <p:cNvPr id="1710318529" name="Textfeld 136"/>
          <p:cNvSpPr txBox="1"/>
          <p:nvPr/>
        </p:nvSpPr>
        <p:spPr bwMode="auto">
          <a:xfrm rot="16199999">
            <a:off x="8097157" y="3693558"/>
            <a:ext cx="978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>
                          <m:nor m:val="on"/>
                        </m:rPr>
                        <a:rPr lang="de-DE" sz="1400"/>
                        <m:t>[</m:t>
                      </m:r>
                      <m:r>
                        <m:rPr>
                          <m:nor m:val="on"/>
                        </m:rPr>
                        <a:rPr lang="de-DE" sz="1400"/>
                        <m:t>U</m:t>
                      </m:r>
                      <m:r>
                        <m:rPr>
                          <m:nor m:val="on"/>
                        </m:rPr>
                        <a:rPr lang="de-DE" sz="1400"/>
                        <m:t> </m:t>
                      </m:r>
                      <m:r>
                        <m:rPr>
                          <m:nor m:val="on"/>
                        </m:rPr>
                        <a:rPr lang="de-DE" sz="1400"/>
                        <m:t>mg</m:t>
                      </m:r>
                      <m:r>
                        <m:rPr>
                          <m:nor m:val="on"/>
                        </m:rPr>
                        <a:rPr lang="de-DE" sz="1400" baseline="30000"/>
                        <m:t>-1</m:t>
                      </m:r>
                      <m:r>
                        <m:rPr>
                          <m:nor m:val="on"/>
                        </m:rPr>
                        <a:rPr lang="de-DE" sz="1400"/>
                        <m:t>]</m:t>
                      </m:r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910197771" name="Textfeld 137"/>
          <p:cNvSpPr txBox="1"/>
          <p:nvPr/>
        </p:nvSpPr>
        <p:spPr bwMode="auto">
          <a:xfrm rot="16199999">
            <a:off x="8076157" y="5135306"/>
            <a:ext cx="978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>
                          <m:nor m:val="on"/>
                        </m:rPr>
                        <a:rPr lang="de-DE" sz="1400"/>
                        <m:t>[</m:t>
                      </m:r>
                      <m:r>
                        <m:rPr>
                          <m:nor m:val="on"/>
                        </m:rPr>
                        <a:rPr lang="de-DE" sz="1400"/>
                        <m:t>U</m:t>
                      </m:r>
                      <m:r>
                        <m:rPr>
                          <m:nor m:val="on"/>
                        </m:rPr>
                        <a:rPr lang="de-DE" sz="1400"/>
                        <m:t> </m:t>
                      </m:r>
                      <m:r>
                        <m:rPr>
                          <m:nor m:val="on"/>
                        </m:rPr>
                        <a:rPr lang="de-DE" sz="1400"/>
                        <m:t>mg</m:t>
                      </m:r>
                      <m:r>
                        <m:rPr>
                          <m:nor m:val="on"/>
                        </m:rPr>
                        <a:rPr lang="de-DE" sz="1400" baseline="30000"/>
                        <m:t>-1</m:t>
                      </m:r>
                      <m:r>
                        <m:rPr>
                          <m:nor m:val="on"/>
                        </m:rPr>
                        <a:rPr lang="de-DE" sz="1400"/>
                        <m:t>]</m:t>
                      </m:r>
                    </m:oMath>
                  </m:oMathPara>
                </a14:m>
              </mc:Choice>
              <mc:Fallback/>
            </mc:AlternateContent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1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1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9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10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4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22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6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67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33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3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52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86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6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9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5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9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21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6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70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1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2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2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57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14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0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32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4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48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13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43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3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75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81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3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3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83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1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73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9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76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19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897207" grpId="0"/>
      <p:bldP spid="582897207" grpId="1"/>
      <p:bldP spid="1049358454" grpId="0" animBg="1"/>
      <p:bldP spid="1272430070" grpId="0" animBg="1"/>
      <p:bldP spid="551675546" grpId="0" animBg="1"/>
      <p:bldP spid="1827336308" grpId="0" animBg="1"/>
      <p:bldP spid="1055934963" grpId="0" animBg="1"/>
      <p:bldP spid="1969526463" grpId="0" animBg="1"/>
      <p:bldP spid="561866037" grpId="0" animBg="1"/>
      <p:bldP spid="248662305" grpId="0" animBg="1"/>
      <p:bldP spid="1011756393" grpId="0" animBg="1"/>
      <p:bldP spid="1500487659" grpId="0" animBg="1"/>
      <p:bldP spid="535797227" grpId="0"/>
      <p:bldP spid="1171452141" grpId="0"/>
      <p:bldP spid="1223946093" grpId="0"/>
      <p:bldP spid="2082218012" grpId="0" animBg="1"/>
      <p:bldP spid="152564811" grpId="0" animBg="1"/>
      <p:bldP spid="1499709024" grpId="0" animBg="1"/>
      <p:bldP spid="1207222090" grpId="0" animBg="1"/>
      <p:bldP spid="341827631" grpId="0" animBg="1"/>
      <p:bldP spid="537571676" grpId="0" animBg="1"/>
      <p:bldP spid="1636144676" grpId="0" animBg="1"/>
      <p:bldP spid="449436225" grpId="0" animBg="1"/>
      <p:bldP spid="1640304151" grpId="0"/>
      <p:bldP spid="1196325869" grpId="0"/>
      <p:bldP spid="1773130334" grpId="0" animBg="1"/>
      <p:bldP spid="1654439877" grpId="0" animBg="1"/>
      <p:bldP spid="87836691" grpId="0" animBg="1"/>
      <p:bldP spid="1800752886" grpId="0" animBg="1"/>
      <p:bldP spid="1580810894" grpId="0" animBg="1"/>
      <p:bldP spid="1390631561" grpId="0" animBg="1"/>
      <p:bldP spid="1555430953" grpId="0" animBg="1"/>
      <p:bldP spid="149307722" grpId="0" animBg="1"/>
      <p:bldP spid="1511836395" grpId="0"/>
      <p:bldP spid="853150938" grpId="0"/>
      <p:bldP spid="1174730585" grpId="0"/>
      <p:bldP spid="639764675" grpId="0"/>
      <p:bldP spid="1718163917" grpId="0"/>
      <p:bldP spid="1710318529" grpId="0"/>
      <p:bldP spid="9101977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842423" name="Grafik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338" t="0" r="32890" b="0"/>
          <a:stretch/>
        </p:blipFill>
        <p:spPr bwMode="auto">
          <a:xfrm>
            <a:off x="6432273" y="2751604"/>
            <a:ext cx="3201505" cy="2520000"/>
          </a:xfrm>
          <a:prstGeom prst="rect">
            <a:avLst/>
          </a:prstGeom>
        </p:spPr>
      </p:pic>
      <p:sp>
        <p:nvSpPr>
          <p:cNvPr id="1843970789" name="Titel 2"/>
          <p:cNvSpPr>
            <a:spLocks noGrp="1"/>
          </p:cNvSpPr>
          <p:nvPr>
            <p:ph type="title"/>
          </p:nvPr>
        </p:nvSpPr>
        <p:spPr bwMode="auto">
          <a:xfrm>
            <a:off x="510815" y="40579"/>
            <a:ext cx="11170369" cy="493457"/>
          </a:xfrm>
        </p:spPr>
        <p:txBody>
          <a:bodyPr/>
          <a:lstStyle/>
          <a:p>
            <a:pPr>
              <a:defRPr/>
            </a:pPr>
            <a:r>
              <a:rPr lang="de-DE"/>
              <a:t>Untersuchung der </a:t>
            </a:r>
            <a:r>
              <a:rPr lang="de-DE"/>
              <a:t>Cofakorpräferenz</a:t>
            </a:r>
            <a:endParaRPr lang="en-GB"/>
          </a:p>
        </p:txBody>
      </p:sp>
      <p:sp>
        <p:nvSpPr>
          <p:cNvPr id="277278411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800"/>
              <a:t>[1] </a:t>
            </a:r>
            <a:r>
              <a:rPr lang="de-DE" sz="800"/>
              <a:t>Schlieben et al., </a:t>
            </a:r>
            <a:r>
              <a:rPr lang="en-GB" sz="800" i="1"/>
              <a:t>Journal of molecular biology </a:t>
            </a:r>
            <a:r>
              <a:rPr lang="en-GB" sz="800"/>
              <a:t>(2005), 349, 801–813</a:t>
            </a:r>
            <a:endParaRPr/>
          </a:p>
          <a:p>
            <a:pPr>
              <a:defRPr/>
            </a:pPr>
            <a:endParaRPr lang="en-GB"/>
          </a:p>
        </p:txBody>
      </p:sp>
      <p:pic>
        <p:nvPicPr>
          <p:cNvPr id="307023352" name="Grafik 4" descr="Touchscreen mit einfarbiger Füllu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11341" y="40579"/>
            <a:ext cx="422230" cy="422230"/>
          </a:xfrm>
          <a:prstGeom prst="rect">
            <a:avLst/>
          </a:prstGeom>
        </p:spPr>
      </p:pic>
      <p:sp>
        <p:nvSpPr>
          <p:cNvPr id="1749067911" name="Rechteck 11"/>
          <p:cNvSpPr/>
          <p:nvPr/>
        </p:nvSpPr>
        <p:spPr bwMode="auto">
          <a:xfrm>
            <a:off x="211341" y="534038"/>
            <a:ext cx="11769318" cy="152071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20895928" name="Rechteck 13"/>
          <p:cNvSpPr/>
          <p:nvPr/>
        </p:nvSpPr>
        <p:spPr bwMode="auto">
          <a:xfrm>
            <a:off x="211340" y="2141093"/>
            <a:ext cx="11769318" cy="314290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30790242" name="Rechteck 14"/>
          <p:cNvSpPr/>
          <p:nvPr/>
        </p:nvSpPr>
        <p:spPr bwMode="auto">
          <a:xfrm>
            <a:off x="211341" y="5383126"/>
            <a:ext cx="11769318" cy="739768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18501852" name="Gruppieren 17"/>
          <p:cNvGrpSpPr/>
          <p:nvPr/>
        </p:nvGrpSpPr>
        <p:grpSpPr bwMode="auto">
          <a:xfrm>
            <a:off x="1480198" y="5468402"/>
            <a:ext cx="4463402" cy="476532"/>
            <a:chOff x="4408648" y="5099982"/>
            <a:chExt cx="4463402" cy="476532"/>
          </a:xfrm>
        </p:grpSpPr>
        <p:pic>
          <p:nvPicPr>
            <p:cNvPr id="19" name="Grafik 18" descr="Abwärtstrend-Diagramm mit einfarbiger Füllung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/>
          </p:blipFill>
          <p:spPr bwMode="auto">
            <a:xfrm>
              <a:off x="4408648" y="5099982"/>
              <a:ext cx="476532" cy="476532"/>
            </a:xfrm>
            <a:prstGeom prst="rect">
              <a:avLst/>
            </a:prstGeom>
          </p:spPr>
        </p:pic>
        <p:sp>
          <p:nvSpPr>
            <p:cNvPr id="20" name="Textfeld 19"/>
            <p:cNvSpPr txBox="1"/>
            <p:nvPr/>
          </p:nvSpPr>
          <p:spPr bwMode="auto">
            <a:xfrm>
              <a:off x="4885180" y="5165309"/>
              <a:ext cx="39868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Mutanten zeigen Einbuße an Aktivität</a:t>
              </a:r>
              <a:endParaRPr/>
            </a:p>
          </p:txBody>
        </p:sp>
      </p:grpSp>
      <p:grpSp>
        <p:nvGrpSpPr>
          <p:cNvPr id="1881345604" name="Gruppieren 20"/>
          <p:cNvGrpSpPr/>
          <p:nvPr/>
        </p:nvGrpSpPr>
        <p:grpSpPr bwMode="auto">
          <a:xfrm>
            <a:off x="6085506" y="5480129"/>
            <a:ext cx="5548385" cy="476532"/>
            <a:chOff x="320076" y="5088273"/>
            <a:chExt cx="5548385" cy="476532"/>
          </a:xfrm>
        </p:grpSpPr>
        <p:pic>
          <p:nvPicPr>
            <p:cNvPr id="22" name="Grafik 21" descr="Abzeichen Tick1 mit einfarbiger Füllung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/>
          </p:blipFill>
          <p:spPr bwMode="auto">
            <a:xfrm>
              <a:off x="320076" y="5088273"/>
              <a:ext cx="476532" cy="476532"/>
            </a:xfrm>
            <a:prstGeom prst="rect">
              <a:avLst/>
            </a:prstGeom>
          </p:spPr>
        </p:pic>
        <p:sp>
          <p:nvSpPr>
            <p:cNvPr id="23" name="Textfeld 22"/>
            <p:cNvSpPr txBox="1"/>
            <p:nvPr/>
          </p:nvSpPr>
          <p:spPr bwMode="auto">
            <a:xfrm>
              <a:off x="778455" y="5167106"/>
              <a:ext cx="50900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Wechsel der </a:t>
              </a:r>
              <a:r>
                <a:rPr lang="de-DE"/>
                <a:t>Cofaktorpräferenz</a:t>
              </a:r>
              <a:r>
                <a:rPr lang="de-DE"/>
                <a:t> </a:t>
              </a:r>
              <a:endParaRPr/>
            </a:p>
          </p:txBody>
        </p:sp>
      </p:grpSp>
      <p:sp>
        <p:nvSpPr>
          <p:cNvPr id="996216288" name="Textfeld 28"/>
          <p:cNvSpPr txBox="1"/>
          <p:nvPr/>
        </p:nvSpPr>
        <p:spPr bwMode="auto">
          <a:xfrm>
            <a:off x="6432273" y="624623"/>
            <a:ext cx="4854852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BBB59"/>
              </a:buClr>
              <a:buFont typeface="Wingdings"/>
              <a:buChar char="§"/>
              <a:defRPr/>
            </a:pPr>
            <a:r>
              <a:rPr lang="de-DE"/>
              <a:t>Versuche mit Modellreaktion </a:t>
            </a:r>
            <a:r>
              <a:rPr lang="de-DE" baseline="30000"/>
              <a:t>[1]</a:t>
            </a:r>
            <a:endParaRPr/>
          </a:p>
          <a:p>
            <a:pPr marL="285750" indent="-285750">
              <a:lnSpc>
                <a:spcPct val="150000"/>
              </a:lnSpc>
              <a:buClr>
                <a:srgbClr val="9BBB59"/>
              </a:buClr>
              <a:buFont typeface="Wingdings"/>
              <a:buChar char="§"/>
              <a:defRPr/>
            </a:pPr>
            <a:r>
              <a:rPr lang="de-DE"/>
              <a:t>Oxidation von Phenylethanol</a:t>
            </a:r>
            <a:endParaRPr/>
          </a:p>
          <a:p>
            <a:pPr marL="285750" indent="-285750">
              <a:lnSpc>
                <a:spcPct val="150000"/>
              </a:lnSpc>
              <a:buClr>
                <a:srgbClr val="9BBB59"/>
              </a:buClr>
              <a:buFont typeface="Wingdings"/>
              <a:buChar char="§"/>
              <a:defRPr/>
            </a:pPr>
            <a:r>
              <a:rPr lang="de-DE"/>
              <a:t>Vergleich: Wildtyp (</a:t>
            </a:r>
            <a:r>
              <a:rPr lang="de-DE"/>
              <a:t>wt</a:t>
            </a:r>
            <a:r>
              <a:rPr lang="de-DE"/>
              <a:t>), G37D, R38P</a:t>
            </a:r>
            <a:endParaRPr/>
          </a:p>
        </p:txBody>
      </p:sp>
      <p:pic>
        <p:nvPicPr>
          <p:cNvPr id="180662740" name="Grafik 6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 bwMode="auto">
          <a:xfrm>
            <a:off x="2064684" y="570941"/>
            <a:ext cx="3421716" cy="1399027"/>
          </a:xfrm>
          <a:prstGeom prst="rect">
            <a:avLst/>
          </a:prstGeom>
        </p:spPr>
      </p:pic>
      <p:pic>
        <p:nvPicPr>
          <p:cNvPr id="231797892" name="Grafik 1"/>
          <p:cNvPicPr>
            <a:picLocks noChangeAspect="1"/>
          </p:cNvPicPr>
          <p:nvPr/>
        </p:nvPicPr>
        <p:blipFill>
          <a:blip r:embed="rId3"/>
          <a:srcRect l="-9" t="0" r="67237" b="0"/>
          <a:stretch/>
        </p:blipFill>
        <p:spPr bwMode="auto">
          <a:xfrm>
            <a:off x="2114446" y="2751604"/>
            <a:ext cx="3201505" cy="2520000"/>
          </a:xfrm>
          <a:prstGeom prst="rect">
            <a:avLst/>
          </a:prstGeom>
        </p:spPr>
      </p:pic>
      <p:sp>
        <p:nvSpPr>
          <p:cNvPr id="775345206" name="Textfeld 5"/>
          <p:cNvSpPr txBox="1"/>
          <p:nvPr/>
        </p:nvSpPr>
        <p:spPr bwMode="auto">
          <a:xfrm>
            <a:off x="2695480" y="2232633"/>
            <a:ext cx="239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Maximale Reaktionsgeschwindigkeit</a:t>
            </a:r>
            <a:endParaRPr/>
          </a:p>
        </p:txBody>
      </p:sp>
      <p:sp>
        <p:nvSpPr>
          <p:cNvPr id="1190902262" name="Textfeld 7"/>
          <p:cNvSpPr txBox="1"/>
          <p:nvPr/>
        </p:nvSpPr>
        <p:spPr bwMode="auto">
          <a:xfrm>
            <a:off x="6876050" y="2232633"/>
            <a:ext cx="261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Michaelis-Menten Konstante</a:t>
            </a:r>
            <a:endParaRPr/>
          </a:p>
          <a:p>
            <a:pPr algn="ctr">
              <a:defRPr/>
            </a:pPr>
            <a:r>
              <a:rPr lang="de-DE" sz="1400"/>
              <a:t>(Cofaktor)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9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4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4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0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4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345206" grpId="0"/>
      <p:bldP spid="11909022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4838563" name="Grafik 2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3529" t="0" r="31137" b="0"/>
          <a:stretch/>
        </p:blipFill>
        <p:spPr bwMode="auto">
          <a:xfrm>
            <a:off x="6345643" y="2572796"/>
            <a:ext cx="3467869" cy="2520000"/>
          </a:xfrm>
          <a:prstGeom prst="rect">
            <a:avLst/>
          </a:prstGeom>
        </p:spPr>
      </p:pic>
      <p:pic>
        <p:nvPicPr>
          <p:cNvPr id="1161874723" name="Grafik 27"/>
          <p:cNvPicPr>
            <a:picLocks noChangeAspect="1"/>
          </p:cNvPicPr>
          <p:nvPr/>
        </p:nvPicPr>
        <p:blipFill>
          <a:blip r:embed="rId3"/>
          <a:srcRect l="0" t="0" r="65048" b="0"/>
          <a:stretch/>
        </p:blipFill>
        <p:spPr bwMode="auto">
          <a:xfrm>
            <a:off x="2187102" y="2547897"/>
            <a:ext cx="3430409" cy="2520000"/>
          </a:xfrm>
          <a:prstGeom prst="rect">
            <a:avLst/>
          </a:prstGeom>
        </p:spPr>
      </p:pic>
      <p:sp>
        <p:nvSpPr>
          <p:cNvPr id="1274877497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685228723" name="Titel 2"/>
          <p:cNvSpPr>
            <a:spLocks noGrp="1"/>
          </p:cNvSpPr>
          <p:nvPr>
            <p:ph type="title"/>
          </p:nvPr>
        </p:nvSpPr>
        <p:spPr bwMode="auto">
          <a:xfrm>
            <a:off x="510815" y="40579"/>
            <a:ext cx="11170369" cy="493457"/>
          </a:xfrm>
        </p:spPr>
        <p:txBody>
          <a:bodyPr/>
          <a:lstStyle/>
          <a:p>
            <a:pPr>
              <a:defRPr/>
            </a:pPr>
            <a:r>
              <a:rPr lang="de-DE"/>
              <a:t>Vergleich der Varianten - Zielreaktion</a:t>
            </a:r>
            <a:endParaRPr lang="en-GB"/>
          </a:p>
        </p:txBody>
      </p:sp>
      <p:pic>
        <p:nvPicPr>
          <p:cNvPr id="1098631708" name="Grafik 5" descr="Touchscreen mit einfarbiger Füllu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11341" y="40579"/>
            <a:ext cx="422230" cy="422230"/>
          </a:xfrm>
          <a:prstGeom prst="rect">
            <a:avLst/>
          </a:prstGeom>
        </p:spPr>
      </p:pic>
      <p:sp>
        <p:nvSpPr>
          <p:cNvPr id="1023074651" name="Rechteck 9"/>
          <p:cNvSpPr/>
          <p:nvPr/>
        </p:nvSpPr>
        <p:spPr bwMode="auto">
          <a:xfrm>
            <a:off x="211340" y="2141094"/>
            <a:ext cx="11769318" cy="290878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11796956" name="Rechteck 10"/>
          <p:cNvSpPr/>
          <p:nvPr/>
        </p:nvSpPr>
        <p:spPr bwMode="auto">
          <a:xfrm>
            <a:off x="211341" y="5135717"/>
            <a:ext cx="11769318" cy="98717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1332420936" name="Gruppieren 14"/>
          <p:cNvGrpSpPr/>
          <p:nvPr/>
        </p:nvGrpSpPr>
        <p:grpSpPr bwMode="auto">
          <a:xfrm>
            <a:off x="2077061" y="5129954"/>
            <a:ext cx="3912984" cy="473668"/>
            <a:chOff x="395536" y="5085184"/>
            <a:chExt cx="3912984" cy="473668"/>
          </a:xfrm>
        </p:grpSpPr>
        <p:pic>
          <p:nvPicPr>
            <p:cNvPr id="16" name="Grafik 15" descr="Bodybuilder mit einfarbiger Füllung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/>
          </p:blipFill>
          <p:spPr bwMode="auto">
            <a:xfrm>
              <a:off x="395536" y="5085184"/>
              <a:ext cx="473668" cy="473668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 bwMode="auto">
            <a:xfrm>
              <a:off x="754033" y="5135105"/>
              <a:ext cx="35544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Höchste Aktivität bei Wildtyp</a:t>
              </a:r>
              <a:endParaRPr/>
            </a:p>
          </p:txBody>
        </p:sp>
      </p:grpSp>
      <p:grpSp>
        <p:nvGrpSpPr>
          <p:cNvPr id="1114903605" name="Gruppieren 17"/>
          <p:cNvGrpSpPr/>
          <p:nvPr/>
        </p:nvGrpSpPr>
        <p:grpSpPr bwMode="auto">
          <a:xfrm>
            <a:off x="5990045" y="5141398"/>
            <a:ext cx="5551899" cy="473668"/>
            <a:chOff x="4200504" y="5269760"/>
            <a:chExt cx="5551899" cy="473668"/>
          </a:xfrm>
        </p:grpSpPr>
        <p:pic>
          <p:nvPicPr>
            <p:cNvPr id="19" name="Grafik 18" descr="Schlüssel mit einfarbiger Füllung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/>
          </p:blipFill>
          <p:spPr bwMode="auto">
            <a:xfrm>
              <a:off x="4200504" y="5269760"/>
              <a:ext cx="473668" cy="473668"/>
            </a:xfrm>
            <a:prstGeom prst="rect">
              <a:avLst/>
            </a:prstGeom>
          </p:spPr>
        </p:pic>
        <p:sp>
          <p:nvSpPr>
            <p:cNvPr id="20" name="Textfeld 19"/>
            <p:cNvSpPr txBox="1"/>
            <p:nvPr/>
          </p:nvSpPr>
          <p:spPr bwMode="auto">
            <a:xfrm>
              <a:off x="4674172" y="5321928"/>
              <a:ext cx="50782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Mutanten: Ähnliche Affinität zum Cofaktor</a:t>
              </a:r>
              <a:endParaRPr/>
            </a:p>
          </p:txBody>
        </p:sp>
      </p:grpSp>
      <p:grpSp>
        <p:nvGrpSpPr>
          <p:cNvPr id="1914519070" name="Gruppieren 20"/>
          <p:cNvGrpSpPr/>
          <p:nvPr/>
        </p:nvGrpSpPr>
        <p:grpSpPr bwMode="auto">
          <a:xfrm>
            <a:off x="3906760" y="5659092"/>
            <a:ext cx="4378478" cy="473668"/>
            <a:chOff x="2596412" y="5506780"/>
            <a:chExt cx="4378478" cy="473668"/>
          </a:xfrm>
        </p:grpSpPr>
        <p:pic>
          <p:nvPicPr>
            <p:cNvPr id="22" name="Grafik 21" descr="Podium mit einfarbiger Füllung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/>
          </p:blipFill>
          <p:spPr bwMode="auto">
            <a:xfrm>
              <a:off x="2596412" y="5506780"/>
              <a:ext cx="473668" cy="473668"/>
            </a:xfrm>
            <a:prstGeom prst="rect">
              <a:avLst/>
            </a:prstGeom>
          </p:spPr>
        </p:pic>
        <p:sp>
          <p:nvSpPr>
            <p:cNvPr id="23" name="Textfeld 22"/>
            <p:cNvSpPr txBox="1"/>
            <p:nvPr/>
          </p:nvSpPr>
          <p:spPr bwMode="auto">
            <a:xfrm>
              <a:off x="3095701" y="5584713"/>
              <a:ext cx="38791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G37D wird genauer charakterisiert</a:t>
              </a:r>
              <a:endParaRPr/>
            </a:p>
          </p:txBody>
        </p:sp>
      </p:grpSp>
      <p:sp>
        <p:nvSpPr>
          <p:cNvPr id="931603145" name="Rechteck 2"/>
          <p:cNvSpPr/>
          <p:nvPr/>
        </p:nvSpPr>
        <p:spPr bwMode="auto">
          <a:xfrm>
            <a:off x="4143594" y="566805"/>
            <a:ext cx="4708220" cy="1449137"/>
          </a:xfrm>
          <a:prstGeom prst="rect">
            <a:avLst/>
          </a:prstGeom>
          <a:solidFill>
            <a:schemeClr val="tx1">
              <a:alpha val="31999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graphicFrame>
        <p:nvGraphicFramePr>
          <p:cNvPr id="1459065776" name="Tabelle 7"/>
          <p:cNvGraphicFramePr>
            <a:graphicFrameLocks xmlns:a="http://schemas.openxmlformats.org/drawingml/2006/main" noGrp="1"/>
          </p:cNvGraphicFramePr>
          <p:nvPr/>
        </p:nvGraphicFramePr>
        <p:xfrm>
          <a:off x="10009265" y="3112707"/>
          <a:ext cx="1429656" cy="7924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533186"/>
                <a:gridCol w="896470"/>
              </a:tblGrid>
              <a:tr h="0">
                <a:tc>
                  <a:txBody>
                    <a:bodyPr/>
                    <a:p>
                      <a:pPr algn="l">
                        <a:defRPr/>
                      </a:pPr>
                      <a:endParaRPr lang="de-DE" sz="700" b="1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wt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NADP</a:t>
                      </a:r>
                      <a:r>
                        <a:rPr lang="de-DE" sz="700" i="0" baseline="30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G37D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NAD</a:t>
                      </a:r>
                      <a:r>
                        <a:rPr lang="de-DE" sz="700" i="0" baseline="30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R38P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de-DE" sz="7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NAD</a:t>
                      </a:r>
                      <a:r>
                        <a:rPr lang="de-DE" sz="700" i="0" baseline="30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lang="de-DE" sz="7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4241399" name="Textfeld 28"/>
          <p:cNvSpPr txBox="1"/>
          <p:nvPr/>
        </p:nvSpPr>
        <p:spPr bwMode="auto">
          <a:xfrm>
            <a:off x="2850654" y="2125769"/>
            <a:ext cx="239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maximale Reaktionsgeschwindigkeit</a:t>
            </a:r>
            <a:endParaRPr/>
          </a:p>
        </p:txBody>
      </p:sp>
      <p:sp>
        <p:nvSpPr>
          <p:cNvPr id="1044104649" name="Textfeld 30"/>
          <p:cNvSpPr txBox="1"/>
          <p:nvPr/>
        </p:nvSpPr>
        <p:spPr bwMode="auto">
          <a:xfrm>
            <a:off x="6551304" y="2163597"/>
            <a:ext cx="346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Michaelis-Menten Konstante</a:t>
            </a:r>
            <a:endParaRPr/>
          </a:p>
          <a:p>
            <a:pPr algn="ctr">
              <a:defRPr/>
            </a:pPr>
            <a:r>
              <a:rPr lang="de-DE" sz="1400"/>
              <a:t>(Cofaktor)</a:t>
            </a:r>
            <a:endParaRPr/>
          </a:p>
        </p:txBody>
      </p:sp>
      <p:pic>
        <p:nvPicPr>
          <p:cNvPr id="532671124" name="Grafik 40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/>
        </p:blipFill>
        <p:spPr bwMode="auto">
          <a:xfrm>
            <a:off x="1813800" y="606113"/>
            <a:ext cx="8564400" cy="1449137"/>
          </a:xfrm>
          <a:prstGeom prst="rect">
            <a:avLst/>
          </a:prstGeom>
        </p:spPr>
      </p:pic>
      <p:sp>
        <p:nvSpPr>
          <p:cNvPr id="1186015556" name="Rechteck 41"/>
          <p:cNvSpPr/>
          <p:nvPr/>
        </p:nvSpPr>
        <p:spPr bwMode="auto">
          <a:xfrm>
            <a:off x="211341" y="534038"/>
            <a:ext cx="11769318" cy="152071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06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87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10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90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3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51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41399" grpId="0"/>
      <p:bldP spid="10441046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0913942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643635564" name="Titel 2"/>
          <p:cNvSpPr>
            <a:spLocks noGrp="1"/>
          </p:cNvSpPr>
          <p:nvPr>
            <p:ph type="title"/>
          </p:nvPr>
        </p:nvSpPr>
        <p:spPr bwMode="auto">
          <a:xfrm>
            <a:off x="510815" y="40579"/>
            <a:ext cx="11170369" cy="493457"/>
          </a:xfrm>
        </p:spPr>
        <p:txBody>
          <a:bodyPr/>
          <a:lstStyle/>
          <a:p>
            <a:pPr>
              <a:defRPr/>
            </a:pPr>
            <a:r>
              <a:rPr lang="de-DE"/>
              <a:t>Kinetische Charakterisierung von G37D</a:t>
            </a:r>
            <a:endParaRPr lang="en-GB"/>
          </a:p>
        </p:txBody>
      </p:sp>
      <p:pic>
        <p:nvPicPr>
          <p:cNvPr id="281447752" name="Grafik 8" descr="Recherch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9456" y="92713"/>
            <a:ext cx="387190" cy="389189"/>
          </a:xfrm>
          <a:prstGeom prst="rect">
            <a:avLst/>
          </a:prstGeom>
        </p:spPr>
      </p:pic>
      <p:sp>
        <p:nvSpPr>
          <p:cNvPr id="242216321" name="Textfeld 3"/>
          <p:cNvSpPr txBox="1"/>
          <p:nvPr/>
        </p:nvSpPr>
        <p:spPr bwMode="auto">
          <a:xfrm>
            <a:off x="2715391" y="2189571"/>
            <a:ext cx="5119030" cy="97045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cap="none" spc="0">
                <a:solidFill>
                  <a:srgbClr val="000000"/>
                </a:solidFill>
              </a:defRPr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en-GB" sz="1600" i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 lang="en-GB" sz="1600" i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alnScr m:val="off"/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m:rPr/>
                                <a:rPr lang="de-DE" sz="16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m:rPr/>
                                <a:rPr lang="de-DE" sz="16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𝑚𝑎𝑥</m:t>
                              </m:r>
                              <m:r>
                                <m:rPr/>
                                <a:rPr lang="de-DE" sz="16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m:rPr/>
                                <a:rPr lang="de-DE" sz="16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𝑎𝑝𝑝</m:t>
                              </m:r>
                            </m:sup>
                          </m:sSubSup>
                          <m:r>
                            <m:rPr/>
                            <a:rPr lang="en-GB" sz="1600" i="0">
                              <a:latin typeface="Cambria Math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𝑃𝐷</m:t>
                              </m:r>
                            </m:sub>
                          </m:sSub>
                          <m:r>
                            <m:rPr/>
                            <a:rPr lang="en-GB" sz="1600" i="0">
                              <a:latin typeface="Cambria Math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𝑁𝐴𝐷</m:t>
                                  </m:r>
                                </m:e>
                                <m:sup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m:rPr/>
                                <a:rPr lang="en-GB" sz="1600" i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alnScr m:val="off"/>
                                  <m:ctrlPr>
                                    <a:rPr lang="en-GB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/>
                                    <a:rPr lang="de-DE" sz="1600" b="0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m:rPr/>
                                    <a:rPr lang="de-DE" sz="1600" b="0" i="1">
                                      <a:latin typeface="Cambria Math"/>
                                    </a:rPr>
                                    <m:t>𝑃𝐷</m:t>
                                  </m:r>
                                </m:sub>
                                <m:sup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𝑎𝑝𝑝</m:t>
                                  </m:r>
                                </m:sup>
                              </m:sSubSup>
                            </m:e>
                          </m:d>
                          <m:r>
                            <m:rPr/>
                            <a:rPr lang="en-GB" sz="1600" i="0">
                              <a:latin typeface="Cambria Math"/>
                            </a:rPr>
                            <m:t>∗(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𝑁𝐴𝐷</m:t>
                                  </m:r>
                                </m:e>
                                <m:sup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m:rPr/>
                            <a:rPr lang="en-GB" sz="1600" i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alnScr m:val="off"/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𝑚</m:t>
                              </m:r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𝑁𝐴𝐷</m:t>
                                  </m:r>
                                </m:e>
                                <m:sup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𝑎𝑝𝑝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sz="160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𝑁𝐴𝐷</m:t>
                                      </m:r>
                                      <m:r>
                                        <m:rPr/>
                                        <a:rPr lang="de-DE" sz="1600" b="0" i="1">
                                          <a:latin typeface="Cambria Math"/>
                                        </a:rPr>
                                        <m:t>𝐻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alnScr m:val="off"/>
                                      <m:ctrlPr>
                                        <a:rPr lang="en-GB" sz="16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/>
                                        <a:rPr lang="de-DE" sz="1600" i="1">
                                          <a:latin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de-DE" sz="1600" b="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m:rPr/>
                                        <a:rPr lang="de-DE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lang="de-DE" sz="1600" b="0" i="1">
                                          <a:latin typeface="Cambria Math"/>
                                        </a:rPr>
                                        <m:t>𝑁𝐴𝐷𝐻</m:t>
                                      </m:r>
                                    </m:sub>
                                    <m:sup>
                                      <m:r>
                                        <m:rPr/>
                                        <a:rPr lang="de-DE" sz="1600" i="1">
                                          <a:latin typeface="Cambria Math"/>
                                        </a:rPr>
                                        <m:t>𝑎𝑝𝑝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m:rPr/>
                            <a:rPr lang="en-GB" sz="1600" i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1800" b="0" i="0" u="none" strike="noStrike" cap="none" spc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705734143" name="Textfeld 3"/>
          <p:cNvSpPr txBox="1"/>
          <p:nvPr/>
        </p:nvSpPr>
        <p:spPr bwMode="auto">
          <a:xfrm>
            <a:off x="2714144" y="3043191"/>
            <a:ext cx="6763710" cy="104689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cap="none" spc="0">
                <a:solidFill>
                  <a:srgbClr val="000000"/>
                </a:solidFill>
              </a:defRPr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en-GB" sz="1600" i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 lang="en-GB" sz="1600" i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alnScr m:val="off"/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,2</m:t>
                              </m:r>
                            </m:sub>
                            <m:sup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𝑎𝑝𝑝</m:t>
                              </m:r>
                            </m:sup>
                          </m:sSubSup>
                          <m:r>
                            <m:rPr/>
                            <a:rPr lang="en-GB" sz="1600" i="0">
                              <a:latin typeface="Cambria Math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𝐿𝑎𝑐𝑡𝑜𝑙</m:t>
                              </m:r>
                            </m:sub>
                          </m:sSub>
                          <m:r>
                            <m:rPr/>
                            <a:rPr lang="en-GB" sz="1600" i="0">
                              <a:latin typeface="Cambria Math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𝑁𝐴𝐷𝐻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𝐿𝑎𝑐𝑡𝑜𝑙</m:t>
                                  </m:r>
                                </m:sub>
                              </m:sSub>
                              <m:r>
                                <m:rPr/>
                                <a:rPr lang="en-GB" sz="1600" i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alnScr m:val="off"/>
                                  <m:ctrlPr>
                                    <a:rPr lang="en-GB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m:rPr/>
                                    <a:rPr lang="de-DE" sz="1600" b="0" i="1">
                                      <a:latin typeface="Cambria Math"/>
                                    </a:rPr>
                                    <m:t>𝐿𝑎𝑐𝑡𝑜𝑙</m:t>
                                  </m:r>
                                </m:sub>
                                <m:sup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𝑎𝑝𝑝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GB" sz="1600" i="0">
                                      <a:latin typeface="Cambria Math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GB" sz="1600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/>
                                            <a:rPr lang="en-GB" sz="16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/>
                                            <a:rPr lang="en-GB" sz="1600" i="1">
                                              <a:latin typeface="Cambria Math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/>
                                            <a:rPr lang="en-GB" sz="16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m:rPr/>
                                            <a:rPr lang="en-GB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m:rPr/>
                                            <a:rPr lang="en-GB" sz="1600" i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/>
                                            <a:rPr lang="en-GB" sz="1600" i="1">
                                              <a:latin typeface="Cambria Math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m:rPr/>
                            <a:rPr lang="en-GB" sz="1600" i="0">
                              <a:latin typeface="Cambria Math"/>
                            </a:rPr>
                            <m:t>∗(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𝑁𝐴𝐷𝐻</m:t>
                              </m:r>
                            </m:sub>
                          </m:sSub>
                          <m:r>
                            <m:rPr/>
                            <a:rPr lang="en-GB" sz="1600" i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alnScr m:val="off"/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𝑚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m:rPr/>
                                <a:rPr lang="de-DE" sz="1600" b="0" i="1">
                                  <a:latin typeface="Cambria Math"/>
                                </a:rPr>
                                <m:t>𝑁𝐴𝐷𝐻</m:t>
                              </m:r>
                            </m:sub>
                            <m:sup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𝑎𝑝𝑝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sz="1600" i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de-DE" sz="1600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/>
                                            <a:rPr lang="de-DE" sz="1600" i="1">
                                              <a:latin typeface="Cambria Math"/>
                                            </a:rPr>
                                            <m:t>𝑁𝐴𝐷</m:t>
                                          </m:r>
                                        </m:e>
                                        <m:sup>
                                          <m:r>
                                            <m:rPr/>
                                            <a:rPr lang="de-DE" sz="16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alnScr m:val="off"/>
                                      <m:ctrlPr>
                                        <a:rPr lang="en-GB" sz="16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/>
                                        <a:rPr lang="de-DE" sz="1600" i="1">
                                          <a:latin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de-DE" sz="1600" b="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m:rPr/>
                                        <a:rPr lang="de-DE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de-DE" sz="1600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/>
                                            <a:rPr lang="de-DE" sz="1600" i="1">
                                              <a:latin typeface="Cambria Math"/>
                                            </a:rPr>
                                            <m:t>𝑁𝐴𝐷</m:t>
                                          </m:r>
                                        </m:e>
                                        <m:sup>
                                          <m:r>
                                            <m:rPr/>
                                            <a:rPr lang="de-DE" sz="16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m:rPr/>
                                        <a:rPr lang="de-DE" sz="1600" i="1">
                                          <a:latin typeface="Cambria Math"/>
                                        </a:rPr>
                                        <m:t>𝑎𝑝𝑝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m:rPr/>
                            <a:rPr lang="de-DE" sz="1600" b="0" i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1800" b="0" i="0" u="none" strike="noStrike" cap="none" spc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24887700" name="Textfeld 3"/>
          <p:cNvSpPr txBox="1"/>
          <p:nvPr/>
        </p:nvSpPr>
        <p:spPr bwMode="auto">
          <a:xfrm>
            <a:off x="2714144" y="3986983"/>
            <a:ext cx="4344651" cy="78598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cap="none" spc="0">
                <a:solidFill>
                  <a:srgbClr val="000000"/>
                </a:solidFill>
              </a:defRPr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en-GB" sz="1600" i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/>
                        <a:rPr lang="en-GB" sz="1600" i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alnScr m:val="off"/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,3</m:t>
                              </m:r>
                            </m:sub>
                            <m:sup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𝑎𝑝𝑝</m:t>
                              </m:r>
                            </m:sup>
                          </m:sSubSup>
                          <m:r>
                            <m:rPr/>
                            <a:rPr lang="en-GB" sz="1600" i="0">
                              <a:latin typeface="Cambria Math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𝐿𝑎𝑐𝑡𝑜</m:t>
                              </m:r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m:rPr/>
                            <a:rPr lang="en-GB" sz="1600" i="0">
                              <a:latin typeface="Cambria Math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𝑁𝐴𝐷</m:t>
                                  </m:r>
                                </m:e>
                                <m:sup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𝐿𝑎𝑐𝑡𝑜𝑙</m:t>
                                  </m:r>
                                </m:sub>
                              </m:sSub>
                              <m:r>
                                <m:rPr/>
                                <a:rPr lang="en-GB" sz="1600" i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alnScr m:val="off"/>
                                  <m:ctrlPr>
                                    <a:rPr lang="en-GB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m:rPr/>
                                    <a:rPr lang="de-DE" sz="1600" b="0" i="1">
                                      <a:latin typeface="Cambria Math"/>
                                    </a:rPr>
                                    <m:t>𝐿𝑎𝑐𝑡𝑜𝑙</m:t>
                                  </m:r>
                                </m:sub>
                                <m:sup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𝑎𝑝𝑝</m:t>
                                  </m:r>
                                </m:sup>
                              </m:sSubSup>
                            </m:e>
                          </m:d>
                          <m:r>
                            <m:rPr/>
                            <a:rPr lang="en-GB" sz="1600" i="0">
                              <a:latin typeface="Cambria Math"/>
                            </a:rPr>
                            <m:t>∗(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𝑁𝐴𝐷</m:t>
                                  </m:r>
                                </m:e>
                                <m:sup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m:rPr/>
                            <a:rPr lang="en-GB" sz="1600" i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alnScr m:val="off"/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𝑚</m:t>
                              </m:r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𝑁𝐴𝐷</m:t>
                                  </m:r>
                                </m:e>
                                <m:sup>
                                  <m:r>
                                    <m:rPr/>
                                    <a:rPr lang="de-DE" sz="16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>
                              <m:r>
                                <m:rPr/>
                                <a:rPr lang="de-DE" sz="1600" i="1">
                                  <a:latin typeface="Cambria Math"/>
                                </a:rPr>
                                <m:t>𝑎𝑝𝑝</m:t>
                              </m:r>
                            </m:sup>
                          </m:sSubSup>
                          <m:r>
                            <m:rPr/>
                            <a:rPr lang="en-GB" sz="1600" i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1800" b="0" i="0" u="none" strike="noStrike" cap="none" spc="0">
              <a:solidFill>
                <a:srgbClr val="000000"/>
              </a:solidFill>
              <a:latin typeface="Aptos"/>
            </a:endParaRPr>
          </a:p>
        </p:txBody>
      </p:sp>
      <p:grpSp>
        <p:nvGrpSpPr>
          <p:cNvPr id="628252726" name="Gruppieren 15"/>
          <p:cNvGrpSpPr/>
          <p:nvPr/>
        </p:nvGrpSpPr>
        <p:grpSpPr bwMode="auto">
          <a:xfrm>
            <a:off x="4196491" y="5294255"/>
            <a:ext cx="3313476" cy="460248"/>
            <a:chOff x="1002792" y="5317150"/>
            <a:chExt cx="3313476" cy="460248"/>
          </a:xfrm>
        </p:grpSpPr>
        <p:pic>
          <p:nvPicPr>
            <p:cNvPr id="17" name="Grafik 16" descr="Boxhandschuh mit einfarbiger Füllung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/>
          </p:blipFill>
          <p:spPr bwMode="auto">
            <a:xfrm>
              <a:off x="1002792" y="5317150"/>
              <a:ext cx="460248" cy="460248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 bwMode="auto">
            <a:xfrm>
              <a:off x="1463040" y="5362608"/>
              <a:ext cx="2853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Kompetitive Inhibierung</a:t>
              </a:r>
              <a:endParaRPr/>
            </a:p>
          </p:txBody>
        </p:sp>
      </p:grpSp>
      <p:grpSp>
        <p:nvGrpSpPr>
          <p:cNvPr id="782079945" name="Gruppieren 18"/>
          <p:cNvGrpSpPr/>
          <p:nvPr/>
        </p:nvGrpSpPr>
        <p:grpSpPr bwMode="auto">
          <a:xfrm>
            <a:off x="7404114" y="5294255"/>
            <a:ext cx="4682400" cy="693216"/>
            <a:chOff x="5704814" y="5400136"/>
            <a:chExt cx="4682400" cy="693216"/>
          </a:xfrm>
        </p:grpSpPr>
        <p:pic>
          <p:nvPicPr>
            <p:cNvPr id="20" name="Grafik 19" descr="Schließen mit einfarbiger Füllung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/>
          </p:blipFill>
          <p:spPr bwMode="auto">
            <a:xfrm>
              <a:off x="5704814" y="5400136"/>
              <a:ext cx="460248" cy="460248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 bwMode="auto">
            <a:xfrm>
              <a:off x="6095999" y="5447021"/>
              <a:ext cx="42912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Keine Rückreaktion von </a:t>
              </a:r>
              <a:r>
                <a:rPr lang="el-GR" sz="1800"/>
                <a:t>δ</a:t>
              </a:r>
              <a:r>
                <a:rPr lang="de-DE" sz="1800"/>
                <a:t>-</a:t>
              </a:r>
              <a:r>
                <a:rPr lang="de-DE" sz="1800"/>
                <a:t>Valerolacton</a:t>
              </a:r>
              <a:endParaRPr lang="en-GB" sz="1800"/>
            </a:p>
            <a:p>
              <a:pPr>
                <a:defRPr/>
              </a:pPr>
              <a:endParaRPr lang="de-DE"/>
            </a:p>
          </p:txBody>
        </p:sp>
      </p:grpSp>
      <p:grpSp>
        <p:nvGrpSpPr>
          <p:cNvPr id="414895448" name="Gruppieren 21"/>
          <p:cNvGrpSpPr/>
          <p:nvPr/>
        </p:nvGrpSpPr>
        <p:grpSpPr bwMode="auto">
          <a:xfrm>
            <a:off x="386877" y="5325521"/>
            <a:ext cx="3930246" cy="672113"/>
            <a:chOff x="8452955" y="5419812"/>
            <a:chExt cx="3930246" cy="672113"/>
          </a:xfrm>
        </p:grpSpPr>
        <p:pic>
          <p:nvPicPr>
            <p:cNvPr id="23" name="Grafik 22" descr="Übertragen mit einfarbiger Füllung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/>
          </p:blipFill>
          <p:spPr bwMode="auto">
            <a:xfrm>
              <a:off x="8452955" y="5419812"/>
              <a:ext cx="460248" cy="460248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 bwMode="auto">
            <a:xfrm>
              <a:off x="8913203" y="5445594"/>
              <a:ext cx="34699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Gleichgewicht schnell erreicht</a:t>
              </a:r>
              <a:endParaRPr lang="en-GB" sz="1800"/>
            </a:p>
            <a:p>
              <a:pPr>
                <a:defRPr/>
              </a:pPr>
              <a:endParaRPr lang="de-DE"/>
            </a:p>
          </p:txBody>
        </p:sp>
      </p:grpSp>
      <p:sp>
        <p:nvSpPr>
          <p:cNvPr id="323278650" name="Rechteck 46"/>
          <p:cNvSpPr/>
          <p:nvPr/>
        </p:nvSpPr>
        <p:spPr bwMode="auto">
          <a:xfrm>
            <a:off x="211341" y="534038"/>
            <a:ext cx="11769318" cy="152071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03118238" name="Rechteck 47"/>
          <p:cNvSpPr/>
          <p:nvPr/>
        </p:nvSpPr>
        <p:spPr bwMode="auto">
          <a:xfrm>
            <a:off x="211340" y="2141094"/>
            <a:ext cx="11769318" cy="2735706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2325635" name="Rechteck 48"/>
          <p:cNvSpPr/>
          <p:nvPr/>
        </p:nvSpPr>
        <p:spPr bwMode="auto">
          <a:xfrm>
            <a:off x="211341" y="4940832"/>
            <a:ext cx="11769318" cy="118206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0875964" name="Textfeld 9"/>
          <p:cNvSpPr txBox="1"/>
          <p:nvPr/>
        </p:nvSpPr>
        <p:spPr bwMode="auto">
          <a:xfrm>
            <a:off x="3912004" y="827526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en-GB" sz="1800" i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294674284" name="Textfeld 10"/>
          <p:cNvSpPr txBox="1"/>
          <p:nvPr/>
        </p:nvSpPr>
        <p:spPr bwMode="auto">
          <a:xfrm>
            <a:off x="3912004" y="1219586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de-DE" sz="1800" b="0" i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1731248009" name="Textfeld 11"/>
          <p:cNvSpPr txBox="1"/>
          <p:nvPr/>
        </p:nvSpPr>
        <p:spPr bwMode="auto">
          <a:xfrm>
            <a:off x="8586384" y="861679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de-DE" sz="1800" b="0" i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grpSp>
        <p:nvGrpSpPr>
          <p:cNvPr id="1625197973" name="Gruppieren 51"/>
          <p:cNvGrpSpPr/>
          <p:nvPr/>
        </p:nvGrpSpPr>
        <p:grpSpPr bwMode="auto">
          <a:xfrm>
            <a:off x="8603495" y="1201144"/>
            <a:ext cx="284487" cy="369332"/>
            <a:chOff x="8603495" y="1201144"/>
            <a:chExt cx="284487" cy="369332"/>
          </a:xfrm>
        </p:grpSpPr>
        <p:sp>
          <p:nvSpPr>
            <p:cNvPr id="43" name="Textfeld 42"/>
            <p:cNvSpPr txBox="1"/>
            <p:nvPr/>
          </p:nvSpPr>
          <p:spPr bwMode="auto">
            <a:xfrm>
              <a:off x="8603495" y="1201144"/>
              <a:ext cx="2844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en-GB" sz="1800" i="1">
                                <a:solidFill>
                                  <a:srgbClr val="836967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en-GB" sz="18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m:rPr/>
                              <a:rPr lang="de-DE" sz="1800" b="0" i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GB"/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8689965" y="1341581"/>
              <a:ext cx="180906" cy="173029"/>
            </a:xfrm>
            <a:prstGeom prst="line">
              <a:avLst/>
            </a:prstGeom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496080180" name="Grafik 5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 bwMode="auto">
          <a:xfrm>
            <a:off x="1813799" y="563835"/>
            <a:ext cx="8564400" cy="1449137"/>
          </a:xfrm>
          <a:prstGeom prst="rect">
            <a:avLst/>
          </a:prstGeom>
        </p:spPr>
      </p:pic>
      <p:pic>
        <p:nvPicPr>
          <p:cNvPr id="1045893591" name="Grafik 25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/>
        </p:blipFill>
        <p:spPr bwMode="auto">
          <a:xfrm>
            <a:off x="1813799" y="562218"/>
            <a:ext cx="8564400" cy="1333205"/>
          </a:xfrm>
          <a:prstGeom prst="rect">
            <a:avLst/>
          </a:prstGeom>
        </p:spPr>
      </p:pic>
      <p:pic>
        <p:nvPicPr>
          <p:cNvPr id="971715437" name="Grafik 27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 bwMode="auto">
          <a:xfrm>
            <a:off x="1813799" y="563835"/>
            <a:ext cx="8564400" cy="1333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9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8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1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7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5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67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88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4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0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9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216321" grpId="0"/>
      <p:bldP spid="705734143" grpId="0"/>
      <p:bldP spid="1124887700" grpId="0"/>
      <p:bldP spid="260875964" grpId="0"/>
      <p:bldP spid="294674284" grpId="0"/>
      <p:bldP spid="17312480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8663842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42584264" name="Titel 2"/>
          <p:cNvSpPr>
            <a:spLocks noGrp="1"/>
          </p:cNvSpPr>
          <p:nvPr>
            <p:ph type="title"/>
          </p:nvPr>
        </p:nvSpPr>
        <p:spPr bwMode="auto">
          <a:xfrm>
            <a:off x="510815" y="40579"/>
            <a:ext cx="11170369" cy="493457"/>
          </a:xfrm>
        </p:spPr>
        <p:txBody>
          <a:bodyPr/>
          <a:lstStyle/>
          <a:p>
            <a:pPr>
              <a:defRPr/>
            </a:pPr>
            <a:r>
              <a:rPr lang="de-DE"/>
              <a:t>Kinetische Parameter</a:t>
            </a:r>
            <a:endParaRPr lang="en-GB"/>
          </a:p>
        </p:txBody>
      </p:sp>
      <p:pic>
        <p:nvPicPr>
          <p:cNvPr id="1104972511" name="Grafik 5" descr="Recherch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9456" y="92713"/>
            <a:ext cx="387190" cy="389189"/>
          </a:xfrm>
          <a:prstGeom prst="rect">
            <a:avLst/>
          </a:prstGeom>
        </p:spPr>
      </p:pic>
      <p:grpSp>
        <p:nvGrpSpPr>
          <p:cNvPr id="453926044" name="Gruppieren 6"/>
          <p:cNvGrpSpPr/>
          <p:nvPr/>
        </p:nvGrpSpPr>
        <p:grpSpPr bwMode="auto">
          <a:xfrm>
            <a:off x="6279520" y="5400020"/>
            <a:ext cx="4361234" cy="646331"/>
            <a:chOff x="755576" y="5225950"/>
            <a:chExt cx="4361234" cy="646331"/>
          </a:xfrm>
        </p:grpSpPr>
        <p:pic>
          <p:nvPicPr>
            <p:cNvPr id="8" name="Grafik 7" descr="Hürde mit einfarbiger Füllung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/>
          </p:blipFill>
          <p:spPr bwMode="auto">
            <a:xfrm>
              <a:off x="755576" y="5285830"/>
              <a:ext cx="546043" cy="546043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 bwMode="auto">
            <a:xfrm>
              <a:off x="1301619" y="5225950"/>
              <a:ext cx="38151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Limitierung bei der Messung der NADH abhängigen Aktivität </a:t>
              </a:r>
              <a:endParaRPr/>
            </a:p>
          </p:txBody>
        </p:sp>
      </p:grpSp>
      <p:grpSp>
        <p:nvGrpSpPr>
          <p:cNvPr id="1243201240" name="Gruppieren 9"/>
          <p:cNvGrpSpPr/>
          <p:nvPr/>
        </p:nvGrpSpPr>
        <p:grpSpPr bwMode="auto">
          <a:xfrm>
            <a:off x="2850216" y="5445873"/>
            <a:ext cx="1811568" cy="546043"/>
            <a:chOff x="1397976" y="5358665"/>
            <a:chExt cx="1811568" cy="546043"/>
          </a:xfrm>
        </p:grpSpPr>
        <p:pic>
          <p:nvPicPr>
            <p:cNvPr id="11" name="Grafik 10" descr="Stoppuhr 66% mit einfarbiger Füllung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/>
          </p:blipFill>
          <p:spPr bwMode="auto">
            <a:xfrm>
              <a:off x="1397976" y="5358665"/>
              <a:ext cx="546043" cy="546043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 bwMode="auto">
            <a:xfrm>
              <a:off x="1944019" y="5442038"/>
              <a:ext cx="1265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/>
                <a:t>r</a:t>
              </a:r>
              <a:r>
                <a:rPr lang="de-DE" baseline="-25000"/>
                <a:t>1 </a:t>
              </a:r>
              <a:r>
                <a:rPr lang="de-DE"/>
                <a:t>&lt;&lt; r</a:t>
              </a:r>
              <a:r>
                <a:rPr lang="de-DE" baseline="-25000"/>
                <a:t>2</a:t>
              </a:r>
              <a:r>
                <a:rPr lang="de-DE"/>
                <a:t>, r</a:t>
              </a:r>
              <a:r>
                <a:rPr lang="de-DE" baseline="-25000"/>
                <a:t>3</a:t>
              </a:r>
              <a:r>
                <a:rPr lang="de-DE"/>
                <a:t>  </a:t>
              </a:r>
              <a:endParaRPr/>
            </a:p>
          </p:txBody>
        </p:sp>
      </p:grpSp>
      <p:sp>
        <p:nvSpPr>
          <p:cNvPr id="510448249" name="Rechteck 14"/>
          <p:cNvSpPr/>
          <p:nvPr/>
        </p:nvSpPr>
        <p:spPr bwMode="auto">
          <a:xfrm>
            <a:off x="211341" y="534038"/>
            <a:ext cx="11769318" cy="152071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62979012" name="Rechteck 16"/>
          <p:cNvSpPr/>
          <p:nvPr/>
        </p:nvSpPr>
        <p:spPr bwMode="auto">
          <a:xfrm>
            <a:off x="211341" y="5262048"/>
            <a:ext cx="11769318" cy="860846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55954433" name="Textfeld 2"/>
          <p:cNvSpPr txBox="1"/>
          <p:nvPr/>
        </p:nvSpPr>
        <p:spPr bwMode="auto">
          <a:xfrm>
            <a:off x="3912004" y="1219586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de-DE" sz="1800" b="0" i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1903440142" name="Textfeld 13"/>
          <p:cNvSpPr txBox="1"/>
          <p:nvPr/>
        </p:nvSpPr>
        <p:spPr bwMode="auto">
          <a:xfrm>
            <a:off x="8586384" y="861679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de-DE" sz="1800" b="0" i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2143218936" name="Textfeld 28"/>
          <p:cNvSpPr txBox="1"/>
          <p:nvPr/>
        </p:nvSpPr>
        <p:spPr bwMode="auto">
          <a:xfrm>
            <a:off x="3912004" y="827526"/>
            <a:ext cx="28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/>
                            <a:rPr lang="en-GB" sz="1800" i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pic>
        <p:nvPicPr>
          <p:cNvPr id="2118618663" name="Grafik 12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65949" b="0"/>
          <a:stretch/>
        </p:blipFill>
        <p:spPr bwMode="auto">
          <a:xfrm>
            <a:off x="2146702" y="2655704"/>
            <a:ext cx="3356779" cy="2520000"/>
          </a:xfrm>
          <a:prstGeom prst="rect">
            <a:avLst/>
          </a:prstGeom>
        </p:spPr>
      </p:pic>
      <p:pic>
        <p:nvPicPr>
          <p:cNvPr id="1178560608" name="Grafik 17"/>
          <p:cNvPicPr>
            <a:picLocks noChangeAspect="1"/>
          </p:cNvPicPr>
          <p:nvPr/>
        </p:nvPicPr>
        <p:blipFill>
          <a:blip r:embed="rId8"/>
          <a:srcRect l="34466" t="0" r="31483" b="0"/>
          <a:stretch/>
        </p:blipFill>
        <p:spPr bwMode="auto">
          <a:xfrm>
            <a:off x="6688521" y="2655704"/>
            <a:ext cx="3356779" cy="2520000"/>
          </a:xfrm>
          <a:prstGeom prst="rect">
            <a:avLst/>
          </a:prstGeom>
        </p:spPr>
      </p:pic>
      <p:sp>
        <p:nvSpPr>
          <p:cNvPr id="174781496" name="Textfeld 18"/>
          <p:cNvSpPr txBox="1"/>
          <p:nvPr/>
        </p:nvSpPr>
        <p:spPr bwMode="auto">
          <a:xfrm>
            <a:off x="2712731" y="2138123"/>
            <a:ext cx="239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maximale Reaktionsgeschwindigkeit</a:t>
            </a:r>
            <a:endParaRPr/>
          </a:p>
        </p:txBody>
      </p:sp>
      <p:sp>
        <p:nvSpPr>
          <p:cNvPr id="1625859186" name="Textfeld 19"/>
          <p:cNvSpPr txBox="1"/>
          <p:nvPr/>
        </p:nvSpPr>
        <p:spPr bwMode="auto">
          <a:xfrm>
            <a:off x="6995090" y="2138123"/>
            <a:ext cx="291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Michaelis-Menten Konstante</a:t>
            </a:r>
            <a:endParaRPr/>
          </a:p>
          <a:p>
            <a:pPr algn="ctr">
              <a:defRPr/>
            </a:pPr>
            <a:r>
              <a:rPr lang="de-DE" sz="1400"/>
              <a:t>(Cofaktor)</a:t>
            </a:r>
            <a:endParaRPr/>
          </a:p>
        </p:txBody>
      </p:sp>
      <p:pic>
        <p:nvPicPr>
          <p:cNvPr id="769477763" name="Grafik 20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1813799" y="563835"/>
            <a:ext cx="8564400" cy="1333205"/>
          </a:xfrm>
          <a:prstGeom prst="rect">
            <a:avLst/>
          </a:prstGeom>
        </p:spPr>
      </p:pic>
      <p:sp>
        <p:nvSpPr>
          <p:cNvPr id="1078911070" name="Rechteck 15"/>
          <p:cNvSpPr/>
          <p:nvPr/>
        </p:nvSpPr>
        <p:spPr bwMode="auto">
          <a:xfrm>
            <a:off x="211340" y="2141094"/>
            <a:ext cx="11769318" cy="303461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20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61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85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6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81496" grpId="0"/>
      <p:bldP spid="1625859186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bg1">
            <a:lumMod val="95000"/>
          </a:schemeClr>
        </a:solidFill>
        <a:ln w="12700">
          <a:solidFill>
            <a:schemeClr val="tx1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onlyoffice/8.3.3.18</Application>
  <PresentationFormat>On-screen Show (4:3)</PresentationFormat>
  <Paragraphs>0</Paragraphs>
  <Slides>45</Slides>
  <Notes>45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Verfahrenstechnische Optimierung der biokatalytischen Herstellung von Hydroxylysin durch Pseudomonas taiwanensis mit D-Xylose als Kohlenstoffquelle</dc:title>
  <dc:creator>Hamza, Djamal</dc:creator>
  <cp:lastModifiedBy>Berger, Antonia (a.berger@fz-juelich.de)</cp:lastModifiedBy>
  <cp:revision>61</cp:revision>
  <dcterms:modified xsi:type="dcterms:W3CDTF">2025-07-03T07:49:16Z</dcterms:modified>
</cp:coreProperties>
</file>