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260" r:id="rId4"/>
    <p:sldId id="311" r:id="rId5"/>
    <p:sldId id="312" r:id="rId6"/>
    <p:sldId id="313" r:id="rId7"/>
    <p:sldId id="314" r:id="rId8"/>
    <p:sldId id="318" r:id="rId9"/>
    <p:sldId id="262" r:id="rId10"/>
    <p:sldId id="316" r:id="rId11"/>
    <p:sldId id="31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F65C7-5790-4E6D-8CC6-FFFB8AC50724}">
  <a:tblStyle styleId="{28BF65C7-5790-4E6D-8CC6-FFFB8AC50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06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9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5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1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54545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tx1"/>
                </a:solidFill>
              </a:rPr>
              <a:t>Proiect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Structuri</a:t>
            </a:r>
            <a:r>
              <a:rPr lang="en-US" sz="4800" dirty="0">
                <a:solidFill>
                  <a:schemeClr val="tx1"/>
                </a:solidFill>
              </a:rPr>
              <a:t> de Date: </a:t>
            </a:r>
            <a:r>
              <a:rPr lang="en-US" sz="4800" dirty="0" err="1">
                <a:solidFill>
                  <a:schemeClr val="tx1"/>
                </a:solidFill>
              </a:rPr>
              <a:t>Tema</a:t>
            </a:r>
            <a:r>
              <a:rPr lang="en-US" sz="4800" dirty="0">
                <a:solidFill>
                  <a:schemeClr val="tx1"/>
                </a:solidFill>
              </a:rPr>
              <a:t> 1 - </a:t>
            </a:r>
            <a:r>
              <a:rPr lang="en-US" sz="4800" dirty="0" err="1">
                <a:solidFill>
                  <a:schemeClr val="tx1"/>
                </a:solidFill>
              </a:rPr>
              <a:t>Laborator</a:t>
            </a:r>
            <a:endParaRPr sz="48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025" cy="66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Antonia-Adelina Popovici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Grupa</a:t>
            </a:r>
            <a:r>
              <a:rPr lang="en-US" dirty="0"/>
              <a:t> 131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50B46-6475-4676-AD70-581DA2A0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03"/>
            <a:ext cx="9144000" cy="47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34BF6E-523A-4287-9D03-108ED41B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600" dirty="0" err="1">
                <a:solidFill>
                  <a:schemeClr val="dk1"/>
                </a:solidFill>
              </a:rPr>
              <a:t>Sortari</a:t>
            </a:r>
            <a:endParaRPr lang="en-US" dirty="0">
              <a:solidFill>
                <a:schemeClr val="dk1"/>
              </a:solidFill>
            </a:endParaRP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</a:rPr>
              <a:t>Radix Sort</a:t>
            </a: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</a:rPr>
              <a:t>Merge Sort</a:t>
            </a: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</a:rPr>
              <a:t>Shell Sort</a:t>
            </a: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</a:rPr>
              <a:t>Counting Sort</a:t>
            </a: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</a:rPr>
              <a:t>Insertion Sort</a:t>
            </a:r>
          </a:p>
          <a:p>
            <a:pPr marL="457200" lvl="1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Teste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713226" y="1596759"/>
            <a:ext cx="3316334" cy="260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Complexitate</a:t>
            </a:r>
            <a:r>
              <a:rPr lang="en-US" dirty="0"/>
              <a:t>: </a:t>
            </a:r>
            <a:r>
              <a:rPr lang="en-US" b="1" dirty="0"/>
              <a:t>O(</a:t>
            </a:r>
            <a:r>
              <a:rPr lang="en-US" b="1" dirty="0" err="1"/>
              <a:t>kn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b="1" dirty="0"/>
          </a:p>
          <a:p>
            <a:pPr marL="285750" indent="-285750"/>
            <a:r>
              <a:rPr lang="en-US" dirty="0"/>
              <a:t>Este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 err="1"/>
              <a:t>Avantaje</a:t>
            </a:r>
            <a:r>
              <a:rPr lang="ro-MD" dirty="0"/>
              <a:t>:</a:t>
            </a:r>
            <a:endParaRPr lang="en-US" dirty="0"/>
          </a:p>
          <a:p>
            <a:pPr marL="742950" lvl="1" indent="-285750" algn="l"/>
            <a:r>
              <a:rPr lang="ro-MD" dirty="0"/>
              <a:t>Eficient</a:t>
            </a:r>
          </a:p>
          <a:p>
            <a:pPr marL="742950" lvl="1" indent="-285750" algn="l"/>
            <a:r>
              <a:rPr lang="ro-MD" dirty="0"/>
              <a:t>Stabil</a:t>
            </a:r>
          </a:p>
          <a:p>
            <a:pPr marL="742950" lvl="1" indent="-285750" algn="l"/>
            <a:r>
              <a:rPr lang="ro-MD" dirty="0"/>
              <a:t>Pot fi sortate cuvinte, numere etc.</a:t>
            </a:r>
            <a:endParaRPr lang="en-US" dirty="0"/>
          </a:p>
          <a:p>
            <a:pPr marL="285750" indent="-285750"/>
            <a:r>
              <a:rPr lang="en-US" dirty="0" err="1"/>
              <a:t>Dezavantaje</a:t>
            </a:r>
            <a:r>
              <a:rPr lang="ro-MD" dirty="0"/>
              <a:t>:</a:t>
            </a:r>
          </a:p>
          <a:p>
            <a:pPr marL="742950" lvl="1" indent="-285750" algn="l"/>
            <a:r>
              <a:rPr lang="ro-MD" dirty="0"/>
              <a:t>Implementarea este dificilă</a:t>
            </a:r>
          </a:p>
          <a:p>
            <a:pPr marL="742950" lvl="1" indent="-285750" algn="l"/>
            <a:r>
              <a:rPr lang="ro-MD" dirty="0"/>
              <a:t>Consumă multă memorie alocată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 Sort (LSD)</a:t>
            </a:r>
            <a:endParaRPr dirty="0"/>
          </a:p>
        </p:txBody>
      </p:sp>
      <p:pic>
        <p:nvPicPr>
          <p:cNvPr id="5122" name="Picture 2" descr="Summary of ten classic sorting algorithms - animation demonstration">
            <a:extLst>
              <a:ext uri="{FF2B5EF4-FFF2-40B4-BE49-F238E27FC236}">
                <a16:creationId xmlns:a16="http://schemas.microsoft.com/office/drawing/2014/main" id="{355BB1D3-9763-49D2-A6DE-3EC957DF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60" y="1410346"/>
            <a:ext cx="5013759" cy="28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  <p:sp>
        <p:nvSpPr>
          <p:cNvPr id="8" name="Google Shape;284;p40">
            <a:extLst>
              <a:ext uri="{FF2B5EF4-FFF2-40B4-BE49-F238E27FC236}">
                <a16:creationId xmlns:a16="http://schemas.microsoft.com/office/drawing/2014/main" id="{1F305D3A-7687-4061-8051-F38DC5885EE0}"/>
              </a:ext>
            </a:extLst>
          </p:cNvPr>
          <p:cNvSpPr txBox="1">
            <a:spLocks/>
          </p:cNvSpPr>
          <p:nvPr/>
        </p:nvSpPr>
        <p:spPr>
          <a:xfrm>
            <a:off x="713624" y="1682000"/>
            <a:ext cx="4140999" cy="258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US" dirty="0" err="1"/>
              <a:t>Complexitate</a:t>
            </a:r>
            <a:r>
              <a:rPr lang="en-US" dirty="0"/>
              <a:t>: </a:t>
            </a:r>
            <a:r>
              <a:rPr lang="en-US" b="1" dirty="0"/>
              <a:t>O(</a:t>
            </a:r>
            <a:r>
              <a:rPr lang="ro-MD" b="1" dirty="0"/>
              <a:t>nlog</a:t>
            </a:r>
            <a:r>
              <a:rPr lang="en-US" b="1" dirty="0"/>
              <a:t>n)</a:t>
            </a:r>
            <a:r>
              <a:rPr lang="en-US" dirty="0"/>
              <a:t> </a:t>
            </a:r>
            <a:endParaRPr lang="en-US" b="1" dirty="0"/>
          </a:p>
          <a:p>
            <a:pPr marL="285750" indent="-285750"/>
            <a:r>
              <a:rPr lang="ro-MD" dirty="0"/>
              <a:t>Este o sortare prin interclasare care utilizează metoda </a:t>
            </a:r>
            <a:r>
              <a:rPr lang="ro-MD" b="1" dirty="0"/>
              <a:t>Divide et Impera</a:t>
            </a:r>
            <a:r>
              <a:rPr lang="ro-MD" dirty="0"/>
              <a:t>.</a:t>
            </a:r>
            <a:endParaRPr lang="en-US" dirty="0"/>
          </a:p>
          <a:p>
            <a:pPr marL="285750" indent="-285750"/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742950" lvl="1" indent="-285750" algn="l"/>
            <a:r>
              <a:rPr lang="ro-MD" dirty="0"/>
              <a:t>Eficient</a:t>
            </a:r>
          </a:p>
          <a:p>
            <a:pPr marL="742950" lvl="1" indent="-285750" algn="l"/>
            <a:r>
              <a:rPr lang="ro-MD" dirty="0"/>
              <a:t>Stabil</a:t>
            </a:r>
            <a:endParaRPr lang="en-US" dirty="0"/>
          </a:p>
          <a:p>
            <a:pPr marL="285750" indent="-285750"/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marL="742950" lvl="1" indent="-285750" algn="l"/>
            <a:r>
              <a:rPr lang="ro-MD" dirty="0"/>
              <a:t>Nu este la fel de rapid ca </a:t>
            </a:r>
            <a:r>
              <a:rPr lang="ro-MD" i="1" dirty="0"/>
              <a:t>Quick Sort</a:t>
            </a:r>
            <a:endParaRPr lang="en-US" i="1" dirty="0"/>
          </a:p>
          <a:p>
            <a:pPr marL="0" indent="0">
              <a:buFont typeface="Montserrat"/>
              <a:buNone/>
            </a:pPr>
            <a:endParaRPr lang="en-US" dirty="0"/>
          </a:p>
        </p:txBody>
      </p:sp>
      <p:pic>
        <p:nvPicPr>
          <p:cNvPr id="4100" name="Picture 4" descr="Merge sort - Wikipedia">
            <a:extLst>
              <a:ext uri="{FF2B5EF4-FFF2-40B4-BE49-F238E27FC236}">
                <a16:creationId xmlns:a16="http://schemas.microsoft.com/office/drawing/2014/main" id="{F0ADF10A-586A-4013-BA5E-3756AB3A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28" y="1431654"/>
            <a:ext cx="3916552" cy="23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  <p:sp>
        <p:nvSpPr>
          <p:cNvPr id="10" name="Google Shape;284;p40">
            <a:extLst>
              <a:ext uri="{FF2B5EF4-FFF2-40B4-BE49-F238E27FC236}">
                <a16:creationId xmlns:a16="http://schemas.microsoft.com/office/drawing/2014/main" id="{5B95FE80-1CC5-4112-BB03-808ADF7DB2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6169" y="1650569"/>
            <a:ext cx="4154215" cy="261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Complexitate</a:t>
            </a:r>
            <a:r>
              <a:rPr lang="en-US" dirty="0"/>
              <a:t>: </a:t>
            </a:r>
            <a:r>
              <a:rPr lang="ro-MD" b="1" dirty="0"/>
              <a:t>O(nlogn) </a:t>
            </a:r>
            <a:r>
              <a:rPr lang="ro-MD" dirty="0"/>
              <a:t>(în cel mai bun caz)</a:t>
            </a:r>
            <a:r>
              <a:rPr lang="en-US" dirty="0"/>
              <a:t> </a:t>
            </a:r>
            <a:endParaRPr lang="ro-MD" dirty="0"/>
          </a:p>
          <a:p>
            <a:pPr marL="285750" indent="-285750"/>
            <a:r>
              <a:rPr lang="en-US" dirty="0"/>
              <a:t>Este </a:t>
            </a:r>
            <a:r>
              <a:rPr lang="ro-MD" dirty="0"/>
              <a:t>o generalizare a algoritmului </a:t>
            </a:r>
            <a:r>
              <a:rPr lang="ro-MD" i="1" dirty="0"/>
              <a:t>Insertion Sort</a:t>
            </a:r>
            <a:r>
              <a:rPr lang="ro-MD" dirty="0"/>
              <a:t>.</a:t>
            </a:r>
            <a:endParaRPr lang="en-US" dirty="0"/>
          </a:p>
          <a:p>
            <a:pPr marL="285750" indent="-285750"/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742950" lvl="1" indent="-285750" algn="l"/>
            <a:r>
              <a:rPr lang="en-US" dirty="0" err="1"/>
              <a:t>Vitez</a:t>
            </a:r>
            <a:r>
              <a:rPr lang="ro-MD" dirty="0"/>
              <a:t>ă îmbunătățită față de </a:t>
            </a:r>
            <a:r>
              <a:rPr lang="ro-MD" i="1" dirty="0"/>
              <a:t>Bubble Sort</a:t>
            </a:r>
          </a:p>
          <a:p>
            <a:pPr marL="742950" lvl="1" indent="-285750" algn="l"/>
            <a:r>
              <a:rPr lang="ro-MD" dirty="0"/>
              <a:t>Este foarte eficient pentru vectori de mărime medie</a:t>
            </a:r>
          </a:p>
          <a:p>
            <a:pPr marL="285750" indent="-285750"/>
            <a:r>
              <a:rPr lang="en-US" dirty="0" err="1"/>
              <a:t>Dezavantaje</a:t>
            </a:r>
            <a:r>
              <a:rPr lang="ro-MD" dirty="0"/>
              <a:t>:</a:t>
            </a:r>
          </a:p>
          <a:p>
            <a:pPr marL="742950" lvl="1" indent="-285750" algn="l"/>
            <a:r>
              <a:rPr lang="ro-MD" dirty="0"/>
              <a:t>Algoritm complex</a:t>
            </a:r>
          </a:p>
          <a:p>
            <a:pPr marL="742950" lvl="1" indent="-285750" algn="l"/>
            <a:r>
              <a:rPr lang="ro-MD" dirty="0"/>
              <a:t>Nu este la fel de eficient ca </a:t>
            </a:r>
            <a:r>
              <a:rPr lang="ro-MD" i="1" dirty="0"/>
              <a:t>Quick Sort</a:t>
            </a:r>
            <a:r>
              <a:rPr lang="ro-MD" dirty="0"/>
              <a:t> sau </a:t>
            </a:r>
            <a:r>
              <a:rPr lang="ro-MD" i="1" dirty="0"/>
              <a:t>Merge Sort</a:t>
            </a:r>
            <a:endParaRPr lang="en-US" i="1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5A518A-41BE-4048-B5E3-ECB645A9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93" y="1080684"/>
            <a:ext cx="26384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  <p:pic>
        <p:nvPicPr>
          <p:cNvPr id="1026" name="Picture 2" descr="Counting Sort GIF - Counting Sort - Discover &amp; Share GIFs">
            <a:extLst>
              <a:ext uri="{FF2B5EF4-FFF2-40B4-BE49-F238E27FC236}">
                <a16:creationId xmlns:a16="http://schemas.microsoft.com/office/drawing/2014/main" id="{9794DEA8-D247-4C9F-9489-47CEDBBC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55" y="1574573"/>
            <a:ext cx="4717735" cy="259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84;p40">
            <a:extLst>
              <a:ext uri="{FF2B5EF4-FFF2-40B4-BE49-F238E27FC236}">
                <a16:creationId xmlns:a16="http://schemas.microsoft.com/office/drawing/2014/main" id="{71671D6B-6D9D-49BF-84EC-3F722E987F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691" y="1574573"/>
            <a:ext cx="4154215" cy="261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Complexitate</a:t>
            </a:r>
            <a:r>
              <a:rPr lang="en-US" dirty="0"/>
              <a:t>: </a:t>
            </a:r>
            <a:r>
              <a:rPr lang="ro-MD" b="1" dirty="0"/>
              <a:t>O(k+n)</a:t>
            </a:r>
            <a:r>
              <a:rPr lang="en-US" dirty="0"/>
              <a:t> </a:t>
            </a:r>
            <a:endParaRPr lang="ro-MD" dirty="0"/>
          </a:p>
          <a:p>
            <a:pPr marL="285750" indent="-285750"/>
            <a:r>
              <a:rPr lang="en-US" dirty="0"/>
              <a:t>Este </a:t>
            </a:r>
            <a:r>
              <a:rPr lang="ro-MD" dirty="0"/>
              <a:t>un algoritm de sortare ce se bazează pe numărare.</a:t>
            </a:r>
            <a:endParaRPr lang="en-US" i="1" dirty="0"/>
          </a:p>
          <a:p>
            <a:pPr marL="285750" indent="-285750"/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742950" lvl="1" indent="-285750" algn="l"/>
            <a:r>
              <a:rPr lang="ro-MD" dirty="0"/>
              <a:t>Complexitate liniară</a:t>
            </a:r>
          </a:p>
          <a:p>
            <a:pPr marL="742950" lvl="1" indent="-285750" algn="l"/>
            <a:r>
              <a:rPr lang="ro-MD" dirty="0"/>
              <a:t>Stabil</a:t>
            </a:r>
          </a:p>
          <a:p>
            <a:pPr marL="742950" lvl="1" indent="-285750" algn="l"/>
            <a:r>
              <a:rPr lang="ro-MD" dirty="0"/>
              <a:t>Nu folosește mult spațiu</a:t>
            </a:r>
          </a:p>
          <a:p>
            <a:pPr marL="285750" indent="-285750"/>
            <a:r>
              <a:rPr lang="en-US" dirty="0" err="1"/>
              <a:t>Dezavantaje</a:t>
            </a:r>
            <a:r>
              <a:rPr lang="ro-MD" dirty="0"/>
              <a:t>:</a:t>
            </a:r>
          </a:p>
          <a:p>
            <a:pPr marL="742950" lvl="1" indent="-285750" algn="l"/>
            <a:r>
              <a:rPr lang="ro-MD" dirty="0"/>
              <a:t>Pentru numere foarte mari, algoritmul este foarte lent</a:t>
            </a:r>
            <a:endParaRPr lang="en-US" i="1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2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Sort</a:t>
            </a:r>
            <a:endParaRPr dirty="0"/>
          </a:p>
        </p:txBody>
      </p:sp>
      <p:pic>
        <p:nvPicPr>
          <p:cNvPr id="2050" name="Picture 2" descr="Sorting Algorithms: Insertion Sort | by Stephen Galvan | Medium">
            <a:extLst>
              <a:ext uri="{FF2B5EF4-FFF2-40B4-BE49-F238E27FC236}">
                <a16:creationId xmlns:a16="http://schemas.microsoft.com/office/drawing/2014/main" id="{B1A76442-5518-40AD-A30D-CE8CABA8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28" y="1089349"/>
            <a:ext cx="4990453" cy="332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84;p40">
            <a:extLst>
              <a:ext uri="{FF2B5EF4-FFF2-40B4-BE49-F238E27FC236}">
                <a16:creationId xmlns:a16="http://schemas.microsoft.com/office/drawing/2014/main" id="{16132E1A-DCB3-445F-9ADB-53CC6C415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6169" y="1650569"/>
            <a:ext cx="4154215" cy="261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Complexitate</a:t>
            </a:r>
            <a:r>
              <a:rPr lang="en-US" dirty="0"/>
              <a:t>: </a:t>
            </a:r>
            <a:r>
              <a:rPr lang="ro-MD" b="1" dirty="0"/>
              <a:t>O(n*n)</a:t>
            </a:r>
            <a:endParaRPr lang="ro-MD" dirty="0"/>
          </a:p>
          <a:p>
            <a:pPr marL="285750" indent="-285750"/>
            <a:r>
              <a:rPr lang="ro-MD" dirty="0"/>
              <a:t>Ideea de bază este inserarea unui anumit element în șirul deja sortat al predecesorilor săi.</a:t>
            </a:r>
            <a:endParaRPr lang="en-US" dirty="0"/>
          </a:p>
          <a:p>
            <a:pPr marL="285750" indent="-285750"/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742950" lvl="1" indent="-285750" algn="l"/>
            <a:r>
              <a:rPr lang="ro-MD" dirty="0"/>
              <a:t>Algoritm simplu</a:t>
            </a:r>
          </a:p>
          <a:p>
            <a:pPr marL="742950" lvl="1" indent="-285750" algn="l"/>
            <a:r>
              <a:rPr lang="ro-MD" dirty="0"/>
              <a:t>Stabil</a:t>
            </a:r>
          </a:p>
          <a:p>
            <a:pPr marL="742950" lvl="1" indent="-285750" algn="l"/>
            <a:r>
              <a:rPr lang="ro-MD" dirty="0"/>
              <a:t>Algoritm eficient daca numerele sunt cât de cât sortate deja</a:t>
            </a:r>
          </a:p>
          <a:p>
            <a:pPr marL="285750" indent="-285750"/>
            <a:r>
              <a:rPr lang="en-US" dirty="0" err="1"/>
              <a:t>Dezavantaje</a:t>
            </a:r>
            <a:r>
              <a:rPr lang="ro-MD" dirty="0"/>
              <a:t>:</a:t>
            </a:r>
          </a:p>
          <a:p>
            <a:pPr marL="742950" lvl="1" indent="-285750" algn="l"/>
            <a:r>
              <a:rPr lang="ro-MD" dirty="0"/>
              <a:t>Este ineficient pentru numere mari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7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6F59-0E09-4656-9FE5-8099A0401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FAD5-8F30-4B65-90D7-36EC7F9E4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subtitle here if you need it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FFCE7-76F4-490C-89FB-0C579DD8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978"/>
            <a:ext cx="9144000" cy="4307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260</Words>
  <Application>Microsoft Office PowerPoint</Application>
  <PresentationFormat>On-screen Show (16:9)</PresentationFormat>
  <Paragraphs>61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Vidaloka</vt:lpstr>
      <vt:lpstr>Arial</vt:lpstr>
      <vt:lpstr>Montserrat</vt:lpstr>
      <vt:lpstr>Lato</vt:lpstr>
      <vt:lpstr>Minimalist Business Slides by Slidesgo</vt:lpstr>
      <vt:lpstr>Proiect Structuri de Date: Tema 1 - Laborator</vt:lpstr>
      <vt:lpstr>Cuprins</vt:lpstr>
      <vt:lpstr>Radix Sort (LSD)</vt:lpstr>
      <vt:lpstr>Merge Sort</vt:lpstr>
      <vt:lpstr>Shell Sort</vt:lpstr>
      <vt:lpstr>Counting Sort</vt:lpstr>
      <vt:lpstr>Insertion Sort</vt:lpstr>
      <vt:lpstr>Teste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Date: Tema 1 - Laborator</dc:title>
  <dc:creator>Popovici Antonia</dc:creator>
  <cp:lastModifiedBy>Popovici   Antonia-Adelina</cp:lastModifiedBy>
  <cp:revision>14</cp:revision>
  <dcterms:modified xsi:type="dcterms:W3CDTF">2022-03-14T19:49:21Z</dcterms:modified>
</cp:coreProperties>
</file>