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4"/>
  </p:notesMasterIdLst>
  <p:handoutMasterIdLst>
    <p:handoutMasterId r:id="rId45"/>
  </p:handoutMasterIdLst>
  <p:sldIdLst>
    <p:sldId id="652" r:id="rId2"/>
    <p:sldId id="653" r:id="rId3"/>
    <p:sldId id="654" r:id="rId4"/>
    <p:sldId id="655" r:id="rId5"/>
    <p:sldId id="656" r:id="rId6"/>
    <p:sldId id="657" r:id="rId7"/>
    <p:sldId id="658" r:id="rId8"/>
    <p:sldId id="659" r:id="rId9"/>
    <p:sldId id="660" r:id="rId10"/>
    <p:sldId id="694" r:id="rId11"/>
    <p:sldId id="695" r:id="rId12"/>
    <p:sldId id="696" r:id="rId13"/>
    <p:sldId id="693" r:id="rId14"/>
    <p:sldId id="692" r:id="rId15"/>
    <p:sldId id="688" r:id="rId16"/>
    <p:sldId id="662" r:id="rId17"/>
    <p:sldId id="663" r:id="rId18"/>
    <p:sldId id="664" r:id="rId19"/>
    <p:sldId id="665" r:id="rId20"/>
    <p:sldId id="666" r:id="rId21"/>
    <p:sldId id="691" r:id="rId22"/>
    <p:sldId id="667" r:id="rId23"/>
    <p:sldId id="668" r:id="rId24"/>
    <p:sldId id="669" r:id="rId25"/>
    <p:sldId id="670" r:id="rId26"/>
    <p:sldId id="671" r:id="rId27"/>
    <p:sldId id="672" r:id="rId28"/>
    <p:sldId id="673" r:id="rId29"/>
    <p:sldId id="674" r:id="rId30"/>
    <p:sldId id="675" r:id="rId31"/>
    <p:sldId id="676" r:id="rId32"/>
    <p:sldId id="689" r:id="rId33"/>
    <p:sldId id="690" r:id="rId34"/>
    <p:sldId id="680" r:id="rId35"/>
    <p:sldId id="681" r:id="rId36"/>
    <p:sldId id="682" r:id="rId37"/>
    <p:sldId id="683" r:id="rId38"/>
    <p:sldId id="684" r:id="rId39"/>
    <p:sldId id="492" r:id="rId40"/>
    <p:sldId id="685" r:id="rId41"/>
    <p:sldId id="686" r:id="rId42"/>
    <p:sldId id="68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652"/>
            <p14:sldId id="653"/>
            <p14:sldId id="654"/>
          </p14:sldIdLst>
        </p14:section>
        <p14:section name="Polymorphism" id="{4C2182BE-4B88-4D56-9DB6-E01540733B09}">
          <p14:sldIdLst>
            <p14:sldId id="655"/>
            <p14:sldId id="656"/>
            <p14:sldId id="657"/>
            <p14:sldId id="658"/>
            <p14:sldId id="659"/>
            <p14:sldId id="660"/>
            <p14:sldId id="694"/>
            <p14:sldId id="695"/>
            <p14:sldId id="696"/>
            <p14:sldId id="693"/>
            <p14:sldId id="692"/>
            <p14:sldId id="688"/>
            <p14:sldId id="662"/>
            <p14:sldId id="663"/>
            <p14:sldId id="664"/>
            <p14:sldId id="665"/>
            <p14:sldId id="666"/>
            <p14:sldId id="691"/>
            <p14:sldId id="667"/>
            <p14:sldId id="668"/>
            <p14:sldId id="669"/>
            <p14:sldId id="670"/>
            <p14:sldId id="671"/>
          </p14:sldIdLst>
        </p14:section>
        <p14:section name="Abstract Classes" id="{0F8B7271-902A-4DEF-AACD-4D7437C0991C}">
          <p14:sldIdLst>
            <p14:sldId id="672"/>
            <p14:sldId id="673"/>
            <p14:sldId id="674"/>
            <p14:sldId id="675"/>
            <p14:sldId id="676"/>
            <p14:sldId id="689"/>
            <p14:sldId id="690"/>
            <p14:sldId id="680"/>
            <p14:sldId id="681"/>
            <p14:sldId id="682"/>
            <p14:sldId id="683"/>
          </p14:sldIdLst>
        </p14:section>
        <p14:section name="Conclusion" id="{10E03AB1-9AA8-4E86-9A64-D741901E50A2}">
          <p14:sldIdLst>
            <p14:sldId id="684"/>
            <p14:sldId id="492"/>
            <p14:sldId id="685"/>
            <p14:sldId id="686"/>
            <p14:sldId id="687"/>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4045"/>
    <a:srgbClr val="234465"/>
    <a:srgbClr val="2D2D77"/>
    <a:srgbClr val="D1D5DD"/>
    <a:srgbClr val="E0E3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1" autoAdjust="0"/>
    <p:restoredTop sz="84658" autoAdjust="0"/>
  </p:normalViewPr>
  <p:slideViewPr>
    <p:cSldViewPr snapToGrid="0" showGuides="1">
      <p:cViewPr varScale="1">
        <p:scale>
          <a:sx n="47" d="100"/>
          <a:sy n="47" d="100"/>
        </p:scale>
        <p:origin x="77" y="619"/>
      </p:cViewPr>
      <p:guideLst>
        <p:guide orient="horz" pos="2184"/>
        <p:guide pos="3840"/>
      </p:guideLst>
    </p:cSldViewPr>
  </p:slideViewPr>
  <p:outlineViewPr>
    <p:cViewPr>
      <p:scale>
        <a:sx n="33" d="100"/>
        <a:sy n="33" d="100"/>
      </p:scale>
      <p:origin x="0" y="-214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5.11.2018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05-Nov-18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0456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3347113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4262378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4004936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Tree>
    <p:extLst>
      <p:ext uri="{BB962C8B-B14F-4D97-AF65-F5344CB8AC3E}">
        <p14:creationId xmlns:p14="http://schemas.microsoft.com/office/powerpoint/2010/main" val="1026208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Tree>
    <p:extLst>
      <p:ext uri="{BB962C8B-B14F-4D97-AF65-F5344CB8AC3E}">
        <p14:creationId xmlns:p14="http://schemas.microsoft.com/office/powerpoint/2010/main" val="298402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2185729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Tree>
    <p:extLst>
      <p:ext uri="{BB962C8B-B14F-4D97-AF65-F5344CB8AC3E}">
        <p14:creationId xmlns:p14="http://schemas.microsoft.com/office/powerpoint/2010/main" val="3981472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Tree>
    <p:extLst>
      <p:ext uri="{BB962C8B-B14F-4D97-AF65-F5344CB8AC3E}">
        <p14:creationId xmlns:p14="http://schemas.microsoft.com/office/powerpoint/2010/main" val="4095681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518623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                                                                                                       </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Tree>
    <p:extLst>
      <p:ext uri="{BB962C8B-B14F-4D97-AF65-F5344CB8AC3E}">
        <p14:creationId xmlns:p14="http://schemas.microsoft.com/office/powerpoint/2010/main" val="401210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27395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Tree>
    <p:extLst>
      <p:ext uri="{BB962C8B-B14F-4D97-AF65-F5344CB8AC3E}">
        <p14:creationId xmlns:p14="http://schemas.microsoft.com/office/powerpoint/2010/main" val="3496279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But they can be </a:t>
            </a:r>
            <a:r>
              <a:rPr lang="en-US" dirty="0" err="1">
                <a:solidFill>
                  <a:schemeClr val="tx1">
                    <a:lumMod val="40000"/>
                    <a:lumOff val="60000"/>
                  </a:schemeClr>
                </a:solidFill>
              </a:rPr>
              <a:t>subclassed</a:t>
            </a:r>
            <a:r>
              <a:rPr lang="en-US" dirty="0">
                <a:solidFill>
                  <a:schemeClr val="tx1">
                    <a:lumMod val="40000"/>
                    <a:lumOff val="60000"/>
                  </a:schemeClr>
                </a:solidFill>
              </a:rPr>
              <a:t>.</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val="544112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30</a:t>
            </a:fld>
            <a:r>
              <a:rPr lang="en-US" sz="1000" i="1" dirty="0"/>
              <a:t>##</a:t>
            </a:r>
            <a:endParaRPr lang="en-US" sz="1200" i="1" dirty="0"/>
          </a:p>
        </p:txBody>
      </p:sp>
    </p:spTree>
    <p:extLst>
      <p:ext uri="{BB962C8B-B14F-4D97-AF65-F5344CB8AC3E}">
        <p14:creationId xmlns:p14="http://schemas.microsoft.com/office/powerpoint/2010/main" val="3191224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31</a:t>
            </a:fld>
            <a:r>
              <a:rPr lang="en-US" sz="1000" i="1" dirty="0"/>
              <a:t>##</a:t>
            </a:r>
            <a:endParaRPr lang="en-US" sz="1200" i="1" dirty="0"/>
          </a:p>
        </p:txBody>
      </p:sp>
    </p:spTree>
    <p:extLst>
      <p:ext uri="{BB962C8B-B14F-4D97-AF65-F5344CB8AC3E}">
        <p14:creationId xmlns:p14="http://schemas.microsoft.com/office/powerpoint/2010/main" val="2867816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32</a:t>
            </a:fld>
            <a:r>
              <a:rPr lang="en-US" sz="1000" i="1" dirty="0"/>
              <a:t>##</a:t>
            </a:r>
            <a:endParaRPr lang="en-US" sz="1200" i="1" dirty="0"/>
          </a:p>
        </p:txBody>
      </p:sp>
    </p:spTree>
    <p:extLst>
      <p:ext uri="{BB962C8B-B14F-4D97-AF65-F5344CB8AC3E}">
        <p14:creationId xmlns:p14="http://schemas.microsoft.com/office/powerpoint/2010/main" val="2977322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33</a:t>
            </a:fld>
            <a:r>
              <a:rPr lang="en-US" sz="1000" i="1" dirty="0"/>
              <a:t>##</a:t>
            </a:r>
            <a:endParaRPr lang="en-US" sz="1200" i="1" dirty="0"/>
          </a:p>
        </p:txBody>
      </p:sp>
    </p:spTree>
    <p:extLst>
      <p:ext uri="{BB962C8B-B14F-4D97-AF65-F5344CB8AC3E}">
        <p14:creationId xmlns:p14="http://schemas.microsoft.com/office/powerpoint/2010/main" val="20906975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35</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764247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36</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002497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37</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5308350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panose="020F0502020204030204"/>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panose="020F0502020204030204"/>
                <a:ea typeface="+mn-ea"/>
                <a:cs typeface="+mn-cs"/>
              </a:rPr>
              <a:t>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9679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21124487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296272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379370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11665788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42</a:t>
            </a:fld>
            <a:endParaRPr lang="en-US" dirty="0"/>
          </a:p>
        </p:txBody>
      </p:sp>
    </p:spTree>
    <p:extLst>
      <p:ext uri="{BB962C8B-B14F-4D97-AF65-F5344CB8AC3E}">
        <p14:creationId xmlns:p14="http://schemas.microsoft.com/office/powerpoint/2010/main" val="1822571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2472090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Tree>
    <p:extLst>
      <p:ext uri="{BB962C8B-B14F-4D97-AF65-F5344CB8AC3E}">
        <p14:creationId xmlns:p14="http://schemas.microsoft.com/office/powerpoint/2010/main" val="4169415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Tree>
    <p:extLst>
      <p:ext uri="{BB962C8B-B14F-4D97-AF65-F5344CB8AC3E}">
        <p14:creationId xmlns:p14="http://schemas.microsoft.com/office/powerpoint/2010/main" val="3202373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Tree>
    <p:extLst>
      <p:ext uri="{BB962C8B-B14F-4D97-AF65-F5344CB8AC3E}">
        <p14:creationId xmlns:p14="http://schemas.microsoft.com/office/powerpoint/2010/main" val="1610190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Tree>
    <p:extLst>
      <p:ext uri="{BB962C8B-B14F-4D97-AF65-F5344CB8AC3E}">
        <p14:creationId xmlns:p14="http://schemas.microsoft.com/office/powerpoint/2010/main" val="3129553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422517837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emf"/><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 Id="rId14" Type="http://schemas.openxmlformats.org/officeDocument/2006/relationships/image" Target="../media/image24.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1.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28.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8.png"/><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hyperlink" Target="http://www.telenor.bg/" TargetMode="External"/><Relationship Id="rId14" Type="http://schemas.openxmlformats.org/officeDocument/2006/relationships/image" Target="../media/image32.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37.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34.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8.png"/><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hyperlink" Target="https://www.xs-software.com/" TargetMode="External"/><Relationship Id="rId14" Type="http://schemas.openxmlformats.org/officeDocument/2006/relationships/image" Target="../media/image3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42.png"/><Relationship Id="rId5" Type="http://schemas.openxmlformats.org/officeDocument/2006/relationships/hyperlink" Target="https://www.facebook.com/SoftwareUniversity" TargetMode="External"/><Relationship Id="rId10" Type="http://schemas.openxmlformats.org/officeDocument/2006/relationships/image" Target="../media/image41.png"/><Relationship Id="rId4" Type="http://schemas.openxmlformats.org/officeDocument/2006/relationships/hyperlink" Target="http://softuni.foundation/" TargetMode="External"/><Relationship Id="rId9" Type="http://schemas.openxmlformats.org/officeDocument/2006/relationships/image" Target="../media/image40.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dirty="0"/>
              <a:t>Click icon to add picture</a:t>
            </a:r>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05-Nov-18</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301" y="703244"/>
            <a:ext cx="8406073"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52" y="314259"/>
            <a:ext cx="2126081"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05-Nov-18</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12" cstate="hq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14" cstate="hq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5" cstate="hq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6" cstate="hq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05-Nov-18</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9864" y="3048000"/>
            <a:ext cx="4143348"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8012" y="1269705"/>
            <a:ext cx="3507028"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613" y="4961886"/>
            <a:ext cx="6687589"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2673" y="1253341"/>
            <a:ext cx="3537236"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785" y="1297093"/>
            <a:ext cx="4111472"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612" y="3323273"/>
            <a:ext cx="6678008"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extLst>
              <a:ext uri="{FF2B5EF4-FFF2-40B4-BE49-F238E27FC236}">
                <a16:creationId xmlns:a16="http://schemas.microsoft.com/office/drawing/2014/main" id="{3F691F48-DCAC-4489-AA09-7346B7E67855}"/>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20045601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5696" y="1200162"/>
            <a:ext cx="6096599"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464" y="1399789"/>
            <a:ext cx="5354264"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464" y="2317265"/>
            <a:ext cx="66675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l="14921" t="-168" r="15238" b="19014"/>
          <a:stretch/>
        </p:blipFill>
        <p:spPr bwMode="auto">
          <a:xfrm>
            <a:off x="7761500" y="2602277"/>
            <a:ext cx="3155182"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756" y="5230897"/>
            <a:ext cx="7167612"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7524" y="4510111"/>
            <a:ext cx="3352800" cy="177732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1C8BF23-28B4-4942-902F-58C0B92A760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6438865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504009"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551" y="314302"/>
            <a:ext cx="7384264"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7551" y="2346299"/>
            <a:ext cx="7384264"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611" y="4164084"/>
            <a:ext cx="318844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7551" y="4191000"/>
            <a:ext cx="7384264"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611" y="4633983"/>
            <a:ext cx="318844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611" y="5011672"/>
            <a:ext cx="318844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611" y="5394605"/>
            <a:ext cx="318844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611" y="5735768"/>
            <a:ext cx="318844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3290714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57296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095911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3051" y="4869900"/>
            <a:ext cx="10365899" cy="9037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3051" y="5754968"/>
            <a:ext cx="10365899"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3FC8E1F8-6924-4050-9FA6-EFB9C98F010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09551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558960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05-Nov-18</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7743586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3062854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3358276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8538937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7529153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2783060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1272538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6414932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6781534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637950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186545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5789668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9851432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8356489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4386194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1994653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9349934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5287935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2827394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0223757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551" y="314302"/>
            <a:ext cx="7384264"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7551" y="2346299"/>
            <a:ext cx="7384264"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611" y="4164084"/>
            <a:ext cx="318844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7551" y="4191000"/>
            <a:ext cx="7384264"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611" y="4633983"/>
            <a:ext cx="318844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611" y="5011672"/>
            <a:ext cx="318844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611" y="5394605"/>
            <a:ext cx="318844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611" y="5735768"/>
            <a:ext cx="318844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2075901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05-Nov-18</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8098110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2775607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900252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0050165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33292572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4868295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1257298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5018725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21588725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126639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05-Nov-18</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7545998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37936311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10455844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168850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49369899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99335224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9240812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7045072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6513206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15584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05-Nov-18</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4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6206172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4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6885439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4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06850556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4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11050581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4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607897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4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5399336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5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73420246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5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05-Nov-18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021713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5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05-Nov-18</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05-Nov-18</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05-Nov-18</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 id="2147483689" r:id="rId13"/>
    <p:sldLayoutId id="2147483687"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7" r:id="rId41"/>
    <p:sldLayoutId id="2147483718" r:id="rId42"/>
    <p:sldLayoutId id="2147483719" r:id="rId43"/>
    <p:sldLayoutId id="2147483720" r:id="rId44"/>
    <p:sldLayoutId id="2147483721" r:id="rId45"/>
    <p:sldLayoutId id="2147483722" r:id="rId46"/>
    <p:sldLayoutId id="2147483723" r:id="rId47"/>
    <p:sldLayoutId id="2147483724" r:id="rId48"/>
    <p:sldLayoutId id="2147483725" r:id="rId49"/>
    <p:sldLayoutId id="2147483726" r:id="rId50"/>
    <p:sldLayoutId id="2147483727" r:id="rId51"/>
    <p:sldLayoutId id="2147483728" r:id="rId52"/>
    <p:sldLayoutId id="2147483729" r:id="rId53"/>
    <p:sldLayoutId id="2147483730" r:id="rId54"/>
    <p:sldLayoutId id="2147483731" r:id="rId55"/>
    <p:sldLayoutId id="2147483732" r:id="rId56"/>
    <p:sldLayoutId id="2147483733" r:id="rId57"/>
    <p:sldLayoutId id="2147483734" r:id="rId58"/>
    <p:sldLayoutId id="2147483735" r:id="rId59"/>
    <p:sldLayoutId id="2147483736" r:id="rId60"/>
    <p:sldLayoutId id="2147483737" r:id="rId61"/>
    <p:sldLayoutId id="2147483738" r:id="rId62"/>
    <p:sldLayoutId id="2147483739" r:id="rId63"/>
    <p:sldLayoutId id="2147483740" r:id="rId64"/>
    <p:sldLayoutId id="2147483741" r:id="rId65"/>
    <p:sldLayoutId id="2147483742" r:id="rId66"/>
    <p:sldLayoutId id="2147483743" r:id="rId67"/>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hyperlink" Target="https://netpeak.bg/" TargetMode="External"/><Relationship Id="rId18" Type="http://schemas.openxmlformats.org/officeDocument/2006/relationships/image" Target="../media/image59.png"/><Relationship Id="rId26" Type="http://schemas.openxmlformats.org/officeDocument/2006/relationships/image" Target="../media/image38.png"/><Relationship Id="rId3" Type="http://schemas.openxmlformats.org/officeDocument/2006/relationships/hyperlink" Target="http://www.infragistics.com/" TargetMode="External"/><Relationship Id="rId21" Type="http://schemas.openxmlformats.org/officeDocument/2006/relationships/hyperlink" Target="https://www.sbtech.com/" TargetMode="External"/><Relationship Id="rId7" Type="http://schemas.openxmlformats.org/officeDocument/2006/relationships/hyperlink" Target="codexio.bg" TargetMode="External"/><Relationship Id="rId12" Type="http://schemas.openxmlformats.org/officeDocument/2006/relationships/image" Target="../media/image57.png"/><Relationship Id="rId17" Type="http://schemas.openxmlformats.org/officeDocument/2006/relationships/hyperlink" Target="http://www.telenor.bg/" TargetMode="External"/><Relationship Id="rId25" Type="http://schemas.openxmlformats.org/officeDocument/2006/relationships/hyperlink" Target="https://www.superhosting.bg/" TargetMode="External"/><Relationship Id="rId2" Type="http://schemas.openxmlformats.org/officeDocument/2006/relationships/notesSlide" Target="../notesSlides/notesSlide30.xml"/><Relationship Id="rId16" Type="http://schemas.openxmlformats.org/officeDocument/2006/relationships/image" Target="../media/image58.png"/><Relationship Id="rId20" Type="http://schemas.openxmlformats.org/officeDocument/2006/relationships/image" Target="../media/image60.png"/><Relationship Id="rId1" Type="http://schemas.openxmlformats.org/officeDocument/2006/relationships/slideLayout" Target="../slideLayouts/slideLayout6.xml"/><Relationship Id="rId6" Type="http://schemas.openxmlformats.org/officeDocument/2006/relationships/image" Target="../media/image55.png"/><Relationship Id="rId11" Type="http://schemas.openxmlformats.org/officeDocument/2006/relationships/hyperlink" Target="https://aeternity.com/" TargetMode="External"/><Relationship Id="rId24" Type="http://schemas.openxmlformats.org/officeDocument/2006/relationships/image" Target="../media/image61.png"/><Relationship Id="rId5" Type="http://schemas.openxmlformats.org/officeDocument/2006/relationships/hyperlink" Target="https://www.indeavr.com/en" TargetMode="External"/><Relationship Id="rId15" Type="http://schemas.openxmlformats.org/officeDocument/2006/relationships/hyperlink" Target="https://www.softwaregroup.com/" TargetMode="External"/><Relationship Id="rId23" Type="http://schemas.openxmlformats.org/officeDocument/2006/relationships/hyperlink" Target="http://www.postbank.bg/" TargetMode="External"/><Relationship Id="rId28" Type="http://schemas.openxmlformats.org/officeDocument/2006/relationships/image" Target="../media/image62.png"/><Relationship Id="rId10" Type="http://schemas.openxmlformats.org/officeDocument/2006/relationships/image" Target="../media/image56.jpeg"/><Relationship Id="rId19" Type="http://schemas.openxmlformats.org/officeDocument/2006/relationships/hyperlink" Target="http://www.xs-software.com/" TargetMode="External"/><Relationship Id="rId4" Type="http://schemas.openxmlformats.org/officeDocument/2006/relationships/image" Target="../media/image54.png"/><Relationship Id="rId9" Type="http://schemas.openxmlformats.org/officeDocument/2006/relationships/hyperlink" Target="https://www.liebherr.com/en/deu/start/start-page.html" TargetMode="External"/><Relationship Id="rId14" Type="http://schemas.openxmlformats.org/officeDocument/2006/relationships/image" Target="../media/image37.png"/><Relationship Id="rId22" Type="http://schemas.openxmlformats.org/officeDocument/2006/relationships/image" Target="../media/image31.png"/><Relationship Id="rId27" Type="http://schemas.openxmlformats.org/officeDocument/2006/relationships/hyperlink" Target="http://smartit.b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hyperlink" Target="http://www.world-of-myths.com/" TargetMode="External"/><Relationship Id="rId3" Type="http://schemas.openxmlformats.org/officeDocument/2006/relationships/image" Target="../media/image63.jpeg"/><Relationship Id="rId7" Type="http://schemas.openxmlformats.org/officeDocument/2006/relationships/image" Target="../media/image65.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hyperlink" Target="https://www.onebitsoftware.net/" TargetMode="External"/><Relationship Id="rId11" Type="http://schemas.openxmlformats.org/officeDocument/2006/relationships/image" Target="../media/image67.gif"/><Relationship Id="rId5" Type="http://schemas.openxmlformats.org/officeDocument/2006/relationships/image" Target="../media/image64.png"/><Relationship Id="rId10" Type="http://schemas.openxmlformats.org/officeDocument/2006/relationships/hyperlink" Target="https://www.lukanet.com/" TargetMode="External"/><Relationship Id="rId4" Type="http://schemas.openxmlformats.org/officeDocument/2006/relationships/hyperlink" Target="codexio.bg" TargetMode="External"/><Relationship Id="rId9" Type="http://schemas.openxmlformats.org/officeDocument/2006/relationships/image" Target="../media/image66.jpeg"/></Relationships>
</file>

<file path=ppt/slides/_rels/slide41.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70.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hyperlink" Target="http://forum.softuni.bg/" TargetMode="External"/><Relationship Id="rId11" Type="http://schemas.openxmlformats.org/officeDocument/2006/relationships/image" Target="../media/image69.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pPr>
              <a:spcAft>
                <a:spcPts val="0"/>
              </a:spcAft>
            </a:pPr>
            <a:r>
              <a:rPr lang="en-US" dirty="0"/>
              <a:t>Abstract Classes, Abstract Methods, Override Methods</a:t>
            </a:r>
          </a:p>
          <a:p>
            <a:pPr>
              <a:spcAft>
                <a:spcPts val="0"/>
              </a:spcAft>
            </a:pPr>
            <a:endParaRPr lang="en-US" sz="3000" dirty="0"/>
          </a:p>
        </p:txBody>
      </p:sp>
      <p:sp>
        <p:nvSpPr>
          <p:cNvPr id="5" name="Title 4"/>
          <p:cNvSpPr>
            <a:spLocks noGrp="1"/>
          </p:cNvSpPr>
          <p:nvPr>
            <p:ph type="title"/>
          </p:nvPr>
        </p:nvSpPr>
        <p:spPr/>
        <p:txBody>
          <a:bodyPr>
            <a:normAutofit/>
          </a:bodyPr>
          <a:lstStyle/>
          <a:p>
            <a:r>
              <a:rPr lang="en-US"/>
              <a:t>Polymorphism</a:t>
            </a:r>
            <a:endParaRPr lang="en-US" dirty="0"/>
          </a:p>
        </p:txBody>
      </p:sp>
      <p:sp>
        <p:nvSpPr>
          <p:cNvPr id="19" name="Text Placeholder 10"/>
          <p:cNvSpPr>
            <a:spLocks noGrp="1"/>
          </p:cNvSpPr>
          <p:nvPr>
            <p:ph type="body" sz="quarter" idx="17"/>
          </p:nvPr>
        </p:nvSpPr>
        <p:spPr/>
        <p:txBody>
          <a:bodyPr/>
          <a:lstStyle/>
          <a:p>
            <a:r>
              <a:rPr lang="en-US"/>
              <a:t>Software University</a:t>
            </a:r>
            <a:endParaRPr lang="en-US" dirty="0"/>
          </a:p>
        </p:txBody>
      </p:sp>
      <p:sp>
        <p:nvSpPr>
          <p:cNvPr id="20" name="Text Placeholder 11"/>
          <p:cNvSpPr>
            <a:spLocks noGrp="1"/>
          </p:cNvSpPr>
          <p:nvPr>
            <p:ph type="body" sz="quarter" idx="18"/>
          </p:nvPr>
        </p:nvSpPr>
        <p:spPr/>
        <p:txBody>
          <a:bodyPr/>
          <a:lstStyle/>
          <a:p>
            <a:r>
              <a:rPr lang="en-US">
                <a:hlinkClick r:id="rId3"/>
              </a:rPr>
              <a:t>http://softuni.bg</a:t>
            </a:r>
            <a:endParaRPr lang="en-US" dirty="0"/>
          </a:p>
        </p:txBody>
      </p:sp>
      <p:sp>
        <p:nvSpPr>
          <p:cNvPr id="3" name="Text Placeholder 2"/>
          <p:cNvSpPr>
            <a:spLocks noGrp="1"/>
          </p:cNvSpPr>
          <p:nvPr>
            <p:ph type="body" sz="quarter" idx="19"/>
          </p:nvPr>
        </p:nvSpPr>
        <p:spPr>
          <a:xfrm>
            <a:off x="671147" y="4897611"/>
            <a:ext cx="2951518" cy="958651"/>
          </a:xfrm>
        </p:spPr>
        <p:txBody>
          <a:bodyPr/>
          <a:lstStyle/>
          <a:p>
            <a:r>
              <a:rPr lang="en-US" dirty="0"/>
              <a:t>SoftUni Team</a:t>
            </a:r>
          </a:p>
          <a:p>
            <a:endParaRPr lang="bg-BG" dirty="0"/>
          </a:p>
        </p:txBody>
      </p:sp>
      <p:sp>
        <p:nvSpPr>
          <p:cNvPr id="4" name="Text Placeholder 3"/>
          <p:cNvSpPr>
            <a:spLocks noGrp="1"/>
          </p:cNvSpPr>
          <p:nvPr>
            <p:ph type="body" sz="quarter" idx="20"/>
          </p:nvPr>
        </p:nvSpPr>
        <p:spPr/>
        <p:txBody>
          <a:bodyPr/>
          <a:lstStyle/>
          <a:p>
            <a:r>
              <a:rPr lang="en-US" dirty="0"/>
              <a:t>Technical Trainers</a:t>
            </a: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7194" y="2487637"/>
            <a:ext cx="3704632" cy="2985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50568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 pattern</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10</a:t>
            </a:fld>
            <a:endParaRPr lang="en-US" dirty="0"/>
          </a:p>
        </p:txBody>
      </p:sp>
      <p:sp>
        <p:nvSpPr>
          <p:cNvPr id="7" name="Rectangle 6"/>
          <p:cNvSpPr>
            <a:spLocks noChangeArrowheads="1"/>
          </p:cNvSpPr>
          <p:nvPr/>
        </p:nvSpPr>
        <p:spPr bwMode="auto">
          <a:xfrm>
            <a:off x="896708" y="1866452"/>
            <a:ext cx="7066562" cy="313932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class Person </a:t>
            </a:r>
            <a:r>
              <a:rPr lang="en-US" sz="2400" b="1" noProof="1">
                <a:solidFill>
                  <a:schemeClr val="bg1"/>
                </a:solidFill>
                <a:latin typeface="Consolas" pitchFamily="49" charset="0"/>
                <a:cs typeface="Consolas" pitchFamily="49" charset="0"/>
              </a:rPr>
              <a:t>:</a:t>
            </a:r>
            <a:r>
              <a:rPr lang="en-US" sz="2400" b="1" noProof="1">
                <a:latin typeface="Consolas" pitchFamily="49" charset="0"/>
                <a:cs typeface="Consolas" pitchFamily="49" charset="0"/>
              </a:rPr>
              <a:t> Mammal, IAnimal {}</a:t>
            </a:r>
          </a:p>
          <a:p>
            <a:pPr>
              <a:spcAft>
                <a:spcPts val="600"/>
              </a:spcAft>
            </a:pPr>
            <a:r>
              <a:rPr lang="en-US" sz="2400" b="1" noProof="1">
                <a:latin typeface="Consolas" pitchFamily="49" charset="0"/>
                <a:cs typeface="Consolas" pitchFamily="49" charset="0"/>
              </a:rPr>
              <a:t>Mammal personOne = new Person();</a:t>
            </a:r>
          </a:p>
          <a:p>
            <a:pPr>
              <a:spcAft>
                <a:spcPts val="600"/>
              </a:spcAft>
            </a:pPr>
            <a:r>
              <a:rPr lang="en-US" sz="2400" b="1" noProof="1">
                <a:latin typeface="Consolas" pitchFamily="49" charset="0"/>
                <a:cs typeface="Consolas" pitchFamily="49" charset="0"/>
              </a:rPr>
              <a:t>Person personTwo = new Person();</a:t>
            </a:r>
          </a:p>
          <a:p>
            <a:pPr>
              <a:spcAft>
                <a:spcPts val="600"/>
              </a:spcAft>
            </a:pPr>
            <a:r>
              <a:rPr lang="en-US" sz="2400" b="1" noProof="1">
                <a:latin typeface="Consolas" pitchFamily="49" charset="0"/>
                <a:cs typeface="Consolas" pitchFamily="49" charset="0"/>
              </a:rPr>
              <a:t>if (personTwo </a:t>
            </a:r>
            <a:r>
              <a:rPr lang="en-US" sz="2400" b="1" noProof="1">
                <a:solidFill>
                  <a:schemeClr val="bg1"/>
                </a:solidFill>
                <a:latin typeface="Consolas" pitchFamily="49" charset="0"/>
                <a:cs typeface="Consolas" pitchFamily="49" charset="0"/>
              </a:rPr>
              <a:t>is</a:t>
            </a:r>
            <a:r>
              <a:rPr lang="en-US" sz="2400" b="1" noProof="1">
                <a:latin typeface="Consolas" pitchFamily="49" charset="0"/>
                <a:cs typeface="Consolas" pitchFamily="49" charset="0"/>
              </a:rPr>
              <a:t> Person person)</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r>
              <a:rPr lang="en-US" sz="2400" b="1" noProof="1">
                <a:solidFill>
                  <a:schemeClr val="bg1"/>
                </a:solidFill>
                <a:latin typeface="Consolas" pitchFamily="49" charset="0"/>
                <a:cs typeface="Consolas" pitchFamily="49" charset="0"/>
              </a:rPr>
              <a:t>person</a:t>
            </a:r>
            <a:r>
              <a:rPr lang="en-US" sz="2400" b="1" noProof="1">
                <a:latin typeface="Consolas" pitchFamily="49" charset="0"/>
                <a:cs typeface="Consolas" pitchFamily="49" charset="0"/>
              </a:rPr>
              <a:t>.getSalary();</a:t>
            </a:r>
          </a:p>
          <a:p>
            <a:pPr>
              <a:spcAft>
                <a:spcPts val="600"/>
              </a:spcAft>
            </a:pPr>
            <a:r>
              <a:rPr lang="en-US" sz="2400" b="1" noProof="1">
                <a:latin typeface="Consolas" pitchFamily="49" charset="0"/>
                <a:cs typeface="Consolas" pitchFamily="49" charset="0"/>
              </a:rPr>
              <a:t>}</a:t>
            </a:r>
          </a:p>
        </p:txBody>
      </p:sp>
      <p:sp>
        <p:nvSpPr>
          <p:cNvPr id="17" name="AutoShape 6"/>
          <p:cNvSpPr>
            <a:spLocks noChangeArrowheads="1"/>
          </p:cNvSpPr>
          <p:nvPr/>
        </p:nvSpPr>
        <p:spPr bwMode="auto">
          <a:xfrm>
            <a:off x="4342845" y="4635004"/>
            <a:ext cx="1512432" cy="832986"/>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Uses its methods</a:t>
            </a:r>
            <a:endParaRPr lang="bg-BG" sz="2400" b="1" dirty="0">
              <a:solidFill>
                <a:srgbClr val="FFFFFF"/>
              </a:solidFill>
              <a:effectLst>
                <a:outerShdw blurRad="38100" dist="38100" dir="2700000" algn="tl">
                  <a:srgbClr val="000000">
                    <a:alpha val="43137"/>
                  </a:srgbClr>
                </a:outerShdw>
              </a:effectLst>
            </a:endParaRPr>
          </a:p>
        </p:txBody>
      </p:sp>
      <p:sp>
        <p:nvSpPr>
          <p:cNvPr id="16" name="AutoShape 6"/>
          <p:cNvSpPr>
            <a:spLocks noChangeArrowheads="1"/>
          </p:cNvSpPr>
          <p:nvPr/>
        </p:nvSpPr>
        <p:spPr bwMode="auto">
          <a:xfrm>
            <a:off x="6631132" y="3186404"/>
            <a:ext cx="3898731" cy="934339"/>
          </a:xfrm>
          <a:prstGeom prst="wedgeRoundRectCallout">
            <a:avLst>
              <a:gd name="adj1" fmla="val -59092"/>
              <a:gd name="adj2" fmla="val -2602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Checks if object is of type person and casts it</a:t>
            </a:r>
            <a:endParaRPr lang="bg-BG" sz="24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312551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When performing pattern matching with the constant pattern, </a:t>
            </a:r>
            <a:br>
              <a:rPr lang="en-US" dirty="0"/>
            </a:br>
            <a:r>
              <a:rPr lang="en-US" dirty="0">
                <a:solidFill>
                  <a:schemeClr val="bg1"/>
                </a:solidFill>
              </a:rPr>
              <a:t>is</a:t>
            </a:r>
            <a:r>
              <a:rPr lang="en-US" dirty="0"/>
              <a:t> tests whether an expression equals a specified constant</a:t>
            </a:r>
            <a:endParaRPr lang="en-US" dirty="0">
              <a:solidFill>
                <a:schemeClr val="tx2">
                  <a:lumMod val="75000"/>
                </a:schemeClr>
              </a:solidFill>
            </a:endParaRPr>
          </a:p>
          <a:p>
            <a:r>
              <a:rPr lang="en-US" dirty="0">
                <a:solidFill>
                  <a:schemeClr val="tx2">
                    <a:lumMod val="75000"/>
                  </a:schemeClr>
                </a:solidFill>
              </a:rPr>
              <a:t>Checking for </a:t>
            </a:r>
            <a:r>
              <a:rPr lang="en-US" dirty="0">
                <a:solidFill>
                  <a:schemeClr val="bg1"/>
                </a:solidFill>
              </a:rPr>
              <a:t>null</a:t>
            </a:r>
            <a:r>
              <a:rPr lang="en-US" dirty="0">
                <a:solidFill>
                  <a:schemeClr val="tx2">
                    <a:lumMod val="75000"/>
                  </a:schemeClr>
                </a:solidFill>
              </a:rPr>
              <a:t> can </a:t>
            </a:r>
            <a:br>
              <a:rPr lang="en-US" dirty="0">
                <a:solidFill>
                  <a:schemeClr val="tx2">
                    <a:lumMod val="75000"/>
                  </a:schemeClr>
                </a:solidFill>
              </a:rPr>
            </a:br>
            <a:r>
              <a:rPr lang="en-US" dirty="0">
                <a:solidFill>
                  <a:schemeClr val="tx2">
                    <a:lumMod val="75000"/>
                  </a:schemeClr>
                </a:solidFill>
              </a:rPr>
              <a:t>be performed using </a:t>
            </a:r>
            <a:br>
              <a:rPr lang="en-US" dirty="0">
                <a:solidFill>
                  <a:schemeClr val="tx2">
                    <a:lumMod val="75000"/>
                  </a:schemeClr>
                </a:solidFill>
              </a:rPr>
            </a:br>
            <a:r>
              <a:rPr lang="en-US" dirty="0">
                <a:solidFill>
                  <a:schemeClr val="tx2">
                    <a:lumMod val="75000"/>
                  </a:schemeClr>
                </a:solidFill>
              </a:rPr>
              <a:t>the constant pattern</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Constant pattern</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11</a:t>
            </a:fld>
            <a:endParaRPr lang="en-US" dirty="0"/>
          </a:p>
        </p:txBody>
      </p:sp>
      <p:sp>
        <p:nvSpPr>
          <p:cNvPr id="9" name="Rectangle 8">
            <a:extLst>
              <a:ext uri="{FF2B5EF4-FFF2-40B4-BE49-F238E27FC236}">
                <a16:creationId xmlns:a16="http://schemas.microsoft.com/office/drawing/2014/main" id="{33DF7546-E596-4B83-9371-4FCA5AB999C3}"/>
              </a:ext>
            </a:extLst>
          </p:cNvPr>
          <p:cNvSpPr>
            <a:spLocks noChangeArrowheads="1"/>
          </p:cNvSpPr>
          <p:nvPr/>
        </p:nvSpPr>
        <p:spPr bwMode="auto">
          <a:xfrm>
            <a:off x="4696813" y="2496576"/>
            <a:ext cx="7066562" cy="358559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int i = 0;</a:t>
            </a:r>
          </a:p>
          <a:p>
            <a:pPr>
              <a:spcAft>
                <a:spcPts val="600"/>
              </a:spcAft>
            </a:pPr>
            <a:r>
              <a:rPr lang="en-US" sz="2400" b="1" noProof="1">
                <a:latin typeface="Consolas" pitchFamily="49" charset="0"/>
                <a:cs typeface="Consolas" pitchFamily="49" charset="0"/>
              </a:rPr>
              <a:t>const max = 10; </a:t>
            </a:r>
          </a:p>
          <a:p>
            <a:pPr>
              <a:spcAft>
                <a:spcPts val="600"/>
              </a:spcAft>
            </a:pPr>
            <a:r>
              <a:rPr lang="en-US" sz="2400" b="1" noProof="1">
                <a:latin typeface="Consolas" pitchFamily="49" charset="0"/>
                <a:cs typeface="Consolas" pitchFamily="49" charset="0"/>
              </a:rPr>
              <a:t>while(true)</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Console.WriteLine($”i is {i}”);</a:t>
            </a:r>
          </a:p>
          <a:p>
            <a:pPr>
              <a:spcAft>
                <a:spcPts val="600"/>
              </a:spcAft>
            </a:pPr>
            <a:r>
              <a:rPr lang="en-US" sz="2400" b="1" noProof="1">
                <a:latin typeface="Consolas" pitchFamily="49" charset="0"/>
                <a:cs typeface="Consolas" pitchFamily="49" charset="0"/>
              </a:rPr>
              <a:t>  i++;</a:t>
            </a:r>
          </a:p>
          <a:p>
            <a:pPr>
              <a:spcAft>
                <a:spcPts val="600"/>
              </a:spcAft>
            </a:pPr>
            <a:r>
              <a:rPr lang="en-US" sz="2400" b="1" noProof="1">
                <a:latin typeface="Consolas" pitchFamily="49" charset="0"/>
                <a:cs typeface="Consolas" pitchFamily="49" charset="0"/>
              </a:rPr>
              <a:t>  </a:t>
            </a:r>
            <a:r>
              <a:rPr lang="en-US" sz="2400" b="1" noProof="1">
                <a:latin typeface="Consolas" pitchFamily="49" charset="0"/>
              </a:rPr>
              <a:t>if(i </a:t>
            </a:r>
            <a:r>
              <a:rPr lang="en-US" sz="2400" b="1" noProof="1">
                <a:solidFill>
                  <a:schemeClr val="bg1"/>
                </a:solidFill>
                <a:latin typeface="Consolas" pitchFamily="49" charset="0"/>
              </a:rPr>
              <a:t>is</a:t>
            </a:r>
            <a:r>
              <a:rPr lang="en-US" sz="2400" b="1" noProof="1">
                <a:latin typeface="Consolas" pitchFamily="49" charset="0"/>
              </a:rPr>
              <a:t> max) break;</a:t>
            </a:r>
          </a:p>
          <a:p>
            <a:pPr>
              <a:spcAft>
                <a:spcPts val="600"/>
              </a:spcAft>
            </a:pPr>
            <a:r>
              <a:rPr lang="en-US" sz="2400" b="1" noProof="1">
                <a:latin typeface="Consolas" pitchFamily="49" charset="0"/>
                <a:cs typeface="Consolas" pitchFamily="49" charset="0"/>
              </a:rPr>
              <a:t>}</a:t>
            </a:r>
          </a:p>
        </p:txBody>
      </p:sp>
    </p:spTree>
    <p:extLst>
      <p:ext uri="{BB962C8B-B14F-4D97-AF65-F5344CB8AC3E}">
        <p14:creationId xmlns:p14="http://schemas.microsoft.com/office/powerpoint/2010/main" val="24941936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r>
              <a:rPr lang="en-US" dirty="0"/>
              <a:t>A pattern match with the </a:t>
            </a:r>
            <a:r>
              <a:rPr lang="en-US" dirty="0">
                <a:solidFill>
                  <a:schemeClr val="bg1"/>
                </a:solidFill>
              </a:rPr>
              <a:t>var pattern </a:t>
            </a:r>
            <a:r>
              <a:rPr lang="en-US" dirty="0"/>
              <a:t>always succeeds</a:t>
            </a:r>
          </a:p>
          <a:p>
            <a:endParaRPr lang="en-US" dirty="0">
              <a:solidFill>
                <a:schemeClr val="tx2">
                  <a:lumMod val="75000"/>
                </a:schemeClr>
              </a:solidFill>
            </a:endParaRPr>
          </a:p>
          <a:p>
            <a:endParaRPr lang="en-US" dirty="0"/>
          </a:p>
          <a:p>
            <a:endParaRPr lang="en-US" dirty="0"/>
          </a:p>
          <a:p>
            <a:r>
              <a:rPr lang="en-US" dirty="0"/>
              <a:t>The value of </a:t>
            </a:r>
            <a:r>
              <a:rPr lang="en-US" dirty="0">
                <a:solidFill>
                  <a:schemeClr val="bg1"/>
                </a:solidFill>
              </a:rPr>
              <a:t>expr</a:t>
            </a:r>
            <a:r>
              <a:rPr lang="en-US" dirty="0"/>
              <a:t> is always assigned to a local variable named</a:t>
            </a:r>
            <a:br>
              <a:rPr lang="en-US" dirty="0"/>
            </a:br>
            <a:r>
              <a:rPr lang="en-US" dirty="0"/>
              <a:t> </a:t>
            </a:r>
            <a:r>
              <a:rPr lang="en-US" dirty="0" err="1">
                <a:solidFill>
                  <a:schemeClr val="bg1"/>
                </a:solidFill>
              </a:rPr>
              <a:t>varname</a:t>
            </a:r>
            <a:r>
              <a:rPr lang="en-US" dirty="0"/>
              <a:t>. </a:t>
            </a:r>
          </a:p>
          <a:p>
            <a:r>
              <a:rPr lang="en-US" dirty="0" err="1">
                <a:solidFill>
                  <a:schemeClr val="bg1"/>
                </a:solidFill>
              </a:rPr>
              <a:t>varname</a:t>
            </a:r>
            <a:r>
              <a:rPr lang="en-US" dirty="0"/>
              <a:t> is a static variable of the same type as </a:t>
            </a:r>
            <a:r>
              <a:rPr lang="en-US" dirty="0">
                <a:solidFill>
                  <a:schemeClr val="bg1"/>
                </a:solidFill>
              </a:rPr>
              <a:t>expr</a:t>
            </a:r>
          </a:p>
          <a:p>
            <a:r>
              <a:rPr lang="en-US" dirty="0"/>
              <a:t>Note that if </a:t>
            </a:r>
            <a:r>
              <a:rPr lang="en-US" dirty="0">
                <a:solidFill>
                  <a:schemeClr val="bg1"/>
                </a:solidFill>
              </a:rPr>
              <a:t>expr</a:t>
            </a:r>
            <a:r>
              <a:rPr lang="en-US" dirty="0"/>
              <a:t> is null, the is expression still is true and assigns null </a:t>
            </a:r>
            <a:br>
              <a:rPr lang="en-US" dirty="0"/>
            </a:br>
            <a:r>
              <a:rPr lang="en-US" dirty="0"/>
              <a:t>to </a:t>
            </a:r>
            <a:r>
              <a:rPr lang="en-US" dirty="0" err="1">
                <a:solidFill>
                  <a:schemeClr val="bg1"/>
                </a:solidFill>
              </a:rPr>
              <a:t>varname</a:t>
            </a:r>
            <a:endParaRPr lang="en-US" dirty="0">
              <a:solidFill>
                <a:schemeClr val="bg1"/>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var pattern</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12</a:t>
            </a:fld>
            <a:endParaRPr lang="en-US" dirty="0"/>
          </a:p>
        </p:txBody>
      </p:sp>
      <p:sp>
        <p:nvSpPr>
          <p:cNvPr id="9" name="Rectangle 8">
            <a:extLst>
              <a:ext uri="{FF2B5EF4-FFF2-40B4-BE49-F238E27FC236}">
                <a16:creationId xmlns:a16="http://schemas.microsoft.com/office/drawing/2014/main" id="{33DF7546-E596-4B83-9371-4FCA5AB999C3}"/>
              </a:ext>
            </a:extLst>
          </p:cNvPr>
          <p:cNvSpPr>
            <a:spLocks noChangeArrowheads="1"/>
          </p:cNvSpPr>
          <p:nvPr/>
        </p:nvSpPr>
        <p:spPr bwMode="auto">
          <a:xfrm>
            <a:off x="878154" y="1764017"/>
            <a:ext cx="5559013" cy="180049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If(expr </a:t>
            </a:r>
            <a:r>
              <a:rPr lang="en-US" sz="2400" b="1" noProof="1">
                <a:solidFill>
                  <a:schemeClr val="bg1"/>
                </a:solidFill>
                <a:latin typeface="Consolas" pitchFamily="49" charset="0"/>
                <a:cs typeface="Consolas" pitchFamily="49" charset="0"/>
              </a:rPr>
              <a:t>is var </a:t>
            </a:r>
            <a:r>
              <a:rPr lang="en-US" sz="2400" b="1" noProof="1">
                <a:latin typeface="Consolas" pitchFamily="49" charset="0"/>
                <a:cs typeface="Consolas" pitchFamily="49" charset="0"/>
              </a:rPr>
              <a:t>varname)</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r>
              <a:rPr lang="en-US" sz="2400" b="1" noProof="1">
                <a:solidFill>
                  <a:schemeClr val="accent2">
                    <a:lumMod val="75000"/>
                  </a:schemeClr>
                </a:solidFill>
                <a:latin typeface="Consolas" pitchFamily="49" charset="0"/>
                <a:cs typeface="Consolas" pitchFamily="49" charset="0"/>
              </a:rPr>
              <a:t>// Do something with varname </a:t>
            </a:r>
          </a:p>
          <a:p>
            <a:pPr>
              <a:spcAft>
                <a:spcPts val="600"/>
              </a:spcAft>
            </a:pPr>
            <a:r>
              <a:rPr lang="en-US" sz="2400" b="1" noProof="1">
                <a:latin typeface="Consolas" pitchFamily="49" charset="0"/>
                <a:cs typeface="Consolas" pitchFamily="49" charset="0"/>
              </a:rPr>
              <a:t>} </a:t>
            </a:r>
          </a:p>
        </p:txBody>
      </p:sp>
    </p:spTree>
    <p:extLst>
      <p:ext uri="{BB962C8B-B14F-4D97-AF65-F5344CB8AC3E}">
        <p14:creationId xmlns:p14="http://schemas.microsoft.com/office/powerpoint/2010/main" val="285655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Keyword - is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13</a:t>
            </a:fld>
            <a:endParaRPr lang="en-US" dirty="0"/>
          </a:p>
        </p:txBody>
      </p:sp>
      <p:sp>
        <p:nvSpPr>
          <p:cNvPr id="7" name="Rectangle 6"/>
          <p:cNvSpPr>
            <a:spLocks noChangeArrowheads="1"/>
          </p:cNvSpPr>
          <p:nvPr/>
        </p:nvSpPr>
        <p:spPr bwMode="auto">
          <a:xfrm>
            <a:off x="758370" y="2108202"/>
            <a:ext cx="10820400" cy="206210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3200" b="1" noProof="1">
                <a:latin typeface="Consolas" pitchFamily="49" charset="0"/>
                <a:cs typeface="Consolas" pitchFamily="49" charset="0"/>
              </a:rPr>
              <a:t>Anytime you find yourself writing code of the form "if the object is of type T1, then do something, but if it's of type T2, then do something else", </a:t>
            </a:r>
            <a:r>
              <a:rPr lang="en-US" sz="3200" b="1" noProof="1">
                <a:solidFill>
                  <a:schemeClr val="bg1"/>
                </a:solidFill>
                <a:latin typeface="Consolas" pitchFamily="49" charset="0"/>
                <a:cs typeface="Consolas" pitchFamily="49" charset="0"/>
              </a:rPr>
              <a:t>slap yourself</a:t>
            </a:r>
            <a:r>
              <a:rPr lang="en-US" sz="3200" b="1" noProof="1">
                <a:latin typeface="Consolas" pitchFamily="49" charset="0"/>
                <a:cs typeface="Consolas" pitchFamily="49" charset="0"/>
              </a:rPr>
              <a:t>.</a:t>
            </a:r>
          </a:p>
        </p:txBody>
      </p:sp>
      <p:sp>
        <p:nvSpPr>
          <p:cNvPr id="5" name="TextBox 4"/>
          <p:cNvSpPr txBox="1"/>
          <p:nvPr/>
        </p:nvSpPr>
        <p:spPr>
          <a:xfrm>
            <a:off x="5425012" y="4302915"/>
            <a:ext cx="6139245" cy="584775"/>
          </a:xfrm>
          <a:prstGeom prst="rect">
            <a:avLst/>
          </a:prstGeom>
          <a:noFill/>
        </p:spPr>
        <p:txBody>
          <a:bodyPr wrap="none" rtlCol="0">
            <a:spAutoFit/>
          </a:bodyPr>
          <a:lstStyle/>
          <a:p>
            <a:r>
              <a:rPr lang="en-US" sz="3200" dirty="0"/>
              <a:t>From </a:t>
            </a:r>
            <a:r>
              <a:rPr lang="en-US" sz="3200" i="1" dirty="0"/>
              <a:t>Effective C++</a:t>
            </a:r>
            <a:r>
              <a:rPr lang="en-US" sz="3200" dirty="0"/>
              <a:t>, by Scott Meyers</a:t>
            </a:r>
            <a:endParaRPr lang="bg-BG" sz="3200" dirty="0"/>
          </a:p>
        </p:txBody>
      </p:sp>
    </p:spTree>
    <p:extLst>
      <p:ext uri="{BB962C8B-B14F-4D97-AF65-F5344CB8AC3E}">
        <p14:creationId xmlns:p14="http://schemas.microsoft.com/office/powerpoint/2010/main" val="37769239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You can use the </a:t>
            </a:r>
            <a:r>
              <a:rPr lang="en-US" dirty="0">
                <a:solidFill>
                  <a:schemeClr val="bg1"/>
                </a:solidFill>
              </a:rPr>
              <a:t>as </a:t>
            </a:r>
            <a:r>
              <a:rPr lang="en-US" dirty="0"/>
              <a:t>operator to perform certain types of </a:t>
            </a:r>
            <a:br>
              <a:rPr lang="en-US" dirty="0"/>
            </a:br>
            <a:r>
              <a:rPr lang="en-US" dirty="0"/>
              <a:t>conversions between compatible reference types</a:t>
            </a:r>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Keyword - as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14</a:t>
            </a:fld>
            <a:endParaRPr lang="en-US" dirty="0"/>
          </a:p>
        </p:txBody>
      </p:sp>
      <p:sp>
        <p:nvSpPr>
          <p:cNvPr id="7" name="Rectangle 6"/>
          <p:cNvSpPr>
            <a:spLocks noChangeArrowheads="1"/>
          </p:cNvSpPr>
          <p:nvPr/>
        </p:nvSpPr>
        <p:spPr bwMode="auto">
          <a:xfrm>
            <a:off x="829166" y="2644956"/>
            <a:ext cx="7066562" cy="403187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class Person </a:t>
            </a:r>
            <a:r>
              <a:rPr lang="en-US" sz="2400" b="1" noProof="1">
                <a:solidFill>
                  <a:schemeClr val="bg1"/>
                </a:solidFill>
                <a:latin typeface="Consolas" pitchFamily="49" charset="0"/>
                <a:cs typeface="Consolas" pitchFamily="49" charset="0"/>
              </a:rPr>
              <a:t>:</a:t>
            </a:r>
            <a:r>
              <a:rPr lang="en-US" sz="2400" b="1" noProof="1">
                <a:latin typeface="Consolas" pitchFamily="49" charset="0"/>
                <a:cs typeface="Consolas" pitchFamily="49" charset="0"/>
              </a:rPr>
              <a:t> Mammal, IAnimal {}</a:t>
            </a:r>
          </a:p>
          <a:p>
            <a:pPr>
              <a:spcAft>
                <a:spcPts val="600"/>
              </a:spcAft>
            </a:pPr>
            <a:r>
              <a:rPr lang="en-US" sz="2400" b="1" noProof="1">
                <a:latin typeface="Consolas" pitchFamily="49" charset="0"/>
                <a:cs typeface="Consolas" pitchFamily="49" charset="0"/>
              </a:rPr>
              <a:t>IAnimal person = new Person();</a:t>
            </a:r>
          </a:p>
          <a:p>
            <a:pPr>
              <a:spcAft>
                <a:spcPts val="600"/>
              </a:spcAft>
            </a:pPr>
            <a:r>
              <a:rPr lang="en-US" sz="2400" b="1" noProof="1">
                <a:latin typeface="Consolas" pitchFamily="49" charset="0"/>
                <a:cs typeface="Consolas" pitchFamily="49" charset="0"/>
              </a:rPr>
              <a:t>Mammal personOne = new Person();</a:t>
            </a:r>
          </a:p>
          <a:p>
            <a:pPr>
              <a:spcAft>
                <a:spcPts val="600"/>
              </a:spcAft>
            </a:pPr>
            <a:r>
              <a:rPr lang="en-US" sz="2400" b="1" noProof="1">
                <a:latin typeface="Consolas" pitchFamily="49" charset="0"/>
                <a:cs typeface="Consolas" pitchFamily="49" charset="0"/>
              </a:rPr>
              <a:t>Person personTwo;</a:t>
            </a:r>
          </a:p>
          <a:p>
            <a:pPr>
              <a:spcAft>
                <a:spcPts val="600"/>
              </a:spcAft>
            </a:pPr>
            <a:r>
              <a:rPr lang="en-US" sz="2400" b="1" noProof="1">
                <a:latin typeface="Consolas" pitchFamily="49" charset="0"/>
                <a:cs typeface="Consolas" pitchFamily="49" charset="0"/>
              </a:rPr>
              <a:t>personTwo = personOne as Person;</a:t>
            </a:r>
          </a:p>
          <a:p>
            <a:pPr>
              <a:spcAft>
                <a:spcPts val="600"/>
              </a:spcAft>
            </a:pPr>
            <a:r>
              <a:rPr lang="en-US" sz="2400" b="1" noProof="1">
                <a:latin typeface="Consolas" pitchFamily="49" charset="0"/>
                <a:cs typeface="Consolas" pitchFamily="49" charset="0"/>
              </a:rPr>
              <a:t>if (personTwo != null)</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r>
              <a:rPr lang="en-US" sz="2400" b="1" noProof="1">
                <a:solidFill>
                  <a:schemeClr val="accent2">
                    <a:lumMod val="75000"/>
                  </a:schemeClr>
                </a:solidFill>
                <a:latin typeface="Consolas" pitchFamily="49" charset="0"/>
                <a:cs typeface="Consolas" pitchFamily="49" charset="0"/>
              </a:rPr>
              <a:t>// Do something specific for Person</a:t>
            </a:r>
          </a:p>
          <a:p>
            <a:pPr>
              <a:spcAft>
                <a:spcPts val="600"/>
              </a:spcAft>
            </a:pPr>
            <a:r>
              <a:rPr lang="en-US" sz="2400" b="1" noProof="1">
                <a:latin typeface="Consolas" pitchFamily="49" charset="0"/>
                <a:cs typeface="Consolas" pitchFamily="49" charset="0"/>
              </a:rPr>
              <a:t>}</a:t>
            </a:r>
          </a:p>
        </p:txBody>
      </p:sp>
      <p:sp>
        <p:nvSpPr>
          <p:cNvPr id="17" name="AutoShape 6"/>
          <p:cNvSpPr>
            <a:spLocks noChangeArrowheads="1"/>
          </p:cNvSpPr>
          <p:nvPr/>
        </p:nvSpPr>
        <p:spPr bwMode="auto">
          <a:xfrm>
            <a:off x="4846803" y="5016720"/>
            <a:ext cx="3169783" cy="739844"/>
          </a:xfrm>
          <a:prstGeom prst="wedgeRoundRectCallout">
            <a:avLst>
              <a:gd name="adj1" fmla="val -56429"/>
              <a:gd name="adj2" fmla="val -3064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Check if conversion is successful</a:t>
            </a:r>
            <a:endParaRPr lang="bg-BG" sz="2400" b="1" dirty="0">
              <a:solidFill>
                <a:srgbClr val="FFFFFF"/>
              </a:solidFill>
              <a:effectLst>
                <a:outerShdw blurRad="38100" dist="38100" dir="2700000" algn="tl">
                  <a:srgbClr val="000000">
                    <a:alpha val="43137"/>
                  </a:srgbClr>
                </a:outerShdw>
              </a:effectLst>
            </a:endParaRPr>
          </a:p>
        </p:txBody>
      </p:sp>
      <p:sp>
        <p:nvSpPr>
          <p:cNvPr id="16" name="AutoShape 6"/>
          <p:cNvSpPr>
            <a:spLocks noChangeArrowheads="1"/>
          </p:cNvSpPr>
          <p:nvPr/>
        </p:nvSpPr>
        <p:spPr bwMode="auto">
          <a:xfrm>
            <a:off x="6585126" y="4150093"/>
            <a:ext cx="3898731" cy="451999"/>
          </a:xfrm>
          <a:prstGeom prst="wedgeRoundRectCallout">
            <a:avLst>
              <a:gd name="adj1" fmla="val -57359"/>
              <a:gd name="adj2" fmla="val 4935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Convert Mammal to Person</a:t>
            </a:r>
            <a:endParaRPr lang="bg-BG" sz="24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610253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FABA-BFEB-4329-A876-3304109B8A72}"/>
              </a:ext>
            </a:extLst>
          </p:cNvPr>
          <p:cNvSpPr>
            <a:spLocks noGrp="1"/>
          </p:cNvSpPr>
          <p:nvPr>
            <p:ph type="title"/>
          </p:nvPr>
        </p:nvSpPr>
        <p:spPr/>
        <p:txBody>
          <a:bodyPr/>
          <a:lstStyle/>
          <a:p>
            <a:r>
              <a:rPr lang="en-GB" dirty="0"/>
              <a:t>Types of Polymorphism</a:t>
            </a:r>
          </a:p>
        </p:txBody>
      </p:sp>
      <p:sp>
        <p:nvSpPr>
          <p:cNvPr id="3" name="Text Placeholder 2">
            <a:extLst>
              <a:ext uri="{FF2B5EF4-FFF2-40B4-BE49-F238E27FC236}">
                <a16:creationId xmlns:a16="http://schemas.microsoft.com/office/drawing/2014/main" id="{C619C808-AD77-4EBE-B5FD-3B49CA5B13D4}"/>
              </a:ext>
            </a:extLst>
          </p:cNvPr>
          <p:cNvSpPr>
            <a:spLocks noGrp="1"/>
          </p:cNvSpPr>
          <p:nvPr>
            <p:ph type="body" sz="quarter" idx="10"/>
          </p:nvPr>
        </p:nvSpPr>
        <p:spPr/>
        <p:txBody>
          <a:bodyPr/>
          <a:lstStyle/>
          <a:p>
            <a:r>
              <a:rPr lang="en-GB" dirty="0"/>
              <a:t>Runtime</a:t>
            </a:r>
          </a:p>
        </p:txBody>
      </p:sp>
      <p:sp>
        <p:nvSpPr>
          <p:cNvPr id="4" name="Text Placeholder 3">
            <a:extLst>
              <a:ext uri="{FF2B5EF4-FFF2-40B4-BE49-F238E27FC236}">
                <a16:creationId xmlns:a16="http://schemas.microsoft.com/office/drawing/2014/main" id="{FA825523-C291-47C8-A29F-4046D3EAF4E3}"/>
              </a:ext>
            </a:extLst>
          </p:cNvPr>
          <p:cNvSpPr>
            <a:spLocks noGrp="1"/>
          </p:cNvSpPr>
          <p:nvPr>
            <p:ph type="body" sz="quarter" idx="11"/>
          </p:nvPr>
        </p:nvSpPr>
        <p:spPr/>
        <p:txBody>
          <a:bodyPr/>
          <a:lstStyle/>
          <a:p>
            <a:r>
              <a:rPr lang="en-GB" dirty="0"/>
              <a:t>Compile time</a:t>
            </a:r>
          </a:p>
        </p:txBody>
      </p:sp>
      <p:sp>
        <p:nvSpPr>
          <p:cNvPr id="5" name="Slide Number Placeholder 4">
            <a:extLst>
              <a:ext uri="{FF2B5EF4-FFF2-40B4-BE49-F238E27FC236}">
                <a16:creationId xmlns:a16="http://schemas.microsoft.com/office/drawing/2014/main" id="{810A10F1-6666-4208-A728-B94843B2B24B}"/>
              </a:ext>
            </a:extLst>
          </p:cNvPr>
          <p:cNvSpPr>
            <a:spLocks noGrp="1"/>
          </p:cNvSpPr>
          <p:nvPr>
            <p:ph type="sldNum" sz="quarter" idx="14"/>
          </p:nvPr>
        </p:nvSpPr>
        <p:spPr/>
        <p:txBody>
          <a:bodyPr/>
          <a:lstStyle/>
          <a:p>
            <a:fld id="{C014DD1E-5D91-48A3-AD6D-45FBA980D106}" type="slidenum">
              <a:rPr lang="en-US" smtClean="0"/>
              <a:pPr/>
              <a:t>15</a:t>
            </a:fld>
            <a:endParaRPr lang="en-US" dirty="0"/>
          </a:p>
        </p:txBody>
      </p:sp>
      <p:sp>
        <p:nvSpPr>
          <p:cNvPr id="6" name="Rectangle 5">
            <a:extLst>
              <a:ext uri="{FF2B5EF4-FFF2-40B4-BE49-F238E27FC236}">
                <a16:creationId xmlns:a16="http://schemas.microsoft.com/office/drawing/2014/main" id="{68DABEB5-03FB-42C8-80BF-6F365197F6C5}"/>
              </a:ext>
            </a:extLst>
          </p:cNvPr>
          <p:cNvSpPr>
            <a:spLocks noChangeArrowheads="1"/>
          </p:cNvSpPr>
          <p:nvPr/>
        </p:nvSpPr>
        <p:spPr bwMode="auto">
          <a:xfrm>
            <a:off x="436044" y="1821848"/>
            <a:ext cx="5354769" cy="236988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2400" b="1" noProof="1">
                <a:latin typeface="Consolas" pitchFamily="49" charset="0"/>
                <a:cs typeface="Consolas" pitchFamily="49" charset="0"/>
              </a:rPr>
              <a:t>public class Shape {}</a:t>
            </a:r>
          </a:p>
          <a:p>
            <a:r>
              <a:rPr lang="en-US" sz="2400" b="1" noProof="1">
                <a:latin typeface="Consolas" pitchFamily="49" charset="0"/>
                <a:cs typeface="Consolas" pitchFamily="49" charset="0"/>
              </a:rPr>
              <a:t>public class Circle : Shape {}</a:t>
            </a:r>
          </a:p>
          <a:p>
            <a:r>
              <a:rPr lang="en-US" sz="2400" b="1" noProof="1">
                <a:latin typeface="Consolas" pitchFamily="49" charset="0"/>
                <a:cs typeface="Consolas" pitchFamily="49" charset="0"/>
              </a:rPr>
              <a:t>public static void Main() </a:t>
            </a:r>
          </a:p>
          <a:p>
            <a:r>
              <a:rPr lang="en-US" sz="2400" b="1" noProof="1">
                <a:latin typeface="Consolas" pitchFamily="49" charset="0"/>
                <a:cs typeface="Consolas" pitchFamily="49" charset="0"/>
              </a:rPr>
              <a:t>{</a:t>
            </a:r>
          </a:p>
          <a:p>
            <a:r>
              <a:rPr lang="en-US" sz="2400" b="1" noProof="1">
                <a:latin typeface="Consolas" pitchFamily="49" charset="0"/>
                <a:cs typeface="Consolas" pitchFamily="49" charset="0"/>
              </a:rPr>
              <a:t>  </a:t>
            </a:r>
            <a:r>
              <a:rPr lang="en-US" sz="2400" b="1" noProof="1">
                <a:solidFill>
                  <a:schemeClr val="bg1"/>
                </a:solidFill>
                <a:latin typeface="Consolas" pitchFamily="49" charset="0"/>
                <a:cs typeface="Consolas" pitchFamily="49" charset="0"/>
              </a:rPr>
              <a:t>Shape</a:t>
            </a:r>
            <a:r>
              <a:rPr lang="en-US" sz="2400" b="1" noProof="1">
                <a:latin typeface="Consolas" pitchFamily="49" charset="0"/>
                <a:cs typeface="Consolas" pitchFamily="49" charset="0"/>
              </a:rPr>
              <a:t> shape = new </a:t>
            </a:r>
            <a:r>
              <a:rPr lang="en-US" sz="2400" b="1" noProof="1">
                <a:solidFill>
                  <a:schemeClr val="bg1"/>
                </a:solidFill>
                <a:latin typeface="Consolas" pitchFamily="49" charset="0"/>
                <a:cs typeface="Consolas" pitchFamily="49" charset="0"/>
              </a:rPr>
              <a:t>Circle()</a:t>
            </a:r>
          </a:p>
          <a:p>
            <a:r>
              <a:rPr lang="en-US" sz="2400" b="1" noProof="1">
                <a:latin typeface="Consolas" pitchFamily="49" charset="0"/>
                <a:cs typeface="Consolas" pitchFamily="49" charset="0"/>
              </a:rPr>
              <a:t>}</a:t>
            </a:r>
          </a:p>
        </p:txBody>
      </p:sp>
      <p:sp>
        <p:nvSpPr>
          <p:cNvPr id="7" name="Rectangle 6">
            <a:extLst>
              <a:ext uri="{FF2B5EF4-FFF2-40B4-BE49-F238E27FC236}">
                <a16:creationId xmlns:a16="http://schemas.microsoft.com/office/drawing/2014/main" id="{E621E4EE-003A-4468-A92B-DB510FF1A102}"/>
              </a:ext>
            </a:extLst>
          </p:cNvPr>
          <p:cNvSpPr>
            <a:spLocks noChangeArrowheads="1"/>
          </p:cNvSpPr>
          <p:nvPr/>
        </p:nvSpPr>
        <p:spPr bwMode="auto">
          <a:xfrm>
            <a:off x="6401187" y="2006514"/>
            <a:ext cx="5594047" cy="200054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2400" b="1" noProof="1">
                <a:latin typeface="Consolas" pitchFamily="49" charset="0"/>
                <a:cs typeface="Consolas" pitchFamily="49" charset="0"/>
              </a:rPr>
              <a:t>public static void Main() </a:t>
            </a:r>
          </a:p>
          <a:p>
            <a:r>
              <a:rPr lang="en-US" sz="2400" b="1" noProof="1">
                <a:latin typeface="Consolas" pitchFamily="49" charset="0"/>
                <a:cs typeface="Consolas" pitchFamily="49" charset="0"/>
              </a:rPr>
              <a:t>{</a:t>
            </a:r>
          </a:p>
          <a:p>
            <a:r>
              <a:rPr lang="en-US" sz="2400" b="1" noProof="1">
                <a:latin typeface="Consolas" pitchFamily="49" charset="0"/>
                <a:cs typeface="Consolas" pitchFamily="49" charset="0"/>
              </a:rPr>
              <a:t>  int Sum(int a, int b, int c)</a:t>
            </a:r>
          </a:p>
          <a:p>
            <a:r>
              <a:rPr lang="en-US" sz="2400" b="1" noProof="1">
                <a:latin typeface="Consolas" pitchFamily="49" charset="0"/>
                <a:cs typeface="Consolas" pitchFamily="49" charset="0"/>
              </a:rPr>
              <a:t>  double Sum(Double a, Double b)</a:t>
            </a:r>
          </a:p>
          <a:p>
            <a:r>
              <a:rPr lang="en-US" sz="2400" b="1" noProof="1">
                <a:latin typeface="Consolas" pitchFamily="49" charset="0"/>
                <a:cs typeface="Consolas" pitchFamily="49" charset="0"/>
              </a:rPr>
              <a:t>}</a:t>
            </a:r>
          </a:p>
        </p:txBody>
      </p:sp>
    </p:spTree>
    <p:extLst>
      <p:ext uri="{BB962C8B-B14F-4D97-AF65-F5344CB8AC3E}">
        <p14:creationId xmlns:p14="http://schemas.microsoft.com/office/powerpoint/2010/main" val="37336312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r>
              <a:rPr lang="en-US" dirty="0"/>
              <a:t>Also known as </a:t>
            </a:r>
            <a:r>
              <a:rPr lang="en-US" b="1" dirty="0">
                <a:solidFill>
                  <a:schemeClr val="bg1"/>
                </a:solidFill>
              </a:rPr>
              <a:t>Static Polymorphism</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pPr>
              <a:spcBef>
                <a:spcPts val="0"/>
              </a:spcBef>
            </a:pPr>
            <a:endParaRPr lang="en-US" dirty="0"/>
          </a:p>
          <a:p>
            <a:pPr>
              <a:spcBef>
                <a:spcPts val="0"/>
              </a:spcBef>
            </a:pPr>
            <a:r>
              <a:rPr lang="en-US" dirty="0"/>
              <a:t>Argument lists could differ in:</a:t>
            </a:r>
          </a:p>
          <a:p>
            <a:pPr lvl="1"/>
            <a:r>
              <a:rPr lang="en-US" dirty="0"/>
              <a:t>Number of parameters</a:t>
            </a:r>
          </a:p>
          <a:p>
            <a:pPr lvl="1"/>
            <a:r>
              <a:rPr lang="en-US" dirty="0"/>
              <a:t>Data type of parameters</a:t>
            </a:r>
          </a:p>
          <a:p>
            <a:pPr lvl="1"/>
            <a:r>
              <a:rPr lang="en-US" dirty="0"/>
              <a:t>Order of parameters</a:t>
            </a:r>
          </a:p>
        </p:txBody>
      </p:sp>
      <p:sp>
        <p:nvSpPr>
          <p:cNvPr id="4" name="Title 3"/>
          <p:cNvSpPr>
            <a:spLocks noGrp="1"/>
          </p:cNvSpPr>
          <p:nvPr>
            <p:ph type="title"/>
          </p:nvPr>
        </p:nvSpPr>
        <p:spPr/>
        <p:txBody>
          <a:bodyPr/>
          <a:lstStyle/>
          <a:p>
            <a:r>
              <a:rPr lang="en-US" noProof="1"/>
              <a:t>Compile Time Polymorphism</a:t>
            </a:r>
            <a:endParaRPr lang="en-US" dirty="0"/>
          </a:p>
        </p:txBody>
      </p:sp>
      <p:sp>
        <p:nvSpPr>
          <p:cNvPr id="2" name="Slide Number Placeholder 1"/>
          <p:cNvSpPr>
            <a:spLocks noGrp="1"/>
          </p:cNvSpPr>
          <p:nvPr>
            <p:ph type="sldNum" sz="quarter" idx="13"/>
          </p:nvPr>
        </p:nvSpPr>
        <p:spPr>
          <a:xfrm>
            <a:off x="11763375" y="6524625"/>
            <a:ext cx="428625" cy="196850"/>
          </a:xfrm>
        </p:spPr>
        <p:txBody>
          <a:bodyPr/>
          <a:lstStyle/>
          <a:p>
            <a:fld id="{C014DD1E-5D91-48A3-AD6D-45FBA980D106}" type="slidenum">
              <a:rPr lang="en-US" smtClean="0"/>
              <a:pPr/>
              <a:t>16</a:t>
            </a:fld>
            <a:endParaRPr lang="en-US" dirty="0"/>
          </a:p>
        </p:txBody>
      </p:sp>
      <p:sp>
        <p:nvSpPr>
          <p:cNvPr id="8" name="Rectangle 7"/>
          <p:cNvSpPr>
            <a:spLocks noChangeArrowheads="1"/>
          </p:cNvSpPr>
          <p:nvPr/>
        </p:nvSpPr>
        <p:spPr bwMode="auto">
          <a:xfrm>
            <a:off x="685800" y="1857666"/>
            <a:ext cx="8760041" cy="193899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2400" b="1" noProof="1">
                <a:latin typeface="Consolas" pitchFamily="49" charset="0"/>
                <a:cs typeface="Consolas" pitchFamily="49" charset="0"/>
              </a:rPr>
              <a:t>public static void Main()</a:t>
            </a:r>
          </a:p>
          <a:p>
            <a:r>
              <a:rPr lang="en-US" sz="2400" b="1" noProof="1">
                <a:latin typeface="Consolas" pitchFamily="49" charset="0"/>
                <a:cs typeface="Consolas" pitchFamily="49" charset="0"/>
              </a:rPr>
              <a:t>{</a:t>
            </a:r>
          </a:p>
          <a:p>
            <a:r>
              <a:rPr lang="en-US" sz="2400" b="1" noProof="1">
                <a:latin typeface="Consolas" pitchFamily="49" charset="0"/>
                <a:cs typeface="Consolas" pitchFamily="49" charset="0"/>
              </a:rPr>
              <a:t>  static int MyMethod(int a, int b) {}</a:t>
            </a:r>
          </a:p>
          <a:p>
            <a:r>
              <a:rPr lang="en-US" sz="2400" b="1" noProof="1">
                <a:latin typeface="Consolas" pitchFamily="49" charset="0"/>
                <a:cs typeface="Consolas" pitchFamily="49" charset="0"/>
              </a:rPr>
              <a:t>  static double MyMethod(double a, double b) { … }</a:t>
            </a:r>
          </a:p>
          <a:p>
            <a:r>
              <a:rPr lang="en-US" sz="2400" b="1" noProof="1">
                <a:latin typeface="Consolas" pitchFamily="49" charset="0"/>
                <a:cs typeface="Consolas" pitchFamily="49" charset="0"/>
              </a:rPr>
              <a:t>}</a:t>
            </a:r>
          </a:p>
        </p:txBody>
      </p:sp>
      <p:sp>
        <p:nvSpPr>
          <p:cNvPr id="9" name="AutoShape 6"/>
          <p:cNvSpPr>
            <a:spLocks noChangeArrowheads="1"/>
          </p:cNvSpPr>
          <p:nvPr/>
        </p:nvSpPr>
        <p:spPr bwMode="auto">
          <a:xfrm>
            <a:off x="5664689" y="3511712"/>
            <a:ext cx="2162505" cy="1057141"/>
          </a:xfrm>
          <a:prstGeom prst="wedgeRoundRectCallout">
            <a:avLst>
              <a:gd name="adj1" fmla="val -59531"/>
              <a:gd name="adj2" fmla="val -501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Method overloading</a:t>
            </a:r>
            <a:endParaRPr lang="bg-BG" sz="24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315843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dirty="0" err="1"/>
              <a:t>MathOperation</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17</a:t>
            </a:fld>
            <a:endParaRPr lang="en-US" dirty="0"/>
          </a:p>
        </p:txBody>
      </p:sp>
      <p:sp>
        <p:nvSpPr>
          <p:cNvPr id="18" name="Rectangle 4"/>
          <p:cNvSpPr>
            <a:spLocks noChangeArrowheads="1"/>
          </p:cNvSpPr>
          <p:nvPr/>
        </p:nvSpPr>
        <p:spPr bwMode="auto">
          <a:xfrm>
            <a:off x="2003850" y="1579801"/>
            <a:ext cx="81843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MathOperation</a:t>
            </a:r>
          </a:p>
        </p:txBody>
      </p:sp>
      <p:sp>
        <p:nvSpPr>
          <p:cNvPr id="19" name="Rectangle 18"/>
          <p:cNvSpPr>
            <a:spLocks noChangeArrowheads="1"/>
          </p:cNvSpPr>
          <p:nvPr/>
        </p:nvSpPr>
        <p:spPr bwMode="auto">
          <a:xfrm>
            <a:off x="2003850" y="2056856"/>
            <a:ext cx="8184300" cy="1246495"/>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+Add(int, int): int</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+Add(double, double, double): double</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+Add(decimal, decimal, decimal): decimal</a:t>
            </a:r>
          </a:p>
        </p:txBody>
      </p:sp>
      <p:sp>
        <p:nvSpPr>
          <p:cNvPr id="9" name="Text Placeholder 5"/>
          <p:cNvSpPr txBox="1">
            <a:spLocks/>
          </p:cNvSpPr>
          <p:nvPr/>
        </p:nvSpPr>
        <p:spPr>
          <a:xfrm>
            <a:off x="2215241" y="4215433"/>
            <a:ext cx="7727043" cy="156966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defPPr>
              <a:defRPr lang="en-US"/>
            </a:defPPr>
            <a:lvl1pPr>
              <a:defRPr sz="2400">
                <a:latin typeface="Consolas" pitchFamily="49" charset="0"/>
                <a:cs typeface="Consolas" pitchFamily="49" charset="0"/>
              </a:defRPr>
            </a:lvl1pPr>
          </a:lstStyle>
          <a:p>
            <a:r>
              <a:rPr lang="en-US" b="1" dirty="0">
                <a:solidFill>
                  <a:schemeClr val="bg1"/>
                </a:solidFill>
              </a:rPr>
              <a:t>MathOperations</a:t>
            </a:r>
            <a:r>
              <a:rPr lang="en-US" b="1" dirty="0"/>
              <a:t> </a:t>
            </a:r>
            <a:r>
              <a:rPr lang="en-US" b="1" dirty="0" err="1"/>
              <a:t>mo</a:t>
            </a:r>
            <a:r>
              <a:rPr lang="en-US" b="1" dirty="0"/>
              <a:t> = new </a:t>
            </a:r>
            <a:r>
              <a:rPr lang="en-US" b="1" dirty="0">
                <a:solidFill>
                  <a:schemeClr val="bg1"/>
                </a:solidFill>
              </a:rPr>
              <a:t>MathOperations();</a:t>
            </a:r>
          </a:p>
          <a:p>
            <a:r>
              <a:rPr lang="en-US" b="1" dirty="0"/>
              <a:t>Console.WriteLine(</a:t>
            </a:r>
            <a:r>
              <a:rPr lang="en-US" b="1" dirty="0" err="1"/>
              <a:t>mo.Add</a:t>
            </a:r>
            <a:r>
              <a:rPr lang="en-US" b="1" dirty="0"/>
              <a:t>(2, 3));</a:t>
            </a:r>
          </a:p>
          <a:p>
            <a:r>
              <a:rPr lang="en-US" b="1" dirty="0"/>
              <a:t>Console.WriteLine(</a:t>
            </a:r>
            <a:r>
              <a:rPr lang="en-US" b="1" dirty="0" err="1"/>
              <a:t>mo.Add</a:t>
            </a:r>
            <a:r>
              <a:rPr lang="en-US" b="1" dirty="0"/>
              <a:t>(2.2, 3.3, 5.5));</a:t>
            </a:r>
          </a:p>
          <a:p>
            <a:r>
              <a:rPr lang="en-US" b="1" dirty="0"/>
              <a:t>Console.WriteLine(</a:t>
            </a:r>
            <a:r>
              <a:rPr lang="en-US" b="1" dirty="0" err="1"/>
              <a:t>mo.Add</a:t>
            </a:r>
            <a:r>
              <a:rPr lang="en-US" b="1" dirty="0"/>
              <a:t>(2.2m, 3.3m, 4.4m));</a:t>
            </a:r>
          </a:p>
        </p:txBody>
      </p:sp>
      <p:sp>
        <p:nvSpPr>
          <p:cNvPr id="11" name="TextBox 10">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sp>
        <p:nvSpPr>
          <p:cNvPr id="3" name="Arrow: Down 2">
            <a:extLst>
              <a:ext uri="{FF2B5EF4-FFF2-40B4-BE49-F238E27FC236}">
                <a16:creationId xmlns:a16="http://schemas.microsoft.com/office/drawing/2014/main" id="{9E9B8057-A186-47B0-87E2-8D7F0649D0B5}"/>
              </a:ext>
            </a:extLst>
          </p:cNvPr>
          <p:cNvSpPr/>
          <p:nvPr/>
        </p:nvSpPr>
        <p:spPr bwMode="auto">
          <a:xfrm>
            <a:off x="5918446" y="3554650"/>
            <a:ext cx="355107" cy="484597"/>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174855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err="1"/>
              <a:t>MathOperation</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18</a:t>
            </a:fld>
            <a:endParaRPr lang="en-US" dirty="0"/>
          </a:p>
        </p:txBody>
      </p:sp>
      <p:sp>
        <p:nvSpPr>
          <p:cNvPr id="11" name="Text Placeholder 5"/>
          <p:cNvSpPr txBox="1">
            <a:spLocks/>
          </p:cNvSpPr>
          <p:nvPr/>
        </p:nvSpPr>
        <p:spPr>
          <a:xfrm>
            <a:off x="1606682" y="1302459"/>
            <a:ext cx="8978636" cy="494750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defPPr>
              <a:defRPr lang="en-US"/>
            </a:defPPr>
            <a:lvl1pPr>
              <a:defRPr sz="2400">
                <a:latin typeface="Consolas" pitchFamily="49" charset="0"/>
                <a:cs typeface="Consolas" pitchFamily="49" charset="0"/>
              </a:defRPr>
            </a:lvl1pPr>
          </a:lstStyle>
          <a:p>
            <a:pPr>
              <a:spcAft>
                <a:spcPts val="300"/>
              </a:spcAft>
            </a:pPr>
            <a:r>
              <a:rPr lang="en-US" b="1" dirty="0"/>
              <a:t>public int Add(int a, int b)</a:t>
            </a:r>
          </a:p>
          <a:p>
            <a:pPr>
              <a:spcAft>
                <a:spcPts val="300"/>
              </a:spcAft>
            </a:pPr>
            <a:r>
              <a:rPr lang="en-US" b="1" dirty="0"/>
              <a:t>{</a:t>
            </a:r>
          </a:p>
          <a:p>
            <a:pPr>
              <a:spcAft>
                <a:spcPts val="300"/>
              </a:spcAft>
            </a:pPr>
            <a:r>
              <a:rPr lang="en-US" b="1" dirty="0"/>
              <a:t>  return a + b;</a:t>
            </a:r>
          </a:p>
          <a:p>
            <a:pPr>
              <a:spcAft>
                <a:spcPts val="300"/>
              </a:spcAft>
            </a:pPr>
            <a:r>
              <a:rPr lang="en-US" b="1" dirty="0"/>
              <a:t>}</a:t>
            </a:r>
          </a:p>
          <a:p>
            <a:pPr>
              <a:spcAft>
                <a:spcPts val="300"/>
              </a:spcAft>
            </a:pPr>
            <a:r>
              <a:rPr lang="en-US" b="1" dirty="0"/>
              <a:t>public double Add(double a, double b, double c)</a:t>
            </a:r>
          </a:p>
          <a:p>
            <a:pPr>
              <a:spcAft>
                <a:spcPts val="300"/>
              </a:spcAft>
            </a:pPr>
            <a:r>
              <a:rPr lang="en-US" b="1" dirty="0"/>
              <a:t>{</a:t>
            </a:r>
          </a:p>
          <a:p>
            <a:pPr>
              <a:spcAft>
                <a:spcPts val="300"/>
              </a:spcAft>
            </a:pPr>
            <a:r>
              <a:rPr lang="en-US" b="1" dirty="0"/>
              <a:t>  return a + b + c;</a:t>
            </a:r>
          </a:p>
          <a:p>
            <a:pPr>
              <a:spcAft>
                <a:spcPts val="300"/>
              </a:spcAft>
            </a:pPr>
            <a:r>
              <a:rPr lang="en-US" b="1" dirty="0"/>
              <a:t>}</a:t>
            </a:r>
          </a:p>
          <a:p>
            <a:pPr>
              <a:spcAft>
                <a:spcPts val="300"/>
              </a:spcAft>
            </a:pPr>
            <a:r>
              <a:rPr lang="en-US" b="1" dirty="0"/>
              <a:t>public decimal Add(decimal a, decimal b, decimal c)</a:t>
            </a:r>
          </a:p>
          <a:p>
            <a:pPr>
              <a:spcAft>
                <a:spcPts val="300"/>
              </a:spcAft>
            </a:pPr>
            <a:r>
              <a:rPr lang="en-US" b="1" dirty="0"/>
              <a:t>{</a:t>
            </a:r>
          </a:p>
          <a:p>
            <a:pPr>
              <a:spcAft>
                <a:spcPts val="300"/>
              </a:spcAft>
            </a:pPr>
            <a:r>
              <a:rPr lang="en-US" b="1" dirty="0"/>
              <a:t>  return a + b + c;</a:t>
            </a:r>
          </a:p>
          <a:p>
            <a:pPr>
              <a:spcAft>
                <a:spcPts val="300"/>
              </a:spcAft>
            </a:pPr>
            <a:r>
              <a:rPr lang="en-US" b="1" dirty="0"/>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45747"/>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spTree>
    <p:extLst>
      <p:ext uri="{BB962C8B-B14F-4D97-AF65-F5344CB8AC3E}">
        <p14:creationId xmlns:p14="http://schemas.microsoft.com/office/powerpoint/2010/main" val="31344602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lnSpcReduction="10000"/>
          </a:bodyPr>
          <a:lstStyle/>
          <a:p>
            <a:pPr>
              <a:buClr>
                <a:schemeClr val="tx1"/>
              </a:buClr>
            </a:pPr>
            <a:r>
              <a:rPr lang="en-US" dirty="0"/>
              <a:t>Signature </a:t>
            </a:r>
            <a:r>
              <a:rPr lang="en-US" b="1" dirty="0">
                <a:solidFill>
                  <a:schemeClr val="bg1"/>
                </a:solidFill>
              </a:rPr>
              <a:t>should be different</a:t>
            </a:r>
          </a:p>
          <a:p>
            <a:pPr lvl="1">
              <a:buClr>
                <a:schemeClr val="tx1"/>
              </a:buClr>
            </a:pPr>
            <a:r>
              <a:rPr lang="en-US" b="1" dirty="0">
                <a:solidFill>
                  <a:schemeClr val="bg1"/>
                </a:solidFill>
              </a:rPr>
              <a:t>Number </a:t>
            </a:r>
            <a:r>
              <a:rPr lang="en-US" dirty="0"/>
              <a:t>of arguments</a:t>
            </a:r>
          </a:p>
          <a:p>
            <a:pPr lvl="1">
              <a:buClr>
                <a:schemeClr val="tx1"/>
              </a:buClr>
            </a:pPr>
            <a:r>
              <a:rPr lang="en-US" b="1" dirty="0">
                <a:solidFill>
                  <a:schemeClr val="bg1"/>
                </a:solidFill>
              </a:rPr>
              <a:t>Type </a:t>
            </a:r>
            <a:r>
              <a:rPr lang="en-US" dirty="0"/>
              <a:t>of</a:t>
            </a:r>
            <a:r>
              <a:rPr lang="en-US" b="1" dirty="0">
                <a:solidFill>
                  <a:schemeClr val="bg1"/>
                </a:solidFill>
              </a:rPr>
              <a:t> </a:t>
            </a:r>
            <a:r>
              <a:rPr lang="en-US" dirty="0"/>
              <a:t>arguments</a:t>
            </a:r>
          </a:p>
          <a:p>
            <a:pPr lvl="1">
              <a:buClr>
                <a:schemeClr val="tx1"/>
              </a:buClr>
            </a:pPr>
            <a:r>
              <a:rPr lang="en-US" b="1" dirty="0">
                <a:solidFill>
                  <a:schemeClr val="bg1"/>
                </a:solidFill>
              </a:rPr>
              <a:t>Order </a:t>
            </a:r>
            <a:r>
              <a:rPr lang="en-US" dirty="0"/>
              <a:t>of</a:t>
            </a:r>
            <a:r>
              <a:rPr lang="en-US" b="1" dirty="0">
                <a:solidFill>
                  <a:schemeClr val="bg1"/>
                </a:solidFill>
              </a:rPr>
              <a:t> </a:t>
            </a:r>
            <a:r>
              <a:rPr lang="en-US" dirty="0"/>
              <a:t>arguments</a:t>
            </a:r>
          </a:p>
          <a:p>
            <a:pPr>
              <a:buClr>
                <a:schemeClr val="tx1"/>
              </a:buClr>
            </a:pPr>
            <a:r>
              <a:rPr lang="en-US" dirty="0"/>
              <a:t>Return type is not a part of its signature</a:t>
            </a:r>
          </a:p>
          <a:p>
            <a:pPr>
              <a:buClr>
                <a:schemeClr val="tx1"/>
              </a:buClr>
            </a:pPr>
            <a:r>
              <a:rPr lang="en-US" dirty="0"/>
              <a:t>Overloading can take place in the </a:t>
            </a:r>
            <a:r>
              <a:rPr lang="en-US" b="1" dirty="0">
                <a:solidFill>
                  <a:schemeClr val="bg1"/>
                </a:solidFill>
              </a:rPr>
              <a:t>same class </a:t>
            </a:r>
            <a:r>
              <a:rPr lang="en-US" dirty="0"/>
              <a:t>or </a:t>
            </a:r>
            <a:br>
              <a:rPr lang="en-US" dirty="0"/>
            </a:br>
            <a:r>
              <a:rPr lang="en-US" dirty="0"/>
              <a:t>in its </a:t>
            </a:r>
            <a:r>
              <a:rPr lang="en-US" b="1" dirty="0">
                <a:solidFill>
                  <a:schemeClr val="bg1"/>
                </a:solidFill>
              </a:rPr>
              <a:t>sub-classes</a:t>
            </a:r>
          </a:p>
          <a:p>
            <a:pPr>
              <a:buClr>
                <a:schemeClr val="tx1"/>
              </a:buClr>
            </a:pPr>
            <a:r>
              <a:rPr lang="en-US" dirty="0"/>
              <a:t>Constructors can</a:t>
            </a:r>
            <a:r>
              <a:rPr lang="en-US" b="1" dirty="0">
                <a:solidFill>
                  <a:schemeClr val="bg1"/>
                </a:solidFill>
              </a:rPr>
              <a:t> </a:t>
            </a:r>
            <a:r>
              <a:rPr lang="en-US" dirty="0"/>
              <a:t>be</a:t>
            </a:r>
            <a:r>
              <a:rPr lang="en-US" b="1" dirty="0">
                <a:solidFill>
                  <a:schemeClr val="bg1"/>
                </a:solidFill>
              </a:rPr>
              <a:t> overloaded</a:t>
            </a:r>
          </a:p>
          <a:p>
            <a:pPr>
              <a:buClr>
                <a:schemeClr val="tx1"/>
              </a:buClr>
            </a:pPr>
            <a:endParaRPr lang="bg-BG" dirty="0"/>
          </a:p>
        </p:txBody>
      </p:sp>
      <p:sp>
        <p:nvSpPr>
          <p:cNvPr id="4" name="Title 3"/>
          <p:cNvSpPr>
            <a:spLocks noGrp="1"/>
          </p:cNvSpPr>
          <p:nvPr>
            <p:ph type="title"/>
          </p:nvPr>
        </p:nvSpPr>
        <p:spPr/>
        <p:txBody>
          <a:bodyPr/>
          <a:lstStyle/>
          <a:p>
            <a:r>
              <a:rPr lang="en-US" noProof="1"/>
              <a:t>Rules for Overloading a Method</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19</a:t>
            </a:fld>
            <a:endParaRPr lang="en-US" dirty="0"/>
          </a:p>
        </p:txBody>
      </p:sp>
    </p:spTree>
    <p:extLst>
      <p:ext uri="{BB962C8B-B14F-4D97-AF65-F5344CB8AC3E}">
        <p14:creationId xmlns:p14="http://schemas.microsoft.com/office/powerpoint/2010/main" val="21400273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a:t>Table of Contents</a:t>
            </a:r>
            <a:endParaRPr lang="bg-BG" dirty="0"/>
          </a:p>
        </p:txBody>
      </p:sp>
      <p:sp>
        <p:nvSpPr>
          <p:cNvPr id="3" name="Text Placeholder 2"/>
          <p:cNvSpPr>
            <a:spLocks noGrp="1"/>
          </p:cNvSpPr>
          <p:nvPr>
            <p:ph type="body" sz="quarter" idx="13"/>
          </p:nvPr>
        </p:nvSpPr>
        <p:spPr/>
        <p:txBody>
          <a:bodyPr>
            <a:normAutofit fontScale="92500" lnSpcReduction="10000"/>
          </a:bodyPr>
          <a:lstStyle/>
          <a:p>
            <a:r>
              <a:rPr lang="en-US"/>
              <a:t>Polymorphism</a:t>
            </a:r>
          </a:p>
          <a:p>
            <a:pPr lvl="1"/>
            <a:r>
              <a:rPr lang="en-US"/>
              <a:t>Definition</a:t>
            </a:r>
          </a:p>
          <a:p>
            <a:pPr lvl="1"/>
            <a:r>
              <a:rPr lang="en-US"/>
              <a:t>Types</a:t>
            </a:r>
          </a:p>
          <a:p>
            <a:r>
              <a:rPr lang="en-US"/>
              <a:t>Override Methods</a:t>
            </a:r>
          </a:p>
          <a:p>
            <a:r>
              <a:rPr lang="en-US"/>
              <a:t>Overload Methods</a:t>
            </a:r>
          </a:p>
          <a:p>
            <a:r>
              <a:rPr lang="en-US"/>
              <a:t>Abstraction </a:t>
            </a:r>
          </a:p>
          <a:p>
            <a:pPr lvl="1"/>
            <a:r>
              <a:rPr lang="en-US"/>
              <a:t>Classes</a:t>
            </a:r>
          </a:p>
          <a:p>
            <a:pPr lvl="1"/>
            <a:r>
              <a:rPr lang="en-US"/>
              <a:t>Methods</a:t>
            </a:r>
          </a:p>
          <a:p>
            <a:endParaRPr lang="bg-BG" dirty="0"/>
          </a:p>
        </p:txBody>
      </p:sp>
      <p:sp>
        <p:nvSpPr>
          <p:cNvPr id="2" name="Slide Number Placeholder 1"/>
          <p:cNvSpPr>
            <a:spLocks noGrp="1"/>
          </p:cNvSpPr>
          <p:nvPr>
            <p:ph type="sldNum" sz="quarter" idx="16"/>
          </p:nvPr>
        </p:nvSpPr>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27377612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wrap="square">
            <a:normAutofit fontScale="85000" lnSpcReduction="20000"/>
          </a:bodyPr>
          <a:lstStyle/>
          <a:p>
            <a:r>
              <a:rPr lang="en-US" dirty="0"/>
              <a:t>Has two distinct aspects:</a:t>
            </a:r>
          </a:p>
          <a:p>
            <a:r>
              <a:rPr lang="en-US" dirty="0"/>
              <a:t>At run time, objects of a </a:t>
            </a:r>
            <a:r>
              <a:rPr lang="en-US" dirty="0">
                <a:solidFill>
                  <a:schemeClr val="bg1"/>
                </a:solidFill>
              </a:rPr>
              <a:t>derived class </a:t>
            </a:r>
            <a:r>
              <a:rPr lang="en-US" dirty="0"/>
              <a:t>may be treated as objects of </a:t>
            </a:r>
            <a:r>
              <a:rPr lang="en-US" dirty="0">
                <a:solidFill>
                  <a:schemeClr val="bg1"/>
                </a:solidFill>
              </a:rPr>
              <a:t>a base class in </a:t>
            </a:r>
            <a:r>
              <a:rPr lang="en-US" dirty="0"/>
              <a:t>places such as method parameters and collections or arrays. When this occurs, the </a:t>
            </a:r>
            <a:r>
              <a:rPr lang="en-US" dirty="0">
                <a:solidFill>
                  <a:schemeClr val="bg1"/>
                </a:solidFill>
              </a:rPr>
              <a:t>object's declared type </a:t>
            </a:r>
            <a:r>
              <a:rPr lang="en-US" dirty="0"/>
              <a:t>is no longer identical to </a:t>
            </a:r>
            <a:r>
              <a:rPr lang="en-US" dirty="0">
                <a:solidFill>
                  <a:schemeClr val="bg1"/>
                </a:solidFill>
              </a:rPr>
              <a:t>its run-time type</a:t>
            </a:r>
          </a:p>
          <a:p>
            <a:r>
              <a:rPr lang="en-US" dirty="0"/>
              <a:t>Base classes may define and implement </a:t>
            </a:r>
            <a:r>
              <a:rPr lang="en-US" dirty="0">
                <a:solidFill>
                  <a:schemeClr val="bg1"/>
                </a:solidFill>
              </a:rPr>
              <a:t>virtual methods</a:t>
            </a:r>
            <a:r>
              <a:rPr lang="en-US" dirty="0"/>
              <a:t>, and derived </a:t>
            </a:r>
            <a:br>
              <a:rPr lang="en-US" dirty="0"/>
            </a:br>
            <a:r>
              <a:rPr lang="en-US" dirty="0"/>
              <a:t>classes can </a:t>
            </a:r>
            <a:r>
              <a:rPr lang="en-US" dirty="0">
                <a:solidFill>
                  <a:schemeClr val="bg1"/>
                </a:solidFill>
              </a:rPr>
              <a:t>override</a:t>
            </a:r>
            <a:r>
              <a:rPr lang="en-US" dirty="0"/>
              <a:t> them, which means they provide </a:t>
            </a:r>
            <a:r>
              <a:rPr lang="en-US" dirty="0">
                <a:solidFill>
                  <a:schemeClr val="bg1"/>
                </a:solidFill>
              </a:rPr>
              <a:t>their own definition and implementation</a:t>
            </a:r>
            <a:r>
              <a:rPr lang="en-US" dirty="0"/>
              <a:t>. At run-time, when client code calls the method, the CLR looks up the run-time type of the object, and invokes that override of the virtual method. Thus in your source code you can call a method on a </a:t>
            </a:r>
            <a:br>
              <a:rPr lang="en-US" dirty="0"/>
            </a:br>
            <a:r>
              <a:rPr lang="en-US" dirty="0"/>
              <a:t>base class, and cause a derived class's version of the method to be </a:t>
            </a:r>
            <a:br>
              <a:rPr lang="en-US" dirty="0"/>
            </a:br>
            <a:r>
              <a:rPr lang="en-US" dirty="0"/>
              <a:t>executed.</a:t>
            </a:r>
          </a:p>
          <a:p>
            <a:endParaRPr lang="bg-BG" dirty="0"/>
          </a:p>
        </p:txBody>
      </p:sp>
      <p:sp>
        <p:nvSpPr>
          <p:cNvPr id="4" name="Title 3"/>
          <p:cNvSpPr>
            <a:spLocks noGrp="1"/>
          </p:cNvSpPr>
          <p:nvPr>
            <p:ph type="title"/>
          </p:nvPr>
        </p:nvSpPr>
        <p:spPr/>
        <p:txBody>
          <a:bodyPr/>
          <a:lstStyle/>
          <a:p>
            <a:r>
              <a:rPr lang="en-US" noProof="1"/>
              <a:t>Runtime Polymorphism</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20</a:t>
            </a:fld>
            <a:endParaRPr lang="en-US" dirty="0"/>
          </a:p>
        </p:txBody>
      </p:sp>
    </p:spTree>
    <p:extLst>
      <p:ext uri="{BB962C8B-B14F-4D97-AF65-F5344CB8AC3E}">
        <p14:creationId xmlns:p14="http://schemas.microsoft.com/office/powerpoint/2010/main" val="7162627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Also known as </a:t>
            </a:r>
            <a:r>
              <a:rPr lang="en-US" b="1" dirty="0">
                <a:solidFill>
                  <a:schemeClr val="bg1"/>
                </a:solidFill>
              </a:rPr>
              <a:t>Dynamic Polymorphism</a:t>
            </a:r>
          </a:p>
          <a:p>
            <a:endParaRPr lang="en-US" dirty="0"/>
          </a:p>
          <a:p>
            <a:endParaRPr lang="bg-BG" dirty="0"/>
          </a:p>
        </p:txBody>
      </p:sp>
      <p:sp>
        <p:nvSpPr>
          <p:cNvPr id="4" name="Title 3"/>
          <p:cNvSpPr>
            <a:spLocks noGrp="1"/>
          </p:cNvSpPr>
          <p:nvPr>
            <p:ph type="title"/>
          </p:nvPr>
        </p:nvSpPr>
        <p:spPr/>
        <p:txBody>
          <a:bodyPr/>
          <a:lstStyle/>
          <a:p>
            <a:r>
              <a:rPr lang="en-US" noProof="1"/>
              <a:t>Runtime Polymorphism</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21</a:t>
            </a:fld>
            <a:endParaRPr lang="en-US" dirty="0"/>
          </a:p>
        </p:txBody>
      </p:sp>
      <p:sp>
        <p:nvSpPr>
          <p:cNvPr id="5" name="Rectangle 4"/>
          <p:cNvSpPr>
            <a:spLocks noChangeArrowheads="1"/>
          </p:cNvSpPr>
          <p:nvPr/>
        </p:nvSpPr>
        <p:spPr bwMode="auto">
          <a:xfrm>
            <a:off x="2882900" y="1947063"/>
            <a:ext cx="6426200" cy="440120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class Rectangle {</a:t>
            </a:r>
          </a:p>
          <a:p>
            <a:pPr>
              <a:spcAft>
                <a:spcPts val="600"/>
              </a:spcAft>
            </a:pPr>
            <a:r>
              <a:rPr lang="en-US" sz="2400" b="1" noProof="1">
                <a:latin typeface="Consolas" pitchFamily="49" charset="0"/>
                <a:cs typeface="Consolas" pitchFamily="49" charset="0"/>
              </a:rPr>
              <a:t>  public </a:t>
            </a:r>
            <a:r>
              <a:rPr lang="en-US" sz="2400" b="1" noProof="1">
                <a:solidFill>
                  <a:schemeClr val="bg1"/>
                </a:solidFill>
                <a:latin typeface="Consolas" pitchFamily="49" charset="0"/>
                <a:cs typeface="Consolas" pitchFamily="49" charset="0"/>
              </a:rPr>
              <a:t>virtual</a:t>
            </a:r>
            <a:r>
              <a:rPr lang="en-US" sz="2400" b="1" noProof="1">
                <a:latin typeface="Consolas" pitchFamily="49" charset="0"/>
                <a:cs typeface="Consolas" pitchFamily="49" charset="0"/>
              </a:rPr>
              <a:t> double Area() {</a:t>
            </a:r>
          </a:p>
          <a:p>
            <a:pPr>
              <a:spcAft>
                <a:spcPts val="600"/>
              </a:spcAft>
            </a:pPr>
            <a:r>
              <a:rPr lang="en-US" sz="2400" b="1" noProof="1">
                <a:latin typeface="Consolas" pitchFamily="49" charset="0"/>
                <a:cs typeface="Consolas" pitchFamily="49" charset="0"/>
              </a:rPr>
              <a:t>    return this.</a:t>
            </a:r>
            <a:r>
              <a:rPr lang="en-US" sz="2400" b="1" noProof="1">
                <a:solidFill>
                  <a:schemeClr val="bg1"/>
                </a:solidFill>
                <a:latin typeface="Consolas" pitchFamily="49" charset="0"/>
                <a:cs typeface="Consolas" pitchFamily="49" charset="0"/>
              </a:rPr>
              <a:t>a</a:t>
            </a:r>
            <a:r>
              <a:rPr lang="en-US" sz="2400" b="1" noProof="1">
                <a:latin typeface="Consolas" pitchFamily="49" charset="0"/>
                <a:cs typeface="Consolas" pitchFamily="49" charset="0"/>
              </a:rPr>
              <a:t> * this.</a:t>
            </a:r>
            <a:r>
              <a:rPr lang="en-US" sz="2400" b="1" noProof="1">
                <a:solidFill>
                  <a:schemeClr val="bg1"/>
                </a:solidFill>
                <a:latin typeface="Consolas" pitchFamily="49" charset="0"/>
                <a:cs typeface="Consolas" pitchFamily="49" charset="0"/>
              </a:rPr>
              <a:t>b</a:t>
            </a: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public class Square : Rectangle {</a:t>
            </a:r>
          </a:p>
          <a:p>
            <a:pPr>
              <a:spcAft>
                <a:spcPts val="600"/>
              </a:spcAft>
            </a:pPr>
            <a:r>
              <a:rPr lang="en-US" sz="2400" b="1" noProof="1">
                <a:latin typeface="Consolas" pitchFamily="49" charset="0"/>
                <a:cs typeface="Consolas" pitchFamily="49" charset="0"/>
              </a:rPr>
              <a:t>  public </a:t>
            </a:r>
            <a:r>
              <a:rPr lang="en-US" sz="2400" b="1" noProof="1">
                <a:solidFill>
                  <a:schemeClr val="bg1"/>
                </a:solidFill>
                <a:latin typeface="Consolas" pitchFamily="49" charset="0"/>
                <a:cs typeface="Consolas" pitchFamily="49" charset="0"/>
              </a:rPr>
              <a:t>override</a:t>
            </a:r>
            <a:r>
              <a:rPr lang="en-US" sz="2400" b="1" noProof="1">
                <a:latin typeface="Consolas" pitchFamily="49" charset="0"/>
                <a:cs typeface="Consolas" pitchFamily="49" charset="0"/>
              </a:rPr>
              <a:t> double Area() {</a:t>
            </a:r>
            <a:br>
              <a:rPr lang="en-US" sz="2400" b="1" noProof="1">
                <a:latin typeface="Consolas" pitchFamily="49" charset="0"/>
                <a:cs typeface="Consolas" pitchFamily="49" charset="0"/>
              </a:rPr>
            </a:br>
            <a:r>
              <a:rPr lang="en-US" sz="2400" b="1" noProof="1">
                <a:latin typeface="Consolas" pitchFamily="49" charset="0"/>
                <a:cs typeface="Consolas" pitchFamily="49" charset="0"/>
              </a:rPr>
              <a:t>    return this.</a:t>
            </a:r>
            <a:r>
              <a:rPr lang="en-US" sz="2400" b="1" noProof="1">
                <a:solidFill>
                  <a:schemeClr val="bg1"/>
                </a:solidFill>
                <a:latin typeface="Consolas" pitchFamily="49" charset="0"/>
                <a:cs typeface="Consolas" pitchFamily="49" charset="0"/>
              </a:rPr>
              <a:t>a</a:t>
            </a:r>
            <a:r>
              <a:rPr lang="en-US" sz="2400" b="1" noProof="1">
                <a:latin typeface="Consolas" pitchFamily="49" charset="0"/>
                <a:cs typeface="Consolas" pitchFamily="49" charset="0"/>
              </a:rPr>
              <a:t> * this.</a:t>
            </a:r>
            <a:r>
              <a:rPr lang="en-US" sz="2400" b="1" noProof="1">
                <a:solidFill>
                  <a:schemeClr val="bg1"/>
                </a:solidFill>
                <a:latin typeface="Consolas" pitchFamily="49" charset="0"/>
                <a:cs typeface="Consolas" pitchFamily="49" charset="0"/>
              </a:rPr>
              <a:t>a</a:t>
            </a: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p>
          <a:p>
            <a:pPr>
              <a:spcAft>
                <a:spcPts val="600"/>
              </a:spcAft>
            </a:pPr>
            <a:r>
              <a:rPr lang="en-US" sz="2400" b="1" noProof="1">
                <a:latin typeface="Consolas" pitchFamily="49" charset="0"/>
                <a:cs typeface="Consolas" pitchFamily="49" charset="0"/>
              </a:rPr>
              <a:t>}</a:t>
            </a:r>
          </a:p>
        </p:txBody>
      </p:sp>
      <p:sp>
        <p:nvSpPr>
          <p:cNvPr id="9" name="AutoShape 6"/>
          <p:cNvSpPr>
            <a:spLocks noChangeArrowheads="1"/>
          </p:cNvSpPr>
          <p:nvPr/>
        </p:nvSpPr>
        <p:spPr bwMode="auto">
          <a:xfrm>
            <a:off x="8139152" y="5036053"/>
            <a:ext cx="2339896" cy="769257"/>
          </a:xfrm>
          <a:prstGeom prst="wedgeRoundRectCallout">
            <a:avLst>
              <a:gd name="adj1" fmla="val -60303"/>
              <a:gd name="adj2" fmla="val -4779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Method overriding</a:t>
            </a:r>
            <a:endParaRPr lang="bg-BG" sz="24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870094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Usage of </a:t>
            </a:r>
            <a:r>
              <a:rPr lang="en-US" b="1" dirty="0">
                <a:solidFill>
                  <a:schemeClr val="bg1"/>
                </a:solidFill>
              </a:rPr>
              <a:t>override</a:t>
            </a:r>
            <a:r>
              <a:rPr lang="en-US" dirty="0"/>
              <a:t> method</a:t>
            </a:r>
            <a:endParaRPr lang="bg-BG" dirty="0"/>
          </a:p>
        </p:txBody>
      </p:sp>
      <p:sp>
        <p:nvSpPr>
          <p:cNvPr id="4" name="Title 3"/>
          <p:cNvSpPr>
            <a:spLocks noGrp="1"/>
          </p:cNvSpPr>
          <p:nvPr>
            <p:ph type="title"/>
          </p:nvPr>
        </p:nvSpPr>
        <p:spPr/>
        <p:txBody>
          <a:bodyPr/>
          <a:lstStyle/>
          <a:p>
            <a:r>
              <a:rPr lang="en-US" noProof="1"/>
              <a:t>Runtime Polymorphism (2)</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22</a:t>
            </a:fld>
            <a:endParaRPr lang="en-US" dirty="0"/>
          </a:p>
        </p:txBody>
      </p:sp>
      <p:sp>
        <p:nvSpPr>
          <p:cNvPr id="9" name="Rectangle 8"/>
          <p:cNvSpPr>
            <a:spLocks noChangeArrowheads="1"/>
          </p:cNvSpPr>
          <p:nvPr/>
        </p:nvSpPr>
        <p:spPr bwMode="auto">
          <a:xfrm>
            <a:off x="703555" y="1890426"/>
            <a:ext cx="7529286" cy="358559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static void Main()</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Rectangle rect = new Rectangle(3.0, 4.0);</a:t>
            </a:r>
          </a:p>
          <a:p>
            <a:pPr>
              <a:spcAft>
                <a:spcPts val="600"/>
              </a:spcAft>
            </a:pPr>
            <a:r>
              <a:rPr lang="en-US" sz="2400" b="1" noProof="1">
                <a:latin typeface="Consolas" pitchFamily="49" charset="0"/>
                <a:cs typeface="Consolas" pitchFamily="49" charset="0"/>
              </a:rPr>
              <a:t>  Rectangle square = new Square(4.0);</a:t>
            </a:r>
          </a:p>
          <a:p>
            <a:pPr>
              <a:spcAft>
                <a:spcPts val="600"/>
              </a:spcAft>
            </a:pPr>
            <a:endParaRPr lang="en-US" sz="2400" b="1" noProof="1">
              <a:latin typeface="Consolas" pitchFamily="49" charset="0"/>
              <a:cs typeface="Consolas" pitchFamily="49" charset="0"/>
            </a:endParaRPr>
          </a:p>
          <a:p>
            <a:pPr>
              <a:spcAft>
                <a:spcPts val="600"/>
              </a:spcAft>
            </a:pPr>
            <a:r>
              <a:rPr lang="en-US" sz="2400" b="1" noProof="1">
                <a:latin typeface="Consolas" pitchFamily="49" charset="0"/>
                <a:cs typeface="Consolas" pitchFamily="49" charset="0"/>
              </a:rPr>
              <a:t>  Console.WriteLine(rect.Area());</a:t>
            </a:r>
          </a:p>
          <a:p>
            <a:pPr>
              <a:spcAft>
                <a:spcPts val="600"/>
              </a:spcAft>
            </a:pPr>
            <a:r>
              <a:rPr lang="en-US" sz="2400" b="1" noProof="1">
                <a:latin typeface="Consolas" pitchFamily="49" charset="0"/>
                <a:cs typeface="Consolas" pitchFamily="49" charset="0"/>
              </a:rPr>
              <a:t>  Console.WriteLine(square.Area());</a:t>
            </a:r>
          </a:p>
          <a:p>
            <a:pPr>
              <a:spcAft>
                <a:spcPts val="600"/>
              </a:spcAft>
            </a:pPr>
            <a:r>
              <a:rPr lang="en-US" sz="2400" b="1" noProof="1">
                <a:latin typeface="Consolas" pitchFamily="49" charset="0"/>
                <a:cs typeface="Consolas" pitchFamily="49" charset="0"/>
              </a:rPr>
              <a:t>}</a:t>
            </a:r>
          </a:p>
        </p:txBody>
      </p:sp>
      <p:sp>
        <p:nvSpPr>
          <p:cNvPr id="14" name="AutoShape 6"/>
          <p:cNvSpPr>
            <a:spLocks noChangeArrowheads="1"/>
          </p:cNvSpPr>
          <p:nvPr/>
        </p:nvSpPr>
        <p:spPr bwMode="auto">
          <a:xfrm>
            <a:off x="6096000" y="5082710"/>
            <a:ext cx="2215664" cy="786626"/>
          </a:xfrm>
          <a:prstGeom prst="wedgeRoundRectCallout">
            <a:avLst>
              <a:gd name="adj1" fmla="val -63318"/>
              <a:gd name="adj2" fmla="val -4926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Method overriding</a:t>
            </a:r>
            <a:endParaRPr lang="bg-BG" sz="24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649852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Animals</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23</a:t>
            </a:fld>
            <a:endParaRPr lang="en-US" dirty="0"/>
          </a:p>
        </p:txBody>
      </p:sp>
      <p:grpSp>
        <p:nvGrpSpPr>
          <p:cNvPr id="4" name="Group 3"/>
          <p:cNvGrpSpPr/>
          <p:nvPr/>
        </p:nvGrpSpPr>
        <p:grpSpPr>
          <a:xfrm>
            <a:off x="3617912" y="1683841"/>
            <a:ext cx="4954588" cy="1802185"/>
            <a:chOff x="3617912" y="1683841"/>
            <a:chExt cx="4954588" cy="1802185"/>
          </a:xfrm>
        </p:grpSpPr>
        <p:sp>
          <p:nvSpPr>
            <p:cNvPr id="18" name="Rectangle 4"/>
            <p:cNvSpPr>
              <a:spLocks noChangeArrowheads="1"/>
            </p:cNvSpPr>
            <p:nvPr/>
          </p:nvSpPr>
          <p:spPr bwMode="auto">
            <a:xfrm>
              <a:off x="3619500" y="1683841"/>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Animal</a:t>
              </a:r>
            </a:p>
          </p:txBody>
        </p:sp>
        <p:sp>
          <p:nvSpPr>
            <p:cNvPr id="19" name="Rectangle 18"/>
            <p:cNvSpPr>
              <a:spLocks noChangeArrowheads="1"/>
            </p:cNvSpPr>
            <p:nvPr/>
          </p:nvSpPr>
          <p:spPr bwMode="auto">
            <a:xfrm>
              <a:off x="3619500" y="2160895"/>
              <a:ext cx="49530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string Name</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string FavouriteFood</a:t>
              </a:r>
            </a:p>
          </p:txBody>
        </p:sp>
        <p:sp>
          <p:nvSpPr>
            <p:cNvPr id="10" name="Rectangle 9"/>
            <p:cNvSpPr>
              <a:spLocks noChangeArrowheads="1"/>
            </p:cNvSpPr>
            <p:nvPr/>
          </p:nvSpPr>
          <p:spPr bwMode="auto">
            <a:xfrm>
              <a:off x="3617912" y="3008972"/>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+ExplainSelf():string</a:t>
              </a:r>
            </a:p>
          </p:txBody>
        </p:sp>
      </p:grpSp>
      <p:sp>
        <p:nvSpPr>
          <p:cNvPr id="11" name="Rectangle 4"/>
          <p:cNvSpPr>
            <a:spLocks noChangeArrowheads="1"/>
          </p:cNvSpPr>
          <p:nvPr/>
        </p:nvSpPr>
        <p:spPr bwMode="auto">
          <a:xfrm>
            <a:off x="838200" y="4495800"/>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Cat</a:t>
            </a:r>
          </a:p>
        </p:txBody>
      </p:sp>
      <p:sp>
        <p:nvSpPr>
          <p:cNvPr id="14" name="Rectangle 13"/>
          <p:cNvSpPr>
            <a:spLocks noChangeArrowheads="1"/>
          </p:cNvSpPr>
          <p:nvPr/>
        </p:nvSpPr>
        <p:spPr bwMode="auto">
          <a:xfrm>
            <a:off x="838200" y="4972854"/>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t>
            </a:r>
            <a:r>
              <a:rPr lang="en-US" sz="2400" b="1" dirty="0">
                <a:latin typeface="Consolas" panose="020B0609020204030204" pitchFamily="49" charset="0"/>
              </a:rPr>
              <a:t> </a:t>
            </a:r>
            <a:r>
              <a:rPr lang="en-US" sz="2400" b="1" noProof="1">
                <a:latin typeface="Consolas" panose="020B0609020204030204" pitchFamily="49" charset="0"/>
              </a:rPr>
              <a:t>ExplainSelf():string</a:t>
            </a:r>
          </a:p>
        </p:txBody>
      </p:sp>
      <p:cxnSp>
        <p:nvCxnSpPr>
          <p:cNvPr id="6" name="Straight Arrow Connector 5"/>
          <p:cNvCxnSpPr>
            <a:cxnSpLocks/>
          </p:cNvCxnSpPr>
          <p:nvPr/>
        </p:nvCxnSpPr>
        <p:spPr>
          <a:xfrm flipV="1">
            <a:off x="4924933" y="3603285"/>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4"/>
          <p:cNvSpPr>
            <a:spLocks noChangeArrowheads="1"/>
          </p:cNvSpPr>
          <p:nvPr/>
        </p:nvSpPr>
        <p:spPr bwMode="auto">
          <a:xfrm>
            <a:off x="6477000" y="4495800"/>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Dog</a:t>
            </a:r>
          </a:p>
        </p:txBody>
      </p:sp>
      <p:sp>
        <p:nvSpPr>
          <p:cNvPr id="15" name="Rectangle 14"/>
          <p:cNvSpPr>
            <a:spLocks noChangeArrowheads="1"/>
          </p:cNvSpPr>
          <p:nvPr/>
        </p:nvSpPr>
        <p:spPr bwMode="auto">
          <a:xfrm>
            <a:off x="6477000" y="4972854"/>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t>
            </a:r>
            <a:r>
              <a:rPr lang="en-US" sz="2400" b="1" dirty="0">
                <a:latin typeface="Consolas" panose="020B0609020204030204" pitchFamily="49" charset="0"/>
              </a:rPr>
              <a:t> </a:t>
            </a:r>
            <a:r>
              <a:rPr lang="en-US" sz="2400" b="1" noProof="1">
                <a:latin typeface="Consolas" panose="020B0609020204030204" pitchFamily="49" charset="0"/>
              </a:rPr>
              <a:t>ExplainSelf():string</a:t>
            </a:r>
          </a:p>
        </p:txBody>
      </p:sp>
      <p:sp>
        <p:nvSpPr>
          <p:cNvPr id="17" name="TextBox 16">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cxnSp>
        <p:nvCxnSpPr>
          <p:cNvPr id="20" name="Straight Arrow Connector 19">
            <a:extLst>
              <a:ext uri="{FF2B5EF4-FFF2-40B4-BE49-F238E27FC236}">
                <a16:creationId xmlns:a16="http://schemas.microsoft.com/office/drawing/2014/main" id="{64C96F2B-396A-4C67-931E-292657D0FED3}"/>
              </a:ext>
            </a:extLst>
          </p:cNvPr>
          <p:cNvCxnSpPr>
            <a:cxnSpLocks/>
          </p:cNvCxnSpPr>
          <p:nvPr/>
        </p:nvCxnSpPr>
        <p:spPr>
          <a:xfrm flipV="1">
            <a:off x="7375170" y="3603285"/>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252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3"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24</a:t>
            </a:fld>
            <a:endParaRPr lang="en-US" dirty="0"/>
          </a:p>
        </p:txBody>
      </p:sp>
      <p:sp>
        <p:nvSpPr>
          <p:cNvPr id="11" name="Text Placeholder 5"/>
          <p:cNvSpPr txBox="1">
            <a:spLocks/>
          </p:cNvSpPr>
          <p:nvPr/>
        </p:nvSpPr>
        <p:spPr>
          <a:xfrm>
            <a:off x="1661218" y="1291725"/>
            <a:ext cx="8905182" cy="492442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defPPr>
              <a:defRPr lang="en-US"/>
            </a:defPPr>
            <a:lvl1pPr>
              <a:defRPr sz="2400">
                <a:latin typeface="Consolas" pitchFamily="49" charset="0"/>
                <a:cs typeface="Consolas" pitchFamily="49" charset="0"/>
              </a:defRPr>
            </a:lvl1pPr>
          </a:lstStyle>
          <a:p>
            <a:pPr>
              <a:spcAft>
                <a:spcPts val="600"/>
              </a:spcAft>
            </a:pPr>
            <a:r>
              <a:rPr lang="en-US" b="1" dirty="0"/>
              <a:t>public abstract class Animal</a:t>
            </a:r>
          </a:p>
          <a:p>
            <a:pPr>
              <a:spcAft>
                <a:spcPts val="600"/>
              </a:spcAft>
            </a:pPr>
            <a:r>
              <a:rPr lang="en-US" b="1" dirty="0"/>
              <a:t>{</a:t>
            </a:r>
          </a:p>
          <a:p>
            <a:pPr>
              <a:spcAft>
                <a:spcPts val="600"/>
              </a:spcAft>
            </a:pPr>
            <a:r>
              <a:rPr lang="en-US" b="1" dirty="0"/>
              <a:t>  public string Name { get; protected set; }</a:t>
            </a:r>
          </a:p>
          <a:p>
            <a:pPr>
              <a:spcAft>
                <a:spcPts val="600"/>
              </a:spcAft>
            </a:pPr>
            <a:r>
              <a:rPr lang="en-US" b="1" dirty="0"/>
              <a:t>  public string FavouriteFood { get; private set; }</a:t>
            </a:r>
          </a:p>
          <a:p>
            <a:pPr>
              <a:spcAft>
                <a:spcPts val="600"/>
              </a:spcAft>
            </a:pPr>
            <a:r>
              <a:rPr lang="en-US" b="1" dirty="0"/>
              <a:t>  public virtual string </a:t>
            </a:r>
            <a:r>
              <a:rPr lang="en-US" b="1" dirty="0" err="1"/>
              <a:t>ExplainSelf</a:t>
            </a:r>
            <a:r>
              <a:rPr lang="en-US" b="1" dirty="0"/>
              <a:t>()</a:t>
            </a:r>
            <a:r>
              <a:rPr lang="bg-BG" b="1" dirty="0"/>
              <a:t> </a:t>
            </a:r>
            <a:r>
              <a:rPr lang="en-US" b="1" dirty="0"/>
              <a:t>{</a:t>
            </a:r>
          </a:p>
          <a:p>
            <a:pPr>
              <a:spcAft>
                <a:spcPts val="600"/>
              </a:spcAft>
            </a:pPr>
            <a:r>
              <a:rPr lang="en-US" b="1" dirty="0"/>
              <a:t>    return string.Format(</a:t>
            </a:r>
          </a:p>
          <a:p>
            <a:pPr>
              <a:spcAft>
                <a:spcPts val="600"/>
              </a:spcAft>
            </a:pPr>
            <a:r>
              <a:rPr lang="en-US" b="1" dirty="0"/>
              <a:t>      "I am {0} and my favourite food is {1}",</a:t>
            </a:r>
          </a:p>
          <a:p>
            <a:pPr>
              <a:spcAft>
                <a:spcPts val="600"/>
              </a:spcAft>
            </a:pPr>
            <a:r>
              <a:rPr lang="en-US" b="1" dirty="0"/>
              <a:t>      this.Name,</a:t>
            </a:r>
          </a:p>
          <a:p>
            <a:pPr>
              <a:spcAft>
                <a:spcPts val="600"/>
              </a:spcAft>
            </a:pPr>
            <a:r>
              <a:rPr lang="en-US" b="1" dirty="0"/>
              <a:t>      this.FavouriteFood";</a:t>
            </a:r>
          </a:p>
          <a:p>
            <a:pPr>
              <a:spcAft>
                <a:spcPts val="600"/>
              </a:spcAft>
            </a:pPr>
            <a:r>
              <a:rPr lang="en-US" b="1" dirty="0"/>
              <a:t>  }</a:t>
            </a:r>
          </a:p>
          <a:p>
            <a:pPr>
              <a:spcAft>
                <a:spcPts val="600"/>
              </a:spcAft>
            </a:pPr>
            <a:r>
              <a:rPr lang="en-US" b="1" dirty="0"/>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spTree>
    <p:extLst>
      <p:ext uri="{BB962C8B-B14F-4D97-AF65-F5344CB8AC3E}">
        <p14:creationId xmlns:p14="http://schemas.microsoft.com/office/powerpoint/2010/main" val="3443271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(2)</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25</a:t>
            </a:fld>
            <a:endParaRPr lang="en-US" dirty="0"/>
          </a:p>
        </p:txBody>
      </p:sp>
      <p:sp>
        <p:nvSpPr>
          <p:cNvPr id="11" name="Text Placeholder 5"/>
          <p:cNvSpPr txBox="1">
            <a:spLocks/>
          </p:cNvSpPr>
          <p:nvPr/>
        </p:nvSpPr>
        <p:spPr>
          <a:xfrm>
            <a:off x="1300000" y="1294837"/>
            <a:ext cx="9716341" cy="447814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defPPr>
              <a:defRPr lang="en-US"/>
            </a:defPPr>
            <a:lvl1pPr>
              <a:defRPr sz="2400">
                <a:latin typeface="Consolas" pitchFamily="49" charset="0"/>
                <a:cs typeface="Consolas" pitchFamily="49" charset="0"/>
              </a:defRPr>
            </a:lvl1pPr>
          </a:lstStyle>
          <a:p>
            <a:pPr>
              <a:spcAft>
                <a:spcPts val="600"/>
              </a:spcAft>
            </a:pPr>
            <a:r>
              <a:rPr lang="en-US" b="1" dirty="0"/>
              <a:t>public class Dog : Animal</a:t>
            </a:r>
          </a:p>
          <a:p>
            <a:pPr>
              <a:spcAft>
                <a:spcPts val="600"/>
              </a:spcAft>
            </a:pPr>
            <a:r>
              <a:rPr lang="en-US" b="1" dirty="0"/>
              <a:t>{</a:t>
            </a:r>
          </a:p>
          <a:p>
            <a:pPr>
              <a:spcAft>
                <a:spcPts val="600"/>
              </a:spcAft>
            </a:pPr>
            <a:r>
              <a:rPr lang="en-US" b="1" dirty="0"/>
              <a:t>  public Dog(string name, string favouriteFood)</a:t>
            </a:r>
          </a:p>
          <a:p>
            <a:pPr>
              <a:spcAft>
                <a:spcPts val="600"/>
              </a:spcAft>
            </a:pPr>
            <a:r>
              <a:rPr lang="en-US" b="1" dirty="0"/>
              <a:t>    : base(name, </a:t>
            </a:r>
            <a:r>
              <a:rPr lang="en-US" b="1" dirty="0" err="1"/>
              <a:t>favouriteFood</a:t>
            </a:r>
            <a:r>
              <a:rPr lang="en-US" b="1" dirty="0"/>
              <a:t>)</a:t>
            </a:r>
            <a:r>
              <a:rPr lang="bg-BG" b="1" dirty="0"/>
              <a:t> </a:t>
            </a:r>
            <a:r>
              <a:rPr lang="en-US" b="1" dirty="0"/>
              <a:t>{</a:t>
            </a:r>
            <a:r>
              <a:rPr lang="bg-BG" b="1" dirty="0"/>
              <a:t> </a:t>
            </a:r>
            <a:r>
              <a:rPr lang="en-US" b="1" dirty="0"/>
              <a:t>}</a:t>
            </a:r>
          </a:p>
          <a:p>
            <a:pPr>
              <a:spcAft>
                <a:spcPts val="600"/>
              </a:spcAft>
            </a:pPr>
            <a:r>
              <a:rPr lang="en-US" b="1" dirty="0"/>
              <a:t>  public override string ExplainSelf()</a:t>
            </a:r>
          </a:p>
          <a:p>
            <a:pPr>
              <a:spcAft>
                <a:spcPts val="600"/>
              </a:spcAft>
            </a:pPr>
            <a:r>
              <a:rPr lang="en-US" b="1" dirty="0"/>
              <a:t>  {</a:t>
            </a:r>
          </a:p>
          <a:p>
            <a:pPr>
              <a:spcAft>
                <a:spcPts val="600"/>
              </a:spcAft>
            </a:pPr>
            <a:r>
              <a:rPr lang="en-US" b="1" dirty="0"/>
              <a:t>    return base.ExplainSelf() + Environment.NewLine + </a:t>
            </a:r>
          </a:p>
          <a:p>
            <a:pPr>
              <a:spcAft>
                <a:spcPts val="600"/>
              </a:spcAft>
            </a:pPr>
            <a:r>
              <a:rPr lang="en-US" b="1" dirty="0"/>
              <a:t>                                               "DJAAF";</a:t>
            </a:r>
          </a:p>
          <a:p>
            <a:pPr>
              <a:spcAft>
                <a:spcPts val="600"/>
              </a:spcAft>
            </a:pPr>
            <a:r>
              <a:rPr lang="en-US" b="1" dirty="0"/>
              <a:t>  }</a:t>
            </a:r>
          </a:p>
          <a:p>
            <a:pPr>
              <a:spcAft>
                <a:spcPts val="600"/>
              </a:spcAft>
            </a:pPr>
            <a:r>
              <a:rPr lang="en-US" b="1" dirty="0"/>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spTree>
    <p:extLst>
      <p:ext uri="{BB962C8B-B14F-4D97-AF65-F5344CB8AC3E}">
        <p14:creationId xmlns:p14="http://schemas.microsoft.com/office/powerpoint/2010/main" val="32183287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spcBef>
                <a:spcPts val="1200"/>
              </a:spcBef>
              <a:buClr>
                <a:schemeClr val="tx1"/>
              </a:buClr>
            </a:pPr>
            <a:r>
              <a:rPr lang="en-US" b="1" dirty="0">
                <a:solidFill>
                  <a:schemeClr val="bg1"/>
                </a:solidFill>
              </a:rPr>
              <a:t>Overriding</a:t>
            </a:r>
            <a:r>
              <a:rPr lang="en-US" dirty="0"/>
              <a:t> must take place in any </a:t>
            </a:r>
            <a:r>
              <a:rPr lang="en-US" dirty="0">
                <a:solidFill>
                  <a:schemeClr val="tx2">
                    <a:lumMod val="75000"/>
                  </a:schemeClr>
                </a:solidFill>
              </a:rPr>
              <a:t>sub-classes</a:t>
            </a:r>
          </a:p>
          <a:p>
            <a:pPr>
              <a:spcBef>
                <a:spcPts val="1200"/>
              </a:spcBef>
            </a:pPr>
            <a:r>
              <a:rPr lang="en-US" dirty="0"/>
              <a:t>The overriding method and the base must have the </a:t>
            </a:r>
            <a:r>
              <a:rPr lang="en-US" b="1" dirty="0">
                <a:solidFill>
                  <a:schemeClr val="bg1"/>
                </a:solidFill>
              </a:rPr>
              <a:t>same</a:t>
            </a:r>
            <a:r>
              <a:rPr lang="en-US" dirty="0">
                <a:solidFill>
                  <a:schemeClr val="tx2">
                    <a:lumMod val="75000"/>
                  </a:schemeClr>
                </a:solidFill>
              </a:rPr>
              <a:t>           </a:t>
            </a:r>
            <a:r>
              <a:rPr lang="en-US" b="1" dirty="0">
                <a:solidFill>
                  <a:schemeClr val="bg1"/>
                </a:solidFill>
              </a:rPr>
              <a:t>return type </a:t>
            </a:r>
            <a:r>
              <a:rPr lang="en-US" dirty="0"/>
              <a:t>and the</a:t>
            </a:r>
            <a:r>
              <a:rPr lang="en-US" dirty="0">
                <a:solidFill>
                  <a:schemeClr val="tx2">
                    <a:lumMod val="75000"/>
                  </a:schemeClr>
                </a:solidFill>
              </a:rPr>
              <a:t> </a:t>
            </a:r>
            <a:r>
              <a:rPr lang="en-US" b="1" dirty="0">
                <a:solidFill>
                  <a:schemeClr val="bg1"/>
                </a:solidFill>
              </a:rPr>
              <a:t>same</a:t>
            </a:r>
            <a:r>
              <a:rPr lang="en-US" dirty="0">
                <a:solidFill>
                  <a:schemeClr val="tx2">
                    <a:lumMod val="75000"/>
                  </a:schemeClr>
                </a:solidFill>
              </a:rPr>
              <a:t> </a:t>
            </a:r>
            <a:r>
              <a:rPr lang="en-US" b="1" dirty="0">
                <a:solidFill>
                  <a:schemeClr val="bg1"/>
                </a:solidFill>
              </a:rPr>
              <a:t>signature</a:t>
            </a:r>
          </a:p>
          <a:p>
            <a:pPr>
              <a:spcBef>
                <a:spcPts val="1200"/>
              </a:spcBef>
            </a:pPr>
            <a:r>
              <a:rPr lang="en-US" dirty="0"/>
              <a:t>Base method must have the </a:t>
            </a:r>
            <a:r>
              <a:rPr lang="en-US" b="1" dirty="0">
                <a:solidFill>
                  <a:schemeClr val="bg1"/>
                </a:solidFill>
              </a:rPr>
              <a:t>virtual</a:t>
            </a:r>
            <a:r>
              <a:rPr lang="en-US" dirty="0"/>
              <a:t> keyword</a:t>
            </a:r>
          </a:p>
          <a:p>
            <a:pPr>
              <a:spcBef>
                <a:spcPts val="1200"/>
              </a:spcBef>
            </a:pPr>
            <a:r>
              <a:rPr lang="en-US" dirty="0"/>
              <a:t>Overriding method must have the </a:t>
            </a:r>
            <a:r>
              <a:rPr lang="en-US" b="1" dirty="0">
                <a:solidFill>
                  <a:schemeClr val="bg1"/>
                </a:solidFill>
              </a:rPr>
              <a:t>abstract</a:t>
            </a:r>
            <a:r>
              <a:rPr lang="en-US" dirty="0"/>
              <a:t> or </a:t>
            </a:r>
            <a:r>
              <a:rPr lang="en-US" b="1" dirty="0">
                <a:solidFill>
                  <a:schemeClr val="bg1"/>
                </a:solidFill>
              </a:rPr>
              <a:t>override</a:t>
            </a:r>
            <a:r>
              <a:rPr lang="en-US" dirty="0"/>
              <a:t> keyword</a:t>
            </a:r>
          </a:p>
          <a:p>
            <a:pPr>
              <a:spcBef>
                <a:spcPts val="1200"/>
              </a:spcBef>
              <a:buClr>
                <a:schemeClr val="tx1"/>
              </a:buClr>
            </a:pPr>
            <a:r>
              <a:rPr lang="en-US" b="1" dirty="0">
                <a:solidFill>
                  <a:schemeClr val="bg1"/>
                </a:solidFill>
              </a:rPr>
              <a:t>Private and static </a:t>
            </a:r>
            <a:r>
              <a:rPr lang="en-US" dirty="0"/>
              <a:t>methods </a:t>
            </a:r>
            <a:r>
              <a:rPr lang="en-US" b="1" dirty="0">
                <a:solidFill>
                  <a:schemeClr val="bg1"/>
                </a:solidFill>
              </a:rPr>
              <a:t>cannot</a:t>
            </a:r>
            <a:r>
              <a:rPr lang="en-US" dirty="0">
                <a:solidFill>
                  <a:schemeClr val="tx2">
                    <a:lumMod val="75000"/>
                  </a:schemeClr>
                </a:solidFill>
              </a:rPr>
              <a:t> </a:t>
            </a:r>
            <a:r>
              <a:rPr lang="en-US" dirty="0"/>
              <a:t>be overridden </a:t>
            </a:r>
          </a:p>
          <a:p>
            <a:endParaRPr lang="bg-BG" dirty="0"/>
          </a:p>
        </p:txBody>
      </p:sp>
      <p:sp>
        <p:nvSpPr>
          <p:cNvPr id="4" name="Title 3"/>
          <p:cNvSpPr>
            <a:spLocks noGrp="1"/>
          </p:cNvSpPr>
          <p:nvPr>
            <p:ph type="title"/>
          </p:nvPr>
        </p:nvSpPr>
        <p:spPr/>
        <p:txBody>
          <a:bodyPr/>
          <a:lstStyle/>
          <a:p>
            <a:r>
              <a:rPr lang="en-US" noProof="1"/>
              <a:t>Rules for Overriding Method</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26</a:t>
            </a:fld>
            <a:endParaRPr lang="en-US" dirty="0"/>
          </a:p>
        </p:txBody>
      </p:sp>
    </p:spTree>
    <p:extLst>
      <p:ext uri="{BB962C8B-B14F-4D97-AF65-F5344CB8AC3E}">
        <p14:creationId xmlns:p14="http://schemas.microsoft.com/office/powerpoint/2010/main" val="8869622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noProof="1">
                <a:cs typeface="Consolas" panose="020B0609020204030204" pitchFamily="49" charset="0"/>
              </a:rPr>
              <a:t>Abstract Classes</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27</a:t>
            </a:fld>
            <a:endParaRPr lang="en-US" dirty="0"/>
          </a:p>
        </p:txBody>
      </p:sp>
      <p:sp>
        <p:nvSpPr>
          <p:cNvPr id="3" name="Cloud 2">
            <a:extLst>
              <a:ext uri="{FF2B5EF4-FFF2-40B4-BE49-F238E27FC236}">
                <a16:creationId xmlns:a16="http://schemas.microsoft.com/office/drawing/2014/main" id="{2AE1E29C-7B9A-4EBF-8D6C-F8CE16735AFB}"/>
              </a:ext>
            </a:extLst>
          </p:cNvPr>
          <p:cNvSpPr/>
          <p:nvPr/>
        </p:nvSpPr>
        <p:spPr bwMode="auto">
          <a:xfrm>
            <a:off x="5341398" y="1148441"/>
            <a:ext cx="1509204" cy="1162975"/>
          </a:xfrm>
          <a:prstGeom prst="cloud">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400" b="1" dirty="0">
                <a:solidFill>
                  <a:schemeClr val="tx1"/>
                </a:solidFill>
              </a:rPr>
              <a:t>Shape</a:t>
            </a:r>
          </a:p>
        </p:txBody>
      </p:sp>
      <p:sp>
        <p:nvSpPr>
          <p:cNvPr id="6" name="Oval 5">
            <a:extLst>
              <a:ext uri="{FF2B5EF4-FFF2-40B4-BE49-F238E27FC236}">
                <a16:creationId xmlns:a16="http://schemas.microsoft.com/office/drawing/2014/main" id="{0ECEB6EE-5262-4C9B-A1CB-F7AD57279B7F}"/>
              </a:ext>
            </a:extLst>
          </p:cNvPr>
          <p:cNvSpPr/>
          <p:nvPr/>
        </p:nvSpPr>
        <p:spPr bwMode="auto">
          <a:xfrm>
            <a:off x="4832879" y="2736850"/>
            <a:ext cx="1017037" cy="1026367"/>
          </a:xfrm>
          <a:prstGeom prst="ellipse">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solidFill>
                  <a:schemeClr val="tx1"/>
                </a:solidFill>
              </a:rPr>
              <a:t>Circle</a:t>
            </a:r>
          </a:p>
        </p:txBody>
      </p:sp>
      <p:sp>
        <p:nvSpPr>
          <p:cNvPr id="7" name="Rectangle 6">
            <a:extLst>
              <a:ext uri="{FF2B5EF4-FFF2-40B4-BE49-F238E27FC236}">
                <a16:creationId xmlns:a16="http://schemas.microsoft.com/office/drawing/2014/main" id="{5A443A5F-F8DE-4F33-AA5F-5609F32A481D}"/>
              </a:ext>
            </a:extLst>
          </p:cNvPr>
          <p:cNvSpPr/>
          <p:nvPr/>
        </p:nvSpPr>
        <p:spPr bwMode="auto">
          <a:xfrm>
            <a:off x="6290765" y="2833335"/>
            <a:ext cx="1119674" cy="768084"/>
          </a:xfrm>
          <a:prstGeom prst="rect">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solidFill>
                  <a:schemeClr val="tx1"/>
                </a:solidFill>
              </a:rPr>
              <a:t>Rectangle</a:t>
            </a:r>
          </a:p>
        </p:txBody>
      </p:sp>
      <p:cxnSp>
        <p:nvCxnSpPr>
          <p:cNvPr id="9" name="Straight Arrow Connector 8">
            <a:extLst>
              <a:ext uri="{FF2B5EF4-FFF2-40B4-BE49-F238E27FC236}">
                <a16:creationId xmlns:a16="http://schemas.microsoft.com/office/drawing/2014/main" id="{A4334935-D9A0-415E-9416-CDDE66309529}"/>
              </a:ext>
            </a:extLst>
          </p:cNvPr>
          <p:cNvCxnSpPr>
            <a:cxnSpLocks/>
          </p:cNvCxnSpPr>
          <p:nvPr/>
        </p:nvCxnSpPr>
        <p:spPr>
          <a:xfrm flipH="1">
            <a:off x="5481357" y="2311416"/>
            <a:ext cx="219648" cy="42543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0786D384-BACC-4B01-BF23-85D0B057EF09}"/>
              </a:ext>
            </a:extLst>
          </p:cNvPr>
          <p:cNvCxnSpPr>
            <a:cxnSpLocks/>
          </p:cNvCxnSpPr>
          <p:nvPr/>
        </p:nvCxnSpPr>
        <p:spPr>
          <a:xfrm>
            <a:off x="6490997" y="2311416"/>
            <a:ext cx="208383" cy="42543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510822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1"/>
              <a:t>Abstract Classes</a:t>
            </a:r>
            <a:endParaRPr lang="en-US" dirty="0"/>
          </a:p>
        </p:txBody>
      </p:sp>
      <p:sp>
        <p:nvSpPr>
          <p:cNvPr id="5" name="Text Placeholder 4"/>
          <p:cNvSpPr>
            <a:spLocks noGrp="1"/>
          </p:cNvSpPr>
          <p:nvPr>
            <p:ph type="body" sz="quarter" idx="10"/>
          </p:nvPr>
        </p:nvSpPr>
        <p:spPr/>
        <p:txBody>
          <a:bodyPr>
            <a:normAutofit fontScale="92500" lnSpcReduction="10000"/>
          </a:bodyPr>
          <a:lstStyle/>
          <a:p>
            <a:r>
              <a:rPr lang="en-US" dirty="0"/>
              <a:t>Abstract class </a:t>
            </a:r>
            <a:r>
              <a:rPr lang="en-US" b="1" dirty="0">
                <a:solidFill>
                  <a:schemeClr val="bg1"/>
                </a:solidFill>
              </a:rPr>
              <a:t>can NOT be instantiated</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r>
              <a:rPr lang="en-US" dirty="0"/>
              <a:t>An </a:t>
            </a:r>
            <a:r>
              <a:rPr lang="en-US" b="1" dirty="0">
                <a:solidFill>
                  <a:schemeClr val="bg1"/>
                </a:solidFill>
              </a:rPr>
              <a:t>abstract</a:t>
            </a:r>
            <a:r>
              <a:rPr lang="en-US" dirty="0"/>
              <a:t> class may</a:t>
            </a:r>
            <a:r>
              <a:rPr lang="en-US" b="1" dirty="0">
                <a:solidFill>
                  <a:schemeClr val="bg1"/>
                </a:solidFill>
              </a:rPr>
              <a:t> </a:t>
            </a:r>
            <a:r>
              <a:rPr lang="en-US" dirty="0"/>
              <a:t>or</a:t>
            </a:r>
            <a:r>
              <a:rPr lang="en-US" b="1" dirty="0">
                <a:solidFill>
                  <a:schemeClr val="bg1"/>
                </a:solidFill>
              </a:rPr>
              <a:t> </a:t>
            </a:r>
            <a:r>
              <a:rPr lang="en-US" dirty="0"/>
              <a:t>may</a:t>
            </a:r>
            <a:r>
              <a:rPr lang="en-US" b="1" dirty="0">
                <a:solidFill>
                  <a:schemeClr val="bg1"/>
                </a:solidFill>
              </a:rPr>
              <a:t> </a:t>
            </a:r>
            <a:r>
              <a:rPr lang="en-US" dirty="0"/>
              <a:t>not</a:t>
            </a:r>
            <a:r>
              <a:rPr lang="en-US" b="1" dirty="0">
                <a:solidFill>
                  <a:schemeClr val="bg1"/>
                </a:solidFill>
              </a:rPr>
              <a:t> </a:t>
            </a:r>
            <a:r>
              <a:rPr lang="en-US" dirty="0"/>
              <a:t>include </a:t>
            </a:r>
            <a:br>
              <a:rPr lang="en-US" dirty="0"/>
            </a:br>
            <a:r>
              <a:rPr lang="en-US" b="1" dirty="0">
                <a:solidFill>
                  <a:schemeClr val="bg1"/>
                </a:solidFill>
              </a:rPr>
              <a:t>abstract methods</a:t>
            </a:r>
            <a:r>
              <a:rPr lang="en-US" dirty="0">
                <a:solidFill>
                  <a:schemeClr val="tx2">
                    <a:lumMod val="75000"/>
                  </a:schemeClr>
                </a:solidFill>
              </a:rPr>
              <a:t>.</a:t>
            </a:r>
          </a:p>
          <a:p>
            <a:r>
              <a:rPr lang="en-US" dirty="0"/>
              <a:t>If it has at least one abstract method, it must be declared </a:t>
            </a:r>
            <a:r>
              <a:rPr lang="en-US" b="1" dirty="0">
                <a:solidFill>
                  <a:schemeClr val="bg1"/>
                </a:solidFill>
              </a:rPr>
              <a:t>abstract</a:t>
            </a:r>
          </a:p>
          <a:p>
            <a:r>
              <a:rPr lang="en-US" dirty="0"/>
              <a:t>To use an </a:t>
            </a:r>
            <a:r>
              <a:rPr lang="en-US" b="1" dirty="0">
                <a:solidFill>
                  <a:schemeClr val="bg1"/>
                </a:solidFill>
              </a:rPr>
              <a:t>abstract class</a:t>
            </a:r>
            <a:r>
              <a:rPr lang="en-US" dirty="0"/>
              <a:t>, you need to </a:t>
            </a:r>
            <a:r>
              <a:rPr lang="en-US" b="1" dirty="0">
                <a:solidFill>
                  <a:schemeClr val="bg1"/>
                </a:solidFill>
              </a:rPr>
              <a:t>inherit it</a:t>
            </a:r>
          </a:p>
          <a:p>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28</a:t>
            </a:fld>
            <a:endParaRPr lang="en-US" dirty="0"/>
          </a:p>
        </p:txBody>
      </p:sp>
      <p:sp>
        <p:nvSpPr>
          <p:cNvPr id="8" name="Text Placeholder 5"/>
          <p:cNvSpPr txBox="1">
            <a:spLocks/>
          </p:cNvSpPr>
          <p:nvPr/>
        </p:nvSpPr>
        <p:spPr>
          <a:xfrm>
            <a:off x="2531120" y="1806266"/>
            <a:ext cx="8490859"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defPPr>
              <a:defRPr lang="en-US"/>
            </a:defPPr>
            <a:lvl1pPr>
              <a:buClr>
                <a:srgbClr val="F2B254"/>
              </a:buClr>
              <a:buSzPct val="100000"/>
              <a:buFont typeface="Wingdings" panose="05000000000000000000" pitchFamily="2" charset="2"/>
              <a:buNone/>
              <a:defRPr sz="2800">
                <a:latin typeface="Consolas" pitchFamily="49" charset="0"/>
                <a:cs typeface="Consolas" pitchFamily="49" charset="0"/>
              </a:defRPr>
            </a:lvl1pPr>
          </a:lstStyle>
          <a:p>
            <a:r>
              <a:rPr lang="en-US" sz="2400" b="1" dirty="0"/>
              <a:t>public </a:t>
            </a:r>
            <a:r>
              <a:rPr lang="en-US" sz="2400" b="1" dirty="0">
                <a:solidFill>
                  <a:schemeClr val="bg1"/>
                </a:solidFill>
              </a:rPr>
              <a:t>abstract</a:t>
            </a:r>
            <a:r>
              <a:rPr lang="en-US" sz="2400" b="1" dirty="0"/>
              <a:t> class Shape {} </a:t>
            </a:r>
          </a:p>
          <a:p>
            <a:r>
              <a:rPr lang="en-US" sz="2400" b="1" dirty="0"/>
              <a:t>public class Circle : Shape {}</a:t>
            </a:r>
          </a:p>
          <a:p>
            <a:r>
              <a:rPr lang="en-US" sz="2400" b="1" dirty="0">
                <a:solidFill>
                  <a:schemeClr val="bg1"/>
                </a:solidFill>
              </a:rPr>
              <a:t>Shape</a:t>
            </a:r>
            <a:r>
              <a:rPr lang="en-US" sz="2400" b="1" dirty="0"/>
              <a:t> shape = </a:t>
            </a:r>
            <a:r>
              <a:rPr lang="en-US" sz="2400" b="1" dirty="0">
                <a:solidFill>
                  <a:schemeClr val="bg1"/>
                </a:solidFill>
              </a:rPr>
              <a:t>new Shape(); </a:t>
            </a:r>
            <a:r>
              <a:rPr lang="en-US" sz="2400" b="1" i="1" dirty="0">
                <a:solidFill>
                  <a:schemeClr val="accent2"/>
                </a:solidFill>
              </a:rPr>
              <a:t>// Compile time error</a:t>
            </a:r>
          </a:p>
          <a:p>
            <a:r>
              <a:rPr lang="en-US" sz="2400" b="1" dirty="0">
                <a:solidFill>
                  <a:schemeClr val="bg1"/>
                </a:solidFill>
              </a:rPr>
              <a:t>Shape</a:t>
            </a:r>
            <a:r>
              <a:rPr lang="en-US" sz="2400" b="1" dirty="0"/>
              <a:t> circle = </a:t>
            </a:r>
            <a:r>
              <a:rPr lang="en-US" sz="2400" b="1" dirty="0">
                <a:solidFill>
                  <a:schemeClr val="bg1"/>
                </a:solidFill>
              </a:rPr>
              <a:t>new Circle(); </a:t>
            </a:r>
            <a:r>
              <a:rPr lang="en-US" sz="2400" b="1" i="1" dirty="0">
                <a:solidFill>
                  <a:schemeClr val="accent2"/>
                </a:solidFill>
              </a:rPr>
              <a:t>//</a:t>
            </a:r>
            <a:r>
              <a:rPr lang="en-US" sz="2400" b="1" dirty="0"/>
              <a:t> </a:t>
            </a:r>
            <a:r>
              <a:rPr lang="en-US" sz="2400" b="1" i="1" dirty="0">
                <a:solidFill>
                  <a:schemeClr val="accent2"/>
                </a:solidFill>
              </a:rPr>
              <a:t>Polymorphism</a:t>
            </a:r>
          </a:p>
        </p:txBody>
      </p:sp>
    </p:spTree>
    <p:extLst>
      <p:ext uri="{BB962C8B-B14F-4D97-AF65-F5344CB8AC3E}">
        <p14:creationId xmlns:p14="http://schemas.microsoft.com/office/powerpoint/2010/main" val="12460209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1"/>
              <a:t>Abstract Classes Elements</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29</a:t>
            </a:fld>
            <a:endParaRPr lang="en-US" dirty="0"/>
          </a:p>
        </p:txBody>
      </p:sp>
      <p:sp>
        <p:nvSpPr>
          <p:cNvPr id="5" name="Rectangle 4"/>
          <p:cNvSpPr>
            <a:spLocks noChangeArrowheads="1"/>
          </p:cNvSpPr>
          <p:nvPr/>
        </p:nvSpPr>
        <p:spPr bwMode="auto">
          <a:xfrm>
            <a:off x="856339" y="1366031"/>
            <a:ext cx="10591800" cy="445427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public abstract class Shape</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private Point </a:t>
            </a:r>
            <a:r>
              <a:rPr lang="en-US" sz="2800" b="1" noProof="1">
                <a:latin typeface="Consolas" pitchFamily="49" charset="0"/>
                <a:cs typeface="Consolas" pitchFamily="49" charset="0"/>
              </a:rPr>
              <a:t>startPoint;</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protected Shape</a:t>
            </a:r>
            <a:r>
              <a:rPr lang="en-US" sz="2800" b="1" noProof="1">
                <a:latin typeface="Consolas" pitchFamily="49" charset="0"/>
                <a:cs typeface="Consolas" pitchFamily="49" charset="0"/>
              </a:rPr>
              <a:t>(Point startPoint) </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this.startPoint = startPoint;</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public Point StartPoint() </a:t>
            </a:r>
            <a:r>
              <a:rPr lang="en-US" sz="2800" b="1" noProof="1">
                <a:latin typeface="Consolas" pitchFamily="49" charset="0"/>
                <a:cs typeface="Consolas" pitchFamily="49" charset="0"/>
              </a:rPr>
              <a:t>=&gt; this.startPoint;</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public </a:t>
            </a:r>
            <a:r>
              <a:rPr lang="en-US" sz="2800" b="1" noProof="1">
                <a:solidFill>
                  <a:schemeClr val="bg1"/>
                </a:solidFill>
                <a:latin typeface="Consolas" pitchFamily="49" charset="0"/>
                <a:cs typeface="Consolas" pitchFamily="49" charset="0"/>
              </a:rPr>
              <a:t>abstract</a:t>
            </a:r>
            <a:r>
              <a:rPr lang="en-US" sz="2800" b="1" noProof="1">
                <a:latin typeface="Consolas" pitchFamily="49" charset="0"/>
                <a:cs typeface="Consolas" pitchFamily="49" charset="0"/>
              </a:rPr>
              <a:t> void Draw();</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a:t>
            </a:r>
          </a:p>
        </p:txBody>
      </p:sp>
      <p:sp>
        <p:nvSpPr>
          <p:cNvPr id="9" name="AutoShape 6"/>
          <p:cNvSpPr>
            <a:spLocks noChangeArrowheads="1"/>
          </p:cNvSpPr>
          <p:nvPr/>
        </p:nvSpPr>
        <p:spPr bwMode="auto">
          <a:xfrm>
            <a:off x="6432764" y="1819922"/>
            <a:ext cx="2156717" cy="512928"/>
          </a:xfrm>
          <a:prstGeom prst="wedgeRoundRectCallout">
            <a:avLst>
              <a:gd name="adj1" fmla="val -58123"/>
              <a:gd name="adj2" fmla="val 4678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Can have fields</a:t>
            </a:r>
            <a:endParaRPr lang="bg-BG" sz="2400" b="1" dirty="0">
              <a:solidFill>
                <a:srgbClr val="FFFFFF"/>
              </a:solidFill>
              <a:effectLst>
                <a:outerShdw blurRad="38100" dist="38100" dir="2700000" algn="tl">
                  <a:srgbClr val="000000">
                    <a:alpha val="43137"/>
                  </a:srgbClr>
                </a:outerShdw>
              </a:effectLst>
            </a:endParaRPr>
          </a:p>
        </p:txBody>
      </p:sp>
      <p:sp>
        <p:nvSpPr>
          <p:cNvPr id="10" name="AutoShape 6"/>
          <p:cNvSpPr>
            <a:spLocks noChangeArrowheads="1"/>
          </p:cNvSpPr>
          <p:nvPr/>
        </p:nvSpPr>
        <p:spPr bwMode="auto">
          <a:xfrm>
            <a:off x="8165530" y="2715477"/>
            <a:ext cx="2932020" cy="587690"/>
          </a:xfrm>
          <a:prstGeom prst="wedgeRoundRectCallout">
            <a:avLst>
              <a:gd name="adj1" fmla="val -55469"/>
              <a:gd name="adj2" fmla="val -20246"/>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Can have constructor</a:t>
            </a:r>
            <a:endParaRPr lang="bg-BG" sz="2400" b="1" dirty="0">
              <a:solidFill>
                <a:srgbClr val="FFFFFF"/>
              </a:solidFill>
              <a:effectLst>
                <a:outerShdw blurRad="38100" dist="38100" dir="2700000" algn="tl">
                  <a:srgbClr val="000000">
                    <a:alpha val="43137"/>
                  </a:srgbClr>
                </a:outerShdw>
              </a:effectLst>
            </a:endParaRPr>
          </a:p>
        </p:txBody>
      </p:sp>
      <p:sp>
        <p:nvSpPr>
          <p:cNvPr id="11" name="AutoShape 6"/>
          <p:cNvSpPr>
            <a:spLocks noChangeArrowheads="1"/>
          </p:cNvSpPr>
          <p:nvPr/>
        </p:nvSpPr>
        <p:spPr bwMode="auto">
          <a:xfrm>
            <a:off x="8686012" y="4993056"/>
            <a:ext cx="2649649" cy="587690"/>
          </a:xfrm>
          <a:prstGeom prst="wedgeRoundRectCallout">
            <a:avLst>
              <a:gd name="adj1" fmla="val -55363"/>
              <a:gd name="adj2" fmla="val -5336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Can have methods </a:t>
            </a:r>
          </a:p>
        </p:txBody>
      </p:sp>
      <p:sp>
        <p:nvSpPr>
          <p:cNvPr id="12" name="AutoShape 6"/>
          <p:cNvSpPr>
            <a:spLocks noChangeArrowheads="1"/>
          </p:cNvSpPr>
          <p:nvPr/>
        </p:nvSpPr>
        <p:spPr bwMode="auto">
          <a:xfrm>
            <a:off x="4230394" y="5491969"/>
            <a:ext cx="3935136" cy="503520"/>
          </a:xfrm>
          <a:prstGeom prst="wedgeRoundRectCallout">
            <a:avLst>
              <a:gd name="adj1" fmla="val -54427"/>
              <a:gd name="adj2" fmla="val -5117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Implemented by child classes</a:t>
            </a:r>
          </a:p>
        </p:txBody>
      </p:sp>
    </p:spTree>
    <p:extLst>
      <p:ext uri="{BB962C8B-B14F-4D97-AF65-F5344CB8AC3E}">
        <p14:creationId xmlns:p14="http://schemas.microsoft.com/office/powerpoint/2010/main" val="31232204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Questions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a:t>
            </a:fld>
            <a:endParaRPr lang="en-US" dirty="0"/>
          </a:p>
        </p:txBody>
      </p:sp>
      <p:sp>
        <p:nvSpPr>
          <p:cNvPr id="9" name="Content Placeholder 2"/>
          <p:cNvSpPr txBox="1">
            <a:spLocks/>
          </p:cNvSpPr>
          <p:nvPr/>
        </p:nvSpPr>
        <p:spPr>
          <a:xfrm>
            <a:off x="173037" y="1347788"/>
            <a:ext cx="11804650" cy="5373687"/>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Font typeface="Wingdings" panose="05000000000000000000" pitchFamily="2" charset="2"/>
              <a:buNone/>
            </a:pPr>
            <a:endParaRPr lang="bg-BG" b="1" dirty="0"/>
          </a:p>
          <a:p>
            <a:pPr marL="0" indent="0" algn="ctr">
              <a:buFont typeface="Wingdings" panose="05000000000000000000" pitchFamily="2" charset="2"/>
              <a:buNone/>
            </a:pPr>
            <a:r>
              <a:rPr lang="en-US" sz="7200" b="1" u="sng" dirty="0">
                <a:solidFill>
                  <a:schemeClr val="bg1"/>
                </a:solidFill>
              </a:rPr>
              <a:t>sli.do</a:t>
            </a:r>
            <a:br>
              <a:rPr lang="en-US" sz="6000" b="1" dirty="0"/>
            </a:br>
            <a:r>
              <a:rPr lang="en-US" sz="11500" b="1" dirty="0"/>
              <a:t>#</a:t>
            </a:r>
            <a:r>
              <a:rPr lang="en-US" sz="11500" b="1" noProof="1"/>
              <a:t>fund-csharp</a:t>
            </a:r>
            <a:endParaRPr lang="en-US" noProof="1"/>
          </a:p>
        </p:txBody>
      </p:sp>
    </p:spTree>
    <p:extLst>
      <p:ext uri="{BB962C8B-B14F-4D97-AF65-F5344CB8AC3E}">
        <p14:creationId xmlns:p14="http://schemas.microsoft.com/office/powerpoint/2010/main" val="9749049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Shapes</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30</a:t>
            </a:fld>
            <a:endParaRPr lang="en-US" dirty="0"/>
          </a:p>
        </p:txBody>
      </p:sp>
      <p:grpSp>
        <p:nvGrpSpPr>
          <p:cNvPr id="6" name="Group 5"/>
          <p:cNvGrpSpPr/>
          <p:nvPr/>
        </p:nvGrpSpPr>
        <p:grpSpPr>
          <a:xfrm>
            <a:off x="4359165" y="1356637"/>
            <a:ext cx="3473670" cy="2258514"/>
            <a:chOff x="3276600" y="1069853"/>
            <a:chExt cx="5424600" cy="2258514"/>
          </a:xfrm>
        </p:grpSpPr>
        <p:grpSp>
          <p:nvGrpSpPr>
            <p:cNvPr id="4" name="Group 3"/>
            <p:cNvGrpSpPr/>
            <p:nvPr/>
          </p:nvGrpSpPr>
          <p:grpSpPr>
            <a:xfrm>
              <a:off x="3276600" y="1069853"/>
              <a:ext cx="5424600" cy="1376552"/>
              <a:chOff x="3276600" y="1107032"/>
              <a:chExt cx="5424600" cy="1376552"/>
            </a:xfrm>
          </p:grpSpPr>
          <p:sp>
            <p:nvSpPr>
              <p:cNvPr id="18" name="Rectangle 4"/>
              <p:cNvSpPr>
                <a:spLocks noChangeArrowheads="1"/>
              </p:cNvSpPr>
              <p:nvPr/>
            </p:nvSpPr>
            <p:spPr bwMode="auto">
              <a:xfrm>
                <a:off x="3276600" y="1107032"/>
                <a:ext cx="54246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Shape</a:t>
                </a:r>
              </a:p>
            </p:txBody>
          </p:sp>
          <p:sp>
            <p:nvSpPr>
              <p:cNvPr id="19" name="Rectangle 18"/>
              <p:cNvSpPr>
                <a:spLocks noChangeArrowheads="1"/>
              </p:cNvSpPr>
              <p:nvPr/>
            </p:nvSpPr>
            <p:spPr bwMode="auto">
              <a:xfrm>
                <a:off x="3276600" y="1621810"/>
                <a:ext cx="54246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Area</a:t>
                </a:r>
              </a:p>
            </p:txBody>
          </p:sp>
        </p:grpSp>
        <p:sp>
          <p:nvSpPr>
            <p:cNvPr id="10" name="Rectangle 9"/>
            <p:cNvSpPr>
              <a:spLocks noChangeArrowheads="1"/>
            </p:cNvSpPr>
            <p:nvPr/>
          </p:nvSpPr>
          <p:spPr bwMode="auto">
            <a:xfrm>
              <a:off x="3276600" y="2483584"/>
              <a:ext cx="5424600" cy="844783"/>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grpSp>
      <p:grpSp>
        <p:nvGrpSpPr>
          <p:cNvPr id="7" name="Group 6"/>
          <p:cNvGrpSpPr/>
          <p:nvPr/>
        </p:nvGrpSpPr>
        <p:grpSpPr>
          <a:xfrm>
            <a:off x="1012054" y="4096661"/>
            <a:ext cx="3538492" cy="2194918"/>
            <a:chOff x="609600" y="4343400"/>
            <a:chExt cx="4343400" cy="2194918"/>
          </a:xfrm>
        </p:grpSpPr>
        <p:sp>
          <p:nvSpPr>
            <p:cNvPr id="12" name="Rectangle 4"/>
            <p:cNvSpPr>
              <a:spLocks noChangeArrowheads="1"/>
            </p:cNvSpPr>
            <p:nvPr/>
          </p:nvSpPr>
          <p:spPr bwMode="auto">
            <a:xfrm>
              <a:off x="609600" y="4343400"/>
              <a:ext cx="4343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Rectangle</a:t>
              </a:r>
            </a:p>
          </p:txBody>
        </p:sp>
        <p:sp>
          <p:nvSpPr>
            <p:cNvPr id="13" name="Rectangle 12"/>
            <p:cNvSpPr>
              <a:spLocks noChangeArrowheads="1"/>
            </p:cNvSpPr>
            <p:nvPr/>
          </p:nvSpPr>
          <p:spPr bwMode="auto">
            <a:xfrm>
              <a:off x="609600" y="4824681"/>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Width</a:t>
              </a:r>
            </a:p>
          </p:txBody>
        </p:sp>
        <p:sp>
          <p:nvSpPr>
            <p:cNvPr id="15" name="Rectangle 14"/>
            <p:cNvSpPr>
              <a:spLocks noChangeArrowheads="1"/>
            </p:cNvSpPr>
            <p:nvPr/>
          </p:nvSpPr>
          <p:spPr bwMode="auto">
            <a:xfrm>
              <a:off x="609600" y="5676544"/>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grpSp>
      <p:grpSp>
        <p:nvGrpSpPr>
          <p:cNvPr id="8" name="Group 7"/>
          <p:cNvGrpSpPr/>
          <p:nvPr/>
        </p:nvGrpSpPr>
        <p:grpSpPr>
          <a:xfrm>
            <a:off x="7711590" y="4096661"/>
            <a:ext cx="3468356" cy="1803117"/>
            <a:chOff x="7230525" y="4343400"/>
            <a:chExt cx="4343400" cy="1803117"/>
          </a:xfrm>
        </p:grpSpPr>
        <p:sp>
          <p:nvSpPr>
            <p:cNvPr id="20" name="Rectangle 4"/>
            <p:cNvSpPr>
              <a:spLocks noChangeArrowheads="1"/>
            </p:cNvSpPr>
            <p:nvPr/>
          </p:nvSpPr>
          <p:spPr bwMode="auto">
            <a:xfrm>
              <a:off x="7230525" y="4343400"/>
              <a:ext cx="4343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Circle</a:t>
              </a:r>
            </a:p>
          </p:txBody>
        </p:sp>
        <p:sp>
          <p:nvSpPr>
            <p:cNvPr id="21" name="Rectangle 20"/>
            <p:cNvSpPr>
              <a:spLocks noChangeArrowheads="1"/>
            </p:cNvSpPr>
            <p:nvPr/>
          </p:nvSpPr>
          <p:spPr bwMode="auto">
            <a:xfrm>
              <a:off x="7230525" y="4824681"/>
              <a:ext cx="4343400" cy="460062"/>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Radius</a:t>
              </a:r>
            </a:p>
          </p:txBody>
        </p:sp>
        <p:sp>
          <p:nvSpPr>
            <p:cNvPr id="22" name="Rectangle 21"/>
            <p:cNvSpPr>
              <a:spLocks noChangeArrowheads="1"/>
            </p:cNvSpPr>
            <p:nvPr/>
          </p:nvSpPr>
          <p:spPr bwMode="auto">
            <a:xfrm>
              <a:off x="7230525" y="5284743"/>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grpSp>
      <p:sp>
        <p:nvSpPr>
          <p:cNvPr id="9" name="Bent Arrow 8"/>
          <p:cNvSpPr/>
          <p:nvPr/>
        </p:nvSpPr>
        <p:spPr>
          <a:xfrm rot="5400000">
            <a:off x="8058072" y="3039535"/>
            <a:ext cx="813816" cy="868680"/>
          </a:xfrm>
          <a:prstGeom prst="ben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28" name="Bent Arrow 27"/>
          <p:cNvSpPr/>
          <p:nvPr/>
        </p:nvSpPr>
        <p:spPr>
          <a:xfrm rot="16200000" flipH="1">
            <a:off x="3320112" y="3039535"/>
            <a:ext cx="813816" cy="868680"/>
          </a:xfrm>
          <a:prstGeom prst="ben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23" name="TextBox 22">
            <a:extLst>
              <a:ext uri="{FF2B5EF4-FFF2-40B4-BE49-F238E27FC236}">
                <a16:creationId xmlns:a16="http://schemas.microsoft.com/office/drawing/2014/main" id="{7D88D088-EB69-44AD-BEAA-9DAF451D2F54}"/>
              </a:ext>
            </a:extLst>
          </p:cNvPr>
          <p:cNvSpPr txBox="1"/>
          <p:nvPr/>
        </p:nvSpPr>
        <p:spPr>
          <a:xfrm>
            <a:off x="760412" y="6402736"/>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spTree>
    <p:extLst>
      <p:ext uri="{BB962C8B-B14F-4D97-AF65-F5344CB8AC3E}">
        <p14:creationId xmlns:p14="http://schemas.microsoft.com/office/powerpoint/2010/main" val="27112235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Shapes</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31</a:t>
            </a:fld>
            <a:endParaRPr lang="en-US" dirty="0"/>
          </a:p>
        </p:txBody>
      </p:sp>
      <p:sp>
        <p:nvSpPr>
          <p:cNvPr id="11" name="Text Placeholder 5"/>
          <p:cNvSpPr txBox="1">
            <a:spLocks/>
          </p:cNvSpPr>
          <p:nvPr/>
        </p:nvSpPr>
        <p:spPr>
          <a:xfrm>
            <a:off x="1711668" y="1321511"/>
            <a:ext cx="8985924" cy="454661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600" dirty="0">
                <a:solidFill>
                  <a:schemeClr val="tx1"/>
                </a:solidFill>
                <a:effectLst/>
              </a:rPr>
              <a:t>public </a:t>
            </a:r>
            <a:r>
              <a:rPr lang="en-US" sz="2600" dirty="0">
                <a:solidFill>
                  <a:schemeClr val="bg1"/>
                </a:solidFill>
                <a:effectLst/>
              </a:rPr>
              <a:t>abstract</a:t>
            </a:r>
            <a:r>
              <a:rPr lang="en-US" sz="2600" dirty="0">
                <a:solidFill>
                  <a:schemeClr val="tx1"/>
                </a:solidFill>
                <a:effectLst/>
              </a:rPr>
              <a:t> class Shape</a:t>
            </a:r>
          </a:p>
          <a:p>
            <a:r>
              <a:rPr lang="en-US" sz="2600" dirty="0">
                <a:solidFill>
                  <a:schemeClr val="tx1"/>
                </a:solidFill>
                <a:effectLst/>
              </a:rPr>
              <a:t>{</a:t>
            </a:r>
          </a:p>
          <a:p>
            <a:r>
              <a:rPr lang="en-US" sz="2600" dirty="0">
                <a:solidFill>
                  <a:schemeClr val="tx1"/>
                </a:solidFill>
                <a:effectLst/>
              </a:rPr>
              <a:t>    public </a:t>
            </a:r>
            <a:r>
              <a:rPr lang="en-US" sz="2600" dirty="0">
                <a:solidFill>
                  <a:schemeClr val="bg1"/>
                </a:solidFill>
                <a:effectLst/>
              </a:rPr>
              <a:t>abstract</a:t>
            </a:r>
            <a:r>
              <a:rPr lang="en-US" sz="2600" dirty="0">
                <a:solidFill>
                  <a:schemeClr val="tx1"/>
                </a:solidFill>
                <a:effectLst/>
              </a:rPr>
              <a:t> double CalculatePerimeter();</a:t>
            </a:r>
          </a:p>
          <a:p>
            <a:endParaRPr lang="en-US" sz="2600" dirty="0">
              <a:solidFill>
                <a:schemeClr val="tx1"/>
              </a:solidFill>
              <a:effectLst/>
            </a:endParaRPr>
          </a:p>
          <a:p>
            <a:r>
              <a:rPr lang="en-US" sz="2600" dirty="0">
                <a:solidFill>
                  <a:schemeClr val="tx1"/>
                </a:solidFill>
                <a:effectLst/>
              </a:rPr>
              <a:t>    public </a:t>
            </a:r>
            <a:r>
              <a:rPr lang="en-US" sz="2600" dirty="0">
                <a:solidFill>
                  <a:schemeClr val="bg1"/>
                </a:solidFill>
                <a:effectLst/>
              </a:rPr>
              <a:t>abstract</a:t>
            </a:r>
            <a:r>
              <a:rPr lang="en-US" sz="2600" dirty="0">
                <a:solidFill>
                  <a:schemeClr val="tx1"/>
                </a:solidFill>
                <a:effectLst/>
              </a:rPr>
              <a:t> double CalculateArea();</a:t>
            </a:r>
          </a:p>
          <a:p>
            <a:endParaRPr lang="en-US" sz="2600" dirty="0">
              <a:solidFill>
                <a:schemeClr val="tx1"/>
              </a:solidFill>
              <a:effectLst/>
            </a:endParaRPr>
          </a:p>
          <a:p>
            <a:r>
              <a:rPr lang="en-US" sz="2600" dirty="0">
                <a:solidFill>
                  <a:schemeClr val="tx1"/>
                </a:solidFill>
                <a:effectLst/>
              </a:rPr>
              <a:t>    public </a:t>
            </a:r>
            <a:r>
              <a:rPr lang="en-US" sz="2600" dirty="0">
                <a:solidFill>
                  <a:schemeClr val="bg1"/>
                </a:solidFill>
                <a:effectLst/>
              </a:rPr>
              <a:t>virtual</a:t>
            </a:r>
            <a:r>
              <a:rPr lang="en-US" sz="2600" dirty="0">
                <a:solidFill>
                  <a:schemeClr val="tx1"/>
                </a:solidFill>
                <a:effectLst/>
              </a:rPr>
              <a:t> string Draw()</a:t>
            </a:r>
          </a:p>
          <a:p>
            <a:r>
              <a:rPr lang="en-US" sz="2600" dirty="0">
                <a:solidFill>
                  <a:schemeClr val="tx1"/>
                </a:solidFill>
                <a:effectLst/>
              </a:rPr>
              <a:t>    {</a:t>
            </a:r>
          </a:p>
          <a:p>
            <a:r>
              <a:rPr lang="en-US" sz="2600" dirty="0">
                <a:solidFill>
                  <a:schemeClr val="tx1"/>
                </a:solidFill>
                <a:effectLst/>
              </a:rPr>
              <a:t>        return "Drawing ";</a:t>
            </a:r>
          </a:p>
          <a:p>
            <a:r>
              <a:rPr lang="en-US" sz="2600" dirty="0">
                <a:solidFill>
                  <a:schemeClr val="tx1"/>
                </a:solidFill>
                <a:effectLst/>
              </a:rPr>
              <a:t>    }</a:t>
            </a:r>
          </a:p>
          <a:p>
            <a:r>
              <a:rPr lang="en-US" sz="2600" dirty="0">
                <a:solidFill>
                  <a:schemeClr val="tx1"/>
                </a:solidFill>
                <a:effectLst/>
              </a:rPr>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spTree>
    <p:extLst>
      <p:ext uri="{BB962C8B-B14F-4D97-AF65-F5344CB8AC3E}">
        <p14:creationId xmlns:p14="http://schemas.microsoft.com/office/powerpoint/2010/main" val="22315989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Shapes (2)</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32</a:t>
            </a:fld>
            <a:endParaRPr lang="en-US" dirty="0"/>
          </a:p>
        </p:txBody>
      </p:sp>
      <p:sp>
        <p:nvSpPr>
          <p:cNvPr id="11" name="Text Placeholder 5"/>
          <p:cNvSpPr txBox="1">
            <a:spLocks/>
          </p:cNvSpPr>
          <p:nvPr/>
        </p:nvSpPr>
        <p:spPr>
          <a:xfrm>
            <a:off x="1986876" y="1321511"/>
            <a:ext cx="8435508" cy="491594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600" dirty="0">
                <a:solidFill>
                  <a:schemeClr val="tx1"/>
                </a:solidFill>
                <a:effectLst/>
              </a:rPr>
              <a:t>public class Rectangle : Shape</a:t>
            </a:r>
          </a:p>
          <a:p>
            <a:r>
              <a:rPr lang="en-US" sz="2600" dirty="0">
                <a:solidFill>
                  <a:schemeClr val="tx1"/>
                </a:solidFill>
                <a:effectLst/>
              </a:rPr>
              <a:t>{</a:t>
            </a:r>
          </a:p>
          <a:p>
            <a:r>
              <a:rPr lang="en-US" sz="2600" dirty="0">
                <a:solidFill>
                  <a:schemeClr val="tx1"/>
                </a:solidFill>
                <a:effectLst/>
              </a:rPr>
              <a:t>  </a:t>
            </a:r>
            <a:r>
              <a:rPr lang="en-US" sz="2600" dirty="0">
                <a:solidFill>
                  <a:schemeClr val="accent2"/>
                </a:solidFill>
                <a:effectLst/>
              </a:rPr>
              <a:t>//TODO: </a:t>
            </a:r>
            <a:r>
              <a:rPr lang="en-US" sz="2600" i="1" dirty="0">
                <a:solidFill>
                  <a:schemeClr val="accent2"/>
                </a:solidFill>
                <a:effectLst/>
              </a:rPr>
              <a:t>Add fields and constructor</a:t>
            </a:r>
          </a:p>
          <a:p>
            <a:r>
              <a:rPr lang="en-US" sz="2600" dirty="0">
                <a:solidFill>
                  <a:schemeClr val="tx1"/>
                </a:solidFill>
                <a:effectLst/>
              </a:rPr>
              <a:t>  public override double </a:t>
            </a:r>
            <a:r>
              <a:rPr lang="en-US" sz="2600" dirty="0" err="1">
                <a:solidFill>
                  <a:schemeClr val="tx1"/>
                </a:solidFill>
                <a:effectLst/>
              </a:rPr>
              <a:t>CalculatePerimeter</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a:t>
            </a:r>
            <a:r>
              <a:rPr lang="en-US" sz="2600" dirty="0" err="1">
                <a:solidFill>
                  <a:schemeClr val="bg1"/>
                </a:solidFill>
                <a:effectLst/>
              </a:rPr>
              <a:t>this.sideA</a:t>
            </a:r>
            <a:r>
              <a:rPr lang="en-US" sz="2600" dirty="0">
                <a:solidFill>
                  <a:schemeClr val="bg1"/>
                </a:solidFill>
                <a:effectLst/>
              </a:rPr>
              <a:t> * 2 + </a:t>
            </a:r>
            <a:r>
              <a:rPr lang="en-US" sz="2600" dirty="0" err="1">
                <a:solidFill>
                  <a:schemeClr val="bg1"/>
                </a:solidFill>
                <a:effectLst/>
              </a:rPr>
              <a:t>this.sideB</a:t>
            </a:r>
            <a:r>
              <a:rPr lang="en-US" sz="2600" dirty="0">
                <a:solidFill>
                  <a:schemeClr val="bg1"/>
                </a:solidFill>
                <a:effectLst/>
              </a:rPr>
              <a:t> * 2;</a:t>
            </a:r>
            <a:r>
              <a:rPr lang="bg-BG" sz="2600" dirty="0">
                <a:solidFill>
                  <a:schemeClr val="bg1"/>
                </a:solidFill>
                <a:effectLst/>
              </a:rPr>
              <a:t> </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public override double </a:t>
            </a:r>
            <a:r>
              <a:rPr lang="en-US" sz="2600" dirty="0" err="1">
                <a:solidFill>
                  <a:schemeClr val="tx1"/>
                </a:solidFill>
                <a:effectLst/>
              </a:rPr>
              <a:t>CalculateArea</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a:t>
            </a:r>
            <a:r>
              <a:rPr lang="en-US" sz="2600" dirty="0" err="1">
                <a:solidFill>
                  <a:schemeClr val="bg1"/>
                </a:solidFill>
                <a:effectLst/>
              </a:rPr>
              <a:t>this.sideA</a:t>
            </a:r>
            <a:r>
              <a:rPr lang="en-US" sz="2600" dirty="0">
                <a:solidFill>
                  <a:schemeClr val="bg1"/>
                </a:solidFill>
                <a:effectLst/>
              </a:rPr>
              <a:t> * </a:t>
            </a:r>
            <a:r>
              <a:rPr lang="en-US" sz="2600" dirty="0" err="1">
                <a:solidFill>
                  <a:schemeClr val="bg1"/>
                </a:solidFill>
                <a:effectLst/>
              </a:rPr>
              <a:t>this.sideB</a:t>
            </a:r>
            <a:r>
              <a:rPr lang="en-US" sz="2600" dirty="0">
                <a:solidFill>
                  <a:schemeClr val="bg1"/>
                </a:solidFill>
                <a:effectLst/>
              </a:rPr>
              <a:t>;</a:t>
            </a:r>
            <a:r>
              <a:rPr lang="bg-BG" sz="2600" dirty="0">
                <a:solidFill>
                  <a:schemeClr val="bg1"/>
                </a:solidFill>
                <a:effectLst/>
              </a:rPr>
              <a:t> </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public sealed override string Draw()</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a:t>
            </a:r>
            <a:r>
              <a:rPr lang="en-US" sz="2600" dirty="0" err="1">
                <a:solidFill>
                  <a:schemeClr val="bg1"/>
                </a:solidFill>
                <a:effectLst/>
              </a:rPr>
              <a:t>base.Draw</a:t>
            </a:r>
            <a:r>
              <a:rPr lang="en-US" sz="2600" dirty="0">
                <a:solidFill>
                  <a:schemeClr val="bg1"/>
                </a:solidFill>
                <a:effectLst/>
              </a:rPr>
              <a:t>() + "Rectangle";</a:t>
            </a:r>
            <a:r>
              <a:rPr lang="bg-BG" sz="2600" dirty="0">
                <a:solidFill>
                  <a:schemeClr val="bg1"/>
                </a:solidFill>
                <a:effectLst/>
              </a:rPr>
              <a:t> </a:t>
            </a:r>
            <a:r>
              <a:rPr lang="en-US" sz="2600" dirty="0">
                <a:solidFill>
                  <a:schemeClr val="tx1"/>
                </a:solidFill>
                <a:effectLst/>
              </a:rPr>
              <a:t>}</a:t>
            </a:r>
          </a:p>
          <a:p>
            <a:pPr>
              <a:spcAft>
                <a:spcPts val="1200"/>
              </a:spcAft>
            </a:pPr>
            <a:r>
              <a:rPr lang="en-US" sz="2600" dirty="0">
                <a:solidFill>
                  <a:schemeClr val="tx1"/>
                </a:solidFill>
                <a:effectLst/>
              </a:rPr>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spTree>
    <p:extLst>
      <p:ext uri="{BB962C8B-B14F-4D97-AF65-F5344CB8AC3E}">
        <p14:creationId xmlns:p14="http://schemas.microsoft.com/office/powerpoint/2010/main" val="41222768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Shapes (3)</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33</a:t>
            </a:fld>
            <a:endParaRPr lang="en-US" dirty="0"/>
          </a:p>
        </p:txBody>
      </p:sp>
      <p:sp>
        <p:nvSpPr>
          <p:cNvPr id="11" name="Text Placeholder 5"/>
          <p:cNvSpPr txBox="1">
            <a:spLocks/>
          </p:cNvSpPr>
          <p:nvPr/>
        </p:nvSpPr>
        <p:spPr>
          <a:xfrm>
            <a:off x="1534114" y="1321511"/>
            <a:ext cx="9341032" cy="491594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600" dirty="0">
                <a:solidFill>
                  <a:schemeClr val="tx1"/>
                </a:solidFill>
                <a:effectLst/>
              </a:rPr>
              <a:t>public class Circle : Shape</a:t>
            </a:r>
          </a:p>
          <a:p>
            <a:r>
              <a:rPr lang="en-US" sz="2600" dirty="0">
                <a:solidFill>
                  <a:schemeClr val="tx1"/>
                </a:solidFill>
                <a:effectLst/>
              </a:rPr>
              <a:t>{</a:t>
            </a:r>
          </a:p>
          <a:p>
            <a:r>
              <a:rPr lang="en-US" sz="2600" dirty="0">
                <a:solidFill>
                  <a:schemeClr val="tx1"/>
                </a:solidFill>
                <a:effectLst/>
              </a:rPr>
              <a:t>  </a:t>
            </a:r>
            <a:r>
              <a:rPr lang="en-US" sz="2600" dirty="0">
                <a:solidFill>
                  <a:schemeClr val="accent2"/>
                </a:solidFill>
                <a:effectLst/>
              </a:rPr>
              <a:t>//TODO: </a:t>
            </a:r>
            <a:r>
              <a:rPr lang="en-US" sz="2600" i="1" dirty="0">
                <a:solidFill>
                  <a:schemeClr val="accent2"/>
                </a:solidFill>
                <a:effectLst/>
              </a:rPr>
              <a:t>Add fields and constructor</a:t>
            </a:r>
          </a:p>
          <a:p>
            <a:r>
              <a:rPr lang="en-US" sz="2600" dirty="0">
                <a:solidFill>
                  <a:schemeClr val="tx1"/>
                </a:solidFill>
                <a:effectLst/>
              </a:rPr>
              <a:t>  public override double </a:t>
            </a:r>
            <a:r>
              <a:rPr lang="en-US" sz="2600" dirty="0" err="1">
                <a:solidFill>
                  <a:schemeClr val="tx1"/>
                </a:solidFill>
                <a:effectLst/>
              </a:rPr>
              <a:t>CalculatePerimeter</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2 * </a:t>
            </a:r>
            <a:r>
              <a:rPr lang="en-US" sz="2600" dirty="0" err="1">
                <a:solidFill>
                  <a:schemeClr val="bg1"/>
                </a:solidFill>
                <a:effectLst/>
              </a:rPr>
              <a:t>Math.PI</a:t>
            </a:r>
            <a:r>
              <a:rPr lang="en-US" sz="2600" dirty="0">
                <a:solidFill>
                  <a:schemeClr val="bg1"/>
                </a:solidFill>
                <a:effectLst/>
              </a:rPr>
              <a:t> * </a:t>
            </a:r>
            <a:r>
              <a:rPr lang="en-US" sz="2600" dirty="0" err="1">
                <a:solidFill>
                  <a:schemeClr val="bg1"/>
                </a:solidFill>
                <a:effectLst/>
              </a:rPr>
              <a:t>this.radius</a:t>
            </a:r>
            <a:r>
              <a:rPr lang="en-US" sz="2600" dirty="0">
                <a:solidFill>
                  <a:schemeClr val="bg1"/>
                </a:solidFill>
                <a:effectLst/>
              </a:rPr>
              <a:t>; </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public override double </a:t>
            </a:r>
            <a:r>
              <a:rPr lang="en-US" sz="2600" dirty="0" err="1">
                <a:solidFill>
                  <a:schemeClr val="tx1"/>
                </a:solidFill>
                <a:effectLst/>
              </a:rPr>
              <a:t>CalculateArea</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a:t>
            </a:r>
            <a:r>
              <a:rPr lang="en-US" sz="2600" dirty="0" err="1">
                <a:solidFill>
                  <a:schemeClr val="bg1"/>
                </a:solidFill>
                <a:effectLst/>
              </a:rPr>
              <a:t>Math.PI</a:t>
            </a:r>
            <a:r>
              <a:rPr lang="en-US" sz="2600" dirty="0">
                <a:solidFill>
                  <a:schemeClr val="bg1"/>
                </a:solidFill>
                <a:effectLst/>
              </a:rPr>
              <a:t> * </a:t>
            </a:r>
            <a:r>
              <a:rPr lang="en-US" sz="2600" dirty="0" err="1">
                <a:solidFill>
                  <a:schemeClr val="bg1"/>
                </a:solidFill>
                <a:effectLst/>
              </a:rPr>
              <a:t>this.radius</a:t>
            </a:r>
            <a:r>
              <a:rPr lang="en-US" sz="2600" dirty="0">
                <a:solidFill>
                  <a:schemeClr val="bg1"/>
                </a:solidFill>
                <a:effectLst/>
              </a:rPr>
              <a:t> * </a:t>
            </a:r>
            <a:r>
              <a:rPr lang="en-US" sz="2600" dirty="0" err="1">
                <a:solidFill>
                  <a:schemeClr val="bg1"/>
                </a:solidFill>
                <a:effectLst/>
              </a:rPr>
              <a:t>this.radius</a:t>
            </a:r>
            <a:r>
              <a:rPr lang="en-US" sz="2600" dirty="0">
                <a:solidFill>
                  <a:schemeClr val="bg1"/>
                </a:solidFill>
                <a:effectLst/>
              </a:rPr>
              <a:t>;</a:t>
            </a:r>
            <a:r>
              <a:rPr lang="bg-BG" sz="2600" dirty="0">
                <a:solidFill>
                  <a:schemeClr val="bg1"/>
                </a:solidFill>
                <a:effectLst/>
              </a:rPr>
              <a:t> </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public sealed override string Draw()</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a:t>
            </a:r>
            <a:r>
              <a:rPr lang="en-US" sz="2600" dirty="0" err="1">
                <a:solidFill>
                  <a:schemeClr val="bg1"/>
                </a:solidFill>
                <a:effectLst/>
              </a:rPr>
              <a:t>base.Draw</a:t>
            </a:r>
            <a:r>
              <a:rPr lang="en-US" sz="2600" dirty="0">
                <a:solidFill>
                  <a:schemeClr val="bg1"/>
                </a:solidFill>
                <a:effectLst/>
              </a:rPr>
              <a:t>() + "Circle";</a:t>
            </a:r>
            <a:r>
              <a:rPr lang="bg-BG" sz="2600" dirty="0">
                <a:solidFill>
                  <a:schemeClr val="bg1"/>
                </a:solidFill>
                <a:effectLst/>
              </a:rPr>
              <a:t> </a:t>
            </a:r>
            <a:r>
              <a:rPr lang="en-US" sz="2600" dirty="0">
                <a:solidFill>
                  <a:schemeClr val="tx1"/>
                </a:solidFill>
                <a:effectLst/>
              </a:rPr>
              <a:t>}</a:t>
            </a:r>
          </a:p>
          <a:p>
            <a:pPr>
              <a:spcAft>
                <a:spcPts val="1200"/>
              </a:spcAft>
            </a:pPr>
            <a:r>
              <a:rPr lang="en-US" sz="2600" dirty="0">
                <a:solidFill>
                  <a:schemeClr val="tx1"/>
                </a:solidFill>
                <a:effectLst/>
              </a:rPr>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spTree>
    <p:extLst>
      <p:ext uri="{BB962C8B-B14F-4D97-AF65-F5344CB8AC3E}">
        <p14:creationId xmlns:p14="http://schemas.microsoft.com/office/powerpoint/2010/main" val="18116797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85000" lnSpcReduction="20000"/>
          </a:bodyPr>
          <a:lstStyle/>
          <a:p>
            <a:r>
              <a:rPr lang="en-US" dirty="0"/>
              <a:t>Modifier </a:t>
            </a:r>
            <a:r>
              <a:rPr lang="en-US" b="1" dirty="0">
                <a:solidFill>
                  <a:schemeClr val="bg1"/>
                </a:solidFill>
              </a:rPr>
              <a:t>prevents</a:t>
            </a:r>
            <a:r>
              <a:rPr lang="en-US" dirty="0"/>
              <a:t> other classes from </a:t>
            </a:r>
            <a:r>
              <a:rPr lang="en-US" b="1" dirty="0">
                <a:solidFill>
                  <a:schemeClr val="bg1"/>
                </a:solidFill>
              </a:rPr>
              <a:t>inheriting</a:t>
            </a:r>
            <a:r>
              <a:rPr lang="en-US" dirty="0"/>
              <a:t> from it</a:t>
            </a:r>
            <a:endParaRPr lang="en-US" dirty="0">
              <a:solidFill>
                <a:schemeClr val="tx2">
                  <a:lumMod val="75000"/>
                </a:schemeClr>
              </a:solidFill>
            </a:endParaRPr>
          </a:p>
          <a:p>
            <a:endParaRPr lang="bg-BG" dirty="0"/>
          </a:p>
          <a:p>
            <a:endParaRPr lang="en-US" dirty="0"/>
          </a:p>
          <a:p>
            <a:endParaRPr lang="en-US" dirty="0"/>
          </a:p>
          <a:p>
            <a:endParaRPr lang="en-US" dirty="0"/>
          </a:p>
          <a:p>
            <a:endParaRPr lang="en-US" dirty="0"/>
          </a:p>
          <a:p>
            <a:pPr marL="0" indent="0">
              <a:buNone/>
            </a:pPr>
            <a:endParaRPr lang="en-US" dirty="0"/>
          </a:p>
          <a:p>
            <a:pPr>
              <a:buClr>
                <a:schemeClr val="tx1"/>
              </a:buClr>
            </a:pPr>
            <a:endParaRPr lang="en-US" b="1" dirty="0">
              <a:solidFill>
                <a:schemeClr val="bg1"/>
              </a:solidFill>
            </a:endParaRPr>
          </a:p>
          <a:p>
            <a:pPr>
              <a:buClr>
                <a:schemeClr val="tx1"/>
              </a:buClr>
            </a:pPr>
            <a:r>
              <a:rPr lang="en-US" b="1" dirty="0">
                <a:solidFill>
                  <a:schemeClr val="bg1"/>
                </a:solidFill>
              </a:rPr>
              <a:t>Allows</a:t>
            </a:r>
            <a:r>
              <a:rPr lang="en-US" dirty="0"/>
              <a:t> classes </a:t>
            </a:r>
            <a:r>
              <a:rPr lang="en-US" b="1" dirty="0">
                <a:solidFill>
                  <a:schemeClr val="bg1"/>
                </a:solidFill>
              </a:rPr>
              <a:t>to derive from your class </a:t>
            </a:r>
            <a:r>
              <a:rPr lang="en-US" dirty="0"/>
              <a:t>and </a:t>
            </a:r>
            <a:r>
              <a:rPr lang="en-US" b="1" dirty="0">
                <a:solidFill>
                  <a:schemeClr val="bg1"/>
                </a:solidFill>
              </a:rPr>
              <a:t>prevent</a:t>
            </a:r>
            <a:r>
              <a:rPr lang="en-US" dirty="0"/>
              <a:t> them from </a:t>
            </a:r>
            <a:br>
              <a:rPr lang="en-US" dirty="0"/>
            </a:br>
            <a:r>
              <a:rPr lang="en-US" dirty="0">
                <a:solidFill>
                  <a:schemeClr val="tx2">
                    <a:lumMod val="75000"/>
                  </a:schemeClr>
                </a:solidFill>
              </a:rPr>
              <a:t>overriding</a:t>
            </a:r>
            <a:r>
              <a:rPr lang="en-US" dirty="0"/>
              <a:t> specific </a:t>
            </a:r>
            <a:r>
              <a:rPr lang="en-US" b="1" dirty="0">
                <a:solidFill>
                  <a:schemeClr val="bg1"/>
                </a:solidFill>
              </a:rPr>
              <a:t>virtual methods </a:t>
            </a:r>
            <a:r>
              <a:rPr lang="en-US" dirty="0"/>
              <a:t>or properties</a:t>
            </a:r>
            <a:endParaRPr lang="bg-BG" dirty="0">
              <a:solidFill>
                <a:schemeClr val="tx2">
                  <a:lumMod val="75000"/>
                </a:schemeClr>
              </a:solidFill>
            </a:endParaRPr>
          </a:p>
          <a:p>
            <a:endParaRPr lang="bg-BG" dirty="0"/>
          </a:p>
        </p:txBody>
      </p:sp>
      <p:sp>
        <p:nvSpPr>
          <p:cNvPr id="4" name="Title 3"/>
          <p:cNvSpPr>
            <a:spLocks noGrp="1"/>
          </p:cNvSpPr>
          <p:nvPr>
            <p:ph type="title"/>
          </p:nvPr>
        </p:nvSpPr>
        <p:spPr/>
        <p:txBody>
          <a:bodyPr/>
          <a:lstStyle/>
          <a:p>
            <a:r>
              <a:rPr lang="en-US"/>
              <a:t>Keyword - </a:t>
            </a:r>
            <a:r>
              <a:rPr lang="en-US">
                <a:latin typeface="Consolas" panose="020B0609020204030204" pitchFamily="49" charset="0"/>
              </a:rPr>
              <a:t>sealed</a:t>
            </a:r>
            <a:endParaRPr lang="en-US" dirty="0">
              <a:latin typeface="Consolas" panose="020B0609020204030204" pitchFamily="49" charset="0"/>
            </a:endParaRP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34</a:t>
            </a:fld>
            <a:endParaRPr lang="en-US" dirty="0"/>
          </a:p>
        </p:txBody>
      </p:sp>
      <p:sp>
        <p:nvSpPr>
          <p:cNvPr id="6" name="Rectangle 5"/>
          <p:cNvSpPr>
            <a:spLocks noChangeArrowheads="1"/>
          </p:cNvSpPr>
          <p:nvPr/>
        </p:nvSpPr>
        <p:spPr bwMode="auto">
          <a:xfrm>
            <a:off x="828467" y="1712481"/>
            <a:ext cx="9753716" cy="118494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Aft>
                <a:spcPts val="300"/>
              </a:spcAft>
            </a:pPr>
            <a:r>
              <a:rPr lang="en-US" sz="2200" b="1" noProof="1">
                <a:latin typeface="Consolas" pitchFamily="49" charset="0"/>
                <a:cs typeface="Consolas" pitchFamily="49" charset="0"/>
              </a:rPr>
              <a:t>public abstract class Shape {}</a:t>
            </a:r>
          </a:p>
          <a:p>
            <a:pPr fontAlgn="base">
              <a:spcAft>
                <a:spcPts val="300"/>
              </a:spcAft>
            </a:pPr>
            <a:r>
              <a:rPr lang="en-US" sz="2200" b="1" noProof="1">
                <a:latin typeface="Consolas" pitchFamily="49" charset="0"/>
                <a:cs typeface="Consolas" pitchFamily="49" charset="0"/>
              </a:rPr>
              <a:t>public </a:t>
            </a:r>
            <a:r>
              <a:rPr lang="en-US" sz="2200" b="1" noProof="1">
                <a:solidFill>
                  <a:schemeClr val="bg1"/>
                </a:solidFill>
                <a:latin typeface="Consolas" pitchFamily="49" charset="0"/>
                <a:cs typeface="Consolas" pitchFamily="49" charset="0"/>
              </a:rPr>
              <a:t>sealed</a:t>
            </a:r>
            <a:r>
              <a:rPr lang="en-US" sz="2200" b="1" noProof="1">
                <a:latin typeface="Consolas" pitchFamily="49" charset="0"/>
                <a:cs typeface="Consolas" pitchFamily="49" charset="0"/>
              </a:rPr>
              <a:t> class Rectangle : Shape {}</a:t>
            </a:r>
          </a:p>
          <a:p>
            <a:pPr fontAlgn="base">
              <a:spcAft>
                <a:spcPts val="300"/>
              </a:spcAft>
            </a:pPr>
            <a:r>
              <a:rPr lang="en-US" sz="2200" b="1" noProof="1">
                <a:latin typeface="Consolas" pitchFamily="49" charset="0"/>
                <a:cs typeface="Consolas" pitchFamily="49" charset="0"/>
              </a:rPr>
              <a:t>public class Sqaure : Rectangle {}       </a:t>
            </a:r>
            <a:r>
              <a:rPr lang="en-US" sz="2200" b="1" i="1" noProof="1">
                <a:solidFill>
                  <a:schemeClr val="accent2"/>
                </a:solidFill>
                <a:latin typeface="Consolas" pitchFamily="49" charset="0"/>
                <a:cs typeface="Consolas" pitchFamily="49" charset="0"/>
              </a:rPr>
              <a:t>// Compile time error</a:t>
            </a:r>
          </a:p>
        </p:txBody>
      </p:sp>
      <p:sp>
        <p:nvSpPr>
          <p:cNvPr id="9" name="Rectangle 8">
            <a:extLst>
              <a:ext uri="{FF2B5EF4-FFF2-40B4-BE49-F238E27FC236}">
                <a16:creationId xmlns:a16="http://schemas.microsoft.com/office/drawing/2014/main" id="{AF417121-9A09-45B1-B785-A46400161E77}"/>
              </a:ext>
            </a:extLst>
          </p:cNvPr>
          <p:cNvSpPr>
            <a:spLocks noChangeArrowheads="1"/>
          </p:cNvSpPr>
          <p:nvPr/>
        </p:nvSpPr>
        <p:spPr bwMode="auto">
          <a:xfrm>
            <a:off x="828466" y="3034434"/>
            <a:ext cx="9753717" cy="231601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Aft>
                <a:spcPts val="300"/>
              </a:spcAft>
            </a:pPr>
            <a:r>
              <a:rPr lang="en-US" sz="2200" b="1" noProof="1">
                <a:latin typeface="Consolas" pitchFamily="49" charset="0"/>
                <a:cs typeface="Consolas" pitchFamily="49" charset="0"/>
              </a:rPr>
              <a:t>public class Rectangle : Shape {</a:t>
            </a:r>
          </a:p>
          <a:p>
            <a:pPr fontAlgn="base">
              <a:spcAft>
                <a:spcPts val="300"/>
              </a:spcAft>
            </a:pPr>
            <a:r>
              <a:rPr lang="en-US" sz="2200" b="1" noProof="1">
                <a:latin typeface="Consolas" pitchFamily="49" charset="0"/>
                <a:cs typeface="Consolas" pitchFamily="49" charset="0"/>
              </a:rPr>
              <a:t>  public sealed override double GetArea() { … }</a:t>
            </a:r>
          </a:p>
          <a:p>
            <a:pPr fontAlgn="base">
              <a:spcAft>
                <a:spcPts val="300"/>
              </a:spcAft>
            </a:pPr>
            <a:r>
              <a:rPr lang="en-US" sz="2200" b="1" noProof="1">
                <a:latin typeface="Consolas" pitchFamily="49" charset="0"/>
                <a:cs typeface="Consolas" pitchFamily="49" charset="0"/>
              </a:rPr>
              <a:t>}</a:t>
            </a:r>
          </a:p>
          <a:p>
            <a:pPr fontAlgn="base">
              <a:spcAft>
                <a:spcPts val="300"/>
              </a:spcAft>
            </a:pPr>
            <a:r>
              <a:rPr lang="en-US" sz="2200" b="1" noProof="1">
                <a:latin typeface="Consolas" pitchFamily="49" charset="0"/>
                <a:cs typeface="Consolas" pitchFamily="49" charset="0"/>
              </a:rPr>
              <a:t>public class Square : Rectangle {</a:t>
            </a:r>
          </a:p>
          <a:p>
            <a:pPr fontAlgn="base">
              <a:spcAft>
                <a:spcPts val="300"/>
              </a:spcAft>
            </a:pPr>
            <a:r>
              <a:rPr lang="en-US" sz="2200" b="1" noProof="1">
                <a:latin typeface="Consolas" pitchFamily="49" charset="0"/>
                <a:cs typeface="Consolas" pitchFamily="49" charset="0"/>
              </a:rPr>
              <a:t>  public override double GetArea() { … } </a:t>
            </a:r>
            <a:r>
              <a:rPr lang="en-US" sz="2200" b="1" i="1" noProof="1">
                <a:solidFill>
                  <a:schemeClr val="accent2"/>
                </a:solidFill>
                <a:latin typeface="Consolas" pitchFamily="49" charset="0"/>
                <a:cs typeface="Consolas" pitchFamily="49" charset="0"/>
              </a:rPr>
              <a:t>// Compile time error</a:t>
            </a:r>
            <a:r>
              <a:rPr lang="en-US" sz="2200" b="1" noProof="1">
                <a:latin typeface="Consolas" pitchFamily="49" charset="0"/>
                <a:cs typeface="Consolas" pitchFamily="49" charset="0"/>
              </a:rPr>
              <a:t> </a:t>
            </a:r>
          </a:p>
          <a:p>
            <a:pPr fontAlgn="base">
              <a:spcAft>
                <a:spcPts val="300"/>
              </a:spcAft>
            </a:pPr>
            <a:r>
              <a:rPr lang="en-US" sz="2200" b="1" noProof="1">
                <a:latin typeface="Consolas" pitchFamily="49" charset="0"/>
                <a:cs typeface="Consolas" pitchFamily="49" charset="0"/>
              </a:rPr>
              <a:t>}</a:t>
            </a:r>
          </a:p>
        </p:txBody>
      </p:sp>
    </p:spTree>
    <p:extLst>
      <p:ext uri="{BB962C8B-B14F-4D97-AF65-F5344CB8AC3E}">
        <p14:creationId xmlns:p14="http://schemas.microsoft.com/office/powerpoint/2010/main" val="38310115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en-US" dirty="0"/>
              <a:t>Association</a:t>
            </a:r>
            <a:endParaRPr lang="bg-BG" dirty="0"/>
          </a:p>
        </p:txBody>
      </p:sp>
      <p:sp>
        <p:nvSpPr>
          <p:cNvPr id="4"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35</a:t>
            </a:fld>
            <a:endParaRPr lang="en-US" dirty="0"/>
          </a:p>
        </p:txBody>
      </p:sp>
      <p:sp>
        <p:nvSpPr>
          <p:cNvPr id="741379" name="Rectangle 3"/>
          <p:cNvSpPr>
            <a:spLocks noGrp="1" noChangeArrowheads="1"/>
          </p:cNvSpPr>
          <p:nvPr>
            <p:ph idx="4294967295"/>
          </p:nvPr>
        </p:nvSpPr>
        <p:spPr>
          <a:xfrm>
            <a:off x="0" y="1150938"/>
            <a:ext cx="5827713" cy="1820862"/>
          </a:xfrm>
        </p:spPr>
        <p:txBody>
          <a:bodyPr>
            <a:normAutofit/>
          </a:bodyPr>
          <a:lstStyle/>
          <a:p>
            <a:pPr marL="0" indent="0" algn="ctr">
              <a:lnSpc>
                <a:spcPct val="100000"/>
              </a:lnSpc>
              <a:buNone/>
            </a:pPr>
            <a:r>
              <a:rPr lang="en-US" sz="4800" b="1" dirty="0">
                <a:solidFill>
                  <a:schemeClr val="bg1"/>
                </a:solidFill>
              </a:rPr>
              <a:t>Static</a:t>
            </a:r>
          </a:p>
          <a:p>
            <a:pPr marL="357188" lvl="1" indent="0">
              <a:lnSpc>
                <a:spcPct val="100000"/>
              </a:lnSpc>
              <a:buNone/>
            </a:pPr>
            <a:endParaRPr lang="en-US" sz="4000" dirty="0"/>
          </a:p>
          <a:p>
            <a:pPr marL="357188" lvl="1" indent="0">
              <a:lnSpc>
                <a:spcPct val="100000"/>
              </a:lnSpc>
              <a:buNone/>
            </a:pPr>
            <a:endParaRPr lang="en-US" dirty="0"/>
          </a:p>
        </p:txBody>
      </p:sp>
      <p:sp>
        <p:nvSpPr>
          <p:cNvPr id="8" name="Rectangle 3"/>
          <p:cNvSpPr txBox="1">
            <a:spLocks noChangeArrowheads="1"/>
          </p:cNvSpPr>
          <p:nvPr/>
        </p:nvSpPr>
        <p:spPr>
          <a:xfrm>
            <a:off x="6248401" y="1151121"/>
            <a:ext cx="5827799" cy="9062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r>
              <a:rPr lang="en-US" sz="4800" b="1" dirty="0">
                <a:solidFill>
                  <a:schemeClr val="bg1"/>
                </a:solidFill>
              </a:rPr>
              <a:t>Non-Static</a:t>
            </a:r>
          </a:p>
          <a:p>
            <a:pPr marL="357188" lvl="1" indent="0">
              <a:lnSpc>
                <a:spcPct val="100000"/>
              </a:lnSpc>
              <a:buNone/>
            </a:pPr>
            <a:endParaRPr lang="en-US" sz="4000" dirty="0"/>
          </a:p>
          <a:p>
            <a:pPr marL="357188" lvl="1" indent="0">
              <a:lnSpc>
                <a:spcPct val="100000"/>
              </a:lnSpc>
              <a:buNone/>
            </a:pPr>
            <a:endParaRPr lang="en-US" dirty="0"/>
          </a:p>
        </p:txBody>
      </p:sp>
      <p:sp>
        <p:nvSpPr>
          <p:cNvPr id="6" name="Rectangle 5"/>
          <p:cNvSpPr/>
          <p:nvPr/>
        </p:nvSpPr>
        <p:spPr>
          <a:xfrm>
            <a:off x="1066800" y="5020662"/>
            <a:ext cx="3605228" cy="1200329"/>
          </a:xfrm>
          <a:prstGeom prst="rect">
            <a:avLst/>
          </a:prstGeom>
        </p:spPr>
        <p:txBody>
          <a:bodyPr wrap="square">
            <a:spAutoFit/>
          </a:bodyPr>
          <a:lstStyle/>
          <a:p>
            <a:pPr marL="357188" lvl="1" algn="ctr"/>
            <a:r>
              <a:rPr lang="en-US" sz="3600" b="1" dirty="0"/>
              <a:t>With a type</a:t>
            </a:r>
          </a:p>
          <a:p>
            <a:pPr marL="357188" lvl="1" algn="ctr"/>
            <a:r>
              <a:rPr lang="en-US" sz="3600" b="1" dirty="0"/>
              <a:t> </a:t>
            </a:r>
            <a:r>
              <a:rPr lang="en-US" sz="3600" b="1" dirty="0">
                <a:solidFill>
                  <a:schemeClr val="tx2">
                    <a:lumMod val="75000"/>
                  </a:schemeClr>
                </a:solidFill>
              </a:rPr>
              <a:t>(class)</a:t>
            </a:r>
          </a:p>
        </p:txBody>
      </p:sp>
      <p:sp>
        <p:nvSpPr>
          <p:cNvPr id="7" name="Rectangle 6"/>
          <p:cNvSpPr/>
          <p:nvPr/>
        </p:nvSpPr>
        <p:spPr>
          <a:xfrm>
            <a:off x="7346680" y="5006148"/>
            <a:ext cx="3479094" cy="1200329"/>
          </a:xfrm>
          <a:prstGeom prst="rect">
            <a:avLst/>
          </a:prstGeom>
        </p:spPr>
        <p:txBody>
          <a:bodyPr wrap="none">
            <a:spAutoFit/>
          </a:bodyPr>
          <a:lstStyle/>
          <a:p>
            <a:pPr marL="357188" lvl="1" algn="ctr"/>
            <a:r>
              <a:rPr lang="en-US" sz="3600" b="1" dirty="0"/>
              <a:t>With instances </a:t>
            </a:r>
          </a:p>
          <a:p>
            <a:pPr marL="357188" lvl="1" algn="ctr"/>
            <a:r>
              <a:rPr lang="en-US" sz="3600" b="1" dirty="0">
                <a:solidFill>
                  <a:schemeClr val="tx2">
                    <a:lumMod val="75000"/>
                  </a:schemeClr>
                </a:solidFill>
              </a:rPr>
              <a:t>(objects)</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3152" y="2057400"/>
            <a:ext cx="2825496" cy="28254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7964" y="2057400"/>
            <a:ext cx="2825496" cy="2825496"/>
          </a:xfrm>
          <a:prstGeom prst="rect">
            <a:avLst/>
          </a:prstGeom>
        </p:spPr>
      </p:pic>
    </p:spTree>
    <p:extLst>
      <p:ext uri="{BB962C8B-B14F-4D97-AF65-F5344CB8AC3E}">
        <p14:creationId xmlns:p14="http://schemas.microsoft.com/office/powerpoint/2010/main" val="59805797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en-US" dirty="0"/>
              <a:t>Initialization</a:t>
            </a:r>
            <a:endParaRPr lang="bg-BG" dirty="0"/>
          </a:p>
        </p:txBody>
      </p:sp>
      <p:sp>
        <p:nvSpPr>
          <p:cNvPr id="4"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36</a:t>
            </a:fld>
            <a:endParaRPr lang="en-US" dirty="0"/>
          </a:p>
        </p:txBody>
      </p:sp>
      <p:sp>
        <p:nvSpPr>
          <p:cNvPr id="741379" name="Rectangle 3"/>
          <p:cNvSpPr>
            <a:spLocks noGrp="1" noChangeArrowheads="1"/>
          </p:cNvSpPr>
          <p:nvPr>
            <p:ph idx="4294967295"/>
          </p:nvPr>
        </p:nvSpPr>
        <p:spPr>
          <a:xfrm>
            <a:off x="0" y="1150938"/>
            <a:ext cx="5827713" cy="906462"/>
          </a:xfrm>
        </p:spPr>
        <p:txBody>
          <a:bodyPr>
            <a:normAutofit/>
          </a:bodyPr>
          <a:lstStyle/>
          <a:p>
            <a:pPr marL="0" indent="0" algn="ctr">
              <a:lnSpc>
                <a:spcPct val="100000"/>
              </a:lnSpc>
              <a:buNone/>
            </a:pPr>
            <a:r>
              <a:rPr lang="en-US" sz="4800" b="1" dirty="0">
                <a:solidFill>
                  <a:schemeClr val="bg1"/>
                </a:solidFill>
              </a:rPr>
              <a:t>Static</a:t>
            </a:r>
          </a:p>
          <a:p>
            <a:pPr marL="357188" lvl="1" indent="0">
              <a:lnSpc>
                <a:spcPct val="100000"/>
              </a:lnSpc>
              <a:buNone/>
            </a:pPr>
            <a:endParaRPr lang="en-US" sz="4000" dirty="0"/>
          </a:p>
          <a:p>
            <a:pPr marL="357188" lvl="1" indent="0">
              <a:lnSpc>
                <a:spcPct val="100000"/>
              </a:lnSpc>
              <a:buNone/>
            </a:pPr>
            <a:endParaRPr lang="en-US" dirty="0"/>
          </a:p>
        </p:txBody>
      </p:sp>
      <p:sp>
        <p:nvSpPr>
          <p:cNvPr id="8" name="Rectangle 3"/>
          <p:cNvSpPr txBox="1">
            <a:spLocks noChangeArrowheads="1"/>
          </p:cNvSpPr>
          <p:nvPr/>
        </p:nvSpPr>
        <p:spPr>
          <a:xfrm>
            <a:off x="6248401" y="1151121"/>
            <a:ext cx="5827799" cy="9062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r>
              <a:rPr lang="en-US" sz="4800" b="1" dirty="0">
                <a:solidFill>
                  <a:schemeClr val="bg1"/>
                </a:solidFill>
              </a:rPr>
              <a:t>Non-Static</a:t>
            </a:r>
          </a:p>
          <a:p>
            <a:pPr marL="357188" lvl="1" indent="0">
              <a:lnSpc>
                <a:spcPct val="100000"/>
              </a:lnSpc>
              <a:buNone/>
            </a:pPr>
            <a:endParaRPr lang="en-US" sz="4000" dirty="0"/>
          </a:p>
          <a:p>
            <a:pPr marL="357188" lvl="1" indent="0">
              <a:lnSpc>
                <a:spcPct val="100000"/>
              </a:lnSpc>
              <a:buNone/>
            </a:pPr>
            <a:endParaRPr lang="en-US" dirty="0"/>
          </a:p>
        </p:txBody>
      </p:sp>
      <p:sp>
        <p:nvSpPr>
          <p:cNvPr id="6" name="Rectangle 5"/>
          <p:cNvSpPr/>
          <p:nvPr/>
        </p:nvSpPr>
        <p:spPr>
          <a:xfrm>
            <a:off x="190403" y="4953000"/>
            <a:ext cx="5228126" cy="1200329"/>
          </a:xfrm>
          <a:prstGeom prst="rect">
            <a:avLst/>
          </a:prstGeom>
        </p:spPr>
        <p:txBody>
          <a:bodyPr wrap="square">
            <a:spAutoFit/>
          </a:bodyPr>
          <a:lstStyle/>
          <a:p>
            <a:pPr marL="357188" lvl="1" algn="ctr"/>
            <a:r>
              <a:rPr lang="en-US" sz="3600" b="1" dirty="0"/>
              <a:t>Just before the</a:t>
            </a:r>
          </a:p>
          <a:p>
            <a:pPr marL="357188" lvl="1" algn="ctr"/>
            <a:r>
              <a:rPr lang="en-US" sz="3600" b="1" dirty="0"/>
              <a:t> </a:t>
            </a:r>
            <a:r>
              <a:rPr lang="en-US" sz="3600" b="1" dirty="0">
                <a:solidFill>
                  <a:schemeClr val="tx2">
                    <a:lumMod val="75000"/>
                  </a:schemeClr>
                </a:solidFill>
              </a:rPr>
              <a:t>first time</a:t>
            </a:r>
            <a:r>
              <a:rPr lang="en-US" sz="3600" b="1" dirty="0"/>
              <a:t> usage</a:t>
            </a:r>
          </a:p>
        </p:txBody>
      </p:sp>
      <p:sp>
        <p:nvSpPr>
          <p:cNvPr id="7" name="Rectangle 6"/>
          <p:cNvSpPr/>
          <p:nvPr/>
        </p:nvSpPr>
        <p:spPr>
          <a:xfrm>
            <a:off x="6647864" y="4953000"/>
            <a:ext cx="4849021" cy="1200329"/>
          </a:xfrm>
          <a:prstGeom prst="rect">
            <a:avLst/>
          </a:prstGeom>
        </p:spPr>
        <p:txBody>
          <a:bodyPr wrap="none">
            <a:spAutoFit/>
          </a:bodyPr>
          <a:lstStyle/>
          <a:p>
            <a:pPr marL="357188" lvl="1" algn="ctr"/>
            <a:r>
              <a:rPr lang="en-US" sz="3600" b="1" dirty="0"/>
              <a:t>When the </a:t>
            </a:r>
            <a:r>
              <a:rPr lang="en-US" sz="3600" b="1" dirty="0">
                <a:solidFill>
                  <a:schemeClr val="tx2">
                    <a:lumMod val="75000"/>
                  </a:schemeClr>
                </a:solidFill>
              </a:rPr>
              <a:t>constructor</a:t>
            </a:r>
            <a:r>
              <a:rPr lang="en-US" sz="3600" b="1" dirty="0"/>
              <a:t> </a:t>
            </a:r>
          </a:p>
          <a:p>
            <a:pPr marL="357188" lvl="1" algn="ctr"/>
            <a:r>
              <a:rPr lang="en-US" sz="3600" b="1" dirty="0"/>
              <a:t>is called</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2271" y="1924550"/>
            <a:ext cx="2889504" cy="2889504"/>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5026" y="1928504"/>
            <a:ext cx="2885550" cy="2885550"/>
          </a:xfrm>
          <a:prstGeom prst="rect">
            <a:avLst/>
          </a:prstGeom>
        </p:spPr>
      </p:pic>
    </p:spTree>
    <p:extLst>
      <p:ext uri="{BB962C8B-B14F-4D97-AF65-F5344CB8AC3E}">
        <p14:creationId xmlns:p14="http://schemas.microsoft.com/office/powerpoint/2010/main" val="373009480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en-US" dirty="0"/>
              <a:t>Memory Clearance</a:t>
            </a:r>
            <a:endParaRPr lang="bg-BG" dirty="0"/>
          </a:p>
        </p:txBody>
      </p:sp>
      <p:sp>
        <p:nvSpPr>
          <p:cNvPr id="4"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37</a:t>
            </a:fld>
            <a:endParaRPr lang="en-US" dirty="0"/>
          </a:p>
        </p:txBody>
      </p:sp>
      <p:sp>
        <p:nvSpPr>
          <p:cNvPr id="741379" name="Rectangle 3"/>
          <p:cNvSpPr>
            <a:spLocks noGrp="1" noChangeArrowheads="1"/>
          </p:cNvSpPr>
          <p:nvPr>
            <p:ph idx="4294967295"/>
          </p:nvPr>
        </p:nvSpPr>
        <p:spPr>
          <a:xfrm>
            <a:off x="174173" y="1165452"/>
            <a:ext cx="5827713" cy="1820862"/>
          </a:xfrm>
        </p:spPr>
        <p:txBody>
          <a:bodyPr>
            <a:normAutofit/>
          </a:bodyPr>
          <a:lstStyle/>
          <a:p>
            <a:pPr marL="0" indent="0" algn="ctr">
              <a:lnSpc>
                <a:spcPct val="100000"/>
              </a:lnSpc>
              <a:buNone/>
            </a:pPr>
            <a:r>
              <a:rPr lang="en-US" sz="4800" b="1" dirty="0">
                <a:solidFill>
                  <a:schemeClr val="bg1"/>
                </a:solidFill>
              </a:rPr>
              <a:t>Static</a:t>
            </a:r>
          </a:p>
          <a:p>
            <a:pPr marL="357188" lvl="1" indent="0">
              <a:lnSpc>
                <a:spcPct val="100000"/>
              </a:lnSpc>
              <a:buNone/>
            </a:pPr>
            <a:endParaRPr lang="en-US" sz="4000" dirty="0"/>
          </a:p>
          <a:p>
            <a:pPr marL="357188" lvl="1" indent="0">
              <a:lnSpc>
                <a:spcPct val="100000"/>
              </a:lnSpc>
              <a:buNone/>
            </a:pPr>
            <a:endParaRPr lang="en-US" dirty="0"/>
          </a:p>
        </p:txBody>
      </p:sp>
      <p:sp>
        <p:nvSpPr>
          <p:cNvPr id="8" name="Rectangle 3"/>
          <p:cNvSpPr txBox="1">
            <a:spLocks noChangeArrowheads="1"/>
          </p:cNvSpPr>
          <p:nvPr/>
        </p:nvSpPr>
        <p:spPr>
          <a:xfrm>
            <a:off x="6190345" y="1180149"/>
            <a:ext cx="5827799" cy="9062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r>
              <a:rPr lang="en-US" sz="4800" b="1" dirty="0">
                <a:solidFill>
                  <a:schemeClr val="bg1"/>
                </a:solidFill>
              </a:rPr>
              <a:t>  Non-Static</a:t>
            </a:r>
          </a:p>
          <a:p>
            <a:pPr marL="357188" lvl="1" indent="0">
              <a:lnSpc>
                <a:spcPct val="100000"/>
              </a:lnSpc>
              <a:buNone/>
            </a:pPr>
            <a:endParaRPr lang="en-US" sz="4000" dirty="0"/>
          </a:p>
          <a:p>
            <a:pPr marL="357188" lvl="1" indent="0">
              <a:lnSpc>
                <a:spcPct val="100000"/>
              </a:lnSpc>
              <a:buNone/>
            </a:pPr>
            <a:endParaRPr lang="en-US" dirty="0"/>
          </a:p>
        </p:txBody>
      </p:sp>
      <p:sp>
        <p:nvSpPr>
          <p:cNvPr id="6" name="Rectangle 5"/>
          <p:cNvSpPr/>
          <p:nvPr/>
        </p:nvSpPr>
        <p:spPr>
          <a:xfrm>
            <a:off x="1065544" y="5258141"/>
            <a:ext cx="4458082" cy="646331"/>
          </a:xfrm>
          <a:prstGeom prst="rect">
            <a:avLst/>
          </a:prstGeom>
        </p:spPr>
        <p:txBody>
          <a:bodyPr wrap="square">
            <a:spAutoFit/>
          </a:bodyPr>
          <a:lstStyle/>
          <a:p>
            <a:pPr marL="357188" lvl="1"/>
            <a:r>
              <a:rPr lang="en-US" sz="3600" b="1" dirty="0"/>
              <a:t>On program exit</a:t>
            </a:r>
          </a:p>
        </p:txBody>
      </p:sp>
      <p:sp>
        <p:nvSpPr>
          <p:cNvPr id="7" name="Rectangle 6"/>
          <p:cNvSpPr/>
          <p:nvPr/>
        </p:nvSpPr>
        <p:spPr>
          <a:xfrm>
            <a:off x="7105995" y="5258141"/>
            <a:ext cx="4798108" cy="646331"/>
          </a:xfrm>
          <a:prstGeom prst="rect">
            <a:avLst/>
          </a:prstGeom>
        </p:spPr>
        <p:txBody>
          <a:bodyPr wrap="none">
            <a:spAutoFit/>
          </a:bodyPr>
          <a:lstStyle/>
          <a:p>
            <a:r>
              <a:rPr lang="en-US" sz="3600" b="1" dirty="0"/>
              <a:t>By the garbage collector</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5369" y="2102955"/>
            <a:ext cx="2825496" cy="28254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69595" y="2119085"/>
            <a:ext cx="2822264" cy="2822264"/>
          </a:xfrm>
          <a:prstGeom prst="rect">
            <a:avLst/>
          </a:prstGeom>
        </p:spPr>
      </p:pic>
    </p:spTree>
    <p:extLst>
      <p:ext uri="{BB962C8B-B14F-4D97-AF65-F5344CB8AC3E}">
        <p14:creationId xmlns:p14="http://schemas.microsoft.com/office/powerpoint/2010/main" val="299225160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en-US" sz="1000" b="0" i="0" u="none" strike="noStrike" kern="1200" cap="none" spc="0" normalizeH="0" baseline="0" noProof="0" smtClean="0">
                <a:ln>
                  <a:noFill/>
                </a:ln>
                <a:solidFill>
                  <a:srgbClr val="234465"/>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0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28715"/>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bg2"/>
              </a:buClr>
            </a:pPr>
            <a:r>
              <a:rPr lang="en-US" sz="3600" dirty="0">
                <a:solidFill>
                  <a:schemeClr val="bg2"/>
                </a:solidFill>
              </a:rPr>
              <a:t>Polymorphism - </a:t>
            </a:r>
            <a:r>
              <a:rPr lang="en-US" sz="3400" b="1" dirty="0">
                <a:solidFill>
                  <a:schemeClr val="bg1"/>
                </a:solidFill>
              </a:rPr>
              <a:t>Definition </a:t>
            </a:r>
            <a:r>
              <a:rPr lang="en-US" sz="3400" dirty="0">
                <a:solidFill>
                  <a:schemeClr val="bg2"/>
                </a:solidFill>
              </a:rPr>
              <a:t>and</a:t>
            </a:r>
            <a:r>
              <a:rPr lang="en-US" sz="3400" b="1" dirty="0">
                <a:solidFill>
                  <a:schemeClr val="bg2"/>
                </a:solidFill>
              </a:rPr>
              <a:t> </a:t>
            </a:r>
            <a:r>
              <a:rPr lang="en-US" sz="3400" b="1" dirty="0">
                <a:solidFill>
                  <a:schemeClr val="bg1"/>
                </a:solidFill>
              </a:rPr>
              <a:t>Types</a:t>
            </a:r>
          </a:p>
          <a:p>
            <a:pPr>
              <a:buClr>
                <a:schemeClr val="bg2"/>
              </a:buClr>
            </a:pPr>
            <a:r>
              <a:rPr lang="en-US" sz="3600" dirty="0">
                <a:solidFill>
                  <a:schemeClr val="bg2"/>
                </a:solidFill>
              </a:rPr>
              <a:t>Override Methods</a:t>
            </a:r>
          </a:p>
          <a:p>
            <a:pPr>
              <a:buClr>
                <a:schemeClr val="bg2"/>
              </a:buClr>
            </a:pPr>
            <a:r>
              <a:rPr lang="en-US" sz="3600" dirty="0">
                <a:solidFill>
                  <a:schemeClr val="bg2"/>
                </a:solidFill>
              </a:rPr>
              <a:t>Overload Methods</a:t>
            </a:r>
          </a:p>
          <a:p>
            <a:pPr>
              <a:buClr>
                <a:schemeClr val="bg2"/>
              </a:buClr>
            </a:pPr>
            <a:r>
              <a:rPr lang="en-US" sz="3600" dirty="0">
                <a:solidFill>
                  <a:schemeClr val="bg2"/>
                </a:solidFill>
              </a:rPr>
              <a:t>Abstraction </a:t>
            </a:r>
          </a:p>
          <a:p>
            <a:pPr lvl="1">
              <a:buClr>
                <a:schemeClr val="bg2"/>
              </a:buClr>
            </a:pPr>
            <a:r>
              <a:rPr lang="en-US" sz="3400" b="1" dirty="0">
                <a:solidFill>
                  <a:schemeClr val="bg1"/>
                </a:solidFill>
              </a:rPr>
              <a:t>Classes</a:t>
            </a:r>
          </a:p>
          <a:p>
            <a:pPr lvl="1">
              <a:buClr>
                <a:schemeClr val="bg2"/>
              </a:buClr>
            </a:pPr>
            <a:r>
              <a:rPr lang="en-US" sz="3400" b="1" dirty="0">
                <a:solidFill>
                  <a:schemeClr val="bg1"/>
                </a:solidFill>
              </a:rPr>
              <a:t>Methods</a:t>
            </a:r>
          </a:p>
          <a:p>
            <a:pPr marL="456915" marR="0" lvl="0" indent="-456915" algn="l" defTabSz="1218438" rtl="0" eaLnBrk="1" fontAlgn="auto" latinLnBrk="1" hangingPunct="1">
              <a:lnSpc>
                <a:spcPct val="100000"/>
              </a:lnSpc>
              <a:spcBef>
                <a:spcPts val="600"/>
              </a:spcBef>
              <a:spcAft>
                <a:spcPts val="600"/>
              </a:spcAft>
              <a:buClr>
                <a:srgbClr val="FFFFFF"/>
              </a:buClr>
              <a:buSzTx/>
              <a:buFont typeface="Wingdings" panose="05000000000000000000"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08067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5779" y="4535836"/>
            <a:ext cx="5668835" cy="86360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67387" y="4535836"/>
            <a:ext cx="3962146" cy="863602"/>
          </a:xfrm>
          <a:prstGeom prst="roundRect">
            <a:avLst/>
          </a:prstGeom>
          <a:solidFill>
            <a:schemeClr val="bg2"/>
          </a:solidFill>
          <a:ln>
            <a:solidFill>
              <a:schemeClr val="tx1"/>
            </a:solidFill>
          </a:ln>
          <a:effectLst/>
          <a:extLst/>
        </p:spPr>
      </p:pic>
      <p:pic>
        <p:nvPicPr>
          <p:cNvPr id="28" name="Codexio">
            <a:hlinkClick r:id="rId7"/>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5784" t="-11319" r="-15784" b="-11319"/>
          <a:stretch/>
        </p:blipFill>
        <p:spPr>
          <a:xfrm>
            <a:off x="8884387" y="5566366"/>
            <a:ext cx="2240226" cy="863602"/>
          </a:xfrm>
          <a:prstGeom prst="roundRect">
            <a:avLst/>
          </a:prstGeom>
          <a:solidFill>
            <a:schemeClr val="bg2"/>
          </a:solidFill>
          <a:ln>
            <a:solidFill>
              <a:schemeClr val="tx1"/>
            </a:solidFill>
          </a:ln>
          <a:effectLst/>
        </p:spPr>
      </p:pic>
      <p:pic>
        <p:nvPicPr>
          <p:cNvPr id="32" name="Liebherr">
            <a:hlinkClick r:id="rId9"/>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4226" r="-4226"/>
          <a:stretch/>
        </p:blipFill>
        <p:spPr>
          <a:xfrm>
            <a:off x="1067387" y="5566366"/>
            <a:ext cx="5567564" cy="863602"/>
          </a:xfrm>
          <a:prstGeom prst="roundRect">
            <a:avLst/>
          </a:prstGeom>
          <a:solidFill>
            <a:schemeClr val="bg2"/>
          </a:solidFill>
          <a:ln>
            <a:solidFill>
              <a:schemeClr val="tx1"/>
            </a:solidFill>
          </a:ln>
          <a:effectLst/>
        </p:spPr>
      </p:pic>
      <p:pic>
        <p:nvPicPr>
          <p:cNvPr id="33" name="Aeternity">
            <a:hlinkClick r:id="rId11"/>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24437" r="-24437" b="-5187"/>
          <a:stretch/>
        </p:blipFill>
        <p:spPr>
          <a:xfrm>
            <a:off x="6963155" y="5566366"/>
            <a:ext cx="1593029" cy="86360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13"/>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7291" t="-11436" r="-7291" b="-11436"/>
          <a:stretch/>
        </p:blipFill>
        <p:spPr bwMode="auto">
          <a:xfrm>
            <a:off x="5330775" y="2474775"/>
            <a:ext cx="5793839" cy="863602"/>
          </a:xfrm>
          <a:prstGeom prst="roundRect">
            <a:avLst/>
          </a:prstGeom>
          <a:solidFill>
            <a:schemeClr val="bg2"/>
          </a:solidFill>
          <a:ln>
            <a:solidFill>
              <a:schemeClr val="tx1"/>
            </a:solidFill>
          </a:ln>
          <a:effectLst/>
          <a:extLst/>
        </p:spPr>
      </p:pic>
      <p:pic>
        <p:nvPicPr>
          <p:cNvPr id="35" name="Sotware Group" descr="Ð ÐµÐ·ÑÐ»ÑÐ°Ñ Ñ Ð¸Ð·Ð¾Ð±ÑÐ°Ð¶ÐµÐ½Ð¸Ðµ Ð·Ð° software group">
            <a:hlinkClick r:id="rId15"/>
            <a:extLst/>
          </p:cNvPr>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12284" r="-9241"/>
          <a:stretch/>
        </p:blipFill>
        <p:spPr bwMode="auto">
          <a:xfrm>
            <a:off x="1067388" y="2474775"/>
            <a:ext cx="3858379" cy="863602"/>
          </a:xfrm>
          <a:prstGeom prst="roundRect">
            <a:avLst/>
          </a:prstGeom>
          <a:solidFill>
            <a:schemeClr val="bg2"/>
          </a:solidFill>
          <a:ln>
            <a:solidFill>
              <a:schemeClr val="tx1"/>
            </a:solidFill>
          </a:ln>
          <a:effectLst/>
          <a:extLst/>
        </p:spPr>
      </p:pic>
      <p:pic>
        <p:nvPicPr>
          <p:cNvPr id="25" name="Telenor">
            <a:hlinkClick r:id="rId17"/>
            <a:extLst/>
          </p:cNvPr>
          <p:cNvPicPr>
            <a:picLocks noChangeAspect="1"/>
          </p:cNvPicPr>
          <p:nvPr/>
        </p:nvPicPr>
        <p:blipFill rotWithShape="1">
          <a:blip r:embed="rId18" cstate="print">
            <a:extLst>
              <a:ext uri="{28A0092B-C50C-407E-A947-70E740481C1C}">
                <a14:useLocalDpi xmlns:a14="http://schemas.microsoft.com/office/drawing/2010/main" val="0"/>
              </a:ext>
            </a:extLst>
          </a:blip>
          <a:srcRect l="-12003" r="-12003" b="-2307"/>
          <a:stretch/>
        </p:blipFill>
        <p:spPr>
          <a:xfrm>
            <a:off x="8676437" y="1444245"/>
            <a:ext cx="2448176" cy="863602"/>
          </a:xfrm>
          <a:prstGeom prst="roundRect">
            <a:avLst/>
          </a:prstGeom>
          <a:solidFill>
            <a:schemeClr val="bg2"/>
          </a:solidFill>
          <a:ln>
            <a:solidFill>
              <a:schemeClr val="tx1"/>
            </a:solidFill>
          </a:ln>
          <a:effectLst/>
        </p:spPr>
      </p:pic>
      <p:pic>
        <p:nvPicPr>
          <p:cNvPr id="34" name="XS">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8796" t="-9452" r="-8796" b="-9452"/>
          <a:stretch/>
        </p:blipFill>
        <p:spPr>
          <a:xfrm>
            <a:off x="1067387" y="1444245"/>
            <a:ext cx="4185792" cy="863602"/>
          </a:xfrm>
          <a:prstGeom prst="roundRect">
            <a:avLst/>
          </a:prstGeom>
          <a:solidFill>
            <a:schemeClr val="bg2"/>
          </a:solidFill>
          <a:ln>
            <a:solidFill>
              <a:schemeClr val="tx1"/>
            </a:solidFill>
          </a:ln>
          <a:effectLst/>
        </p:spPr>
      </p:pic>
      <p:pic>
        <p:nvPicPr>
          <p:cNvPr id="36" name="SB Tech">
            <a:hlinkClick r:id="rId21"/>
            <a:extLst/>
          </p:cNvPr>
          <p:cNvPicPr>
            <a:picLocks noChangeAspect="1"/>
          </p:cNvPicPr>
          <p:nvPr/>
        </p:nvPicPr>
        <p:blipFill rotWithShape="1">
          <a:blip r:embed="rId22" cstate="print">
            <a:extLst>
              <a:ext uri="{28A0092B-C50C-407E-A947-70E740481C1C}">
                <a14:useLocalDpi xmlns:a14="http://schemas.microsoft.com/office/drawing/2010/main" val="0"/>
              </a:ext>
            </a:extLst>
          </a:blip>
          <a:srcRect l="-3822" t="6534" r="-689" b="14898"/>
          <a:stretch/>
        </p:blipFill>
        <p:spPr>
          <a:xfrm>
            <a:off x="5607950" y="1444245"/>
            <a:ext cx="2713717" cy="863602"/>
          </a:xfrm>
          <a:prstGeom prst="roundRect">
            <a:avLst/>
          </a:prstGeom>
          <a:solidFill>
            <a:schemeClr val="bg2"/>
          </a:solidFill>
          <a:ln>
            <a:solidFill>
              <a:schemeClr val="tx1"/>
            </a:solidFill>
          </a:ln>
          <a:effectLst/>
        </p:spPr>
      </p:pic>
      <p:pic>
        <p:nvPicPr>
          <p:cNvPr id="27" name="Postbank">
            <a:hlinkClick r:id="rId23"/>
          </p:cNvPr>
          <p:cNvPicPr>
            <a:picLocks noChangeAspect="1"/>
          </p:cNvPicPr>
          <p:nvPr/>
        </p:nvPicPr>
        <p:blipFill rotWithShape="1">
          <a:blip r:embed="rId24" cstate="print">
            <a:extLst>
              <a:ext uri="{28A0092B-C50C-407E-A947-70E740481C1C}">
                <a14:useLocalDpi xmlns:a14="http://schemas.microsoft.com/office/drawing/2010/main" val="0"/>
              </a:ext>
            </a:extLst>
          </a:blip>
          <a:srcRect l="-21826" t="-8951" r="-21826" b="-8951"/>
          <a:stretch/>
        </p:blipFill>
        <p:spPr>
          <a:xfrm>
            <a:off x="5971872" y="3505306"/>
            <a:ext cx="2519658" cy="863602"/>
          </a:xfrm>
          <a:prstGeom prst="roundRect">
            <a:avLst/>
          </a:prstGeom>
          <a:solidFill>
            <a:schemeClr val="bg2"/>
          </a:solidFill>
          <a:ln>
            <a:solidFill>
              <a:schemeClr val="tx1"/>
            </a:solidFill>
          </a:ln>
          <a:effectLst/>
        </p:spPr>
      </p:pic>
      <p:pic>
        <p:nvPicPr>
          <p:cNvPr id="31" name="SuperHosting" descr="Ð ÐµÐ·ÑÐ»ÑÐ°Ñ Ñ Ð¸Ð·Ð¾Ð±ÑÐ°Ð¶ÐµÐ½Ð¸Ðµ Ð·Ð° superhosting png">
            <a:hlinkClick r:id="rId25"/>
            <a:extLst/>
          </p:cNvPr>
          <p:cNvPicPr>
            <a:picLocks noChangeAspect="1" noChangeArrowheads="1"/>
          </p:cNvPicPr>
          <p:nvPr/>
        </p:nvPicPr>
        <p:blipFill rotWithShape="1">
          <a:blip r:embed="rId26" cstate="print">
            <a:extLst>
              <a:ext uri="{28A0092B-C50C-407E-A947-70E740481C1C}">
                <a14:useLocalDpi xmlns:a14="http://schemas.microsoft.com/office/drawing/2010/main" val="0"/>
              </a:ext>
            </a:extLst>
          </a:blip>
          <a:srcRect l="-34663" t="-10753" r="-34663" b="-10753"/>
          <a:stretch/>
        </p:blipFill>
        <p:spPr bwMode="auto">
          <a:xfrm>
            <a:off x="8854361" y="3505306"/>
            <a:ext cx="2270253" cy="863602"/>
          </a:xfrm>
          <a:prstGeom prst="roundRect">
            <a:avLst/>
          </a:prstGeom>
          <a:solidFill>
            <a:schemeClr val="bg2"/>
          </a:solidFill>
          <a:ln>
            <a:solidFill>
              <a:schemeClr val="tx1"/>
            </a:solidFill>
          </a:ln>
          <a:effectLst/>
          <a:extLst/>
        </p:spPr>
      </p:pic>
      <p:pic>
        <p:nvPicPr>
          <p:cNvPr id="37" name="SmartIT">
            <a:hlinkClick r:id="rId27"/>
            <a:extLst/>
          </p:cNvPr>
          <p:cNvPicPr>
            <a:picLocks noChangeAspect="1"/>
          </p:cNvPicPr>
          <p:nvPr/>
        </p:nvPicPr>
        <p:blipFill rotWithShape="1">
          <a:blip r:embed="rId28" cstate="print">
            <a:extLst>
              <a:ext uri="{28A0092B-C50C-407E-A947-70E740481C1C}">
                <a14:useLocalDpi xmlns:a14="http://schemas.microsoft.com/office/drawing/2010/main" val="0"/>
              </a:ext>
            </a:extLst>
          </a:blip>
          <a:srcRect l="-14503" t="-16504" r="-14503" b="-16504"/>
          <a:stretch/>
        </p:blipFill>
        <p:spPr>
          <a:xfrm>
            <a:off x="1067388" y="3505306"/>
            <a:ext cx="4541655" cy="863602"/>
          </a:xfrm>
          <a:prstGeom prst="roundRect">
            <a:avLst/>
          </a:prstGeom>
          <a:solidFill>
            <a:schemeClr val="bg2"/>
          </a:solidFill>
          <a:ln>
            <a:solidFill>
              <a:schemeClr val="tx1"/>
            </a:solidFill>
          </a:ln>
          <a:effectLst/>
        </p:spPr>
      </p:pic>
    </p:spTree>
    <p:extLst>
      <p:ext uri="{BB962C8B-B14F-4D97-AF65-F5344CB8AC3E}">
        <p14:creationId xmlns:p14="http://schemas.microsoft.com/office/powerpoint/2010/main" val="6636501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noProof="1">
                <a:cs typeface="Consolas" panose="020B0609020204030204" pitchFamily="49" charset="0"/>
              </a:rPr>
              <a:t>Polymorphism</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4</a:t>
            </a:fld>
            <a:endParaRPr lang="en-US" dirty="0"/>
          </a:p>
        </p:txBody>
      </p:sp>
      <p:pic>
        <p:nvPicPr>
          <p:cNvPr id="5" name="Picture 2">
            <a:extLst>
              <a:ext uri="{FF2B5EF4-FFF2-40B4-BE49-F238E27FC236}">
                <a16:creationId xmlns:a16="http://schemas.microsoft.com/office/drawing/2014/main" id="{7566EE9E-1D61-4C3B-B5DA-BDF8AFF18A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0199" y="1540616"/>
            <a:ext cx="2751601" cy="2217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8351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163" t="-12819" r="-5163" b="-12819"/>
          <a:stretch/>
        </p:blipFill>
        <p:spPr>
          <a:xfrm>
            <a:off x="1131008" y="2067925"/>
            <a:ext cx="5023218" cy="1439625"/>
          </a:xfrm>
          <a:prstGeom prst="roundRect">
            <a:avLst>
              <a:gd name="adj" fmla="val 8805"/>
            </a:avLst>
          </a:prstGeom>
          <a:solidFill>
            <a:schemeClr val="bg2"/>
          </a:solidFill>
          <a:ln>
            <a:solidFill>
              <a:schemeClr val="tx1"/>
            </a:solidFill>
          </a:ln>
          <a:effectLst/>
        </p:spPr>
      </p:pic>
      <p:pic>
        <p:nvPicPr>
          <p:cNvPr id="3" name="Picture 2">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15162" t="-29177" r="-15162" b="-29177"/>
          <a:stretch/>
        </p:blipFill>
        <p:spPr>
          <a:xfrm>
            <a:off x="4920397" y="4064377"/>
            <a:ext cx="6140594" cy="1439625"/>
          </a:xfrm>
          <a:prstGeom prst="roundRect">
            <a:avLst>
              <a:gd name="adj" fmla="val 9410"/>
            </a:avLst>
          </a:prstGeom>
          <a:solidFill>
            <a:schemeClr val="bg2"/>
          </a:solidFill>
          <a:ln>
            <a:solidFill>
              <a:schemeClr val="tx1"/>
            </a:solidFill>
          </a:ln>
          <a:effectLst/>
        </p:spPr>
      </p:pic>
      <p:pic>
        <p:nvPicPr>
          <p:cNvPr id="4" name="Picture 3">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6654" r="6654"/>
          <a:stretch/>
        </p:blipFill>
        <p:spPr>
          <a:xfrm>
            <a:off x="6426115" y="2067925"/>
            <a:ext cx="1962778" cy="1439625"/>
          </a:xfrm>
          <a:prstGeom prst="roundRect">
            <a:avLst>
              <a:gd name="adj" fmla="val 8806"/>
            </a:avLst>
          </a:prstGeom>
          <a:solidFill>
            <a:schemeClr val="bg2"/>
          </a:solidFill>
          <a:ln>
            <a:solidFill>
              <a:schemeClr val="tx1"/>
            </a:solidFill>
          </a:ln>
          <a:effectLst/>
        </p:spPr>
      </p:pic>
      <p:pic>
        <p:nvPicPr>
          <p:cNvPr id="5" name="Picture 4">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3201" t="-3201" r="-3201" b="-3201"/>
          <a:stretch/>
        </p:blipFill>
        <p:spPr>
          <a:xfrm>
            <a:off x="8660782" y="2067925"/>
            <a:ext cx="2400210" cy="1439625"/>
          </a:xfrm>
          <a:prstGeom prst="roundRect">
            <a:avLst>
              <a:gd name="adj" fmla="val 8200"/>
            </a:avLst>
          </a:prstGeom>
          <a:solidFill>
            <a:schemeClr val="bg2"/>
          </a:solidFill>
          <a:ln>
            <a:solidFill>
              <a:schemeClr val="tx1"/>
            </a:solidFill>
          </a:ln>
          <a:effectLst/>
        </p:spPr>
      </p:pic>
      <p:pic>
        <p:nvPicPr>
          <p:cNvPr id="6" name="Picture 5">
            <a:hlinkClick r:id="rId10"/>
          </p:cNvPr>
          <p:cNvPicPr>
            <a:picLocks noChangeAspect="1"/>
          </p:cNvPicPr>
          <p:nvPr/>
        </p:nvPicPr>
        <p:blipFill rotWithShape="1">
          <a:blip r:embed="rId11" cstate="print">
            <a:extLst>
              <a:ext uri="{28A0092B-C50C-407E-A947-70E740481C1C}">
                <a14:useLocalDpi xmlns:a14="http://schemas.microsoft.com/office/drawing/2010/main" val="0"/>
              </a:ext>
            </a:extLst>
          </a:blip>
          <a:srcRect l="-9305" t="-5874" r="-9305" b="-12736"/>
          <a:stretch/>
        </p:blipFill>
        <p:spPr>
          <a:xfrm>
            <a:off x="1131009" y="4064377"/>
            <a:ext cx="3383118" cy="1439625"/>
          </a:xfrm>
          <a:prstGeom prst="roundRect">
            <a:avLst>
              <a:gd name="adj" fmla="val 10015"/>
            </a:avLst>
          </a:prstGeom>
          <a:solidFill>
            <a:schemeClr val="bg2"/>
          </a:solidFill>
          <a:ln>
            <a:solidFill>
              <a:schemeClr val="tx1"/>
            </a:solidFill>
          </a:ln>
          <a:effectLst/>
        </p:spPr>
      </p:pic>
    </p:spTree>
    <p:extLst>
      <p:ext uri="{BB962C8B-B14F-4D97-AF65-F5344CB8AC3E}">
        <p14:creationId xmlns:p14="http://schemas.microsoft.com/office/powerpoint/2010/main" val="20754065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9" dirty="0"/>
              <a:t>Software University – High-Quality Education and </a:t>
            </a:r>
            <a:br>
              <a:rPr lang="en-US" sz="3199" dirty="0"/>
            </a:br>
            <a:r>
              <a:rPr lang="en-US" sz="3199" dirty="0"/>
              <a:t>Employment Opportunities </a:t>
            </a:r>
          </a:p>
          <a:p>
            <a:pPr lvl="1">
              <a:lnSpc>
                <a:spcPct val="100000"/>
              </a:lnSpc>
            </a:pPr>
            <a:r>
              <a:rPr lang="en-US" sz="2899" noProof="1">
                <a:hlinkClick r:id="rId3"/>
              </a:rPr>
              <a:t>softuni.bg</a:t>
            </a:r>
            <a:r>
              <a:rPr lang="en-US" sz="2899" noProof="1"/>
              <a:t> </a:t>
            </a:r>
          </a:p>
          <a:p>
            <a:pPr>
              <a:lnSpc>
                <a:spcPct val="100000"/>
              </a:lnSpc>
            </a:pPr>
            <a:r>
              <a:rPr lang="en-US" sz="3199" dirty="0"/>
              <a:t>Software University Foundation</a:t>
            </a:r>
            <a:endParaRPr lang="bg-BG" sz="3199" dirty="0"/>
          </a:p>
          <a:p>
            <a:pPr lvl="1">
              <a:lnSpc>
                <a:spcPct val="100000"/>
              </a:lnSpc>
            </a:pPr>
            <a:r>
              <a:rPr lang="en-US" sz="2999" noProof="1">
                <a:hlinkClick r:id="rId4"/>
              </a:rPr>
              <a:t>http://softuni.foundation/</a:t>
            </a:r>
            <a:endParaRPr lang="en-US" sz="2999" noProof="1"/>
          </a:p>
          <a:p>
            <a:pPr>
              <a:lnSpc>
                <a:spcPct val="100000"/>
              </a:lnSpc>
            </a:pPr>
            <a:r>
              <a:rPr lang="en-US" sz="3199" dirty="0"/>
              <a:t>Software University @ Facebook</a:t>
            </a:r>
          </a:p>
          <a:p>
            <a:pPr marL="990278" lvl="1" indent="-380876" defTabSz="1218804">
              <a:lnSpc>
                <a:spcPct val="100000"/>
              </a:lnSpc>
              <a:tabLst>
                <a:tab pos="282490" algn="l"/>
              </a:tabLst>
              <a:defRPr/>
            </a:pPr>
            <a:r>
              <a:rPr lang="en-US" sz="2899" noProof="1">
                <a:solidFill>
                  <a:srgbClr val="234465"/>
                </a:solidFill>
                <a:hlinkClick r:id="rId5"/>
              </a:rPr>
              <a:t>facebook.com/SoftwareUniversity</a:t>
            </a:r>
            <a:endParaRPr lang="en-US" sz="2899" noProof="1">
              <a:solidFill>
                <a:srgbClr val="234465"/>
              </a:solidFill>
            </a:endParaRPr>
          </a:p>
          <a:p>
            <a:pPr>
              <a:lnSpc>
                <a:spcPct val="100000"/>
              </a:lnSpc>
            </a:pPr>
            <a:r>
              <a:rPr lang="en-US" sz="3199" dirty="0"/>
              <a:t>Software University Forums</a:t>
            </a:r>
          </a:p>
          <a:p>
            <a:pPr marL="990278" lvl="1" indent="-380876" defTabSz="1218804">
              <a:lnSpc>
                <a:spcPct val="100000"/>
              </a:lnSpc>
              <a:tabLst>
                <a:tab pos="282490" algn="l"/>
              </a:tabLst>
              <a:defRPr/>
            </a:pPr>
            <a:r>
              <a:rPr lang="en-US" sz="2799" dirty="0">
                <a:hlinkClick r:id="rId6"/>
              </a:rPr>
              <a:t>forum.softuni.bg</a:t>
            </a:r>
            <a:endParaRPr lang="en-US" sz="2799"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4201" y="2538113"/>
            <a:ext cx="2122583" cy="529411"/>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2728" y="2057401"/>
            <a:ext cx="3366866" cy="4482957"/>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4201" y="3654372"/>
            <a:ext cx="1118449" cy="11184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4200" y="5359668"/>
            <a:ext cx="1041962" cy="1041962"/>
          </a:xfrm>
          <a:prstGeom prst="rect">
            <a:avLst/>
          </a:prstGeom>
        </p:spPr>
      </p:pic>
    </p:spTree>
    <p:extLst>
      <p:ext uri="{BB962C8B-B14F-4D97-AF65-F5344CB8AC3E}">
        <p14:creationId xmlns:p14="http://schemas.microsoft.com/office/powerpoint/2010/main" val="13828771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42</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448" y="3810000"/>
            <a:ext cx="4642333"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0235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65510" y="1121144"/>
            <a:ext cx="9929724" cy="5736856"/>
          </a:xfrm>
        </p:spPr>
        <p:txBody>
          <a:bodyPr>
            <a:normAutofit fontScale="92500" lnSpcReduction="10000"/>
          </a:bodyPr>
          <a:lstStyle/>
          <a:p>
            <a:r>
              <a:rPr lang="en-US" dirty="0"/>
              <a:t>From the Greek</a:t>
            </a:r>
          </a:p>
          <a:p>
            <a:endParaRPr lang="en-US" dirty="0"/>
          </a:p>
          <a:p>
            <a:endParaRPr lang="en-US" dirty="0"/>
          </a:p>
          <a:p>
            <a:endParaRPr lang="en-US" dirty="0"/>
          </a:p>
          <a:p>
            <a:endParaRPr lang="en-US" dirty="0"/>
          </a:p>
          <a:p>
            <a:r>
              <a:rPr lang="en-GB" dirty="0"/>
              <a:t>This is something similar to a word having several </a:t>
            </a:r>
            <a:br>
              <a:rPr lang="en-GB" dirty="0"/>
            </a:br>
            <a:r>
              <a:rPr lang="en-GB" dirty="0"/>
              <a:t>different meanings depending on the context</a:t>
            </a:r>
          </a:p>
          <a:p>
            <a:r>
              <a:rPr lang="en-US" dirty="0"/>
              <a:t>Polymorphism is often referred to as the third pillar of </a:t>
            </a:r>
            <a:br>
              <a:rPr lang="en-US" dirty="0"/>
            </a:br>
            <a:r>
              <a:rPr lang="en-US" dirty="0"/>
              <a:t>object-oriented programming, after encapsulation and </a:t>
            </a:r>
            <a:br>
              <a:rPr lang="en-US" dirty="0"/>
            </a:br>
            <a:r>
              <a:rPr lang="en-US" dirty="0"/>
              <a:t>inheritance</a:t>
            </a:r>
            <a:endParaRPr lang="en-GB" dirty="0"/>
          </a:p>
          <a:p>
            <a:endParaRPr lang="bg-BG" dirty="0"/>
          </a:p>
          <a:p>
            <a:endParaRPr lang="bg-BG" dirty="0"/>
          </a:p>
        </p:txBody>
      </p:sp>
      <p:sp>
        <p:nvSpPr>
          <p:cNvPr id="4" name="Title 3"/>
          <p:cNvSpPr>
            <a:spLocks noGrp="1"/>
          </p:cNvSpPr>
          <p:nvPr>
            <p:ph type="title"/>
          </p:nvPr>
        </p:nvSpPr>
        <p:spPr/>
        <p:txBody>
          <a:bodyPr/>
          <a:lstStyle/>
          <a:p>
            <a:r>
              <a:rPr lang="en-US" noProof="1"/>
              <a:t>What is Polimorphism?</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5</a:t>
            </a:fld>
            <a:endParaRPr lang="en-US" dirty="0"/>
          </a:p>
        </p:txBody>
      </p:sp>
      <p:grpSp>
        <p:nvGrpSpPr>
          <p:cNvPr id="7" name="Group 6"/>
          <p:cNvGrpSpPr/>
          <p:nvPr/>
        </p:nvGrpSpPr>
        <p:grpSpPr>
          <a:xfrm>
            <a:off x="2638749" y="1782699"/>
            <a:ext cx="8091933" cy="2206873"/>
            <a:chOff x="2058180" y="1851849"/>
            <a:chExt cx="8091933" cy="2610613"/>
          </a:xfrm>
        </p:grpSpPr>
        <p:sp>
          <p:nvSpPr>
            <p:cNvPr id="5" name="Rectangle: Rounded Corners 4"/>
            <p:cNvSpPr>
              <a:spLocks noChangeArrowheads="1"/>
            </p:cNvSpPr>
            <p:nvPr/>
          </p:nvSpPr>
          <p:spPr bwMode="auto">
            <a:xfrm>
              <a:off x="2058180" y="1851849"/>
              <a:ext cx="3124200"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4000" b="1" noProof="1">
                  <a:solidFill>
                    <a:schemeClr val="bg1"/>
                  </a:solidFill>
                  <a:latin typeface="Consolas" pitchFamily="49" charset="0"/>
                </a:rPr>
                <a:t>Polys</a:t>
              </a:r>
            </a:p>
            <a:p>
              <a:pPr algn="ctr">
                <a:defRPr/>
              </a:pPr>
              <a:r>
                <a:rPr lang="en-GB" sz="3200" b="1" i="1" noProof="1">
                  <a:solidFill>
                    <a:schemeClr val="tx2"/>
                  </a:solidFill>
                  <a:latin typeface="Consolas" pitchFamily="49" charset="0"/>
                </a:rPr>
                <a:t>(many)</a:t>
              </a:r>
            </a:p>
          </p:txBody>
        </p:sp>
        <p:sp>
          <p:nvSpPr>
            <p:cNvPr id="6" name="Rectangle: Rounded Corners 4"/>
            <p:cNvSpPr>
              <a:spLocks noChangeArrowheads="1"/>
            </p:cNvSpPr>
            <p:nvPr/>
          </p:nvSpPr>
          <p:spPr bwMode="auto">
            <a:xfrm>
              <a:off x="7025913" y="1851849"/>
              <a:ext cx="3124200"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4000" b="1" noProof="1">
                  <a:solidFill>
                    <a:schemeClr val="bg1"/>
                  </a:solidFill>
                  <a:latin typeface="Consolas" pitchFamily="49" charset="0"/>
                </a:rPr>
                <a:t>Morphe</a:t>
              </a:r>
            </a:p>
            <a:p>
              <a:pPr algn="ctr">
                <a:defRPr/>
              </a:pPr>
              <a:r>
                <a:rPr lang="en-GB" sz="3200" b="1" i="1" noProof="1">
                  <a:solidFill>
                    <a:schemeClr val="tx2"/>
                  </a:solidFill>
                  <a:latin typeface="Consolas" pitchFamily="49" charset="0"/>
                </a:rPr>
                <a:t>(shape/forms)</a:t>
              </a:r>
            </a:p>
          </p:txBody>
        </p:sp>
        <p:sp>
          <p:nvSpPr>
            <p:cNvPr id="10" name="Rectangle: Rounded Corners 4"/>
            <p:cNvSpPr>
              <a:spLocks noChangeArrowheads="1"/>
            </p:cNvSpPr>
            <p:nvPr/>
          </p:nvSpPr>
          <p:spPr bwMode="auto">
            <a:xfrm>
              <a:off x="4533900" y="3429000"/>
              <a:ext cx="3124200" cy="10334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Polymorphos</a:t>
              </a:r>
            </a:p>
          </p:txBody>
        </p:sp>
        <p:cxnSp>
          <p:nvCxnSpPr>
            <p:cNvPr id="16" name="Straight Connector 15"/>
            <p:cNvCxnSpPr>
              <a:stCxn id="5" idx="3"/>
              <a:endCxn id="6" idx="1"/>
            </p:cNvCxnSpPr>
            <p:nvPr/>
          </p:nvCxnSpPr>
          <p:spPr>
            <a:xfrm>
              <a:off x="5182381" y="2436525"/>
              <a:ext cx="184353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6000" y="2436524"/>
              <a:ext cx="0" cy="9924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60929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Polymorphism in OOP</a:t>
            </a:r>
          </a:p>
        </p:txBody>
      </p:sp>
      <p:sp>
        <p:nvSpPr>
          <p:cNvPr id="5" name="Text Placeholder 4"/>
          <p:cNvSpPr>
            <a:spLocks noGrp="1"/>
          </p:cNvSpPr>
          <p:nvPr>
            <p:ph type="body" sz="quarter" idx="10"/>
          </p:nvPr>
        </p:nvSpPr>
        <p:spPr>
          <a:xfrm>
            <a:off x="1959071" y="1121148"/>
            <a:ext cx="10036163" cy="5276048"/>
          </a:xfrm>
        </p:spPr>
        <p:txBody>
          <a:bodyPr/>
          <a:lstStyle/>
          <a:p>
            <a:r>
              <a:rPr lang="en-US" dirty="0"/>
              <a:t>Ability of an </a:t>
            </a:r>
            <a:r>
              <a:rPr lang="en-US" b="1" dirty="0">
                <a:solidFill>
                  <a:schemeClr val="bg1"/>
                </a:solidFill>
              </a:rPr>
              <a:t>object</a:t>
            </a:r>
            <a:r>
              <a:rPr lang="en-US" dirty="0"/>
              <a:t> to take on </a:t>
            </a:r>
            <a:r>
              <a:rPr lang="en-US" b="1" dirty="0">
                <a:solidFill>
                  <a:schemeClr val="bg1"/>
                </a:solidFill>
              </a:rPr>
              <a:t>many forms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6</a:t>
            </a:fld>
            <a:endParaRPr lang="en-US" dirty="0"/>
          </a:p>
        </p:txBody>
      </p:sp>
      <p:sp>
        <p:nvSpPr>
          <p:cNvPr id="7" name="Rectangle 6"/>
          <p:cNvSpPr>
            <a:spLocks noChangeArrowheads="1"/>
          </p:cNvSpPr>
          <p:nvPr/>
        </p:nvSpPr>
        <p:spPr bwMode="auto">
          <a:xfrm>
            <a:off x="2507342" y="1937473"/>
            <a:ext cx="8379947"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public </a:t>
            </a:r>
            <a:r>
              <a:rPr lang="en-US" sz="2800" b="1" noProof="1">
                <a:solidFill>
                  <a:schemeClr val="bg1"/>
                </a:solidFill>
                <a:latin typeface="Consolas" pitchFamily="49" charset="0"/>
                <a:cs typeface="Consolas" pitchFamily="49" charset="0"/>
              </a:rPr>
              <a:t>interface</a:t>
            </a:r>
            <a:r>
              <a:rPr lang="en-US" sz="2800" b="1" noProof="1">
                <a:latin typeface="Consolas" pitchFamily="49" charset="0"/>
                <a:cs typeface="Consolas" pitchFamily="49" charset="0"/>
              </a:rPr>
              <a:t> IAnimal {}</a:t>
            </a:r>
          </a:p>
          <a:p>
            <a:pPr algn="just"/>
            <a:r>
              <a:rPr lang="en-US" sz="2800" b="1" noProof="1">
                <a:latin typeface="Consolas" pitchFamily="49" charset="0"/>
                <a:cs typeface="Consolas" pitchFamily="49" charset="0"/>
              </a:rPr>
              <a:t>public </a:t>
            </a:r>
            <a:r>
              <a:rPr lang="en-US" sz="2800" b="1" noProof="1">
                <a:solidFill>
                  <a:schemeClr val="bg1"/>
                </a:solidFill>
                <a:latin typeface="Consolas" pitchFamily="49" charset="0"/>
                <a:cs typeface="Consolas" pitchFamily="49" charset="0"/>
              </a:rPr>
              <a:t>abstract</a:t>
            </a:r>
            <a:r>
              <a:rPr lang="en-US" sz="2800" b="1" noProof="1">
                <a:latin typeface="Consolas" pitchFamily="49" charset="0"/>
                <a:cs typeface="Consolas" pitchFamily="49" charset="0"/>
              </a:rPr>
              <a:t> class Mammal {}</a:t>
            </a:r>
          </a:p>
          <a:p>
            <a:pPr algn="just"/>
            <a:r>
              <a:rPr lang="en-US" sz="2800" b="1" noProof="1">
                <a:latin typeface="Consolas" pitchFamily="49" charset="0"/>
                <a:cs typeface="Consolas" pitchFamily="49" charset="0"/>
              </a:rPr>
              <a:t>public class Person : Mammal, IAnimal {}</a:t>
            </a:r>
          </a:p>
        </p:txBody>
      </p:sp>
      <p:sp>
        <p:nvSpPr>
          <p:cNvPr id="8" name="Rectangle 7"/>
          <p:cNvSpPr>
            <a:spLocks noChangeArrowheads="1"/>
          </p:cNvSpPr>
          <p:nvPr/>
        </p:nvSpPr>
        <p:spPr bwMode="auto">
          <a:xfrm>
            <a:off x="2550881" y="3796512"/>
            <a:ext cx="3705222" cy="52322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Person </a:t>
            </a:r>
            <a:r>
              <a:rPr lang="en-US" sz="2800" b="1" noProof="1">
                <a:solidFill>
                  <a:schemeClr val="bg1"/>
                </a:solidFill>
                <a:latin typeface="Consolas" pitchFamily="49" charset="0"/>
                <a:cs typeface="Consolas" pitchFamily="49" charset="0"/>
              </a:rPr>
              <a:t>IS-A</a:t>
            </a:r>
            <a:r>
              <a:rPr lang="en-US" sz="2800" b="1" noProof="1">
                <a:latin typeface="Consolas" pitchFamily="49" charset="0"/>
                <a:cs typeface="Consolas" pitchFamily="49" charset="0"/>
              </a:rPr>
              <a:t> Person</a:t>
            </a:r>
          </a:p>
        </p:txBody>
      </p:sp>
      <p:sp>
        <p:nvSpPr>
          <p:cNvPr id="9" name="Rectangle 8"/>
          <p:cNvSpPr>
            <a:spLocks noChangeArrowheads="1"/>
          </p:cNvSpPr>
          <p:nvPr/>
        </p:nvSpPr>
        <p:spPr bwMode="auto">
          <a:xfrm>
            <a:off x="2565399" y="4605351"/>
            <a:ext cx="3705222" cy="52322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Person </a:t>
            </a:r>
            <a:r>
              <a:rPr lang="en-US" sz="2800" b="1" noProof="1">
                <a:solidFill>
                  <a:schemeClr val="bg1"/>
                </a:solidFill>
                <a:latin typeface="Consolas" pitchFamily="49" charset="0"/>
                <a:cs typeface="Consolas" pitchFamily="49" charset="0"/>
              </a:rPr>
              <a:t>IS-A</a:t>
            </a:r>
            <a:r>
              <a:rPr lang="en-US" sz="2800" b="1" noProof="1">
                <a:latin typeface="Consolas" pitchFamily="49" charset="0"/>
                <a:cs typeface="Consolas" pitchFamily="49" charset="0"/>
              </a:rPr>
              <a:t> Mammal</a:t>
            </a:r>
          </a:p>
        </p:txBody>
      </p:sp>
      <p:sp>
        <p:nvSpPr>
          <p:cNvPr id="11" name="Rectangle 10"/>
          <p:cNvSpPr>
            <a:spLocks noChangeArrowheads="1"/>
          </p:cNvSpPr>
          <p:nvPr/>
        </p:nvSpPr>
        <p:spPr bwMode="auto">
          <a:xfrm>
            <a:off x="6638579" y="3805689"/>
            <a:ext cx="4248711" cy="52322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Person </a:t>
            </a:r>
            <a:r>
              <a:rPr lang="en-US" sz="2800" b="1" noProof="1">
                <a:solidFill>
                  <a:schemeClr val="bg1"/>
                </a:solidFill>
                <a:latin typeface="Consolas" pitchFamily="49" charset="0"/>
                <a:cs typeface="Consolas" pitchFamily="49" charset="0"/>
              </a:rPr>
              <a:t>IS-AN</a:t>
            </a:r>
            <a:r>
              <a:rPr lang="en-US" sz="2800" b="1" noProof="1">
                <a:latin typeface="Consolas" pitchFamily="49" charset="0"/>
                <a:cs typeface="Consolas" pitchFamily="49" charset="0"/>
              </a:rPr>
              <a:t> IAnimal</a:t>
            </a:r>
          </a:p>
        </p:txBody>
      </p:sp>
      <p:sp>
        <p:nvSpPr>
          <p:cNvPr id="12" name="Rectangle 11"/>
          <p:cNvSpPr>
            <a:spLocks noChangeArrowheads="1"/>
          </p:cNvSpPr>
          <p:nvPr/>
        </p:nvSpPr>
        <p:spPr bwMode="auto">
          <a:xfrm>
            <a:off x="6609549" y="4605351"/>
            <a:ext cx="4277741" cy="52322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Person </a:t>
            </a:r>
            <a:r>
              <a:rPr lang="en-US" sz="2800" b="1" noProof="1">
                <a:solidFill>
                  <a:schemeClr val="bg1"/>
                </a:solidFill>
                <a:latin typeface="Consolas" pitchFamily="49" charset="0"/>
                <a:cs typeface="Consolas" pitchFamily="49" charset="0"/>
              </a:rPr>
              <a:t>IS-AN</a:t>
            </a:r>
            <a:r>
              <a:rPr lang="en-US" sz="2800" b="1" noProof="1">
                <a:latin typeface="Consolas" pitchFamily="49" charset="0"/>
                <a:cs typeface="Consolas" pitchFamily="49" charset="0"/>
              </a:rPr>
              <a:t> Object</a:t>
            </a:r>
          </a:p>
        </p:txBody>
      </p:sp>
    </p:spTree>
    <p:extLst>
      <p:ext uri="{BB962C8B-B14F-4D97-AF65-F5344CB8AC3E}">
        <p14:creationId xmlns:p14="http://schemas.microsoft.com/office/powerpoint/2010/main" val="28529857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tx1"/>
              </a:buClr>
            </a:pPr>
            <a:r>
              <a:rPr lang="en-US" b="1" dirty="0">
                <a:solidFill>
                  <a:schemeClr val="bg1"/>
                </a:solidFill>
              </a:rPr>
              <a:t>Variables</a:t>
            </a:r>
            <a:r>
              <a:rPr lang="en-US" dirty="0"/>
              <a:t> are saved in a </a:t>
            </a:r>
            <a:r>
              <a:rPr lang="en-US" b="1" dirty="0">
                <a:solidFill>
                  <a:schemeClr val="bg1"/>
                </a:solidFill>
              </a:rPr>
              <a:t>reference</a:t>
            </a:r>
            <a:r>
              <a:rPr lang="en-US" dirty="0"/>
              <a:t> type</a:t>
            </a:r>
          </a:p>
          <a:p>
            <a:r>
              <a:rPr lang="en-US" dirty="0"/>
              <a:t>You can use only </a:t>
            </a:r>
            <a:r>
              <a:rPr lang="en-US" b="1" dirty="0">
                <a:solidFill>
                  <a:schemeClr val="bg1"/>
                </a:solidFill>
              </a:rPr>
              <a:t>reference methods</a:t>
            </a:r>
          </a:p>
          <a:p>
            <a:r>
              <a:rPr lang="en-US" dirty="0"/>
              <a:t>If you need an </a:t>
            </a:r>
            <a:r>
              <a:rPr lang="en-US" b="1" dirty="0">
                <a:solidFill>
                  <a:schemeClr val="bg1"/>
                </a:solidFill>
              </a:rPr>
              <a:t>object method </a:t>
            </a:r>
            <a:r>
              <a:rPr lang="en-US" dirty="0"/>
              <a:t>you need to </a:t>
            </a:r>
            <a:r>
              <a:rPr lang="en-US" b="1" dirty="0">
                <a:solidFill>
                  <a:schemeClr val="bg1"/>
                </a:solidFill>
              </a:rPr>
              <a:t>cast it or override it</a:t>
            </a:r>
          </a:p>
          <a:p>
            <a:endParaRPr lang="en-US" dirty="0"/>
          </a:p>
          <a:p>
            <a:endParaRPr lang="en-US" dirty="0"/>
          </a:p>
          <a:p>
            <a:endParaRPr lang="en-US" dirty="0"/>
          </a:p>
          <a:p>
            <a:endParaRPr lang="en-US" dirty="0"/>
          </a:p>
          <a:p>
            <a:endParaRPr lang="en-US" dirty="0">
              <a:solidFill>
                <a:schemeClr val="tx2">
                  <a:lumMod val="75000"/>
                </a:schemeClr>
              </a:solidFill>
            </a:endParaRPr>
          </a:p>
          <a:p>
            <a:endParaRPr lang="en-US" dirty="0"/>
          </a:p>
        </p:txBody>
      </p:sp>
      <p:sp>
        <p:nvSpPr>
          <p:cNvPr id="4" name="Title 3"/>
          <p:cNvSpPr>
            <a:spLocks noGrp="1"/>
          </p:cNvSpPr>
          <p:nvPr>
            <p:ph type="title"/>
          </p:nvPr>
        </p:nvSpPr>
        <p:spPr/>
        <p:txBody>
          <a:bodyPr/>
          <a:lstStyle/>
          <a:p>
            <a:r>
              <a:rPr lang="en-US" dirty="0"/>
              <a:t>Reference Type and Object Type</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7</a:t>
            </a:fld>
            <a:endParaRPr lang="en-US" dirty="0"/>
          </a:p>
        </p:txBody>
      </p:sp>
      <p:sp>
        <p:nvSpPr>
          <p:cNvPr id="7" name="Rectangle 6"/>
          <p:cNvSpPr>
            <a:spLocks noChangeArrowheads="1"/>
          </p:cNvSpPr>
          <p:nvPr/>
        </p:nvSpPr>
        <p:spPr bwMode="auto">
          <a:xfrm>
            <a:off x="577111" y="3359635"/>
            <a:ext cx="8240457"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public class Person : Mammal, IAnimal {}</a:t>
            </a:r>
          </a:p>
          <a:p>
            <a:pPr algn="just"/>
            <a:r>
              <a:rPr lang="en-US" sz="2800" b="1" noProof="1">
                <a:latin typeface="Consolas" pitchFamily="49" charset="0"/>
                <a:cs typeface="Consolas" pitchFamily="49" charset="0"/>
              </a:rPr>
              <a:t>IAnimal person    = new Person();</a:t>
            </a:r>
          </a:p>
          <a:p>
            <a:pPr algn="just"/>
            <a:r>
              <a:rPr lang="en-US" sz="2800" b="1" noProof="1">
                <a:latin typeface="Consolas" pitchFamily="49" charset="0"/>
                <a:cs typeface="Consolas" pitchFamily="49" charset="0"/>
              </a:rPr>
              <a:t>Mammal  personOne = new Person();</a:t>
            </a:r>
          </a:p>
          <a:p>
            <a:pPr algn="just"/>
            <a:r>
              <a:rPr lang="en-US" sz="2800" b="1" noProof="1">
                <a:latin typeface="Consolas" pitchFamily="49" charset="0"/>
                <a:cs typeface="Consolas" pitchFamily="49" charset="0"/>
              </a:rPr>
              <a:t>Person  personTwo = new Person();</a:t>
            </a:r>
          </a:p>
        </p:txBody>
      </p:sp>
      <p:sp>
        <p:nvSpPr>
          <p:cNvPr id="12" name="Rectangle: Rounded Corners 4"/>
          <p:cNvSpPr>
            <a:spLocks noChangeArrowheads="1"/>
          </p:cNvSpPr>
          <p:nvPr/>
        </p:nvSpPr>
        <p:spPr bwMode="auto">
          <a:xfrm>
            <a:off x="577111" y="3796658"/>
            <a:ext cx="1461895" cy="1413760"/>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3" name="AutoShape 6"/>
          <p:cNvSpPr>
            <a:spLocks noChangeArrowheads="1"/>
          </p:cNvSpPr>
          <p:nvPr/>
        </p:nvSpPr>
        <p:spPr bwMode="auto">
          <a:xfrm>
            <a:off x="1619201" y="5369130"/>
            <a:ext cx="2590800" cy="675999"/>
          </a:xfrm>
          <a:prstGeom prst="wedgeRoundRectCallout">
            <a:avLst>
              <a:gd name="adj1" fmla="val -54878"/>
              <a:gd name="adj2" fmla="val -4962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solidFill>
                <a:effectLst>
                  <a:outerShdw blurRad="38100" dist="38100" dir="2700000" algn="tl">
                    <a:srgbClr val="000000">
                      <a:alpha val="43137"/>
                    </a:srgbClr>
                  </a:outerShdw>
                </a:effectLst>
              </a:rPr>
              <a:t>Reference</a:t>
            </a:r>
            <a:r>
              <a:rPr lang="en-US" sz="2800" b="1" dirty="0">
                <a:solidFill>
                  <a:srgbClr val="FFFFFF"/>
                </a:solidFill>
                <a:effectLst>
                  <a:outerShdw blurRad="38100" dist="38100" dir="2700000" algn="tl">
                    <a:srgbClr val="000000">
                      <a:alpha val="43137"/>
                    </a:srgbClr>
                  </a:outerShdw>
                </a:effectLst>
              </a:rPr>
              <a:t> Type</a:t>
            </a:r>
            <a:endParaRPr lang="bg-BG" sz="2800" b="1" dirty="0">
              <a:solidFill>
                <a:srgbClr val="FFFFFF"/>
              </a:solidFill>
              <a:effectLst>
                <a:outerShdw blurRad="38100" dist="38100" dir="2700000" algn="tl">
                  <a:srgbClr val="000000">
                    <a:alpha val="43137"/>
                  </a:srgbClr>
                </a:outerShdw>
              </a:effectLst>
            </a:endParaRPr>
          </a:p>
        </p:txBody>
      </p:sp>
      <p:sp>
        <p:nvSpPr>
          <p:cNvPr id="14" name="Rectangle: Rounded Corners 4"/>
          <p:cNvSpPr>
            <a:spLocks noChangeArrowheads="1"/>
          </p:cNvSpPr>
          <p:nvPr/>
        </p:nvSpPr>
        <p:spPr bwMode="auto">
          <a:xfrm>
            <a:off x="5295900" y="3761757"/>
            <a:ext cx="1600200" cy="1413760"/>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6255798" y="5323875"/>
            <a:ext cx="2561771" cy="675999"/>
          </a:xfrm>
          <a:prstGeom prst="wedgeRoundRectCallout">
            <a:avLst>
              <a:gd name="adj1" fmla="val -57136"/>
              <a:gd name="adj2" fmla="val -456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solidFill>
                <a:effectLst>
                  <a:outerShdw blurRad="38100" dist="38100" dir="2700000" algn="tl">
                    <a:srgbClr val="000000">
                      <a:alpha val="43137"/>
                    </a:srgbClr>
                  </a:outerShdw>
                </a:effectLst>
              </a:rPr>
              <a:t>Object</a:t>
            </a:r>
            <a:r>
              <a:rPr lang="en-US" sz="2800" b="1" dirty="0">
                <a:solidFill>
                  <a:srgbClr val="FFFFFF"/>
                </a:solidFill>
                <a:effectLst>
                  <a:outerShdw blurRad="38100" dist="38100" dir="2700000" algn="tl">
                    <a:srgbClr val="000000">
                      <a:alpha val="43137"/>
                    </a:srgbClr>
                  </a:outerShdw>
                </a:effectLst>
              </a:rPr>
              <a:t> Type</a:t>
            </a:r>
            <a:endParaRPr lang="bg-BG"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519535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Check if an </a:t>
            </a:r>
            <a:r>
              <a:rPr lang="en-US" b="1" dirty="0">
                <a:solidFill>
                  <a:schemeClr val="bg1"/>
                </a:solidFill>
              </a:rPr>
              <a:t>object</a:t>
            </a:r>
            <a:r>
              <a:rPr lang="en-US" dirty="0"/>
              <a:t> is an </a:t>
            </a:r>
            <a:r>
              <a:rPr lang="en-US" b="1" dirty="0">
                <a:solidFill>
                  <a:schemeClr val="bg1"/>
                </a:solidFill>
              </a:rPr>
              <a:t>instance</a:t>
            </a:r>
            <a:r>
              <a:rPr lang="en-US" dirty="0"/>
              <a:t> of </a:t>
            </a:r>
            <a:r>
              <a:rPr lang="bg-BG" dirty="0"/>
              <a:t>а </a:t>
            </a:r>
            <a:r>
              <a:rPr lang="en-US" dirty="0"/>
              <a:t>specific </a:t>
            </a:r>
            <a:r>
              <a:rPr lang="en-US" b="1" dirty="0">
                <a:solidFill>
                  <a:schemeClr val="bg1"/>
                </a:solidFill>
              </a:rPr>
              <a:t>class</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Keyword - is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8</a:t>
            </a:fld>
            <a:endParaRPr lang="en-US" dirty="0"/>
          </a:p>
        </p:txBody>
      </p:sp>
      <p:sp>
        <p:nvSpPr>
          <p:cNvPr id="7" name="Rectangle 6"/>
          <p:cNvSpPr>
            <a:spLocks noChangeArrowheads="1"/>
          </p:cNvSpPr>
          <p:nvPr/>
        </p:nvSpPr>
        <p:spPr bwMode="auto">
          <a:xfrm>
            <a:off x="896708" y="1866452"/>
            <a:ext cx="7066562" cy="358559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class Person </a:t>
            </a:r>
            <a:r>
              <a:rPr lang="en-US" sz="2400" b="1" noProof="1">
                <a:solidFill>
                  <a:schemeClr val="bg1"/>
                </a:solidFill>
                <a:latin typeface="Consolas" pitchFamily="49" charset="0"/>
                <a:cs typeface="Consolas" pitchFamily="49" charset="0"/>
              </a:rPr>
              <a:t>:</a:t>
            </a:r>
            <a:r>
              <a:rPr lang="en-US" sz="2400" b="1" noProof="1">
                <a:latin typeface="Consolas" pitchFamily="49" charset="0"/>
                <a:cs typeface="Consolas" pitchFamily="49" charset="0"/>
              </a:rPr>
              <a:t> Mammal, IAnimal {}</a:t>
            </a:r>
          </a:p>
          <a:p>
            <a:pPr>
              <a:spcAft>
                <a:spcPts val="600"/>
              </a:spcAft>
            </a:pPr>
            <a:r>
              <a:rPr lang="en-US" sz="2400" b="1" noProof="1">
                <a:latin typeface="Consolas" pitchFamily="49" charset="0"/>
                <a:cs typeface="Consolas" pitchFamily="49" charset="0"/>
              </a:rPr>
              <a:t>IAnimal person = new Person();</a:t>
            </a:r>
          </a:p>
          <a:p>
            <a:pPr>
              <a:spcAft>
                <a:spcPts val="600"/>
              </a:spcAft>
            </a:pPr>
            <a:r>
              <a:rPr lang="en-US" sz="2400" b="1" noProof="1">
                <a:latin typeface="Consolas" pitchFamily="49" charset="0"/>
                <a:cs typeface="Consolas" pitchFamily="49" charset="0"/>
              </a:rPr>
              <a:t>Mammal personOne = new Person();</a:t>
            </a:r>
          </a:p>
          <a:p>
            <a:pPr>
              <a:spcAft>
                <a:spcPts val="600"/>
              </a:spcAft>
            </a:pPr>
            <a:r>
              <a:rPr lang="en-US" sz="2400" b="1" noProof="1">
                <a:latin typeface="Consolas" pitchFamily="49" charset="0"/>
                <a:cs typeface="Consolas" pitchFamily="49" charset="0"/>
              </a:rPr>
              <a:t>Person personTwo = new Person();</a:t>
            </a:r>
          </a:p>
          <a:p>
            <a:pPr>
              <a:spcAft>
                <a:spcPts val="600"/>
              </a:spcAft>
            </a:pPr>
            <a:r>
              <a:rPr lang="en-US" sz="2400" b="1" noProof="1">
                <a:latin typeface="Consolas" pitchFamily="49" charset="0"/>
                <a:cs typeface="Consolas" pitchFamily="49" charset="0"/>
              </a:rPr>
              <a:t>if (person </a:t>
            </a:r>
            <a:r>
              <a:rPr lang="en-US" sz="2400" b="1" noProof="1">
                <a:solidFill>
                  <a:schemeClr val="bg1"/>
                </a:solidFill>
                <a:latin typeface="Consolas" pitchFamily="49" charset="0"/>
                <a:cs typeface="Consolas" pitchFamily="49" charset="0"/>
              </a:rPr>
              <a:t>is</a:t>
            </a:r>
            <a:r>
              <a:rPr lang="en-US" sz="2400" b="1" noProof="1">
                <a:latin typeface="Consolas" pitchFamily="49" charset="0"/>
                <a:cs typeface="Consolas" pitchFamily="49" charset="0"/>
              </a:rPr>
              <a:t> Person)</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r>
              <a:rPr lang="en-US" sz="2400" b="1" noProof="1">
                <a:solidFill>
                  <a:schemeClr val="bg1"/>
                </a:solidFill>
                <a:latin typeface="Consolas" pitchFamily="49" charset="0"/>
                <a:cs typeface="Consolas" pitchFamily="49" charset="0"/>
              </a:rPr>
              <a:t>((Person) person)</a:t>
            </a:r>
            <a:r>
              <a:rPr lang="en-US" sz="2400" b="1" noProof="1">
                <a:latin typeface="Consolas" pitchFamily="49" charset="0"/>
                <a:cs typeface="Consolas" pitchFamily="49" charset="0"/>
              </a:rPr>
              <a:t>.getSalary();</a:t>
            </a:r>
          </a:p>
          <a:p>
            <a:pPr>
              <a:spcAft>
                <a:spcPts val="600"/>
              </a:spcAft>
            </a:pPr>
            <a:r>
              <a:rPr lang="en-US" sz="2400" b="1" noProof="1">
                <a:latin typeface="Consolas" pitchFamily="49" charset="0"/>
                <a:cs typeface="Consolas" pitchFamily="49" charset="0"/>
              </a:rPr>
              <a:t>}</a:t>
            </a:r>
          </a:p>
        </p:txBody>
      </p:sp>
      <p:sp>
        <p:nvSpPr>
          <p:cNvPr id="17" name="AutoShape 6"/>
          <p:cNvSpPr>
            <a:spLocks noChangeArrowheads="1"/>
          </p:cNvSpPr>
          <p:nvPr/>
        </p:nvSpPr>
        <p:spPr bwMode="auto">
          <a:xfrm>
            <a:off x="3709000" y="5055835"/>
            <a:ext cx="2387000" cy="1209285"/>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Cast to object type and use its methods</a:t>
            </a:r>
            <a:endParaRPr lang="bg-BG" sz="2400" b="1" dirty="0">
              <a:solidFill>
                <a:srgbClr val="FFFFFF"/>
              </a:solidFill>
              <a:effectLst>
                <a:outerShdw blurRad="38100" dist="38100" dir="2700000" algn="tl">
                  <a:srgbClr val="000000">
                    <a:alpha val="43137"/>
                  </a:srgbClr>
                </a:outerShdw>
              </a:effectLst>
            </a:endParaRPr>
          </a:p>
        </p:txBody>
      </p:sp>
      <p:sp>
        <p:nvSpPr>
          <p:cNvPr id="16" name="AutoShape 6"/>
          <p:cNvSpPr>
            <a:spLocks noChangeArrowheads="1"/>
          </p:cNvSpPr>
          <p:nvPr/>
        </p:nvSpPr>
        <p:spPr bwMode="auto">
          <a:xfrm>
            <a:off x="4943428" y="3720788"/>
            <a:ext cx="3898731" cy="451999"/>
          </a:xfrm>
          <a:prstGeom prst="wedgeRoundRectCallout">
            <a:avLst>
              <a:gd name="adj1" fmla="val -55627"/>
              <a:gd name="adj2" fmla="val -115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Check object type of person</a:t>
            </a:r>
            <a:endParaRPr lang="bg-BG" sz="24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319671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Keyword - is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9</a:t>
            </a:fld>
            <a:endParaRPr lang="en-US" dirty="0"/>
          </a:p>
        </p:txBody>
      </p:sp>
      <p:sp>
        <p:nvSpPr>
          <p:cNvPr id="8" name="Text Placeholder 2">
            <a:extLst>
              <a:ext uri="{FF2B5EF4-FFF2-40B4-BE49-F238E27FC236}">
                <a16:creationId xmlns:a16="http://schemas.microsoft.com/office/drawing/2014/main" id="{E8573950-2A09-42C3-8B88-0C83818EFB7D}"/>
              </a:ext>
            </a:extLst>
          </p:cNvPr>
          <p:cNvSpPr>
            <a:spLocks noGrp="1"/>
          </p:cNvSpPr>
          <p:nvPr>
            <p:ph type="body" sz="quarter" idx="10"/>
          </p:nvPr>
        </p:nvSpPr>
        <p:spPr>
          <a:xfrm>
            <a:off x="190402" y="1196125"/>
            <a:ext cx="11818096" cy="5201066"/>
          </a:xfrm>
        </p:spPr>
        <p:txBody>
          <a:bodyPr>
            <a:normAutofit lnSpcReduction="10000"/>
          </a:bodyPr>
          <a:lstStyle/>
          <a:p>
            <a:r>
              <a:rPr lang="en-US" dirty="0"/>
              <a:t>Starting with C# 7.0, the </a:t>
            </a:r>
            <a:r>
              <a:rPr lang="en-US" dirty="0">
                <a:solidFill>
                  <a:schemeClr val="bg1"/>
                </a:solidFill>
              </a:rPr>
              <a:t>is </a:t>
            </a:r>
            <a:r>
              <a:rPr lang="en-US" dirty="0"/>
              <a:t>statement supports </a:t>
            </a:r>
            <a:r>
              <a:rPr lang="en-US" dirty="0">
                <a:solidFill>
                  <a:schemeClr val="bg1"/>
                </a:solidFill>
              </a:rPr>
              <a:t>pattern </a:t>
            </a:r>
            <a:br>
              <a:rPr lang="en-US" dirty="0">
                <a:solidFill>
                  <a:schemeClr val="bg1"/>
                </a:solidFill>
              </a:rPr>
            </a:br>
            <a:r>
              <a:rPr lang="en-US" dirty="0">
                <a:solidFill>
                  <a:schemeClr val="bg1"/>
                </a:solidFill>
              </a:rPr>
              <a:t>matching</a:t>
            </a:r>
            <a:r>
              <a:rPr lang="en-US" dirty="0"/>
              <a:t>. The is keyword supports the following patterns:</a:t>
            </a:r>
          </a:p>
          <a:p>
            <a:pPr lvl="1"/>
            <a:r>
              <a:rPr lang="en-US" dirty="0">
                <a:solidFill>
                  <a:schemeClr val="bg1"/>
                </a:solidFill>
              </a:rPr>
              <a:t>Type pattern</a:t>
            </a:r>
            <a:r>
              <a:rPr lang="en-US" dirty="0"/>
              <a:t>, which tests whether an expression can be </a:t>
            </a:r>
            <a:br>
              <a:rPr lang="en-US" dirty="0"/>
            </a:br>
            <a:r>
              <a:rPr lang="en-US" dirty="0"/>
              <a:t>converted to a specified type and, if it can be, casts it to a </a:t>
            </a:r>
            <a:br>
              <a:rPr lang="en-US" dirty="0"/>
            </a:br>
            <a:r>
              <a:rPr lang="en-US" dirty="0"/>
              <a:t>variable of that type.</a:t>
            </a:r>
          </a:p>
          <a:p>
            <a:pPr lvl="1"/>
            <a:r>
              <a:rPr lang="en-US" dirty="0">
                <a:solidFill>
                  <a:schemeClr val="bg1"/>
                </a:solidFill>
              </a:rPr>
              <a:t>Constant pattern</a:t>
            </a:r>
            <a:r>
              <a:rPr lang="en-US" dirty="0"/>
              <a:t>, which tests whether an expression evaluates </a:t>
            </a:r>
            <a:br>
              <a:rPr lang="en-US" dirty="0"/>
            </a:br>
            <a:r>
              <a:rPr lang="en-US" dirty="0"/>
              <a:t>to a specified constant value.</a:t>
            </a:r>
          </a:p>
          <a:p>
            <a:pPr lvl="1"/>
            <a:r>
              <a:rPr lang="en-US" dirty="0">
                <a:solidFill>
                  <a:schemeClr val="bg1"/>
                </a:solidFill>
              </a:rPr>
              <a:t>var pattern</a:t>
            </a:r>
            <a:r>
              <a:rPr lang="en-US" dirty="0"/>
              <a:t>, a match that always succeeds and binds the value </a:t>
            </a:r>
            <a:br>
              <a:rPr lang="en-US" dirty="0"/>
            </a:br>
            <a:r>
              <a:rPr lang="en-US" dirty="0"/>
              <a:t>of an expression to a new local variable</a:t>
            </a:r>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Tree>
    <p:extLst>
      <p:ext uri="{BB962C8B-B14F-4D97-AF65-F5344CB8AC3E}">
        <p14:creationId xmlns:p14="http://schemas.microsoft.com/office/powerpoint/2010/main" val="35713757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1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11685</TotalTime>
  <Words>4155</Words>
  <Application>Microsoft Office PowerPoint</Application>
  <PresentationFormat>Widescreen</PresentationFormat>
  <Paragraphs>624</Paragraphs>
  <Slides>42</Slides>
  <Notes>33</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맑은 고딕</vt:lpstr>
      <vt:lpstr>Arial</vt:lpstr>
      <vt:lpstr>Calibri</vt:lpstr>
      <vt:lpstr>Consolas</vt:lpstr>
      <vt:lpstr>Wingdings</vt:lpstr>
      <vt:lpstr>Wingdings 2</vt:lpstr>
      <vt:lpstr>1_SoftUni3_1</vt:lpstr>
      <vt:lpstr>Polymorphism</vt:lpstr>
      <vt:lpstr>Table of Contents</vt:lpstr>
      <vt:lpstr>Questions</vt:lpstr>
      <vt:lpstr>PowerPoint Presentation</vt:lpstr>
      <vt:lpstr>What is Polimorphism?</vt:lpstr>
      <vt:lpstr>Polymorphism in OOP</vt:lpstr>
      <vt:lpstr>Reference Type and Object Type</vt:lpstr>
      <vt:lpstr>Keyword - is</vt:lpstr>
      <vt:lpstr>Keyword - is</vt:lpstr>
      <vt:lpstr>Type pattern</vt:lpstr>
      <vt:lpstr>Constant pattern</vt:lpstr>
      <vt:lpstr>var pattern</vt:lpstr>
      <vt:lpstr>Keyword - is</vt:lpstr>
      <vt:lpstr>Keyword - as</vt:lpstr>
      <vt:lpstr>Types of Polymorphism</vt:lpstr>
      <vt:lpstr>Compile Time Polymorphism</vt:lpstr>
      <vt:lpstr>Problem: MathOperation</vt:lpstr>
      <vt:lpstr>Solution: MathOperation</vt:lpstr>
      <vt:lpstr>Rules for Overloading a Method</vt:lpstr>
      <vt:lpstr>Runtime Polymorphism</vt:lpstr>
      <vt:lpstr>Runtime Polymorphism</vt:lpstr>
      <vt:lpstr>Runtime Polymorphism (2)</vt:lpstr>
      <vt:lpstr>Problem: Animals</vt:lpstr>
      <vt:lpstr>Solution: Animals</vt:lpstr>
      <vt:lpstr>Solution: Animals (2)</vt:lpstr>
      <vt:lpstr>Rules for Overriding Method</vt:lpstr>
      <vt:lpstr>PowerPoint Presentation</vt:lpstr>
      <vt:lpstr>Abstract Classes</vt:lpstr>
      <vt:lpstr>Abstract Classes Elements</vt:lpstr>
      <vt:lpstr>Problem: Shapes</vt:lpstr>
      <vt:lpstr>Solution: Shapes</vt:lpstr>
      <vt:lpstr>Solution: Shapes (2)</vt:lpstr>
      <vt:lpstr>Solution: Shapes (3)</vt:lpstr>
      <vt:lpstr>Keyword - sealed</vt:lpstr>
      <vt:lpstr>Association</vt:lpstr>
      <vt:lpstr>Initialization</vt:lpstr>
      <vt:lpstr>Memory Clearance</vt:lpstr>
      <vt:lpstr>Summary</vt:lpstr>
      <vt:lpstr>SoftUni Diamond Partners</vt:lpstr>
      <vt:lpstr>SoftUni Organizational Partners</vt:lpstr>
      <vt:lpstr>Trainings @ Software University (SoftUni)</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OOP Basics - Polyphormism</dc:title>
  <dc:subject>C# OOP Basics – Practical Training Course @ SoftUni</dc:subject>
  <dc:creator>Alen Paunov</dc:creator>
  <cp:keywords>C# OOP Basics, C#, OOP, Software University, SoftUni, programming, coding, software development, education, training, course</cp:keywords>
  <dc:description>C# OOP Basics Course @ SoftUni – https://softuni.bg/courses/csharp-oop-basics</dc:description>
  <cp:lastModifiedBy>Антония Шаламанова</cp:lastModifiedBy>
  <cp:revision>388</cp:revision>
  <dcterms:created xsi:type="dcterms:W3CDTF">2018-05-23T13:08:44Z</dcterms:created>
  <dcterms:modified xsi:type="dcterms:W3CDTF">2018-11-07T12:32:31Z</dcterms:modified>
  <cp:category>programming, education, software engineering, software development</cp:category>
</cp:coreProperties>
</file>