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4"/>
  </p:notesMasterIdLst>
  <p:handoutMasterIdLst>
    <p:handoutMasterId r:id="rId55"/>
  </p:handoutMasterIdLst>
  <p:sldIdLst>
    <p:sldId id="274" r:id="rId3"/>
    <p:sldId id="474" r:id="rId4"/>
    <p:sldId id="276" r:id="rId5"/>
    <p:sldId id="420" r:id="rId6"/>
    <p:sldId id="475" r:id="rId7"/>
    <p:sldId id="428" r:id="rId8"/>
    <p:sldId id="476" r:id="rId9"/>
    <p:sldId id="429" r:id="rId10"/>
    <p:sldId id="477" r:id="rId11"/>
    <p:sldId id="432" r:id="rId12"/>
    <p:sldId id="478" r:id="rId13"/>
    <p:sldId id="433" r:id="rId14"/>
    <p:sldId id="434" r:id="rId15"/>
    <p:sldId id="479" r:id="rId16"/>
    <p:sldId id="480" r:id="rId17"/>
    <p:sldId id="430" r:id="rId18"/>
    <p:sldId id="481" r:id="rId19"/>
    <p:sldId id="431" r:id="rId20"/>
    <p:sldId id="470" r:id="rId21"/>
    <p:sldId id="471" r:id="rId22"/>
    <p:sldId id="482" r:id="rId23"/>
    <p:sldId id="483" r:id="rId24"/>
    <p:sldId id="448" r:id="rId25"/>
    <p:sldId id="436" r:id="rId26"/>
    <p:sldId id="484" r:id="rId27"/>
    <p:sldId id="485" r:id="rId28"/>
    <p:sldId id="437" r:id="rId29"/>
    <p:sldId id="486" r:id="rId30"/>
    <p:sldId id="442" r:id="rId31"/>
    <p:sldId id="438" r:id="rId32"/>
    <p:sldId id="446" r:id="rId33"/>
    <p:sldId id="487" r:id="rId34"/>
    <p:sldId id="488" r:id="rId35"/>
    <p:sldId id="489" r:id="rId36"/>
    <p:sldId id="449" r:id="rId37"/>
    <p:sldId id="490" r:id="rId38"/>
    <p:sldId id="450" r:id="rId39"/>
    <p:sldId id="445" r:id="rId40"/>
    <p:sldId id="491" r:id="rId41"/>
    <p:sldId id="435" r:id="rId42"/>
    <p:sldId id="439" r:id="rId43"/>
    <p:sldId id="440" r:id="rId44"/>
    <p:sldId id="494" r:id="rId45"/>
    <p:sldId id="452" r:id="rId46"/>
    <p:sldId id="453" r:id="rId47"/>
    <p:sldId id="472" r:id="rId48"/>
    <p:sldId id="427" r:id="rId49"/>
    <p:sldId id="492" r:id="rId50"/>
    <p:sldId id="493" r:id="rId51"/>
    <p:sldId id="413" r:id="rId52"/>
    <p:sldId id="414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5490C9E1-402B-4614-ABB7-2EF07DB8EF59}">
          <p14:sldIdLst>
            <p14:sldId id="274"/>
            <p14:sldId id="474"/>
            <p14:sldId id="276"/>
          </p14:sldIdLst>
        </p14:section>
        <p14:section name="Цикъл със стъпка" id="{EDFE477D-047A-49E7-9F56-9ABFEFFC0ABE}">
          <p14:sldIdLst>
            <p14:sldId id="420"/>
            <p14:sldId id="475"/>
            <p14:sldId id="428"/>
            <p14:sldId id="476"/>
            <p14:sldId id="429"/>
            <p14:sldId id="477"/>
            <p14:sldId id="432"/>
            <p14:sldId id="478"/>
            <p14:sldId id="433"/>
          </p14:sldIdLst>
        </p14:section>
        <p14:section name="While цикъл" id="{FEC8F12A-AB2F-4DAF-B488-AA8A9A74E064}">
          <p14:sldIdLst>
            <p14:sldId id="434"/>
            <p14:sldId id="479"/>
            <p14:sldId id="480"/>
            <p14:sldId id="430"/>
            <p14:sldId id="481"/>
            <p14:sldId id="431"/>
            <p14:sldId id="470"/>
          </p14:sldIdLst>
        </p14:section>
        <p14:section name="НОД" id="{7315299D-7958-410E-A443-90FA23508195}">
          <p14:sldIdLst>
            <p14:sldId id="471"/>
            <p14:sldId id="482"/>
            <p14:sldId id="483"/>
            <p14:sldId id="448"/>
          </p14:sldIdLst>
        </p14:section>
        <p14:section name="Do-while" id="{85900211-2498-472E-BC1A-54FC3F84D30A}">
          <p14:sldIdLst>
            <p14:sldId id="436"/>
            <p14:sldId id="484"/>
            <p14:sldId id="485"/>
            <p14:sldId id="437"/>
            <p14:sldId id="486"/>
            <p14:sldId id="442"/>
          </p14:sldIdLst>
        </p14:section>
        <p14:section name="Безкрайни цикли и оператори break и continue" id="{9FBADBAD-EBC0-4DF8-8CCA-89CA37576B06}">
          <p14:sldIdLst>
            <p14:sldId id="438"/>
            <p14:sldId id="446"/>
            <p14:sldId id="487"/>
            <p14:sldId id="488"/>
            <p14:sldId id="489"/>
            <p14:sldId id="449"/>
            <p14:sldId id="490"/>
            <p14:sldId id="450"/>
          </p14:sldIdLst>
        </p14:section>
        <p14:section name="Задачи с цикли" id="{A8244501-C53B-499B-B8A5-F2C3E5FCA0C9}">
          <p14:sldIdLst>
            <p14:sldId id="445"/>
            <p14:sldId id="491"/>
            <p14:sldId id="435"/>
            <p14:sldId id="439"/>
            <p14:sldId id="440"/>
            <p14:sldId id="494"/>
            <p14:sldId id="452"/>
            <p14:sldId id="453"/>
            <p14:sldId id="472"/>
          </p14:sldIdLst>
        </p14:section>
        <p14:section name="Какво научихме днес?" id="{FAE95A36-C919-48E1-BCCC-764E3FD4878F}">
          <p14:sldIdLst>
            <p14:sldId id="427"/>
            <p14:sldId id="492"/>
            <p14:sldId id="493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3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85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534#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534#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7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9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1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s://judge.softuni.bg/Contests/Practice/Index/534#11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udge.softuni.bg/Contests/Practice/Index/534#12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bg/Contests/Practice/Index/534#1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13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3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://www.telenor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45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43.png"/><Relationship Id="rId1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udge.softuni.bg/Contests/Practice/Index/534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534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Работа с по-сложни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28800"/>
            <a:ext cx="8215099" cy="701700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Цикли </a:t>
            </a:r>
            <a:r>
              <a:rPr lang="bg-BG" dirty="0"/>
              <a:t>със </a:t>
            </a:r>
            <a:r>
              <a:rPr lang="bg-BG" dirty="0" smtClean="0"/>
              <a:t>стъпка, </a:t>
            </a:r>
            <a:r>
              <a:rPr lang="en-US" dirty="0" smtClean="0"/>
              <a:t>While, Do…While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0812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823592" y="3385787"/>
            <a:ext cx="1275478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</a:t>
            </a: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ложни</a:t>
            </a:r>
            <a:b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389812" y="2819400"/>
            <a:ext cx="4090546" cy="3389149"/>
            <a:chOff x="7558418" y="2819400"/>
            <a:chExt cx="3921940" cy="33891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Числата от 1 до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bg-BG" dirty="0" smtClean="0"/>
              <a:t> с </a:t>
            </a:r>
            <a:r>
              <a:rPr lang="en-US" dirty="0" smtClean="0"/>
              <a:t>for-</a:t>
            </a:r>
            <a:r>
              <a:rPr lang="bg-BG" dirty="0" smtClean="0"/>
              <a:t>цикъл – решение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2812" y="1108235"/>
            <a:ext cx="103632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num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2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2097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https://judge.softuni.bg/Contests/Practice/Index/534#2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075" y="2286460"/>
            <a:ext cx="2610674" cy="2598001"/>
          </a:xfrm>
          <a:prstGeom prst="roundRect">
            <a:avLst>
              <a:gd name="adj" fmla="val 1795"/>
            </a:avLst>
          </a:prstGeom>
        </p:spPr>
      </p:pic>
    </p:spTree>
    <p:extLst>
      <p:ext uri="{BB962C8B-B14F-4D97-AF65-F5344CB8AC3E}">
        <p14:creationId xmlns:p14="http://schemas.microsoft.com/office/powerpoint/2010/main" val="16831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rgbClr val="F3CD60"/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rgbClr val="F3CD60"/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rgbClr val="F3CD60"/>
                </a:solidFill>
              </a:rPr>
              <a:t>2</a:t>
            </a:r>
            <a:r>
              <a:rPr lang="en-US" b="1" baseline="30000" dirty="0">
                <a:solidFill>
                  <a:srgbClr val="F3CD60"/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>
                <a:solidFill>
                  <a:srgbClr val="F3CD60"/>
                </a:solidFill>
              </a:rPr>
              <a:t>0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2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4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rgbClr val="F3CD60"/>
                </a:solidFill>
              </a:rPr>
              <a:t>2</a:t>
            </a:r>
            <a:r>
              <a:rPr lang="en-US" b="1" baseline="30000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2 - условие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1412" y="4191000"/>
            <a:ext cx="8763000" cy="683264"/>
            <a:chOff x="1141412" y="4191000"/>
            <a:chExt cx="8763000" cy="683264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141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Стрелка надясно 11"/>
            <p:cNvSpPr/>
            <p:nvPr/>
          </p:nvSpPr>
          <p:spPr>
            <a:xfrm>
              <a:off x="2513012" y="43491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275012" y="4191000"/>
              <a:ext cx="66294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16, </a:t>
              </a: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…, 1024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41412" y="5182548"/>
            <a:ext cx="4267200" cy="683264"/>
            <a:chOff x="1141412" y="4191000"/>
            <a:chExt cx="4267200" cy="683264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141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Стрелка надясно 11"/>
            <p:cNvSpPr/>
            <p:nvPr/>
          </p:nvSpPr>
          <p:spPr>
            <a:xfrm>
              <a:off x="2513012" y="43491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275012" y="4191000"/>
              <a:ext cx="21336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09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46812" y="3192641"/>
            <a:ext cx="963304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Четни степени на 2 – решене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74064" y="990600"/>
            <a:ext cx="103632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&gt;&gt; n;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+=2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num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</a:t>
            </a:r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2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664" y="621928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https://judge.softuni.bg/Contests/Practice/Index/534#3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466012" y="3962400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970600"/>
            <a:ext cx="10972798" cy="820600"/>
          </a:xfrm>
        </p:spPr>
        <p:txBody>
          <a:bodyPr/>
          <a:lstStyle/>
          <a:p>
            <a:r>
              <a:rPr lang="en-US" dirty="0" smtClean="0"/>
              <a:t>While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Повторение докато е в сила дадено условие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875212" y="381000"/>
            <a:ext cx="3505200" cy="4229258"/>
            <a:chOff x="4523568" y="457200"/>
            <a:chExt cx="3505200" cy="422925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666568" y="4572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/>
            <p:cNvSpPr/>
            <p:nvPr/>
          </p:nvSpPr>
          <p:spPr>
            <a:xfrm>
              <a:off x="4523568" y="10372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4610" y="1564474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666568" y="23622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523568" y="32670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4620" y="3474436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Elbow Connector 17"/>
            <p:cNvCxnSpPr>
              <a:stCxn id="15" idx="2"/>
              <a:endCxn id="10" idx="1"/>
            </p:cNvCxnSpPr>
            <p:nvPr/>
          </p:nvCxnSpPr>
          <p:spPr>
            <a:xfrm rot="5400000" flipH="1">
              <a:off x="3913968" y="24413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6200000" flipH="1">
              <a:off x="5771982" y="27638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89612" y="2590800"/>
              <a:ext cx="986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 smtClean="0"/>
                <a:t>вярно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8153" y="1296349"/>
              <a:ext cx="131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 smtClean="0"/>
                <a:t>невярно</a:t>
              </a:r>
              <a:endParaRPr lang="en-US" b="1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84" y="2461113"/>
            <a:ext cx="2123128" cy="1600272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717957" y="1826084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/>
              <a:t>Тялото на цикъла се изпълнява докато </a:t>
            </a:r>
            <a:r>
              <a:rPr lang="bg-BG" sz="3000" dirty="0">
                <a:solidFill>
                  <a:srgbClr val="F3CD60"/>
                </a:solidFill>
              </a:rPr>
              <a:t>е вярно </a:t>
            </a:r>
            <a:r>
              <a:rPr lang="bg-BG" sz="3000" dirty="0"/>
              <a:t>дадено условие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70212" y="2999767"/>
            <a:ext cx="5943600" cy="26314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32412" y="2415995"/>
            <a:ext cx="3352800" cy="611767"/>
          </a:xfrm>
          <a:prstGeom prst="wedgeRoundRectCallout">
            <a:avLst>
              <a:gd name="adj1" fmla="val -62571"/>
              <a:gd name="adj2" fmla="val 589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true/false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996823" y="4315512"/>
            <a:ext cx="2971800" cy="1397048"/>
          </a:xfrm>
          <a:prstGeom prst="wedgeRoundRectCallout">
            <a:avLst>
              <a:gd name="adj1" fmla="val -76359"/>
              <a:gd name="adj2" fmla="val -421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2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endParaRPr lang="bg-BG" sz="3000" b="1" dirty="0">
              <a:solidFill>
                <a:srgbClr val="F3CD60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 smtClean="0"/>
              <a:t>≤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sz="3000" dirty="0"/>
              <a:t>, …</a:t>
            </a:r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предишното *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1224" y="3936298"/>
            <a:ext cx="10363200" cy="5721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*2)+1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*2)+1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756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Редица числа 2</a:t>
            </a:r>
            <a:r>
              <a:rPr lang="en-US" dirty="0" smtClean="0"/>
              <a:t>k</a:t>
            </a:r>
            <a:r>
              <a:rPr lang="bg-BG" dirty="0" smtClean="0"/>
              <a:t>+1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293231"/>
            <a:ext cx="10363200" cy="4595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&gt;&gt;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num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https://judge.softuni.bg/Contests/Practice/Index/534#4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294312" y="2743200"/>
            <a:ext cx="4472100" cy="1309401"/>
          </a:xfrm>
          <a:prstGeom prst="wedgeRoundRectCallout">
            <a:avLst>
              <a:gd name="adj1" fmla="val -70134"/>
              <a:gd name="adj2" fmla="val -16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Повтарение докато е в сила условието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≤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7412" y="4385692"/>
            <a:ext cx="3685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1, 3, 7, 15, 31, </a:t>
            </a:r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63, …</a:t>
            </a:r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07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</a:p>
          <a:p>
            <a:pPr lvl="1"/>
            <a:r>
              <a:rPr lang="bg-BG" dirty="0"/>
              <a:t>Проверява дали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Намиране на число в диапазона, </a:t>
            </a:r>
          </a:p>
          <a:p>
            <a:pPr marL="682634" lvl="2" indent="0">
              <a:buNone/>
            </a:pPr>
            <a:r>
              <a:rPr lang="bg-BG" dirty="0"/>
              <a:t>   прекратява изпълнение</a:t>
            </a:r>
            <a:endParaRPr lang="en-US" dirty="0"/>
          </a:p>
          <a:p>
            <a:pPr lvl="2"/>
            <a:r>
              <a:rPr lang="bg-BG" dirty="0"/>
              <a:t>Невалидно число прочита</a:t>
            </a:r>
            <a:r>
              <a:rPr lang="en-US" dirty="0"/>
              <a:t> </a:t>
            </a:r>
            <a:r>
              <a:rPr lang="bg-BG" dirty="0"/>
              <a:t>ново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условие</a:t>
            </a:r>
            <a:endParaRPr lang="en-US" dirty="0"/>
          </a:p>
        </p:txBody>
      </p:sp>
      <p:pic>
        <p:nvPicPr>
          <p:cNvPr id="4098" name="Picture 2" descr="http://www.clker.com/cliparts/C/l/0/D/3/Q/reload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0000"/>
            <a:ext cx="2362200" cy="20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07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Число в диапазона </a:t>
            </a:r>
            <a:r>
              <a:rPr lang="en-US" dirty="0" smtClean="0"/>
              <a:t>[1…100]</a:t>
            </a:r>
            <a:r>
              <a:rPr lang="bg-BG" dirty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925354"/>
            <a:ext cx="1036637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 &lt; 1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&gt;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"Invalid 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 &lt;&lt; endl;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cin &gt;&gt; num;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"The 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is: 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&lt;&lt; num &lt;&lt; endl;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https://judge.softuni.bg/Contests/Practice/Index/534#5</a:t>
            </a:r>
            <a:endParaRPr lang="en-US" dirty="0"/>
          </a:p>
        </p:txBody>
      </p:sp>
      <p:pic>
        <p:nvPicPr>
          <p:cNvPr id="7" name="Picture 2" descr="http://www.clker.com/cliparts/C/l/0/D/3/Q/reload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295400"/>
            <a:ext cx="2362200" cy="20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07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780637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Цикли със стъпка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/>
              <a:t>w</a:t>
            </a:r>
            <a:r>
              <a:rPr lang="en-US" dirty="0" smtClean="0"/>
              <a:t>hile </a:t>
            </a:r>
            <a:r>
              <a:rPr lang="bg-BG" dirty="0" smtClean="0"/>
              <a:t>цикъл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69005" y="990600"/>
            <a:ext cx="3921940" cy="3389149"/>
            <a:chOff x="7558418" y="2819400"/>
            <a:chExt cx="3921940" cy="338914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636" y="1638642"/>
            <a:ext cx="2688569" cy="268856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413157" y="1728902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5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8000" b="1" dirty="0"/>
              <a:t>#</a:t>
            </a:r>
            <a:r>
              <a:rPr lang="en-US" sz="8000" b="1" dirty="0" err="1" smtClean="0"/>
              <a:t>PBCppAdvancedLoops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9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9212"/>
            <a:ext cx="10363200" cy="820600"/>
          </a:xfrm>
        </p:spPr>
        <p:txBody>
          <a:bodyPr/>
          <a:lstStyle/>
          <a:p>
            <a:r>
              <a:rPr lang="bg-BG" dirty="0" smtClean="0"/>
              <a:t>Най-голям общ делител (НОД)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Алгоритъм на Евклид</a:t>
            </a:r>
            <a:endParaRPr lang="en-US" dirty="0"/>
          </a:p>
        </p:txBody>
      </p:sp>
      <p:pic>
        <p:nvPicPr>
          <p:cNvPr id="4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33" y="1295400"/>
            <a:ext cx="2670050" cy="3216926"/>
          </a:xfrm>
          <a:prstGeom prst="roundRect">
            <a:avLst>
              <a:gd name="adj" fmla="val 1806"/>
            </a:avLst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s.tutorvista.com/cms/images/113/hcd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65" y="1295401"/>
            <a:ext cx="4873644" cy="3216924"/>
          </a:xfrm>
          <a:prstGeom prst="roundRect">
            <a:avLst>
              <a:gd name="adj" fmla="val 16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Най-голям общ делител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НОД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 две естествени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е най-голямото число, което дели едновременно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без остатък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НОД(</a:t>
            </a:r>
            <a:r>
              <a:rPr lang="en-US" sz="3000" dirty="0"/>
              <a:t>24, 16</a:t>
            </a:r>
            <a:r>
              <a:rPr lang="bg-BG" sz="3000" dirty="0"/>
              <a:t>)</a:t>
            </a:r>
            <a:r>
              <a:rPr lang="en-US" sz="3000" dirty="0"/>
              <a:t> = 8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НОД(67</a:t>
            </a:r>
            <a:r>
              <a:rPr lang="en-US" sz="3000" dirty="0"/>
              <a:t>, 1</a:t>
            </a:r>
            <a:r>
              <a:rPr lang="bg-BG" sz="3000" dirty="0"/>
              <a:t>8)</a:t>
            </a:r>
            <a:r>
              <a:rPr lang="en-US" sz="3000" dirty="0"/>
              <a:t> = </a:t>
            </a:r>
            <a:r>
              <a:rPr lang="bg-BG" sz="3000" dirty="0"/>
              <a:t>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 общ делител</a:t>
            </a:r>
            <a:r>
              <a:rPr lang="en-US" dirty="0"/>
              <a:t> (</a:t>
            </a:r>
            <a:r>
              <a:rPr lang="bg-BG" dirty="0"/>
              <a:t>НОД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639" y="3657600"/>
            <a:ext cx="3490123" cy="1196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НОД(12</a:t>
            </a:r>
            <a:r>
              <a:rPr lang="en-US" sz="3000" dirty="0">
                <a:solidFill>
                  <a:prstClr val="white"/>
                </a:solidFill>
              </a:rPr>
              <a:t>, </a:t>
            </a:r>
            <a:r>
              <a:rPr lang="bg-BG" sz="3000" dirty="0">
                <a:solidFill>
                  <a:prstClr val="white"/>
                </a:solidFill>
              </a:rPr>
              <a:t>24)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12</a:t>
            </a:r>
            <a:endParaRPr lang="en-US" sz="3000" dirty="0">
              <a:solidFill>
                <a:prstClr val="white"/>
              </a:solidFill>
            </a:endParaRP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НОД(15, 9) =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8815" y="4897902"/>
            <a:ext cx="3490123" cy="1215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10, 10</a:t>
            </a:r>
            <a:r>
              <a:rPr lang="bg-BG" sz="3000" dirty="0">
                <a:solidFill>
                  <a:prstClr val="white"/>
                </a:solidFill>
              </a:rPr>
              <a:t>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</a:t>
            </a:r>
            <a:r>
              <a:rPr lang="en-US" sz="3000" dirty="0">
                <a:solidFill>
                  <a:prstClr val="white"/>
                </a:solidFill>
              </a:rPr>
              <a:t>0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100, 88</a:t>
            </a:r>
            <a:r>
              <a:rPr lang="bg-BG" sz="3000" dirty="0">
                <a:solidFill>
                  <a:prstClr val="white"/>
                </a:solidFill>
              </a:rPr>
              <a:t>) = </a:t>
            </a:r>
            <a:r>
              <a:rPr lang="en-US" sz="3000" dirty="0">
                <a:solidFill>
                  <a:prstClr val="white"/>
                </a:solidFill>
              </a:rPr>
              <a:t>4</a:t>
            </a:r>
            <a:endParaRPr lang="bg-BG" sz="3000" dirty="0">
              <a:solidFill>
                <a:prstClr val="white"/>
              </a:solidFill>
            </a:endParaRPr>
          </a:p>
        </p:txBody>
      </p:sp>
      <p:pic>
        <p:nvPicPr>
          <p:cNvPr id="7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836" y="3352800"/>
            <a:ext cx="2297151" cy="276765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2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2885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2 цели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Намира най-големия им общ делител -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НОД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)</a:t>
            </a:r>
          </a:p>
          <a:p>
            <a:r>
              <a:rPr lang="bg-BG" dirty="0"/>
              <a:t>Насоки:</a:t>
            </a:r>
          </a:p>
          <a:p>
            <a:pPr lvl="1"/>
            <a:r>
              <a:rPr lang="bg-BG" dirty="0"/>
              <a:t>Докато не се достигне остатък 0:</a:t>
            </a:r>
          </a:p>
          <a:p>
            <a:pPr lvl="2"/>
            <a:r>
              <a:rPr lang="bg-BG" dirty="0"/>
              <a:t>Дели се по-голямото число на по-малкото</a:t>
            </a:r>
          </a:p>
          <a:p>
            <a:pPr lvl="2"/>
            <a:r>
              <a:rPr lang="bg-BG" dirty="0"/>
              <a:t>Взема се остатъка от делението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</a:t>
            </a:r>
            <a:r>
              <a:rPr lang="en-US" dirty="0"/>
              <a:t> -</a:t>
            </a:r>
            <a:r>
              <a:rPr lang="bg-BG" dirty="0"/>
              <a:t> условие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4444" y="4060208"/>
            <a:ext cx="319636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b ≠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oldB =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oldB;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3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Алгоритъм на Евклид за НОД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151121"/>
            <a:ext cx="10366376" cy="4813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a &gt;&gt;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 != 0)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oldB =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%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oldB;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GCD =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&lt;&lt;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4" y="4970600"/>
            <a:ext cx="11125198" cy="820600"/>
          </a:xfrm>
        </p:spPr>
        <p:txBody>
          <a:bodyPr/>
          <a:lstStyle/>
          <a:p>
            <a:r>
              <a:rPr lang="en-US" dirty="0" smtClean="0"/>
              <a:t>Do…While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1814" y="5757966"/>
            <a:ext cx="11125198" cy="719034"/>
          </a:xfrm>
        </p:spPr>
        <p:txBody>
          <a:bodyPr/>
          <a:lstStyle/>
          <a:p>
            <a:r>
              <a:rPr lang="bg-BG" dirty="0" smtClean="0"/>
              <a:t>Повторение докато</a:t>
            </a:r>
            <a:r>
              <a:rPr lang="en-US" dirty="0" smtClean="0"/>
              <a:t> </a:t>
            </a:r>
            <a:r>
              <a:rPr lang="bg-BG" dirty="0"/>
              <a:t>е</a:t>
            </a:r>
            <a:r>
              <a:rPr lang="en-US" dirty="0" smtClean="0"/>
              <a:t> </a:t>
            </a:r>
            <a:r>
              <a:rPr lang="bg-BG" dirty="0" smtClean="0"/>
              <a:t>изпълнено условието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8212" y="6096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75212" y="3034134"/>
            <a:ext cx="2286000" cy="1589174"/>
            <a:chOff x="4875212" y="3186534"/>
            <a:chExt cx="2286000" cy="1589174"/>
          </a:xfrm>
        </p:grpSpPr>
        <p:sp>
          <p:nvSpPr>
            <p:cNvPr id="10" name="Flowchart: Decision 9"/>
            <p:cNvSpPr/>
            <p:nvPr/>
          </p:nvSpPr>
          <p:spPr>
            <a:xfrm>
              <a:off x="4875212" y="3186534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06016" y="3694221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5212" y="1219200"/>
            <a:ext cx="2286000" cy="926910"/>
            <a:chOff x="2586252" y="1101100"/>
            <a:chExt cx="2286000" cy="926910"/>
          </a:xfrm>
        </p:grpSpPr>
        <p:sp>
          <p:nvSpPr>
            <p:cNvPr id="15" name="Rectangle 14"/>
            <p:cNvSpPr/>
            <p:nvPr/>
          </p:nvSpPr>
          <p:spPr>
            <a:xfrm>
              <a:off x="2586252" y="1101100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35477" y="1309897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8" name="Elbow Connector 17"/>
          <p:cNvCxnSpPr>
            <a:endCxn id="15" idx="1"/>
          </p:cNvCxnSpPr>
          <p:nvPr/>
        </p:nvCxnSpPr>
        <p:spPr>
          <a:xfrm rot="16200000" flipV="1">
            <a:off x="3950677" y="2607191"/>
            <a:ext cx="2158041" cy="308969"/>
          </a:xfrm>
          <a:prstGeom prst="bentConnector4">
            <a:avLst>
              <a:gd name="adj1" fmla="val 52"/>
              <a:gd name="adj2" fmla="val 3948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7008812" y="3828721"/>
            <a:ext cx="1219200" cy="585956"/>
          </a:xfrm>
          <a:prstGeom prst="bentConnector3">
            <a:avLst>
              <a:gd name="adj1" fmla="val 1003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6320" y="3272135"/>
            <a:ext cx="986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вярно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39304" y="3272135"/>
            <a:ext cx="131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невярно</a:t>
            </a:r>
            <a:endParaRPr lang="en-US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5" y="2146110"/>
            <a:ext cx="2512427" cy="18937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470259" y="1685668"/>
            <a:ext cx="3581401" cy="2429132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386602" y="2784561"/>
              <a:ext cx="1435203" cy="476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do-while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6018212" y="2133600"/>
            <a:ext cx="0" cy="900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/>
              <a:t>Тялото на цикъла се изпълнява докато </a:t>
            </a:r>
            <a:r>
              <a:rPr lang="bg-BG" sz="3000" dirty="0">
                <a:solidFill>
                  <a:srgbClr val="F3CD60"/>
                </a:solidFill>
              </a:rPr>
              <a:t>е вярно </a:t>
            </a:r>
            <a:r>
              <a:rPr lang="bg-BG" sz="3000" dirty="0"/>
              <a:t>дадено </a:t>
            </a:r>
            <a:r>
              <a:rPr lang="bg-BG" sz="3000" dirty="0" smtClean="0"/>
              <a:t>условие</a:t>
            </a:r>
            <a:endParaRPr lang="en-US" sz="3000" dirty="0" smtClean="0"/>
          </a:p>
          <a:p>
            <a:pPr lvl="1"/>
            <a:r>
              <a:rPr lang="bg-BG" sz="2800" smtClean="0"/>
              <a:t>Изпълнява се минимум един път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70212" y="2671205"/>
            <a:ext cx="59436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52294" y="4900175"/>
            <a:ext cx="3352800" cy="611767"/>
          </a:xfrm>
          <a:prstGeom prst="wedgeRoundRectCallout">
            <a:avLst>
              <a:gd name="adj1" fmla="val -54885"/>
              <a:gd name="adj2" fmla="val -877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true/false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13412" y="2581884"/>
            <a:ext cx="2971800" cy="1397048"/>
          </a:xfrm>
          <a:prstGeom prst="wedgeRoundRectCallout">
            <a:avLst>
              <a:gd name="adj1" fmla="val -84750"/>
              <a:gd name="adj2" fmla="val 39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2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01" y="1137869"/>
            <a:ext cx="11804822" cy="5570355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естествено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Изчислява факториел от </a:t>
            </a:r>
            <a:r>
              <a:rPr lang="en-US" dirty="0"/>
              <a:t>n (</a:t>
            </a:r>
            <a:r>
              <a:rPr lang="en-US" dirty="0">
                <a:latin typeface="Consolas" panose="020B0609020204030204" pitchFamily="49" charset="0"/>
              </a:rPr>
              <a:t>n!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bg-BG" dirty="0"/>
              <a:t>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120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факториел - условие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44705" y="3858243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72007" y="46482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8"/>
          <p:cNvSpPr/>
          <p:nvPr/>
        </p:nvSpPr>
        <p:spPr>
          <a:xfrm>
            <a:off x="2343607" y="480639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05607" y="4648200"/>
            <a:ext cx="931405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Изчисляване на факториел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smtClean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133704"/>
            <a:ext cx="10366376" cy="4819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fact *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1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fact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5558" y="2057400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  <a:endParaRPr lang="en-US" sz="1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74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</a:t>
            </a:r>
            <a:r>
              <a:rPr lang="en-US" dirty="0"/>
              <a:t> </a:t>
            </a:r>
            <a:r>
              <a:rPr lang="bg-BG" dirty="0"/>
              <a:t>положително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pPr lvl="1"/>
            <a:r>
              <a:rPr lang="bg-BG" dirty="0"/>
              <a:t>Сумира цифрите на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5634: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 </a:t>
            </a:r>
            <a:r>
              <a:rPr lang="en-US" dirty="0"/>
              <a:t>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dirty="0"/>
              <a:t>=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цифрите на число - условие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70218" y="5277976"/>
            <a:ext cx="3065005" cy="651013"/>
            <a:chOff x="912812" y="5095460"/>
            <a:chExt cx="3065005" cy="651013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912812" y="51054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1234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Стрелка надясно 9"/>
            <p:cNvSpPr/>
            <p:nvPr/>
          </p:nvSpPr>
          <p:spPr>
            <a:xfrm>
              <a:off x="2284412" y="52635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046412" y="5095460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65212" y="5257800"/>
            <a:ext cx="3065005" cy="641073"/>
            <a:chOff x="912812" y="5105400"/>
            <a:chExt cx="3065005" cy="641073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912812" y="51054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5634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Стрелка надясно 9"/>
            <p:cNvSpPr/>
            <p:nvPr/>
          </p:nvSpPr>
          <p:spPr>
            <a:xfrm>
              <a:off x="2284412" y="52635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046412" y="5105400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3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цифрите на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151121"/>
            <a:ext cx="10366376" cy="4819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% 10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10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"Sum of digits: " &lt;&lt; sum &lt;&lt; endl;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https://judge.softuni.bg/Contests/Practice/Index/534#8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37212" y="2785177"/>
            <a:ext cx="4419600" cy="1143000"/>
          </a:xfrm>
          <a:prstGeom prst="wedgeRoundRectCallout">
            <a:avLst>
              <a:gd name="adj1" fmla="val -61525"/>
              <a:gd name="adj2" fmla="val 443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последната цифра на числото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77613" y="4591114"/>
            <a:ext cx="6783388" cy="654034"/>
          </a:xfrm>
          <a:prstGeom prst="wedgeRoundRectCallout">
            <a:avLst>
              <a:gd name="adj1" fmla="val -60432"/>
              <a:gd name="adj2" fmla="val -379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премахва последната цифра 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5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314" y="80687"/>
            <a:ext cx="95775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lvl="0"/>
            <a:r>
              <a:rPr lang="bg-BG" dirty="0"/>
              <a:t>По-сложни конструкции за цикъл:</a:t>
            </a:r>
            <a:endParaRPr lang="en-US" dirty="0"/>
          </a:p>
          <a:p>
            <a:pPr lvl="1"/>
            <a:r>
              <a:rPr lang="bg-BG" dirty="0" smtClean="0"/>
              <a:t>Цикъл </a:t>
            </a:r>
            <a:r>
              <a:rPr lang="bg-BG" dirty="0"/>
              <a:t>със </a:t>
            </a:r>
            <a:r>
              <a:rPr lang="bg-BG" dirty="0" smtClean="0"/>
              <a:t>стъпка</a:t>
            </a:r>
          </a:p>
          <a:p>
            <a:pPr lvl="1"/>
            <a:r>
              <a:rPr lang="bg-BG" dirty="0" smtClean="0"/>
              <a:t>Цикъл с намаляваща стъпка</a:t>
            </a:r>
            <a:endParaRPr lang="en-US" dirty="0"/>
          </a:p>
          <a:p>
            <a:pPr lvl="1"/>
            <a:r>
              <a:rPr lang="bg-BG" dirty="0" smtClean="0"/>
              <a:t>Цикъл -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1"/>
            <a:r>
              <a:rPr lang="bg-BG" dirty="0" smtClean="0"/>
              <a:t>Цикъл </a:t>
            </a:r>
            <a:r>
              <a:rPr lang="en-US" dirty="0" smtClean="0"/>
              <a:t>-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en-US" dirty="0" smtClean="0"/>
          </a:p>
          <a:p>
            <a:pPr lvl="1"/>
            <a:r>
              <a:rPr lang="bg-BG" dirty="0"/>
              <a:t>Б</a:t>
            </a:r>
            <a:r>
              <a:rPr lang="bg-BG" dirty="0" smtClean="0"/>
              <a:t>езкраен цикъл </a:t>
            </a:r>
          </a:p>
          <a:p>
            <a:pPr lvl="2"/>
            <a:r>
              <a:rPr lang="bg-BG" smtClean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70812" y="1243633"/>
            <a:ext cx="3827607" cy="4928567"/>
            <a:chOff x="7860965" y="1217225"/>
            <a:chExt cx="3827607" cy="49285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0965" y="1549758"/>
              <a:ext cx="3564398" cy="4596034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9766411" y="1217225"/>
              <a:ext cx="1922161" cy="1678375"/>
              <a:chOff x="7558418" y="2564463"/>
              <a:chExt cx="4019280" cy="3644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8418" y="3391125"/>
                <a:ext cx="3737958" cy="2817424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48827" y="2564463"/>
                <a:ext cx="1728871" cy="1686705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5883" t="9229" r="6685" b="9229"/>
          <a:stretch/>
        </p:blipFill>
        <p:spPr>
          <a:xfrm>
            <a:off x="2756556" y="1220944"/>
            <a:ext cx="6622126" cy="3564254"/>
          </a:xfrm>
          <a:prstGeom prst="roundRect">
            <a:avLst>
              <a:gd name="adj" fmla="val 3432"/>
            </a:avLst>
          </a:prstGeom>
          <a:effectLst>
            <a:softEdge rad="1270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4" y="5504000"/>
            <a:ext cx="10820398" cy="820600"/>
          </a:xfrm>
        </p:spPr>
        <p:txBody>
          <a:bodyPr/>
          <a:lstStyle/>
          <a:p>
            <a:r>
              <a:rPr lang="bg-BG" dirty="0" smtClean="0"/>
              <a:t>Безкрайни цикли и оператор </a:t>
            </a:r>
            <a:r>
              <a:rPr lang="en-US" dirty="0" smtClean="0">
                <a:latin typeface="Consolas" panose="020B0609020204030204" pitchFamily="49" charset="0"/>
              </a:rPr>
              <a:t>break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192963" y="1733223"/>
            <a:ext cx="2193746" cy="2193746"/>
            <a:chOff x="7740739" y="1887573"/>
            <a:chExt cx="2193746" cy="2193746"/>
          </a:xfrm>
        </p:grpSpPr>
        <p:pic>
          <p:nvPicPr>
            <p:cNvPr id="2058" name="Picture 10" descr="https://cdn3.iconfinder.com/data/icons/UltimateGnome/256x256/actions/go-jum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09691">
              <a:off x="7740739" y="1887573"/>
              <a:ext cx="2193746" cy="219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937806">
              <a:off x="8184463" y="2237096"/>
              <a:ext cx="1170513" cy="381000"/>
            </a:xfrm>
            <a:prstGeom prst="rect">
              <a:avLst/>
            </a:prstGeom>
            <a:noFill/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break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 rot="2657645">
            <a:off x="4765364" y="3120717"/>
            <a:ext cx="2685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 smtClean="0">
                <a:solidFill>
                  <a:schemeClr val="accent6">
                    <a:lumMod val="50000"/>
                  </a:schemeClr>
                </a:solidFill>
              </a:rPr>
              <a:t>безкраен цикъл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7" name="Picture 10" descr="https://cdn3.iconfinder.com/data/icons/UltimateGnome/256x256/actions/go-ju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82" flipH="1">
            <a:off x="1535629" y="2077885"/>
            <a:ext cx="2441854" cy="21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 rot="20486230">
            <a:off x="2190946" y="2313153"/>
            <a:ext cx="1203749" cy="46636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832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/>
              <a:t>Безкраен цикъл имаме когато:</a:t>
            </a:r>
          </a:p>
          <a:p>
            <a:pPr lvl="1"/>
            <a:r>
              <a:rPr lang="bg-BG" sz="2700" dirty="0" smtClean="0"/>
              <a:t>Нямаме условие, </a:t>
            </a:r>
            <a:r>
              <a:rPr lang="bg-BG" sz="2700" dirty="0"/>
              <a:t>което да прекрати </a:t>
            </a:r>
            <a:r>
              <a:rPr lang="bg-BG" sz="2700" dirty="0" smtClean="0"/>
              <a:t>цикъла</a:t>
            </a:r>
          </a:p>
          <a:p>
            <a:pPr lvl="1"/>
            <a:r>
              <a:rPr lang="bg-BG" sz="2700" dirty="0" smtClean="0"/>
              <a:t>Нямаме команда, която да прекрати цикъла</a:t>
            </a:r>
            <a:endParaRPr lang="bg-BG" sz="2700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3071501"/>
            <a:ext cx="10366376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while(true){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"Infinite loop"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9636" y="4910775"/>
            <a:ext cx="10366376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(;;){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"Infinite loop"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415" y="3275165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45" y="5169482"/>
            <a:ext cx="1969179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Условия за прекратяване на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78952" y="1313162"/>
            <a:ext cx="10366376" cy="2376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"Infinite loop" &lt;&lt; endl;</a:t>
            </a:r>
          </a:p>
          <a:p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8953" y="4220042"/>
            <a:ext cx="10366376" cy="2376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(;;)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"Infinite loop" &lt;&lt; endl;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415" y="1896664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43" y="4455179"/>
            <a:ext cx="1969179" cy="1002677"/>
          </a:xfrm>
          <a:prstGeom prst="rect">
            <a:avLst/>
          </a:prstGeom>
        </p:spPr>
      </p:pic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136538" y="852133"/>
            <a:ext cx="4369601" cy="1232067"/>
          </a:xfrm>
          <a:prstGeom prst="wedgeRoundRectCallout">
            <a:avLst>
              <a:gd name="adj1" fmla="val -66167"/>
              <a:gd name="adj2" fmla="val 249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Условие за прекратяване 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на цикъл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427412" y="3273877"/>
            <a:ext cx="4369601" cy="1232067"/>
          </a:xfrm>
          <a:prstGeom prst="wedgeRoundRectCallout">
            <a:avLst>
              <a:gd name="adj1" fmla="val -68450"/>
              <a:gd name="adj2" fmla="val 533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Условие за прекратяване 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на цикъл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3212" y="1040224"/>
            <a:ext cx="11804822" cy="5570355"/>
          </a:xfrm>
        </p:spPr>
        <p:txBody>
          <a:bodyPr/>
          <a:lstStyle/>
          <a:p>
            <a:r>
              <a:rPr lang="bg-BG" dirty="0"/>
              <a:t>Оператор </a:t>
            </a:r>
            <a:r>
              <a:rPr lang="en-US" dirty="0">
                <a:solidFill>
                  <a:srgbClr val="F3CD60"/>
                </a:solidFill>
              </a:rPr>
              <a:t>break</a:t>
            </a:r>
            <a:r>
              <a:rPr lang="en-US" dirty="0"/>
              <a:t> – </a:t>
            </a:r>
            <a:r>
              <a:rPr lang="bg-BG" dirty="0"/>
              <a:t>прекъсване на цикъла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Команд</a:t>
            </a:r>
            <a:r>
              <a:rPr lang="en-US" dirty="0" smtClean="0"/>
              <a:t>a</a:t>
            </a:r>
            <a:r>
              <a:rPr lang="bg-BG" dirty="0" smtClean="0"/>
              <a:t> за прекратяване на цикъл</a:t>
            </a:r>
            <a:endParaRPr lang="en-US" dirty="0"/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413" y="2773918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41" y="5029544"/>
            <a:ext cx="1969179" cy="1002677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89012" y="2413211"/>
            <a:ext cx="10366376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013636" y="3880850"/>
            <a:ext cx="4369601" cy="1232067"/>
          </a:xfrm>
          <a:prstGeom prst="wedgeRoundRectCallout">
            <a:avLst>
              <a:gd name="adj1" fmla="val -75489"/>
              <a:gd name="adj2" fmla="val -296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Условие за прекратяване 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на цикъл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93305" y="5352188"/>
            <a:ext cx="4369601" cy="1232067"/>
          </a:xfrm>
          <a:prstGeom prst="wedgeRoundRectCallout">
            <a:avLst>
              <a:gd name="adj1" fmla="val -72826"/>
              <a:gd name="adj2" fmla="val -60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Команда за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излизане от цикъл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6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Проверява да ли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е просто число</a:t>
            </a:r>
            <a:endParaRPr lang="bg-BG" sz="2400" dirty="0"/>
          </a:p>
          <a:p>
            <a:pPr>
              <a:lnSpc>
                <a:spcPct val="110000"/>
              </a:lnSpc>
            </a:pPr>
            <a:r>
              <a:rPr lang="bg-BG" sz="3200" dirty="0"/>
              <a:t>Насоки: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Едно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просто</a:t>
            </a:r>
            <a:r>
              <a:rPr lang="bg-BG" sz="3000" dirty="0"/>
              <a:t>, ако се дели единствено на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sz="3000" dirty="0"/>
              <a:t> </a:t>
            </a:r>
            <a:r>
              <a:rPr lang="bg-BG" sz="3000" dirty="0" smtClean="0"/>
              <a:t>и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3000" dirty="0" smtClean="0"/>
              <a:t>и </a:t>
            </a:r>
            <a:r>
              <a:rPr lang="bg-BG" sz="3000" dirty="0"/>
              <a:t>е по-голямо от 1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Прости числа: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19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29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41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43</a:t>
            </a:r>
            <a:r>
              <a:rPr lang="bg-BG" sz="3000" dirty="0"/>
              <a:t>, …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Непрости (композитни) числа: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bg-BG" sz="3000" dirty="0"/>
              <a:t> = 2 * 5,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21 </a:t>
            </a:r>
            <a:r>
              <a:rPr lang="bg-BG" sz="3000" dirty="0"/>
              <a:t>= 3 * 7,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143</a:t>
            </a:r>
            <a:r>
              <a:rPr lang="bg-BG" sz="3000" dirty="0"/>
              <a:t> = 13 * 11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числа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Прости </a:t>
            </a:r>
            <a:r>
              <a:rPr lang="bg-BG" sz="3600" dirty="0" smtClean="0"/>
              <a:t>числа</a:t>
            </a:r>
            <a:r>
              <a:rPr lang="en-US" sz="3600" dirty="0" smtClean="0"/>
              <a:t> </a:t>
            </a:r>
            <a:r>
              <a:rPr lang="bg-BG" sz="3900" dirty="0" smtClean="0"/>
              <a:t>– решение</a:t>
            </a:r>
            <a:endParaRPr lang="en-US" sz="39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1224" y="877710"/>
            <a:ext cx="1036637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 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if(n &gt;= 2){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2; i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sqrt(n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% i ==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prime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"Prime" &lt;&lt; endl;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"Not prime"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cout &lt;&lt; "Not prime" &lt;&lt; endl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https://judge.softuni.bg/Contests/Practice/Index/534#9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22812" y="3509199"/>
            <a:ext cx="4294496" cy="529401"/>
          </a:xfrm>
          <a:prstGeom prst="wedgeRoundRectCallout">
            <a:avLst>
              <a:gd name="adj1" fmla="val -61280"/>
              <a:gd name="adj2" fmla="val -35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излиза от цикъла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5400000">
            <a:off x="111733" y="3949590"/>
            <a:ext cx="1598982" cy="1295400"/>
          </a:xfrm>
          <a:prstGeom prst="bentConnector3">
            <a:avLst>
              <a:gd name="adj1" fmla="val -228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7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Прочита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sz="3000" dirty="0"/>
              <a:t>Проверява дали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r>
              <a:rPr lang="bg-BG" sz="3000" dirty="0"/>
              <a:t> е четно</a:t>
            </a:r>
            <a:endParaRPr lang="en-US" sz="3000" dirty="0"/>
          </a:p>
          <a:p>
            <a:pPr lvl="1"/>
            <a:r>
              <a:rPr lang="bg-BG" sz="3000" dirty="0"/>
              <a:t>При невалидно число се връща към повторно въвеждане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число - условие</a:t>
            </a:r>
            <a:endParaRPr lang="en-US" dirty="0"/>
          </a:p>
        </p:txBody>
      </p:sp>
      <p:grpSp>
        <p:nvGrpSpPr>
          <p:cNvPr id="9" name="Group 7"/>
          <p:cNvGrpSpPr/>
          <p:nvPr/>
        </p:nvGrpSpPr>
        <p:grpSpPr>
          <a:xfrm>
            <a:off x="8173412" y="4267200"/>
            <a:ext cx="3186000" cy="1780061"/>
            <a:chOff x="9094190" y="2597400"/>
            <a:chExt cx="2216908" cy="1288800"/>
          </a:xfrm>
        </p:grpSpPr>
        <p:pic>
          <p:nvPicPr>
            <p:cNvPr id="10" name="Picture 2" descr="http://www.infiniteimpactmsu.com/s/811/images/editor/infinite_impact/infinite-impact-icon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4190" y="2970223"/>
              <a:ext cx="1698540" cy="915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5891" y="2597400"/>
              <a:ext cx="1165207" cy="957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626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число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135881"/>
            <a:ext cx="1020762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"Enter even number: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cin &gt;&gt;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% 2 != 0){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"The number is not even."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2 !=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"Even number entered: " &lt;&lt; number &lt;&lt; endl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8412" y="625981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4" y="5427800"/>
            <a:ext cx="10363198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884612" y="1236800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 smtClean="0"/>
                <a:t>цикли</a:t>
              </a:r>
              <a:endParaRPr lang="en-US" sz="4800" b="1" dirty="0"/>
            </a:p>
          </p:txBody>
        </p:sp>
      </p:grpSp>
      <p:pic>
        <p:nvPicPr>
          <p:cNvPr id="2052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73335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837612" y="1693951"/>
            <a:ext cx="2359356" cy="2816596"/>
            <a:chOff x="8837612" y="1693951"/>
            <a:chExt cx="2359356" cy="2816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054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50" y="11279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Прочита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Пресмята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r>
              <a:rPr lang="bg-BG" b="1" dirty="0">
                <a:solidFill>
                  <a:srgbClr val="F3CD60"/>
                </a:solidFill>
              </a:rPr>
              <a:t>-тото </a:t>
            </a:r>
            <a:r>
              <a:rPr lang="bg-BG" dirty="0"/>
              <a:t>число на Фибоначи</a:t>
            </a:r>
          </a:p>
          <a:p>
            <a:pPr>
              <a:lnSpc>
                <a:spcPct val="100000"/>
              </a:lnSpc>
            </a:pPr>
            <a:r>
              <a:rPr lang="bg-BG" dirty="0"/>
              <a:t>Числата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Фибоначи</a:t>
            </a:r>
            <a:r>
              <a:rPr lang="bg-BG" dirty="0"/>
              <a:t> са следните: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34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0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1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n</a:t>
            </a:r>
            <a:r>
              <a:rPr lang="en-US" noProof="1"/>
              <a:t> = F</a:t>
            </a:r>
            <a:r>
              <a:rPr lang="en-US" sz="3600" baseline="-25000" noProof="1"/>
              <a:t>n-1</a:t>
            </a:r>
            <a:r>
              <a:rPr lang="en-US" noProof="1"/>
              <a:t> + F</a:t>
            </a:r>
            <a:r>
              <a:rPr lang="en-US" sz="3600" baseline="-25000" noProof="1"/>
              <a:t>n-2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на Фибоначи - условие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634" y="3883293"/>
            <a:ext cx="6553200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Примерен вход и изход: </a:t>
            </a: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F(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200" dirty="0">
                <a:solidFill>
                  <a:prstClr val="white"/>
                </a:solidFill>
              </a:rPr>
              <a:t>)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987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60812" y="5597791"/>
            <a:ext cx="2614844" cy="683264"/>
            <a:chOff x="5637212" y="5635443"/>
            <a:chExt cx="2614844" cy="683264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637212" y="5635443"/>
              <a:ext cx="6858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10"/>
            <p:cNvSpPr/>
            <p:nvPr/>
          </p:nvSpPr>
          <p:spPr>
            <a:xfrm>
              <a:off x="6558651" y="580358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7320651" y="5645383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987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770812" y="5587852"/>
            <a:ext cx="2603146" cy="672108"/>
            <a:chOff x="5648910" y="5614348"/>
            <a:chExt cx="2603146" cy="672108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5648910" y="5614348"/>
              <a:ext cx="6858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Стрелка надясно 10"/>
            <p:cNvSpPr/>
            <p:nvPr/>
          </p:nvSpPr>
          <p:spPr>
            <a:xfrm>
              <a:off x="6558651" y="580358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7320651" y="5645383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29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bg-BG" smtClean="0"/>
              <a:t>Цикл</a:t>
            </a:r>
            <a:r>
              <a:rPr lang="bg-BG"/>
              <a:t>и</a:t>
            </a:r>
            <a:r>
              <a:rPr lang="bg-BG" smtClean="0"/>
              <a:t> </a:t>
            </a:r>
            <a:r>
              <a:rPr lang="bg-BG" dirty="0" smtClean="0"/>
              <a:t>със стъпка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по-сложни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цикли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 на Фибоначи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9811" y="1038487"/>
            <a:ext cx="10896601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n;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fNext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 + f1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f0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f1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fNext;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f1 &lt;&lt; endl;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111" y="625328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https://judge.softuni.bg/Contests/Practice/Index/534#11</a:t>
            </a:r>
            <a:endParaRPr lang="en-US" dirty="0"/>
          </a:p>
        </p:txBody>
      </p:sp>
      <p:pic>
        <p:nvPicPr>
          <p:cNvPr id="9218" name="Picture 2" descr="https://encrypted-tbn2.gstatic.com/images?q=tbn:ANd9GcSpmKhMIjTyWTCKux2Zb70JWS-gvL6dYvJP1g1lPVZSD0oG4us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2514600"/>
            <a:ext cx="1654374" cy="189071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90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отпечатат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 пирамида </a:t>
            </a:r>
            <a:r>
              <a:rPr lang="bg-BG" dirty="0" smtClean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Пирамида от числа –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10" y="3301019"/>
            <a:ext cx="144779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77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3592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27100" y="3301019"/>
            <a:ext cx="2020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27100" y="2031620"/>
            <a:ext cx="2020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3850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72404" y="3301019"/>
            <a:ext cx="2017799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72405" y="2031620"/>
            <a:ext cx="201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728902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11117" y="3301019"/>
            <a:ext cx="3146783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13 14 15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211118" y="2031620"/>
            <a:ext cx="314678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62231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760412" y="611914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https://judge.softuni.bg/Contests/Practice/Index/534#12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616" y="3417557"/>
            <a:ext cx="1042506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</a:t>
            </a:r>
            <a:r>
              <a:rPr lang="bg-BG" dirty="0" smtClean="0"/>
              <a:t>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2" y="911157"/>
            <a:ext cx="10591800" cy="56138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row &lt;= n; row++)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col &lt;= row; col++)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(col &gt; 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 ";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num;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num++;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endl;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4" descr="http://findicons.com/files/icons/2625/google_plus_interface_icons/128/pyram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012" y="1549728"/>
            <a:ext cx="1789200" cy="17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5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</a:t>
            </a:r>
            <a:r>
              <a:rPr lang="bg-BG" dirty="0" smtClean="0"/>
              <a:t>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911157"/>
            <a:ext cx="10591800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current_num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(current_num &lt;= number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 i &lt; row; i++)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(current_num &gt; number)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current_num &lt;&lt; "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current_num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559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отпечатат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 таблица </a:t>
            </a:r>
            <a:r>
              <a:rPr lang="bg-BG" dirty="0" smtClean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Таблица с числа –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6110" y="3301019"/>
            <a:ext cx="144779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61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" name="Down Arrow 6"/>
          <p:cNvSpPr/>
          <p:nvPr/>
        </p:nvSpPr>
        <p:spPr>
          <a:xfrm>
            <a:off x="37976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65500" y="3301019"/>
            <a:ext cx="22437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65500" y="2031620"/>
            <a:ext cx="224371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88234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0805" y="3301019"/>
            <a:ext cx="185040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0805" y="2031620"/>
            <a:ext cx="18504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08360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0412" y="614490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https://judge.softuni.bg/Contests/Practice/Index/534#13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141412" y="3301019"/>
            <a:ext cx="1447801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41412" y="2031620"/>
            <a:ext cx="144780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1712911" y="2801095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pic>
        <p:nvPicPr>
          <p:cNvPr id="11266" name="Picture 2" descr="https://revelsystems.com/wp-content/uploads/2013/07/pos-feat-matrix-inventory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3" y="4615292"/>
            <a:ext cx="1607350" cy="160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Таблица с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979512"/>
            <a:ext cx="105918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row &lt;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col &lt; n;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row + col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n) num = 2 * n -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num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endl;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294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https://judge.softuni.bg/Contests/Practice/Index/534#13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43221" y="3210866"/>
            <a:ext cx="21675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4741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</a:t>
            </a:r>
            <a:r>
              <a:rPr lang="bg-BG" dirty="0" smtClean="0"/>
              <a:t>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887533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По-сложни задачи с цикли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84612" y="868896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7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 smtClean="0"/>
                <a:t>цикли</a:t>
              </a:r>
              <a:endParaRPr lang="en-US" sz="4800" b="1" dirty="0"/>
            </a:p>
          </p:txBody>
        </p:sp>
      </p:grpSp>
      <p:pic>
        <p:nvPicPr>
          <p:cNvPr id="19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905431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8837612" y="1326047"/>
            <a:ext cx="2359356" cy="2816596"/>
            <a:chOff x="8837612" y="1693951"/>
            <a:chExt cx="2359356" cy="281659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2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09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ползваме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цикли със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/>
              <a:t>Цикли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повтарят блок от код докато е в сила дадено условие: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779896"/>
            <a:ext cx="688563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i &lt;&lt; endl;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91349" y="1981200"/>
            <a:ext cx="3413263" cy="3657600"/>
            <a:chOff x="8091349" y="1981200"/>
            <a:chExt cx="3413263" cy="3657600"/>
          </a:xfrm>
        </p:grpSpPr>
        <p:pic>
          <p:nvPicPr>
            <p:cNvPr id="7" name="Picture 2" descr="C:\Users\Ivan\Desktop\elements_presentations\summary_pi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1349" y="3106618"/>
              <a:ext cx="3413263" cy="2532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58527">
              <a:off x="8169433" y="1984082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60412" y="4419600"/>
            <a:ext cx="6885636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num++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 smtClean="0"/>
              <a:t>Можем да създаваме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безкрайни</a:t>
            </a:r>
            <a:r>
              <a:rPr lang="bg-BG" sz="2800" dirty="0" smtClean="0"/>
              <a:t> цикли 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2800" dirty="0"/>
              <a:t>  </a:t>
            </a:r>
            <a:r>
              <a:rPr lang="bg-BG" sz="2800" dirty="0" smtClean="0"/>
              <a:t>  когато се наложи да излизаме от тях:</a:t>
            </a: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 (2)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2362200"/>
            <a:ext cx="6885636" cy="1907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;;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91349" y="1981200"/>
            <a:ext cx="3413263" cy="3657600"/>
            <a:chOff x="8091349" y="1981200"/>
            <a:chExt cx="3413263" cy="3657600"/>
          </a:xfrm>
        </p:grpSpPr>
        <p:pic>
          <p:nvPicPr>
            <p:cNvPr id="7" name="Picture 2" descr="C:\Users\Ivan\Desktop\elements_presentations\summary_pi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1349" y="3106618"/>
              <a:ext cx="3413263" cy="2532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58527">
              <a:off x="8169433" y="1984082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0412" y="4558504"/>
            <a:ext cx="6885636" cy="1907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13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8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47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dirty="0"/>
          </a:p>
          <a:p>
            <a:pPr lvl="1"/>
            <a:r>
              <a:rPr lang="bg-BG" dirty="0"/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3 - условие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899855"/>
            <a:ext cx="1890600" cy="18906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60412" y="4191000"/>
            <a:ext cx="5029200" cy="693203"/>
            <a:chOff x="760412" y="4191000"/>
            <a:chExt cx="5029200" cy="69320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10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28956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1, 4, 7, 10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0412" y="5251122"/>
            <a:ext cx="5867400" cy="693203"/>
            <a:chOff x="760412" y="4191000"/>
            <a:chExt cx="5887844" cy="69320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5" name="Стрелка надясно 10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3754244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1, 4, 7,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, 13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01674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47052" y="3339179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Числата от </a:t>
            </a:r>
            <a:r>
              <a:rPr lang="en-US" dirty="0" smtClean="0"/>
              <a:t>1 </a:t>
            </a:r>
            <a:r>
              <a:rPr lang="bg-BG" dirty="0" smtClean="0"/>
              <a:t>до</a:t>
            </a:r>
            <a:r>
              <a:rPr lang="en-US" dirty="0" smtClean="0"/>
              <a:t> N </a:t>
            </a:r>
            <a:r>
              <a:rPr lang="bg-BG" dirty="0" smtClean="0"/>
              <a:t>през 3</a:t>
            </a:r>
            <a:r>
              <a:rPr lang="en-US" dirty="0" smtClean="0"/>
              <a:t>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425097"/>
            <a:ext cx="10363200" cy="42288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number;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i+=3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171129" y="4075895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217" y="2130199"/>
            <a:ext cx="1279211" cy="12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обратен ред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bg-BG" dirty="0"/>
              <a:t>)</a:t>
            </a:r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- условие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2812" y="5411166"/>
            <a:ext cx="4114800" cy="693203"/>
            <a:chOff x="760412" y="4191000"/>
            <a:chExt cx="4114800" cy="69320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Стрелка надясно 4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19812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, 2, 1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2812" y="4343400"/>
            <a:ext cx="7543800" cy="693203"/>
            <a:chOff x="760412" y="4191000"/>
            <a:chExt cx="7543800" cy="69320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4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54102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100, 99, 98, …, 3, 2, 1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44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41812" y="3201002"/>
            <a:ext cx="1481307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Числата от </a:t>
            </a:r>
            <a:r>
              <a:rPr lang="en-US" dirty="0" smtClean="0"/>
              <a:t>N</a:t>
            </a:r>
            <a:r>
              <a:rPr lang="bg-BG" dirty="0" smtClean="0"/>
              <a:t> до 1 в обратен ред – решение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6812" y="3185143"/>
            <a:ext cx="940012" cy="49786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1481" y="1332859"/>
            <a:ext cx="10363200" cy="42288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&gt;&gt;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&gt;= 1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=1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66212" y="3012283"/>
            <a:ext cx="2362200" cy="1070309"/>
          </a:xfrm>
          <a:prstGeom prst="wedgeRoundRectCallout">
            <a:avLst>
              <a:gd name="adj1" fmla="val -104930"/>
              <a:gd name="adj2" fmla="val -28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Отрицателна стъпка: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https://judge.softuni.bg/Contests/Practice/Index/534#1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99212" y="4075096"/>
            <a:ext cx="1872836" cy="1419677"/>
          </a:xfrm>
          <a:prstGeom prst="wedgeRoundRectCallout">
            <a:avLst>
              <a:gd name="adj1" fmla="val -90930"/>
              <a:gd name="adj2" fmla="val -717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 &gt;= 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769" y="1483929"/>
            <a:ext cx="2691113" cy="685872"/>
          </a:xfrm>
          <a:prstGeom prst="roundRect">
            <a:avLst>
              <a:gd name="adj" fmla="val 7278"/>
            </a:avLst>
          </a:prstGeom>
        </p:spPr>
      </p:pic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числата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rgbClr val="F3CD60"/>
                </a:solidFill>
                <a:latin typeface="Consolas" panose="020B0609020204030204" pitchFamily="49" charset="0"/>
              </a:rPr>
              <a:t>2</a:t>
            </a:r>
            <a:r>
              <a:rPr lang="en-US" b="1" baseline="30000" dirty="0">
                <a:solidFill>
                  <a:srgbClr val="F3CD60"/>
                </a:solidFill>
                <a:latin typeface="Consolas" panose="020B0609020204030204" pitchFamily="49" charset="0"/>
              </a:rPr>
              <a:t>n</a:t>
            </a:r>
            <a:endParaRPr lang="en-US" b="1" dirty="0">
              <a:solidFill>
                <a:srgbClr val="F3CD60"/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bg-BG" dirty="0"/>
              <a:t> с </a:t>
            </a:r>
            <a:r>
              <a:rPr lang="en-US" dirty="0"/>
              <a:t>for-</a:t>
            </a:r>
            <a:r>
              <a:rPr lang="bg-BG" dirty="0"/>
              <a:t>цикъл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075" y="1354862"/>
            <a:ext cx="2610674" cy="2598001"/>
          </a:xfrm>
          <a:prstGeom prst="roundRect">
            <a:avLst>
              <a:gd name="adj" fmla="val 1795"/>
            </a:avLst>
          </a:prstGeom>
        </p:spPr>
      </p:pic>
      <p:grpSp>
        <p:nvGrpSpPr>
          <p:cNvPr id="5" name="Group 4"/>
          <p:cNvGrpSpPr/>
          <p:nvPr/>
        </p:nvGrpSpPr>
        <p:grpSpPr>
          <a:xfrm>
            <a:off x="912812" y="5464151"/>
            <a:ext cx="6705600" cy="693204"/>
            <a:chOff x="760412" y="4284633"/>
            <a:chExt cx="6705600" cy="69320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760412" y="4284633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0" name="Стрелка надясно 9"/>
            <p:cNvSpPr/>
            <p:nvPr/>
          </p:nvSpPr>
          <p:spPr>
            <a:xfrm>
              <a:off x="2132012" y="445277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894012" y="4294573"/>
              <a:ext cx="45720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1, 2,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4, </a:t>
              </a: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8, 16,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32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2812" y="4446973"/>
            <a:ext cx="8763000" cy="683264"/>
            <a:chOff x="760412" y="4294573"/>
            <a:chExt cx="8763000" cy="68326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760412" y="4294573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Стрелка надясно 9"/>
            <p:cNvSpPr/>
            <p:nvPr/>
          </p:nvSpPr>
          <p:spPr>
            <a:xfrm>
              <a:off x="2132012" y="445277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894012" y="4294573"/>
              <a:ext cx="66294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1, 2,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4, </a:t>
              </a: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8, 16, 32, …, 1024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2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2722</Words>
  <Application>Microsoft Office PowerPoint</Application>
  <PresentationFormat>Custom</PresentationFormat>
  <Paragraphs>565</Paragraphs>
  <Slides>51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 16x9</vt:lpstr>
      <vt:lpstr>Работа с по-сложни цикли</vt:lpstr>
      <vt:lpstr>Have a Question?</vt:lpstr>
      <vt:lpstr>Съдържание</vt:lpstr>
      <vt:lpstr>Цикли със стъпка</vt:lpstr>
      <vt:lpstr>Числата от 1 до N през 3 - условие</vt:lpstr>
      <vt:lpstr>Числата от 1 до N през 3 – решение</vt:lpstr>
      <vt:lpstr>Числата от N до 1 в обратен ред - условие</vt:lpstr>
      <vt:lpstr>Числата от N до 1 в обратен ред – решение </vt:lpstr>
      <vt:lpstr>Числата от 1 до 2n с for-цикъл – условие</vt:lpstr>
      <vt:lpstr>Числата от 1 до 2n с for-цикъл – решение</vt:lpstr>
      <vt:lpstr>Четни степени на 2 - условие</vt:lpstr>
      <vt:lpstr>Четни степени на 2 – решене</vt:lpstr>
      <vt:lpstr>While цикъл</vt:lpstr>
      <vt:lpstr>While цикъл</vt:lpstr>
      <vt:lpstr>Редица числа 2k+1 - условие</vt:lpstr>
      <vt:lpstr>Редица числа 2k+1 – решение</vt:lpstr>
      <vt:lpstr>Число в диапазона [1…100] - условие</vt:lpstr>
      <vt:lpstr>Число в диапазона [1…100] – решение</vt:lpstr>
      <vt:lpstr>PowerPoint Presentation</vt:lpstr>
      <vt:lpstr>Най-голям общ делител (НОД)</vt:lpstr>
      <vt:lpstr>Най-голям общ делител (НОД)</vt:lpstr>
      <vt:lpstr>Алгоритъм на Евклид за НОД - условие</vt:lpstr>
      <vt:lpstr>Алгоритъм на Евклид за НОД</vt:lpstr>
      <vt:lpstr>Do…While цикъл</vt:lpstr>
      <vt:lpstr>Do-while цикъл</vt:lpstr>
      <vt:lpstr>Изчисляване на факториел - условие</vt:lpstr>
      <vt:lpstr>Изчисляване на факториел – решение</vt:lpstr>
      <vt:lpstr>Сумиране на цифрите на число - условие</vt:lpstr>
      <vt:lpstr>Сумиране на цифрите на число</vt:lpstr>
      <vt:lpstr>Безкрайни цикли и оператор break</vt:lpstr>
      <vt:lpstr>Безкраен цикъл</vt:lpstr>
      <vt:lpstr>Условия за прекратяване на цикъл</vt:lpstr>
      <vt:lpstr>Командa за прекратяване на цикъл</vt:lpstr>
      <vt:lpstr>Прости числа - условие</vt:lpstr>
      <vt:lpstr>Прости числа – решение</vt:lpstr>
      <vt:lpstr>Четно число - условие</vt:lpstr>
      <vt:lpstr>Четно число – решение</vt:lpstr>
      <vt:lpstr>Задачи с цикли</vt:lpstr>
      <vt:lpstr>Числа на Фибоначи - условие</vt:lpstr>
      <vt:lpstr>Числа на Фибоначи</vt:lpstr>
      <vt:lpstr>Пирамида от числа – условие</vt:lpstr>
      <vt:lpstr>Пирамида от числа – решение</vt:lpstr>
      <vt:lpstr>Пирамида от числа – решение (2)</vt:lpstr>
      <vt:lpstr>Таблица с числа – условие</vt:lpstr>
      <vt:lpstr>Таблица с числа – решение</vt:lpstr>
      <vt:lpstr>PowerPoint Presentation</vt:lpstr>
      <vt:lpstr>Какво научихме днес?</vt:lpstr>
      <vt:lpstr>Какво научихме днес? (2)</vt:lpstr>
      <vt:lpstr>Чертане с цикли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2017-10-23T08:48:05Z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