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1" r:id="rId5"/>
    <p:sldId id="262" r:id="rId6"/>
    <p:sldId id="260" r:id="rId7"/>
    <p:sldId id="258" r:id="rId8"/>
    <p:sldId id="263" r:id="rId9"/>
    <p:sldId id="268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93" autoAdjust="0"/>
    <p:restoredTop sz="94660"/>
  </p:normalViewPr>
  <p:slideViewPr>
    <p:cSldViewPr snapToGrid="0">
      <p:cViewPr>
        <p:scale>
          <a:sx n="64" d="100"/>
          <a:sy n="64" d="100"/>
        </p:scale>
        <p:origin x="75" y="111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CA9A8-2A00-4F00-89A0-53B3488E6F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5DF52C-1C2B-4976-955F-841EBC6F17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8CC7C1-3E0D-47E7-9C78-70DD8885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742C86-B71E-4BDA-843F-F3B74F6B5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5DBAE68-CF8C-482C-A57A-B993D2278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795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CCCD6-153A-4C38-A95E-311A9B0BA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B28FD93-4ADD-4496-A334-50BC30CEA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B18383-BCB2-4E4E-9204-192C3417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C94FA3-924A-4FD2-875D-6B553FBDE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27FBE6-F5E0-433E-9D7D-70CB78FA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988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92F2358-145B-426C-A155-E3EDABE7C4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D115694-6A0A-4266-85AD-03CEAE15A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5185A8-ABB9-460F-9F26-63141DCA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97C965-2928-4C09-B456-A31F729D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4CC053-0C9D-44C9-99B7-005EAD8BB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667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AB1B7A-5461-42FE-A786-ED7B4081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A9F055-CB44-4AEE-AD7B-58661BB4A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3515CF-A0E2-4800-8F87-71BB26D0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600D80-E6ED-42ED-A723-B4CC8473E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297361-514C-49E0-9270-475D57D26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722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3CBF88-55A1-41D3-8AEB-F75E2C19C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94FD8B-74CB-4E26-B61B-470EE6A94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447B96F-644B-4D5D-B38C-56E1D27D3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5725E7-D64E-4734-9255-E6F7B379A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466CD9-08A9-43EB-8254-5A31623AD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6088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477631-854A-46C6-88A8-D9CEDE98E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E6D9687-3DA4-46A6-A14C-7998FF1209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FA8A83-CEC2-4992-B78F-8662F3EAC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BEAAAF3-3DA5-44DC-9F05-4999FB9E0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6CD6E5C-C909-4E0E-BE26-8D70EAE31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837F45-5936-46EF-8925-8BBBF67F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765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53EBB-9C51-4F10-B271-5C166E1F3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A4D3D95-C58D-4225-89CF-6F8A88764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386D4B-DAB2-4393-96A1-9C6AA4E492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7ED3DF-BD22-40FB-BB8E-4FF96593AA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BE3DF0-AC2B-4F51-B9E7-73B9A47920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094EDB-C866-42BC-B21B-A708A5675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E40CBBC-6E15-48B2-87E0-CF5DDEA67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BE1979-2B89-438F-BCD7-7A889F090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9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C5DDC8-B115-42EE-A05A-7198670A2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A64E4CF-9A64-4ED0-A24D-B954A4A8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0BCDC9-A825-48F1-AABF-4095077C7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06828A-35FD-4033-B09B-E944E0C4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2427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11514D-0D08-40FD-A8A7-E63D3D5FB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5EB7BB-9024-4B22-BFDE-C2B38CD4F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BB109C-9B4D-4116-B9FA-FD09E4479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3707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1EBADA-27A9-4282-8A94-DF691AFC6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F957DA-13A7-4532-BF42-692B017EF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1DF73E2-6E46-4875-9C8E-5F49FDF660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7DECAFF-38B1-429E-BEC5-F9BF86F9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4CDAF61-DF17-4C31-A779-541795190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43820C-E866-45D2-BAA1-C398A0E74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0886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68AB8B-8B9B-4288-8943-2C57F9EAD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A47C33F-9FD3-47C0-8B1C-B92140B20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B687DEB-D2E8-4E52-BAD6-8E814753D1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78C6AF-D064-465E-B468-6E2A9A9D4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ACFA0-0579-490B-A8F3-84A1B9AB6C2F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89ED82-EE91-4FF8-80DC-6CB1FAEC4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62832E-D619-4DA8-9510-A6B4677D4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22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2A3BCE-5792-4F2B-B9C2-96D9CA5AD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C649877-F2E8-4CC6-AF55-F96193DFA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087F516-DE45-48CF-B955-714A7C7F2F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ACFA0-0579-490B-A8F3-84A1B9AB6C2F}" type="datetimeFigureOut">
              <a:rPr lang="de-DE" smtClean="0"/>
              <a:t>17.04.2025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F3BF20-53D8-476B-889F-2B4C14181E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C18650-7814-4D91-A6BA-1A2A430B7C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84134-8C0E-4857-91DE-B91C4157EC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048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63342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98CE57B-103B-4F37-9CF4-43FCE03A4E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9614"/>
            <a:ext cx="9144000" cy="2387600"/>
          </a:xfrm>
        </p:spPr>
        <p:txBody>
          <a:bodyPr/>
          <a:lstStyle/>
          <a:p>
            <a:r>
              <a:rPr lang="de-DE" dirty="0"/>
              <a:t>Dossier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1382AD-3BF0-435F-85C8-6E3C3E9B3B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2000" dirty="0"/>
              <a:t>Praktikum DBWT Autoren:</a:t>
            </a:r>
          </a:p>
          <a:p>
            <a:r>
              <a:rPr lang="de-DE" sz="2000" dirty="0"/>
              <a:t>Antonia, </a:t>
            </a:r>
            <a:r>
              <a:rPr lang="de-DE" sz="2000" dirty="0" err="1"/>
              <a:t>Badelt</a:t>
            </a:r>
            <a:r>
              <a:rPr lang="de-DE" sz="2000" dirty="0"/>
              <a:t>, 3728150</a:t>
            </a:r>
          </a:p>
          <a:p>
            <a:r>
              <a:rPr lang="de-DE" sz="2000" dirty="0"/>
              <a:t>Alice, </a:t>
            </a:r>
            <a:r>
              <a:rPr lang="de-DE" sz="2000" dirty="0" err="1"/>
              <a:t>Kelberer</a:t>
            </a:r>
            <a:r>
              <a:rPr lang="de-DE" sz="2000" dirty="0"/>
              <a:t>, 3731224</a:t>
            </a:r>
          </a:p>
        </p:txBody>
      </p:sp>
    </p:spTree>
    <p:extLst>
      <p:ext uri="{BB962C8B-B14F-4D97-AF65-F5344CB8AC3E}">
        <p14:creationId xmlns:p14="http://schemas.microsoft.com/office/powerpoint/2010/main" val="2111326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04F9A7-47B8-4C6B-B743-24170184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155"/>
            <a:ext cx="10515600" cy="813763"/>
          </a:xfrm>
        </p:spPr>
        <p:txBody>
          <a:bodyPr/>
          <a:lstStyle/>
          <a:p>
            <a:r>
              <a:rPr lang="de-DE" dirty="0"/>
              <a:t>Aufgabe 3 (1)- PHP Fehler beheben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37713A-EDA4-4277-9681-46F01BC6E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47" y="1401580"/>
            <a:ext cx="11759783" cy="4775383"/>
          </a:xfrm>
        </p:spPr>
        <p:txBody>
          <a:bodyPr/>
          <a:lstStyle/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dirty="0"/>
              <a:t>Zeile 12: Das Komma hinter „Fisch“ vergessen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dirty="0"/>
              <a:t>Zeile 22: Die Eckige Klammer nicht geschlossen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dirty="0"/>
              <a:t>Zeile 41: zweite Klammer nicht geschlossen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de-DE" dirty="0"/>
              <a:t>Zeile 59: Die Funktion wurde nicht mit dem Wort ‚</a:t>
            </a:r>
            <a:r>
              <a:rPr lang="de-DE" dirty="0" err="1"/>
              <a:t>function</a:t>
            </a:r>
            <a:r>
              <a:rPr lang="de-DE" dirty="0"/>
              <a:t>‘ gesetzt</a:t>
            </a:r>
          </a:p>
        </p:txBody>
      </p:sp>
    </p:spTree>
    <p:extLst>
      <p:ext uri="{BB962C8B-B14F-4D97-AF65-F5344CB8AC3E}">
        <p14:creationId xmlns:p14="http://schemas.microsoft.com/office/powerpoint/2010/main" val="2782145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0CD034-C3F2-4330-AD76-85A3EAD05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3 (2)- Funktionalitäten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8F0239-E41D-4419-AD1A-A90DDCC04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Es werden Gerichte aufgeführt und die dazugehörigen </a:t>
            </a:r>
            <a:r>
              <a:rPr lang="de-DE" dirty="0" err="1"/>
              <a:t>ratings</a:t>
            </a:r>
            <a:r>
              <a:rPr lang="de-DE" dirty="0"/>
              <a:t>, dazu gibt es eine Filterfunktion die nach dem eingegebenen Begriff in den </a:t>
            </a:r>
            <a:r>
              <a:rPr lang="de-DE" dirty="0" err="1"/>
              <a:t>ratings</a:t>
            </a:r>
            <a:r>
              <a:rPr lang="de-DE" dirty="0"/>
              <a:t> sucht und die Bewertung, welche das Wort beinhaltet ausgibt.</a:t>
            </a:r>
          </a:p>
          <a:p>
            <a:pPr marL="0" indent="0">
              <a:buNone/>
            </a:pPr>
            <a:r>
              <a:rPr lang="de-DE" dirty="0"/>
              <a:t>Der Search begriff wird als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parameter</a:t>
            </a:r>
            <a:r>
              <a:rPr lang="de-DE" dirty="0"/>
              <a:t> in den URL hinten angehängt.</a:t>
            </a:r>
          </a:p>
          <a:p>
            <a:pPr marL="0" indent="0">
              <a:buNone/>
            </a:pPr>
            <a:r>
              <a:rPr lang="de-DE" dirty="0"/>
              <a:t>Im Code wird mit dem Befehl  </a:t>
            </a:r>
            <a:r>
              <a:rPr lang="de-DE" dirty="0" err="1"/>
              <a:t>if</a:t>
            </a:r>
            <a:r>
              <a:rPr lang="de-DE" dirty="0"/>
              <a:t> !</a:t>
            </a:r>
            <a:r>
              <a:rPr lang="de-DE" dirty="0" err="1"/>
              <a:t>empty</a:t>
            </a:r>
            <a:r>
              <a:rPr lang="de-DE" dirty="0"/>
              <a:t>, geprüft ob das Feld nicht leer ist, falls der Nutzer keinen Suchbegriff übergibt, wird der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Fall ausgelöst und alle Gerichte werden angezeigt.</a:t>
            </a:r>
          </a:p>
        </p:txBody>
      </p:sp>
    </p:spTree>
    <p:extLst>
      <p:ext uri="{BB962C8B-B14F-4D97-AF65-F5344CB8AC3E}">
        <p14:creationId xmlns:p14="http://schemas.microsoft.com/office/powerpoint/2010/main" val="2768651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A9E362-340F-4184-B060-064B84421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46" y="-256966"/>
            <a:ext cx="10515600" cy="1325563"/>
          </a:xfrm>
        </p:spPr>
        <p:txBody>
          <a:bodyPr>
            <a:normAutofit/>
          </a:bodyPr>
          <a:lstStyle/>
          <a:p>
            <a:r>
              <a:rPr lang="de-DE" sz="4000" dirty="0"/>
              <a:t>Aufgabe 3 (3)- Dokumentation Sprachelemente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1C2EBF7-D2A8-414E-B91D-B72196F87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111542"/>
              </p:ext>
            </p:extLst>
          </p:nvPr>
        </p:nvGraphicFramePr>
        <p:xfrm>
          <a:off x="1" y="633334"/>
          <a:ext cx="12192000" cy="622466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438224">
                  <a:extLst>
                    <a:ext uri="{9D8B030D-6E8A-4147-A177-3AD203B41FA5}">
                      <a16:colId xmlns:a16="http://schemas.microsoft.com/office/drawing/2014/main" val="3501073334"/>
                    </a:ext>
                  </a:extLst>
                </a:gridCol>
                <a:gridCol w="10753776">
                  <a:extLst>
                    <a:ext uri="{9D8B030D-6E8A-4147-A177-3AD203B41FA5}">
                      <a16:colId xmlns:a16="http://schemas.microsoft.com/office/drawing/2014/main" val="411473916"/>
                    </a:ext>
                  </a:extLst>
                </a:gridCol>
              </a:tblGrid>
              <a:tr h="377112">
                <a:tc>
                  <a:txBody>
                    <a:bodyPr/>
                    <a:lstStyle/>
                    <a:p>
                      <a:r>
                        <a:rPr lang="de-DE" sz="1400" dirty="0"/>
                        <a:t>Sprachelement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Erklärung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8808502"/>
                  </a:ext>
                </a:extLst>
              </a:tr>
              <a:tr h="414977">
                <a:tc>
                  <a:txBody>
                    <a:bodyPr/>
                    <a:lstStyle/>
                    <a:p>
                      <a:r>
                        <a:rPr lang="de-DE" dirty="0"/>
                        <a:t>&lt;? </a:t>
                      </a:r>
                      <a:r>
                        <a:rPr lang="de-DE" dirty="0" err="1"/>
                        <a:t>php</a:t>
                      </a:r>
                      <a:r>
                        <a:rPr lang="de-DE" dirty="0"/>
                        <a:t> …?&gt;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Man teilt dem Webserver mit wo der </a:t>
                      </a:r>
                      <a:r>
                        <a:rPr lang="de-DE" dirty="0" err="1"/>
                        <a:t>php</a:t>
                      </a:r>
                      <a:r>
                        <a:rPr lang="de-DE" dirty="0"/>
                        <a:t> Code anfängt und endet, es öffnet und schließt </a:t>
                      </a:r>
                      <a:r>
                        <a:rPr lang="de-DE" dirty="0" err="1"/>
                        <a:t>php</a:t>
                      </a:r>
                      <a:r>
                        <a:rPr lang="de-DE" dirty="0"/>
                        <a:t> Abschnitte.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321630"/>
                  </a:ext>
                </a:extLst>
              </a:tr>
              <a:tr h="659946">
                <a:tc>
                  <a:txBody>
                    <a:bodyPr/>
                    <a:lstStyle/>
                    <a:p>
                      <a:r>
                        <a:rPr lang="de-DE" dirty="0" err="1"/>
                        <a:t>const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</a:t>
                      </a:r>
                      <a:r>
                        <a:rPr lang="de-DE" dirty="0" err="1"/>
                        <a:t>const</a:t>
                      </a:r>
                      <a:r>
                        <a:rPr lang="de-DE" dirty="0"/>
                        <a:t> definierst du eine Konstante deren Wert sich während der Ausführung des Skripts nicht ändert. Es werden nur skalare Ausdrücke (</a:t>
                      </a:r>
                      <a:r>
                        <a:rPr lang="de-DE" dirty="0" err="1"/>
                        <a:t>bool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string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integer,float</a:t>
                      </a:r>
                      <a:r>
                        <a:rPr lang="de-DE" dirty="0"/>
                        <a:t>) und Arrays akzeptiert.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24265"/>
                  </a:ext>
                </a:extLst>
              </a:tr>
              <a:tr h="659946">
                <a:tc>
                  <a:txBody>
                    <a:bodyPr/>
                    <a:lstStyle/>
                    <a:p>
                      <a:r>
                        <a:rPr lang="de-DE" dirty="0" err="1"/>
                        <a:t>foreach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Über Arrays und Objekte iterieren, damit kann man zum Beispiel die einzelnen Elemente eines Arrays durchlaufen.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8247545"/>
                  </a:ext>
                </a:extLst>
              </a:tr>
              <a:tr h="673856">
                <a:tc>
                  <a:txBody>
                    <a:bodyPr/>
                    <a:lstStyle/>
                    <a:p>
                      <a:r>
                        <a:rPr lang="de-DE" dirty="0" err="1"/>
                        <a:t>if</a:t>
                      </a:r>
                      <a:r>
                        <a:rPr lang="de-DE" dirty="0"/>
                        <a:t> , </a:t>
                      </a:r>
                      <a:r>
                        <a:rPr lang="de-DE" dirty="0" err="1"/>
                        <a:t>else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, </a:t>
                      </a:r>
                      <a:r>
                        <a:rPr lang="de-DE" dirty="0" err="1"/>
                        <a:t>else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If</a:t>
                      </a:r>
                      <a:r>
                        <a:rPr lang="de-DE" dirty="0"/>
                        <a:t> prüft eine Bedingung, </a:t>
                      </a:r>
                      <a:r>
                        <a:rPr lang="de-DE" dirty="0" err="1"/>
                        <a:t>else</a:t>
                      </a:r>
                      <a:r>
                        <a:rPr lang="de-DE" dirty="0"/>
                        <a:t>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bietet zusätzliche Bedingungen und wird erst ausgeführt wenn </a:t>
                      </a:r>
                      <a:r>
                        <a:rPr lang="de-DE" dirty="0" err="1"/>
                        <a:t>if</a:t>
                      </a:r>
                      <a:r>
                        <a:rPr lang="de-DE" dirty="0"/>
                        <a:t> nicht erfüllt ist, </a:t>
                      </a:r>
                      <a:r>
                        <a:rPr lang="de-DE" dirty="0" err="1"/>
                        <a:t>else</a:t>
                      </a:r>
                      <a:r>
                        <a:rPr lang="de-DE" dirty="0"/>
                        <a:t> wird ausgeführt wenn keine der vorherigen Bedingungen erfüllt 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318582"/>
                  </a:ext>
                </a:extLst>
              </a:tr>
              <a:tr h="942780">
                <a:tc>
                  <a:txBody>
                    <a:bodyPr/>
                    <a:lstStyle/>
                    <a:p>
                      <a:r>
                        <a:rPr lang="de-DE" dirty="0" err="1"/>
                        <a:t>function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Mit </a:t>
                      </a:r>
                      <a:r>
                        <a:rPr lang="de-DE" dirty="0" err="1"/>
                        <a:t>function</a:t>
                      </a:r>
                      <a:r>
                        <a:rPr lang="de-DE" dirty="0"/>
                        <a:t> definiert man eine benutzerdefinierte Funktion die wiederverwendbaren Code kapselt. Eine Funktion wird mit dem Schlüsselwort ‚</a:t>
                      </a:r>
                      <a:r>
                        <a:rPr lang="de-DE" dirty="0" err="1"/>
                        <a:t>function</a:t>
                      </a:r>
                      <a:r>
                        <a:rPr lang="de-DE" dirty="0"/>
                        <a:t>‘ definiert, einem Namen, einer Liste von Parametern und dem Funktionskörper der in geschweiften Klammern eingeschlossen wird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7323015"/>
                  </a:ext>
                </a:extLst>
              </a:tr>
              <a:tr h="659946">
                <a:tc>
                  <a:txBody>
                    <a:bodyPr/>
                    <a:lstStyle/>
                    <a:p>
                      <a:r>
                        <a:rPr lang="de-DE" dirty="0" err="1"/>
                        <a:t>return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Wenn </a:t>
                      </a:r>
                      <a:r>
                        <a:rPr lang="de-DE" dirty="0" err="1"/>
                        <a:t>return</a:t>
                      </a:r>
                      <a:r>
                        <a:rPr lang="de-DE" dirty="0"/>
                        <a:t> innerhalb einer Funktion aufgerufen wird, beendet es die Ausführung der Funktion und übergibt den Parameter als Rückgabewert der Funktion.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3205560"/>
                  </a:ext>
                </a:extLst>
              </a:tr>
              <a:tr h="383295">
                <a:tc>
                  <a:txBody>
                    <a:bodyPr/>
                    <a:lstStyle/>
                    <a:p>
                      <a:r>
                        <a:rPr lang="de-DE" dirty="0"/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Man gibt einen oder mehrere Strings direkt aus.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07135"/>
                  </a:ext>
                </a:extLst>
              </a:tr>
              <a:tr h="659946">
                <a:tc>
                  <a:txBody>
                    <a:bodyPr/>
                    <a:lstStyle/>
                    <a:p>
                      <a:r>
                        <a:rPr lang="de-DE" dirty="0"/>
                        <a:t>: </a:t>
                      </a:r>
                      <a:r>
                        <a:rPr lang="de-DE" dirty="0" err="1"/>
                        <a:t>float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Ist eine Rückgabetyp Deklaration, gibt also an welchen Datentyp eine Funktion beim </a:t>
                      </a:r>
                      <a:r>
                        <a:rPr lang="de-DE" dirty="0" err="1"/>
                        <a:t>return</a:t>
                      </a:r>
                      <a:r>
                        <a:rPr lang="de-DE" dirty="0"/>
                        <a:t> zurückgeben soll. In diesem Fall muss </a:t>
                      </a:r>
                      <a:r>
                        <a:rPr lang="de-DE" dirty="0" err="1"/>
                        <a:t>calcMeanStars</a:t>
                      </a:r>
                      <a:r>
                        <a:rPr lang="de-DE" dirty="0"/>
                        <a:t>() einen </a:t>
                      </a:r>
                      <a:r>
                        <a:rPr lang="de-DE" dirty="0" err="1"/>
                        <a:t>float</a:t>
                      </a:r>
                      <a:r>
                        <a:rPr lang="de-DE" dirty="0"/>
                        <a:t> zurückgeben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0057708"/>
                  </a:ext>
                </a:extLst>
              </a:tr>
              <a:tr h="398749">
                <a:tc>
                  <a:txBody>
                    <a:bodyPr/>
                    <a:lstStyle/>
                    <a:p>
                      <a:r>
                        <a:rPr lang="de-DE" dirty="0" err="1"/>
                        <a:t>isset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Prüft ob eine Variable existiert und nicht null ist, der Rückgabewert ist entweder True oder </a:t>
                      </a:r>
                      <a:r>
                        <a:rPr lang="de-DE" dirty="0" err="1"/>
                        <a:t>False</a:t>
                      </a:r>
                      <a:r>
                        <a:rPr lang="de-DE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472445"/>
                  </a:ext>
                </a:extLst>
              </a:tr>
              <a:tr h="394113">
                <a:tc>
                  <a:txBody>
                    <a:bodyPr/>
                    <a:lstStyle/>
                    <a:p>
                      <a:r>
                        <a:rPr lang="de-DE" dirty="0" err="1"/>
                        <a:t>empty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Prüft ob eine Variable nicht existiert oder leer ist, gibt True zurück wenn die Variable nicht existiert.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652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8394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E79F92-89A3-4E9B-B303-52C42556C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630" y="2766218"/>
            <a:ext cx="10515600" cy="1325563"/>
          </a:xfrm>
        </p:spPr>
        <p:txBody>
          <a:bodyPr>
            <a:normAutofit/>
          </a:bodyPr>
          <a:lstStyle/>
          <a:p>
            <a:r>
              <a:rPr lang="de-DE" sz="6000" dirty="0"/>
              <a:t>Meilenstein 1</a:t>
            </a:r>
          </a:p>
        </p:txBody>
      </p:sp>
    </p:spTree>
    <p:extLst>
      <p:ext uri="{BB962C8B-B14F-4D97-AF65-F5344CB8AC3E}">
        <p14:creationId xmlns:p14="http://schemas.microsoft.com/office/powerpoint/2010/main" val="426871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50F5DAFE-E26D-4716-9FB3-13C23F193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275688"/>
              </p:ext>
            </p:extLst>
          </p:nvPr>
        </p:nvGraphicFramePr>
        <p:xfrm>
          <a:off x="271796" y="79134"/>
          <a:ext cx="11648408" cy="6699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12102">
                  <a:extLst>
                    <a:ext uri="{9D8B030D-6E8A-4147-A177-3AD203B41FA5}">
                      <a16:colId xmlns:a16="http://schemas.microsoft.com/office/drawing/2014/main" val="1127257595"/>
                    </a:ext>
                  </a:extLst>
                </a:gridCol>
                <a:gridCol w="2912102">
                  <a:extLst>
                    <a:ext uri="{9D8B030D-6E8A-4147-A177-3AD203B41FA5}">
                      <a16:colId xmlns:a16="http://schemas.microsoft.com/office/drawing/2014/main" val="811394940"/>
                    </a:ext>
                  </a:extLst>
                </a:gridCol>
                <a:gridCol w="2912102">
                  <a:extLst>
                    <a:ext uri="{9D8B030D-6E8A-4147-A177-3AD203B41FA5}">
                      <a16:colId xmlns:a16="http://schemas.microsoft.com/office/drawing/2014/main" val="2127374929"/>
                    </a:ext>
                  </a:extLst>
                </a:gridCol>
                <a:gridCol w="2912102">
                  <a:extLst>
                    <a:ext uri="{9D8B030D-6E8A-4147-A177-3AD203B41FA5}">
                      <a16:colId xmlns:a16="http://schemas.microsoft.com/office/drawing/2014/main" val="3144892849"/>
                    </a:ext>
                  </a:extLst>
                </a:gridCol>
              </a:tblGrid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Geschätzter Zeitaufwand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Tatsächlicher Zeitaufwand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Grund für die Abweichung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47259"/>
                  </a:ext>
                </a:extLst>
              </a:tr>
              <a:tr h="721210">
                <a:tc>
                  <a:txBody>
                    <a:bodyPr/>
                    <a:lstStyle/>
                    <a:p>
                      <a:r>
                        <a:rPr lang="de-DE" dirty="0"/>
                        <a:t>Aufgabe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Probleme bei der Anmeldung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22669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04732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6527"/>
                  </a:ext>
                </a:extLst>
              </a:tr>
              <a:tr h="721210">
                <a:tc>
                  <a:txBody>
                    <a:bodyPr/>
                    <a:lstStyle/>
                    <a:p>
                      <a:r>
                        <a:rPr lang="de-DE" dirty="0"/>
                        <a:t>Aufgabe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Kurze Pausen zwischen drin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24276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2915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87944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Korrektur der Fehler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8917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98743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r>
                        <a:rPr lang="de-DE" dirty="0"/>
                        <a:t>Aufgabe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Pseudoklassen und Pseudoelemente hinzufügen/ kurze Pausen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35283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Stunden, 45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Stunden 45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6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249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80AB95-F488-4821-A35F-F23735C3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6 a)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BC8F62A-4CEC-465D-A0ED-982A7DAAC3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10" y="1450228"/>
            <a:ext cx="5614323" cy="436233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6892DCC-269C-47E9-B2F3-C90C65B3ABF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" t="2315" r="24599" b="5549"/>
          <a:stretch/>
        </p:blipFill>
        <p:spPr>
          <a:xfrm>
            <a:off x="6049444" y="1812996"/>
            <a:ext cx="6002115" cy="380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47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375E8ADA-AA35-4EC2-8782-B98A9C8CC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394" y="1437455"/>
            <a:ext cx="11450651" cy="476532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D749EE33-6A67-4212-B87E-CA5356FEC438}"/>
              </a:ext>
            </a:extLst>
          </p:cNvPr>
          <p:cNvSpPr/>
          <p:nvPr/>
        </p:nvSpPr>
        <p:spPr>
          <a:xfrm>
            <a:off x="489374" y="128385"/>
            <a:ext cx="57085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600" dirty="0"/>
              <a:t>Aufgabe 6b) Request Headers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D0972A58-D2B1-4ED6-AAA5-C869546A1F8D}"/>
              </a:ext>
            </a:extLst>
          </p:cNvPr>
          <p:cNvCxnSpPr>
            <a:cxnSpLocks/>
          </p:cNvCxnSpPr>
          <p:nvPr/>
        </p:nvCxnSpPr>
        <p:spPr>
          <a:xfrm>
            <a:off x="4566176" y="1508469"/>
            <a:ext cx="0" cy="450793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088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6EE7DA-FD36-4313-B7AF-21105C50A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494" y="-233526"/>
            <a:ext cx="10515600" cy="1325563"/>
          </a:xfrm>
        </p:spPr>
        <p:txBody>
          <a:bodyPr>
            <a:normAutofit/>
          </a:bodyPr>
          <a:lstStyle/>
          <a:p>
            <a:r>
              <a:rPr lang="de-DE" dirty="0"/>
              <a:t>Aufgabe 6b) Response Headers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C527AFE0-45EE-47B5-A696-25544F0146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2055640"/>
              </p:ext>
            </p:extLst>
          </p:nvPr>
        </p:nvGraphicFramePr>
        <p:xfrm>
          <a:off x="118425" y="623189"/>
          <a:ext cx="11955150" cy="6113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7575">
                  <a:extLst>
                    <a:ext uri="{9D8B030D-6E8A-4147-A177-3AD203B41FA5}">
                      <a16:colId xmlns:a16="http://schemas.microsoft.com/office/drawing/2014/main" val="3238769387"/>
                    </a:ext>
                  </a:extLst>
                </a:gridCol>
                <a:gridCol w="5977575">
                  <a:extLst>
                    <a:ext uri="{9D8B030D-6E8A-4147-A177-3AD203B41FA5}">
                      <a16:colId xmlns:a16="http://schemas.microsoft.com/office/drawing/2014/main" val="501547088"/>
                    </a:ext>
                  </a:extLst>
                </a:gridCol>
              </a:tblGrid>
              <a:tr h="361413">
                <a:tc>
                  <a:txBody>
                    <a:bodyPr/>
                    <a:lstStyle/>
                    <a:p>
                      <a:r>
                        <a:rPr lang="de-DE" dirty="0"/>
                        <a:t>Direktive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Beschreibung/ Bedeutung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6156280"/>
                  </a:ext>
                </a:extLst>
              </a:tr>
              <a:tr h="1389100">
                <a:tc>
                  <a:txBody>
                    <a:bodyPr/>
                    <a:lstStyle/>
                    <a:p>
                      <a:r>
                        <a:rPr lang="de-DE" sz="1600" dirty="0"/>
                        <a:t>Access-Control-</a:t>
                      </a:r>
                      <a:r>
                        <a:rPr lang="de-DE" sz="1600" dirty="0" err="1"/>
                        <a:t>Allow</a:t>
                      </a:r>
                      <a:r>
                        <a:rPr lang="de-DE" sz="1600" dirty="0"/>
                        <a:t>-</a:t>
                      </a:r>
                      <a:r>
                        <a:rPr lang="de-DE" sz="1600" dirty="0" err="1"/>
                        <a:t>Credentials</a:t>
                      </a:r>
                      <a:endParaRPr lang="de-DE" sz="16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(nur in Kombination mit Access-Control-</a:t>
                      </a:r>
                      <a:r>
                        <a:rPr lang="de-DE" sz="1600" dirty="0" err="1"/>
                        <a:t>Allow</a:t>
                      </a:r>
                      <a:r>
                        <a:rPr lang="de-DE" sz="1600" dirty="0"/>
                        <a:t>-Origin</a:t>
                      </a:r>
                    </a:p>
                    <a:p>
                      <a:r>
                        <a:rPr lang="de-DE" sz="1600" dirty="0"/>
                        <a:t>Erlaubt)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teilt dem Browser mit, ob der Server erlaubt, dass Anmeldeinformationen in Cross-Origin-HTTP-Anfragen(=eine Webseite will Daten von einer anderen Domain laden </a:t>
                      </a:r>
                      <a:r>
                        <a:rPr lang="de-DE" sz="1600" dirty="0" err="1"/>
                        <a:t>bzw</a:t>
                      </a:r>
                      <a:r>
                        <a:rPr lang="de-DE" sz="1600" dirty="0"/>
                        <a:t> eine Seite will auf Informationen einer anderen Seite zugreifen) mitgeschickt werden. Hier auf </a:t>
                      </a:r>
                      <a:r>
                        <a:rPr lang="de-DE" sz="1600" dirty="0" err="1"/>
                        <a:t>true</a:t>
                      </a:r>
                      <a:r>
                        <a:rPr lang="de-DE" sz="1600" dirty="0"/>
                        <a:t> gestellt.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6113259"/>
                  </a:ext>
                </a:extLst>
              </a:tr>
              <a:tr h="731105">
                <a:tc>
                  <a:txBody>
                    <a:bodyPr/>
                    <a:lstStyle/>
                    <a:p>
                      <a:r>
                        <a:rPr lang="de-DE" sz="1600" dirty="0"/>
                        <a:t>Access-Control-</a:t>
                      </a:r>
                      <a:r>
                        <a:rPr lang="de-DE" sz="1600" dirty="0" err="1"/>
                        <a:t>Allow</a:t>
                      </a:r>
                      <a:r>
                        <a:rPr lang="de-DE" sz="1600" dirty="0"/>
                        <a:t>-Origin</a:t>
                      </a:r>
                    </a:p>
                    <a:p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Gibt die Ursprungsdomäne(Origin) an, welche Zugriff auf die Antwort hat. Hier zum Beispiel </a:t>
                      </a:r>
                      <a:r>
                        <a:rPr lang="de-DE" sz="1600" dirty="0">
                          <a:hlinkClick r:id="rId2"/>
                        </a:rPr>
                        <a:t>http://localhost:63342</a:t>
                      </a:r>
                      <a:r>
                        <a:rPr lang="de-DE" sz="1600" dirty="0"/>
                        <a:t> 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822348"/>
                  </a:ext>
                </a:extLst>
              </a:tr>
              <a:tr h="544681">
                <a:tc>
                  <a:txBody>
                    <a:bodyPr/>
                    <a:lstStyle/>
                    <a:p>
                      <a:r>
                        <a:rPr lang="de-DE" sz="1600" dirty="0"/>
                        <a:t>Content-</a:t>
                      </a:r>
                      <a:r>
                        <a:rPr lang="de-DE" sz="1600" dirty="0" err="1"/>
                        <a:t>Length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Gibt die Länge des Bodys der Serverantwort in Bytes an. Hier ist die Antwort 92 Bytes lang.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3256456"/>
                  </a:ext>
                </a:extLst>
              </a:tr>
              <a:tr h="544681">
                <a:tc>
                  <a:txBody>
                    <a:bodyPr/>
                    <a:lstStyle/>
                    <a:p>
                      <a:r>
                        <a:rPr lang="de-DE" sz="1600" dirty="0"/>
                        <a:t>Content-Type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Gibt den Typ des zurückgegeben Inhalts an. Hier ist der Typ eine HTML Datei mit </a:t>
                      </a:r>
                      <a:r>
                        <a:rPr lang="de-DE" sz="1600" dirty="0" err="1"/>
                        <a:t>text</a:t>
                      </a:r>
                      <a:r>
                        <a:rPr lang="de-DE" sz="1600" dirty="0"/>
                        <a:t>/</a:t>
                      </a:r>
                      <a:r>
                        <a:rPr lang="de-DE" sz="1600" dirty="0" err="1"/>
                        <a:t>html</a:t>
                      </a:r>
                      <a:r>
                        <a:rPr lang="de-DE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240699"/>
                  </a:ext>
                </a:extLst>
              </a:tr>
              <a:tr h="774021">
                <a:tc>
                  <a:txBody>
                    <a:bodyPr/>
                    <a:lstStyle/>
                    <a:p>
                      <a:r>
                        <a:rPr lang="de-DE" sz="16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Gibt das Datum und die Uhrzeit an, wann der Server die Antwort generiert hat. Hier am Mittwoch, dem 16. April 2025 um 11:13:59 GMT.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1152512"/>
                  </a:ext>
                </a:extLst>
              </a:tr>
              <a:tr h="544681">
                <a:tc>
                  <a:txBody>
                    <a:bodyPr/>
                    <a:lstStyle/>
                    <a:p>
                      <a:r>
                        <a:rPr lang="de-DE" sz="1600" dirty="0"/>
                        <a:t>Server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Teilt Informationen über sie Sever-Software mit. In diesem Fall ist es </a:t>
                      </a:r>
                      <a:r>
                        <a:rPr lang="de-DE" sz="1600" dirty="0" err="1"/>
                        <a:t>PhpStorm</a:t>
                      </a:r>
                      <a:r>
                        <a:rPr lang="de-DE" sz="1600" dirty="0"/>
                        <a:t> 2024.3.5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388805"/>
                  </a:ext>
                </a:extLst>
              </a:tr>
              <a:tr h="774021">
                <a:tc>
                  <a:txBody>
                    <a:bodyPr/>
                    <a:lstStyle/>
                    <a:p>
                      <a:r>
                        <a:rPr lang="de-DE" sz="1600" dirty="0" err="1"/>
                        <a:t>Vary</a:t>
                      </a:r>
                      <a:endParaRPr lang="de-DE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Wenn zwei verschiedene Webseiten dieselbe URL anfragen, bekommen sie unterschiedliche Antworten und der Cache wird separat gespeichert. Der Cache sorgt dafür dass jede Domain ihre eigene Version der Antwort erhält.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63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503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4F9810-765C-4AE1-812E-4175940FB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101" y="-1"/>
            <a:ext cx="10515600" cy="788067"/>
          </a:xfrm>
        </p:spPr>
        <p:txBody>
          <a:bodyPr/>
          <a:lstStyle/>
          <a:p>
            <a:pPr algn="ctr"/>
            <a:r>
              <a:rPr lang="de-DE" u="sng" dirty="0"/>
              <a:t>Aufgabe 9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CAEA75-430C-4E97-88F8-3F8ED758F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101" y="844509"/>
            <a:ext cx="10992699" cy="6013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/>
              <a:t>3) Verwendete CSS Eigenschaften dokumentieren</a:t>
            </a:r>
          </a:p>
          <a:p>
            <a:r>
              <a:rPr lang="de-DE" sz="2000" dirty="0" err="1"/>
              <a:t>font-family</a:t>
            </a:r>
            <a:r>
              <a:rPr lang="de-DE" sz="2000" dirty="0"/>
              <a:t>, </a:t>
            </a:r>
            <a:r>
              <a:rPr lang="de-DE" sz="2000" dirty="0" err="1"/>
              <a:t>font</a:t>
            </a:r>
            <a:r>
              <a:rPr lang="de-DE" sz="2000" dirty="0"/>
              <a:t>-size, </a:t>
            </a:r>
            <a:r>
              <a:rPr lang="de-DE" sz="2000" dirty="0" err="1"/>
              <a:t>font-weight</a:t>
            </a:r>
            <a:endParaRPr lang="de-DE" sz="2000" dirty="0"/>
          </a:p>
          <a:p>
            <a:r>
              <a:rPr lang="de-DE" sz="2000" dirty="0" err="1"/>
              <a:t>margin</a:t>
            </a:r>
            <a:r>
              <a:rPr lang="de-DE" sz="2000" dirty="0"/>
              <a:t>, </a:t>
            </a:r>
            <a:r>
              <a:rPr lang="de-DE" sz="2000" dirty="0" err="1"/>
              <a:t>padding</a:t>
            </a:r>
            <a:r>
              <a:rPr lang="de-DE" sz="2000" dirty="0"/>
              <a:t>, </a:t>
            </a:r>
            <a:r>
              <a:rPr lang="de-DE" sz="2000" dirty="0" err="1"/>
              <a:t>padding-left</a:t>
            </a:r>
            <a:endParaRPr lang="de-DE" sz="2000" dirty="0"/>
          </a:p>
          <a:p>
            <a:r>
              <a:rPr lang="de-DE" sz="2000" dirty="0" err="1"/>
              <a:t>border</a:t>
            </a:r>
            <a:r>
              <a:rPr lang="de-DE" sz="2000" dirty="0"/>
              <a:t>, </a:t>
            </a:r>
            <a:r>
              <a:rPr lang="de-DE" sz="2000" dirty="0" err="1"/>
              <a:t>border-collapse</a:t>
            </a:r>
            <a:r>
              <a:rPr lang="de-DE" sz="2000" dirty="0"/>
              <a:t>, </a:t>
            </a:r>
            <a:r>
              <a:rPr lang="de-DE" sz="2000" dirty="0" err="1"/>
              <a:t>border</a:t>
            </a:r>
            <a:r>
              <a:rPr lang="de-DE" sz="2000" dirty="0"/>
              <a:t>-top</a:t>
            </a:r>
          </a:p>
          <a:p>
            <a:r>
              <a:rPr lang="de-DE" sz="2000" dirty="0" err="1"/>
              <a:t>width</a:t>
            </a:r>
            <a:endParaRPr lang="de-DE" sz="2000" dirty="0"/>
          </a:p>
          <a:p>
            <a:r>
              <a:rPr lang="de-DE" sz="2000" dirty="0" err="1"/>
              <a:t>color</a:t>
            </a:r>
            <a:r>
              <a:rPr lang="de-DE" sz="2000" dirty="0"/>
              <a:t>, background-color</a:t>
            </a:r>
          </a:p>
          <a:p>
            <a:r>
              <a:rPr lang="de-DE" sz="2000" dirty="0"/>
              <a:t>text-</a:t>
            </a:r>
            <a:r>
              <a:rPr lang="de-DE" sz="2000" dirty="0" err="1"/>
              <a:t>decoration</a:t>
            </a:r>
            <a:r>
              <a:rPr lang="de-DE" sz="2000" dirty="0"/>
              <a:t>, list-style-type</a:t>
            </a:r>
          </a:p>
          <a:p>
            <a:r>
              <a:rPr lang="de-DE" sz="2000" dirty="0" err="1"/>
              <a:t>gap</a:t>
            </a:r>
            <a:endParaRPr lang="de-DE" sz="2000" dirty="0"/>
          </a:p>
          <a:p>
            <a:r>
              <a:rPr lang="de-DE" sz="2000" dirty="0" err="1"/>
              <a:t>display</a:t>
            </a:r>
            <a:endParaRPr lang="de-DE" sz="2000" dirty="0"/>
          </a:p>
          <a:p>
            <a:r>
              <a:rPr lang="de-DE" sz="2000" dirty="0"/>
              <a:t>text-</a:t>
            </a:r>
            <a:r>
              <a:rPr lang="de-DE" sz="2000" dirty="0" err="1"/>
              <a:t>align</a:t>
            </a:r>
            <a:endParaRPr lang="de-DE" sz="2000" dirty="0"/>
          </a:p>
          <a:p>
            <a:r>
              <a:rPr lang="de-DE" sz="2000" dirty="0" err="1"/>
              <a:t>justify</a:t>
            </a:r>
            <a:r>
              <a:rPr lang="de-DE" sz="2000" dirty="0"/>
              <a:t>-content</a:t>
            </a:r>
          </a:p>
          <a:p>
            <a:r>
              <a:rPr lang="de-DE" sz="2000" dirty="0" err="1"/>
              <a:t>position</a:t>
            </a:r>
            <a:endParaRPr lang="de-DE" sz="2000" dirty="0"/>
          </a:p>
          <a:p>
            <a:r>
              <a:rPr lang="de-DE" sz="2000" dirty="0" err="1"/>
              <a:t>content</a:t>
            </a:r>
            <a:r>
              <a:rPr lang="de-DE" sz="2000" dirty="0"/>
              <a:t>(für das Pseudoelement </a:t>
            </a:r>
            <a:r>
              <a:rPr lang="de-DE" sz="2000" dirty="0" err="1"/>
              <a:t>before</a:t>
            </a:r>
            <a:endParaRPr lang="de-DE" sz="2000" dirty="0"/>
          </a:p>
          <a:p>
            <a:r>
              <a:rPr lang="de-DE" sz="2000" dirty="0" err="1"/>
              <a:t>left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  <a:p>
            <a:endParaRPr lang="de-DE" sz="2000" dirty="0"/>
          </a:p>
          <a:p>
            <a:endParaRPr lang="de-DE" sz="2000" dirty="0"/>
          </a:p>
          <a:p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3940138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59D2B-3985-4152-AB58-A95F96998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420" y="2766218"/>
            <a:ext cx="10515600" cy="1325563"/>
          </a:xfrm>
        </p:spPr>
        <p:txBody>
          <a:bodyPr>
            <a:normAutofit/>
          </a:bodyPr>
          <a:lstStyle/>
          <a:p>
            <a:r>
              <a:rPr lang="de-DE" sz="6600" dirty="0"/>
              <a:t>Meilenstein 2</a:t>
            </a:r>
          </a:p>
        </p:txBody>
      </p:sp>
    </p:spTree>
    <p:extLst>
      <p:ext uri="{BB962C8B-B14F-4D97-AF65-F5344CB8AC3E}">
        <p14:creationId xmlns:p14="http://schemas.microsoft.com/office/powerpoint/2010/main" val="3727055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DE452B1D-77EE-4504-A4C5-4E41D6A02F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072262"/>
              </p:ext>
            </p:extLst>
          </p:nvPr>
        </p:nvGraphicFramePr>
        <p:xfrm>
          <a:off x="271796" y="79134"/>
          <a:ext cx="11648408" cy="669973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912102">
                  <a:extLst>
                    <a:ext uri="{9D8B030D-6E8A-4147-A177-3AD203B41FA5}">
                      <a16:colId xmlns:a16="http://schemas.microsoft.com/office/drawing/2014/main" val="1127257595"/>
                    </a:ext>
                  </a:extLst>
                </a:gridCol>
                <a:gridCol w="2912102">
                  <a:extLst>
                    <a:ext uri="{9D8B030D-6E8A-4147-A177-3AD203B41FA5}">
                      <a16:colId xmlns:a16="http://schemas.microsoft.com/office/drawing/2014/main" val="811394940"/>
                    </a:ext>
                  </a:extLst>
                </a:gridCol>
                <a:gridCol w="2912102">
                  <a:extLst>
                    <a:ext uri="{9D8B030D-6E8A-4147-A177-3AD203B41FA5}">
                      <a16:colId xmlns:a16="http://schemas.microsoft.com/office/drawing/2014/main" val="2127374929"/>
                    </a:ext>
                  </a:extLst>
                </a:gridCol>
                <a:gridCol w="2912102">
                  <a:extLst>
                    <a:ext uri="{9D8B030D-6E8A-4147-A177-3AD203B41FA5}">
                      <a16:colId xmlns:a16="http://schemas.microsoft.com/office/drawing/2014/main" val="3144892849"/>
                    </a:ext>
                  </a:extLst>
                </a:gridCol>
              </a:tblGrid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Geschätzter Zeitaufwand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Tatsächlicher Zeitaufwand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Grund für die Abweichung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347259"/>
                  </a:ext>
                </a:extLst>
              </a:tr>
              <a:tr h="721210">
                <a:tc>
                  <a:txBody>
                    <a:bodyPr/>
                    <a:lstStyle/>
                    <a:p>
                      <a:r>
                        <a:rPr lang="de-DE" dirty="0"/>
                        <a:t>Aufgabe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122669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1204732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1,5 Stunden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996527"/>
                  </a:ext>
                </a:extLst>
              </a:tr>
              <a:tr h="721210">
                <a:tc>
                  <a:txBody>
                    <a:bodyPr/>
                    <a:lstStyle/>
                    <a:p>
                      <a:r>
                        <a:rPr lang="de-DE" dirty="0"/>
                        <a:t>Aufgabe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50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Kurze Pausen zwischen drin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524276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02915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2787944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7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Korrektur der Fehler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68917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7498743"/>
                  </a:ext>
                </a:extLst>
              </a:tr>
              <a:tr h="627113">
                <a:tc>
                  <a:txBody>
                    <a:bodyPr/>
                    <a:lstStyle/>
                    <a:p>
                      <a:r>
                        <a:rPr lang="de-DE" dirty="0"/>
                        <a:t>Aufgabe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Pseudoklassen und Pseudoelemente hinzufügen/ kurze Pausen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8235283"/>
                  </a:ext>
                </a:extLst>
              </a:tr>
              <a:tr h="542864">
                <a:tc>
                  <a:txBody>
                    <a:bodyPr/>
                    <a:lstStyle/>
                    <a:p>
                      <a:r>
                        <a:rPr lang="de-DE" dirty="0"/>
                        <a:t>Aufgabe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Stunden, 45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 Stunden 45 Minuten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536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32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865</Words>
  <Application>Microsoft Office PowerPoint</Application>
  <PresentationFormat>Breitbild</PresentationFormat>
  <Paragraphs>161</Paragraphs>
  <Slides>12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</vt:lpstr>
      <vt:lpstr>Dossier</vt:lpstr>
      <vt:lpstr>Meilenstein 1</vt:lpstr>
      <vt:lpstr>PowerPoint-Präsentation</vt:lpstr>
      <vt:lpstr>Aufgabe 6 a)</vt:lpstr>
      <vt:lpstr>PowerPoint-Präsentation</vt:lpstr>
      <vt:lpstr>Aufgabe 6b) Response Headers</vt:lpstr>
      <vt:lpstr>Aufgabe 9</vt:lpstr>
      <vt:lpstr>Meilenstein 2</vt:lpstr>
      <vt:lpstr>PowerPoint-Präsentation</vt:lpstr>
      <vt:lpstr>Aufgabe 3 (1)- PHP Fehler beheben</vt:lpstr>
      <vt:lpstr>Aufgabe 3 (2)- Funktionalitäten</vt:lpstr>
      <vt:lpstr>Aufgabe 3 (3)- Dokumentation Sprachelemente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Dossier</dc:title>
  <dc:creator>Alice</dc:creator>
  <cp:lastModifiedBy>Alice</cp:lastModifiedBy>
  <cp:revision>31</cp:revision>
  <dcterms:created xsi:type="dcterms:W3CDTF">2025-04-09T11:33:18Z</dcterms:created>
  <dcterms:modified xsi:type="dcterms:W3CDTF">2025-05-04T09:18:20Z</dcterms:modified>
</cp:coreProperties>
</file>