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59" r:id="rId5"/>
    <p:sldId id="277" r:id="rId6"/>
    <p:sldId id="278" r:id="rId7"/>
    <p:sldId id="276" r:id="rId8"/>
    <p:sldId id="261" r:id="rId9"/>
    <p:sldId id="262" r:id="rId10"/>
    <p:sldId id="264" r:id="rId11"/>
    <p:sldId id="265" r:id="rId12"/>
    <p:sldId id="267" r:id="rId13"/>
    <p:sldId id="268" r:id="rId14"/>
    <p:sldId id="274" r:id="rId15"/>
    <p:sldId id="275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81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56" d="100"/>
          <a:sy n="56" d="100"/>
        </p:scale>
        <p:origin x="3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DE1E0-36B2-42FD-8BC1-DEC0FAC5CDC6}" type="doc">
      <dgm:prSet loTypeId="urn:microsoft.com/office/officeart/2009/layout/Circle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FEEDF0-9ED0-4D7F-AB97-F24DEA096723}">
      <dgm:prSet phldrT="[Text]"/>
      <dgm:spPr/>
      <dgm:t>
        <a:bodyPr/>
        <a:lstStyle/>
        <a:p>
          <a:r>
            <a:rPr lang="hr-HR" dirty="0" smtClean="0">
              <a:solidFill>
                <a:schemeClr val="accent2"/>
              </a:solidFill>
            </a:rPr>
            <a:t>Opis zadatka</a:t>
          </a:r>
          <a:endParaRPr lang="en-US" dirty="0">
            <a:solidFill>
              <a:schemeClr val="accent2"/>
            </a:solidFill>
          </a:endParaRPr>
        </a:p>
      </dgm:t>
    </dgm:pt>
    <dgm:pt modelId="{6A0DD80F-58E3-4F5A-8C14-0C7F080FC469}" type="parTrans" cxnId="{26755254-41E9-4B8D-9575-AED9C008015C}">
      <dgm:prSet/>
      <dgm:spPr/>
      <dgm:t>
        <a:bodyPr/>
        <a:lstStyle/>
        <a:p>
          <a:endParaRPr lang="en-US"/>
        </a:p>
      </dgm:t>
    </dgm:pt>
    <dgm:pt modelId="{5AEE57B6-452E-4D6B-9FEC-128B713CC6B5}" type="sibTrans" cxnId="{26755254-41E9-4B8D-9575-AED9C008015C}">
      <dgm:prSet/>
      <dgm:spPr/>
      <dgm:t>
        <a:bodyPr/>
        <a:lstStyle/>
        <a:p>
          <a:endParaRPr lang="en-US"/>
        </a:p>
      </dgm:t>
    </dgm:pt>
    <dgm:pt modelId="{3983B1D4-E9F3-40E6-BD23-7E703B845062}">
      <dgm:prSet phldrT="[Text]"/>
      <dgm:spPr/>
      <dgm:t>
        <a:bodyPr/>
        <a:lstStyle/>
        <a:p>
          <a:r>
            <a:rPr lang="hr-HR" dirty="0" smtClean="0">
              <a:solidFill>
                <a:schemeClr val="accent2"/>
              </a:solidFill>
            </a:rPr>
            <a:t>Opis poslovnog procesa</a:t>
          </a:r>
          <a:endParaRPr lang="en-US" dirty="0">
            <a:solidFill>
              <a:schemeClr val="accent2"/>
            </a:solidFill>
          </a:endParaRPr>
        </a:p>
      </dgm:t>
    </dgm:pt>
    <dgm:pt modelId="{4F492F41-738A-495A-BD66-62C92425C206}" type="parTrans" cxnId="{EE2D7EB0-2491-4620-9484-128EFCB0CCFB}">
      <dgm:prSet/>
      <dgm:spPr/>
      <dgm:t>
        <a:bodyPr/>
        <a:lstStyle/>
        <a:p>
          <a:endParaRPr lang="en-US"/>
        </a:p>
      </dgm:t>
    </dgm:pt>
    <dgm:pt modelId="{C87237CF-A497-41CE-A1FA-5B148B026A29}" type="sibTrans" cxnId="{EE2D7EB0-2491-4620-9484-128EFCB0CCFB}">
      <dgm:prSet/>
      <dgm:spPr/>
      <dgm:t>
        <a:bodyPr/>
        <a:lstStyle/>
        <a:p>
          <a:endParaRPr lang="en-US"/>
        </a:p>
      </dgm:t>
    </dgm:pt>
    <dgm:pt modelId="{2A852870-B74D-459C-8F84-EFB9808C8E9B}">
      <dgm:prSet phldrT="[Text]"/>
      <dgm:spPr/>
      <dgm:t>
        <a:bodyPr/>
        <a:lstStyle/>
        <a:p>
          <a:r>
            <a:rPr lang="hr-HR" dirty="0" smtClean="0">
              <a:solidFill>
                <a:schemeClr val="accent2"/>
              </a:solidFill>
            </a:rPr>
            <a:t>Funkcionalni zahtjevi</a:t>
          </a:r>
          <a:endParaRPr lang="en-US" dirty="0">
            <a:solidFill>
              <a:schemeClr val="accent2"/>
            </a:solidFill>
          </a:endParaRPr>
        </a:p>
      </dgm:t>
    </dgm:pt>
    <dgm:pt modelId="{00FC1841-EBE5-4A0F-B55B-2B7C57776B9B}" type="parTrans" cxnId="{14375E2C-D6C5-479B-8407-A7D83D76E72A}">
      <dgm:prSet/>
      <dgm:spPr/>
      <dgm:t>
        <a:bodyPr/>
        <a:lstStyle/>
        <a:p>
          <a:endParaRPr lang="en-US"/>
        </a:p>
      </dgm:t>
    </dgm:pt>
    <dgm:pt modelId="{D9151988-DAC2-4D34-9322-F9B44F78873D}" type="sibTrans" cxnId="{14375E2C-D6C5-479B-8407-A7D83D76E72A}">
      <dgm:prSet/>
      <dgm:spPr/>
      <dgm:t>
        <a:bodyPr/>
        <a:lstStyle/>
        <a:p>
          <a:endParaRPr lang="en-US"/>
        </a:p>
      </dgm:t>
    </dgm:pt>
    <dgm:pt modelId="{902514D4-9367-48BD-AB98-415C361E8095}">
      <dgm:prSet phldrT="[Text]"/>
      <dgm:spPr/>
      <dgm:t>
        <a:bodyPr/>
        <a:lstStyle/>
        <a:p>
          <a:r>
            <a:rPr lang="hr-HR" dirty="0" smtClean="0">
              <a:solidFill>
                <a:schemeClr val="accent3"/>
              </a:solidFill>
            </a:rPr>
            <a:t>Tehnologija</a:t>
          </a:r>
          <a:endParaRPr lang="en-US" dirty="0">
            <a:solidFill>
              <a:schemeClr val="accent3"/>
            </a:solidFill>
          </a:endParaRPr>
        </a:p>
      </dgm:t>
    </dgm:pt>
    <dgm:pt modelId="{8583B2DE-149D-4FA0-B8A4-627F65C95D74}" type="parTrans" cxnId="{EC73D28B-E1B0-4A21-84D6-9486C56E714D}">
      <dgm:prSet/>
      <dgm:spPr/>
      <dgm:t>
        <a:bodyPr/>
        <a:lstStyle/>
        <a:p>
          <a:endParaRPr lang="en-US"/>
        </a:p>
      </dgm:t>
    </dgm:pt>
    <dgm:pt modelId="{E602F495-06AD-4078-A149-C6C8558402F7}" type="sibTrans" cxnId="{EC73D28B-E1B0-4A21-84D6-9486C56E714D}">
      <dgm:prSet/>
      <dgm:spPr/>
      <dgm:t>
        <a:bodyPr/>
        <a:lstStyle/>
        <a:p>
          <a:endParaRPr lang="en-US"/>
        </a:p>
      </dgm:t>
    </dgm:pt>
    <dgm:pt modelId="{BCC44E0D-2E84-42AD-BFBC-B1DB0B59B688}">
      <dgm:prSet phldrT="[Text]"/>
      <dgm:spPr/>
      <dgm:t>
        <a:bodyPr/>
        <a:lstStyle/>
        <a:p>
          <a:r>
            <a:rPr lang="hr-HR" dirty="0" err="1" smtClean="0">
              <a:solidFill>
                <a:schemeClr val="accent3"/>
              </a:solidFill>
            </a:rPr>
            <a:t>Entity</a:t>
          </a:r>
          <a:r>
            <a:rPr lang="hr-HR" dirty="0" smtClean="0">
              <a:solidFill>
                <a:schemeClr val="accent3"/>
              </a:solidFill>
            </a:rPr>
            <a:t> Framework</a:t>
          </a:r>
          <a:endParaRPr lang="en-US" dirty="0">
            <a:solidFill>
              <a:schemeClr val="accent3"/>
            </a:solidFill>
          </a:endParaRPr>
        </a:p>
      </dgm:t>
    </dgm:pt>
    <dgm:pt modelId="{7E0E6D07-FB18-4817-BC96-566987AEC0E5}" type="parTrans" cxnId="{664DFF4C-E1B0-4AE3-9A2D-2413214F1402}">
      <dgm:prSet/>
      <dgm:spPr/>
      <dgm:t>
        <a:bodyPr/>
        <a:lstStyle/>
        <a:p>
          <a:endParaRPr lang="en-US"/>
        </a:p>
      </dgm:t>
    </dgm:pt>
    <dgm:pt modelId="{B6560097-BCA9-4F02-8ED2-12737AEC23F1}" type="sibTrans" cxnId="{664DFF4C-E1B0-4AE3-9A2D-2413214F1402}">
      <dgm:prSet/>
      <dgm:spPr/>
      <dgm:t>
        <a:bodyPr/>
        <a:lstStyle/>
        <a:p>
          <a:endParaRPr lang="en-US"/>
        </a:p>
      </dgm:t>
    </dgm:pt>
    <dgm:pt modelId="{AD13CCF9-E354-4373-B687-C856736F1065}">
      <dgm:prSet phldrT="[Text]"/>
      <dgm:spPr/>
      <dgm:t>
        <a:bodyPr/>
        <a:lstStyle/>
        <a:p>
          <a:r>
            <a:rPr lang="hr-HR" dirty="0" smtClean="0">
              <a:solidFill>
                <a:schemeClr val="accent3"/>
              </a:solidFill>
            </a:rPr>
            <a:t>.NET</a:t>
          </a:r>
          <a:endParaRPr lang="en-US" dirty="0">
            <a:solidFill>
              <a:schemeClr val="accent3"/>
            </a:solidFill>
          </a:endParaRPr>
        </a:p>
      </dgm:t>
    </dgm:pt>
    <dgm:pt modelId="{59230521-6941-404E-AB39-FD1E0D3BFD4D}" type="parTrans" cxnId="{EDDAC9D5-C3EF-4E7B-B964-9C3CAD533FE4}">
      <dgm:prSet/>
      <dgm:spPr/>
      <dgm:t>
        <a:bodyPr/>
        <a:lstStyle/>
        <a:p>
          <a:endParaRPr lang="en-US"/>
        </a:p>
      </dgm:t>
    </dgm:pt>
    <dgm:pt modelId="{B99B1752-3797-4E89-9B32-F8A8B0A94AC1}" type="sibTrans" cxnId="{EDDAC9D5-C3EF-4E7B-B964-9C3CAD533FE4}">
      <dgm:prSet/>
      <dgm:spPr/>
      <dgm:t>
        <a:bodyPr/>
        <a:lstStyle/>
        <a:p>
          <a:endParaRPr lang="en-US"/>
        </a:p>
      </dgm:t>
    </dgm:pt>
    <dgm:pt modelId="{32EDCF16-5AA6-464A-B649-4803504CAE86}">
      <dgm:prSet phldrT="[Text]"/>
      <dgm:spPr/>
      <dgm:t>
        <a:bodyPr/>
        <a:lstStyle/>
        <a:p>
          <a:r>
            <a:rPr lang="hr-HR" dirty="0" smtClean="0">
              <a:solidFill>
                <a:schemeClr val="accent3"/>
              </a:solidFill>
            </a:rPr>
            <a:t>ASP.NET</a:t>
          </a:r>
          <a:endParaRPr lang="en-US" dirty="0">
            <a:solidFill>
              <a:schemeClr val="accent3"/>
            </a:solidFill>
          </a:endParaRPr>
        </a:p>
      </dgm:t>
    </dgm:pt>
    <dgm:pt modelId="{A1499DA9-EC04-43E6-85A8-39036BA31592}" type="parTrans" cxnId="{0240566B-928D-42F9-A765-C591809AAE33}">
      <dgm:prSet/>
      <dgm:spPr/>
      <dgm:t>
        <a:bodyPr/>
        <a:lstStyle/>
        <a:p>
          <a:endParaRPr lang="en-US"/>
        </a:p>
      </dgm:t>
    </dgm:pt>
    <dgm:pt modelId="{E4012107-EDD2-401B-96BA-C98454E188FA}" type="sibTrans" cxnId="{0240566B-928D-42F9-A765-C591809AAE33}">
      <dgm:prSet/>
      <dgm:spPr/>
      <dgm:t>
        <a:bodyPr/>
        <a:lstStyle/>
        <a:p>
          <a:endParaRPr lang="en-US"/>
        </a:p>
      </dgm:t>
    </dgm:pt>
    <dgm:pt modelId="{42DDB17B-32B6-4380-AEA0-A9CDCE0F4C58}">
      <dgm:prSet phldrT="[Text]"/>
      <dgm:spPr/>
      <dgm:t>
        <a:bodyPr/>
        <a:lstStyle/>
        <a:p>
          <a:r>
            <a:rPr lang="hr-HR" dirty="0" smtClean="0">
              <a:solidFill>
                <a:schemeClr val="accent4"/>
              </a:solidFill>
            </a:rPr>
            <a:t>Razvijena aplikacija</a:t>
          </a:r>
          <a:endParaRPr lang="en-US" dirty="0">
            <a:solidFill>
              <a:schemeClr val="accent4"/>
            </a:solidFill>
          </a:endParaRPr>
        </a:p>
      </dgm:t>
    </dgm:pt>
    <dgm:pt modelId="{0542F929-D3C4-4E9C-A3C8-6EF7FF18FFBD}" type="parTrans" cxnId="{103B6B91-8CC9-4D40-B800-3DD59F11CB88}">
      <dgm:prSet/>
      <dgm:spPr/>
      <dgm:t>
        <a:bodyPr/>
        <a:lstStyle/>
        <a:p>
          <a:endParaRPr lang="en-US"/>
        </a:p>
      </dgm:t>
    </dgm:pt>
    <dgm:pt modelId="{B503D57E-B88B-42C1-9990-439FB88B1A35}" type="sibTrans" cxnId="{103B6B91-8CC9-4D40-B800-3DD59F11CB88}">
      <dgm:prSet/>
      <dgm:spPr/>
      <dgm:t>
        <a:bodyPr/>
        <a:lstStyle/>
        <a:p>
          <a:endParaRPr lang="en-US"/>
        </a:p>
      </dgm:t>
    </dgm:pt>
    <dgm:pt modelId="{8DC3B0AC-5266-485C-BEE0-5EA316ED6351}">
      <dgm:prSet phldrT="[Text]"/>
      <dgm:spPr/>
      <dgm:t>
        <a:bodyPr/>
        <a:lstStyle/>
        <a:p>
          <a:r>
            <a:rPr lang="hr-HR" dirty="0" smtClean="0">
              <a:solidFill>
                <a:schemeClr val="accent4"/>
              </a:solidFill>
            </a:rPr>
            <a:t>Baza podataka</a:t>
          </a:r>
          <a:endParaRPr lang="en-US" dirty="0">
            <a:solidFill>
              <a:schemeClr val="accent4"/>
            </a:solidFill>
          </a:endParaRPr>
        </a:p>
      </dgm:t>
    </dgm:pt>
    <dgm:pt modelId="{4AF62E0A-68C0-4E36-A271-5E981705ABD4}" type="parTrans" cxnId="{D9AB0AE6-F18B-4A70-BFB4-908F5D928CC4}">
      <dgm:prSet/>
      <dgm:spPr/>
      <dgm:t>
        <a:bodyPr/>
        <a:lstStyle/>
        <a:p>
          <a:endParaRPr lang="en-US"/>
        </a:p>
      </dgm:t>
    </dgm:pt>
    <dgm:pt modelId="{09B5E930-7BFA-4193-A015-8BA2F8D85EED}" type="sibTrans" cxnId="{D9AB0AE6-F18B-4A70-BFB4-908F5D928CC4}">
      <dgm:prSet/>
      <dgm:spPr/>
      <dgm:t>
        <a:bodyPr/>
        <a:lstStyle/>
        <a:p>
          <a:endParaRPr lang="en-US"/>
        </a:p>
      </dgm:t>
    </dgm:pt>
    <dgm:pt modelId="{12A28CF0-4E84-404B-BD05-C93E11DD70AF}">
      <dgm:prSet phldrT="[Text]"/>
      <dgm:spPr/>
      <dgm:t>
        <a:bodyPr/>
        <a:lstStyle/>
        <a:p>
          <a:r>
            <a:rPr lang="hr-HR" dirty="0" smtClean="0">
              <a:solidFill>
                <a:schemeClr val="accent4"/>
              </a:solidFill>
            </a:rPr>
            <a:t>Web aplikacija</a:t>
          </a:r>
          <a:endParaRPr lang="en-US" dirty="0">
            <a:solidFill>
              <a:schemeClr val="accent4"/>
            </a:solidFill>
          </a:endParaRPr>
        </a:p>
      </dgm:t>
    </dgm:pt>
    <dgm:pt modelId="{A8D02A92-D95A-43FA-89EC-C2659BCB74B4}" type="parTrans" cxnId="{297128EE-1E8D-4F19-99A9-24D20B8B8DEE}">
      <dgm:prSet/>
      <dgm:spPr/>
      <dgm:t>
        <a:bodyPr/>
        <a:lstStyle/>
        <a:p>
          <a:endParaRPr lang="en-US"/>
        </a:p>
      </dgm:t>
    </dgm:pt>
    <dgm:pt modelId="{8CF69FEC-4148-4199-8D68-EFD55841612F}" type="sibTrans" cxnId="{297128EE-1E8D-4F19-99A9-24D20B8B8DEE}">
      <dgm:prSet/>
      <dgm:spPr/>
      <dgm:t>
        <a:bodyPr/>
        <a:lstStyle/>
        <a:p>
          <a:endParaRPr lang="en-US"/>
        </a:p>
      </dgm:t>
    </dgm:pt>
    <dgm:pt modelId="{0746AFD6-81AF-4A03-965B-E5FD2AC99902}" type="pres">
      <dgm:prSet presAssocID="{9EFDE1E0-36B2-42FD-8BC1-DEC0FAC5CDC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8A5ADE6-C095-47F2-9BD8-3724EF926095}" type="pres">
      <dgm:prSet presAssocID="{70FEEDF0-9ED0-4D7F-AB97-F24DEA096723}" presName="Accent1" presStyleCnt="0"/>
      <dgm:spPr/>
    </dgm:pt>
    <dgm:pt modelId="{8BB83C97-51F0-45C6-863A-E48679F22BC5}" type="pres">
      <dgm:prSet presAssocID="{70FEEDF0-9ED0-4D7F-AB97-F24DEA096723}" presName="Accent" presStyleLbl="node1" presStyleIdx="0" presStyleCnt="3"/>
      <dgm:spPr/>
    </dgm:pt>
    <dgm:pt modelId="{82171282-A646-4576-AB4C-5C8A06136ED3}" type="pres">
      <dgm:prSet presAssocID="{70FEEDF0-9ED0-4D7F-AB97-F24DEA096723}" presName="Child1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101F4-B5D1-4AB7-BC83-753D06A88415}" type="pres">
      <dgm:prSet presAssocID="{70FEEDF0-9ED0-4D7F-AB97-F24DEA096723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4C8C0-A665-47B8-AD0B-A80BD66447C9}" type="pres">
      <dgm:prSet presAssocID="{902514D4-9367-48BD-AB98-415C361E8095}" presName="Accent2" presStyleCnt="0"/>
      <dgm:spPr/>
    </dgm:pt>
    <dgm:pt modelId="{12D2183B-C8C1-4ADD-8BFA-63A0024D79DB}" type="pres">
      <dgm:prSet presAssocID="{902514D4-9367-48BD-AB98-415C361E8095}" presName="Accent" presStyleLbl="node1" presStyleIdx="1" presStyleCnt="3"/>
      <dgm:spPr/>
    </dgm:pt>
    <dgm:pt modelId="{47FC99C1-6CDC-4E5F-82DC-8138B26E8725}" type="pres">
      <dgm:prSet presAssocID="{902514D4-9367-48BD-AB98-415C361E8095}" presName="Child2" presStyleLbl="revTx" presStyleIdx="2" presStyleCnt="6" custScaleX="936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AE086-AABF-4A0E-98D0-5626D79C154F}" type="pres">
      <dgm:prSet presAssocID="{902514D4-9367-48BD-AB98-415C361E8095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095C-D392-4DF1-8FBB-9D795D0570B7}" type="pres">
      <dgm:prSet presAssocID="{42DDB17B-32B6-4380-AEA0-A9CDCE0F4C58}" presName="Accent3" presStyleCnt="0"/>
      <dgm:spPr/>
    </dgm:pt>
    <dgm:pt modelId="{339FCDE6-ACB1-4FC6-B770-034DE4C59DA1}" type="pres">
      <dgm:prSet presAssocID="{42DDB17B-32B6-4380-AEA0-A9CDCE0F4C58}" presName="Accent" presStyleLbl="node1" presStyleIdx="2" presStyleCnt="3"/>
      <dgm:spPr/>
    </dgm:pt>
    <dgm:pt modelId="{4708EA16-D5C5-4EE2-8A83-5B988D03B274}" type="pres">
      <dgm:prSet presAssocID="{42DDB17B-32B6-4380-AEA0-A9CDCE0F4C58}" presName="Child3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D50E6-1C35-4B77-9E90-501897F8F6D8}" type="pres">
      <dgm:prSet presAssocID="{42DDB17B-32B6-4380-AEA0-A9CDCE0F4C58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A39D74-ACD5-4AD1-8DF9-A4C64E2726E0}" type="presOf" srcId="{42DDB17B-32B6-4380-AEA0-A9CDCE0F4C58}" destId="{6AED50E6-1C35-4B77-9E90-501897F8F6D8}" srcOrd="0" destOrd="0" presId="urn:microsoft.com/office/officeart/2009/layout/CircleArrowProcess"/>
    <dgm:cxn modelId="{716BD3C1-0FA4-44F0-91E6-F8B446A67E49}" type="presOf" srcId="{BCC44E0D-2E84-42AD-BFBC-B1DB0B59B688}" destId="{47FC99C1-6CDC-4E5F-82DC-8138B26E8725}" srcOrd="0" destOrd="0" presId="urn:microsoft.com/office/officeart/2009/layout/CircleArrowProcess"/>
    <dgm:cxn modelId="{EE2D7EB0-2491-4620-9484-128EFCB0CCFB}" srcId="{70FEEDF0-9ED0-4D7F-AB97-F24DEA096723}" destId="{3983B1D4-E9F3-40E6-BD23-7E703B845062}" srcOrd="0" destOrd="0" parTransId="{4F492F41-738A-495A-BD66-62C92425C206}" sibTransId="{C87237CF-A497-41CE-A1FA-5B148B026A29}"/>
    <dgm:cxn modelId="{EDDAC9D5-C3EF-4E7B-B964-9C3CAD533FE4}" srcId="{902514D4-9367-48BD-AB98-415C361E8095}" destId="{AD13CCF9-E354-4373-B687-C856736F1065}" srcOrd="1" destOrd="0" parTransId="{59230521-6941-404E-AB39-FD1E0D3BFD4D}" sibTransId="{B99B1752-3797-4E89-9B32-F8A8B0A94AC1}"/>
    <dgm:cxn modelId="{D9AB0AE6-F18B-4A70-BFB4-908F5D928CC4}" srcId="{42DDB17B-32B6-4380-AEA0-A9CDCE0F4C58}" destId="{8DC3B0AC-5266-485C-BEE0-5EA316ED6351}" srcOrd="0" destOrd="0" parTransId="{4AF62E0A-68C0-4E36-A271-5E981705ABD4}" sibTransId="{09B5E930-7BFA-4193-A015-8BA2F8D85EED}"/>
    <dgm:cxn modelId="{C9004133-AF49-44B6-88B8-57CEDE8D6FE3}" type="presOf" srcId="{902514D4-9367-48BD-AB98-415C361E8095}" destId="{4E0AE086-AABF-4A0E-98D0-5626D79C154F}" srcOrd="0" destOrd="0" presId="urn:microsoft.com/office/officeart/2009/layout/CircleArrowProcess"/>
    <dgm:cxn modelId="{6826F124-D552-49ED-8D68-8D170C587EC1}" type="presOf" srcId="{AD13CCF9-E354-4373-B687-C856736F1065}" destId="{47FC99C1-6CDC-4E5F-82DC-8138B26E8725}" srcOrd="0" destOrd="1" presId="urn:microsoft.com/office/officeart/2009/layout/CircleArrowProcess"/>
    <dgm:cxn modelId="{297128EE-1E8D-4F19-99A9-24D20B8B8DEE}" srcId="{42DDB17B-32B6-4380-AEA0-A9CDCE0F4C58}" destId="{12A28CF0-4E84-404B-BD05-C93E11DD70AF}" srcOrd="1" destOrd="0" parTransId="{A8D02A92-D95A-43FA-89EC-C2659BCB74B4}" sibTransId="{8CF69FEC-4148-4199-8D68-EFD55841612F}"/>
    <dgm:cxn modelId="{3064ED05-7C34-49F7-BF9D-60BA36B6C51D}" type="presOf" srcId="{9EFDE1E0-36B2-42FD-8BC1-DEC0FAC5CDC6}" destId="{0746AFD6-81AF-4A03-965B-E5FD2AC99902}" srcOrd="0" destOrd="0" presId="urn:microsoft.com/office/officeart/2009/layout/CircleArrowProcess"/>
    <dgm:cxn modelId="{B01C33A7-8A0C-4A88-A482-547561053F08}" type="presOf" srcId="{70FEEDF0-9ED0-4D7F-AB97-F24DEA096723}" destId="{2B9101F4-B5D1-4AB7-BC83-753D06A88415}" srcOrd="0" destOrd="0" presId="urn:microsoft.com/office/officeart/2009/layout/CircleArrowProcess"/>
    <dgm:cxn modelId="{08A1E01B-B7BD-45E6-B736-DFCFED367A8B}" type="presOf" srcId="{12A28CF0-4E84-404B-BD05-C93E11DD70AF}" destId="{4708EA16-D5C5-4EE2-8A83-5B988D03B274}" srcOrd="0" destOrd="1" presId="urn:microsoft.com/office/officeart/2009/layout/CircleArrowProcess"/>
    <dgm:cxn modelId="{21EFD43D-4327-44DA-9B9E-C6C681F1369C}" type="presOf" srcId="{3983B1D4-E9F3-40E6-BD23-7E703B845062}" destId="{82171282-A646-4576-AB4C-5C8A06136ED3}" srcOrd="0" destOrd="0" presId="urn:microsoft.com/office/officeart/2009/layout/CircleArrowProcess"/>
    <dgm:cxn modelId="{1B293EFC-EB57-4EFF-B746-5E727D2F34A8}" type="presOf" srcId="{8DC3B0AC-5266-485C-BEE0-5EA316ED6351}" destId="{4708EA16-D5C5-4EE2-8A83-5B988D03B274}" srcOrd="0" destOrd="0" presId="urn:microsoft.com/office/officeart/2009/layout/CircleArrowProcess"/>
    <dgm:cxn modelId="{EC73D28B-E1B0-4A21-84D6-9486C56E714D}" srcId="{9EFDE1E0-36B2-42FD-8BC1-DEC0FAC5CDC6}" destId="{902514D4-9367-48BD-AB98-415C361E8095}" srcOrd="1" destOrd="0" parTransId="{8583B2DE-149D-4FA0-B8A4-627F65C95D74}" sibTransId="{E602F495-06AD-4078-A149-C6C8558402F7}"/>
    <dgm:cxn modelId="{103B6B91-8CC9-4D40-B800-3DD59F11CB88}" srcId="{9EFDE1E0-36B2-42FD-8BC1-DEC0FAC5CDC6}" destId="{42DDB17B-32B6-4380-AEA0-A9CDCE0F4C58}" srcOrd="2" destOrd="0" parTransId="{0542F929-D3C4-4E9C-A3C8-6EF7FF18FFBD}" sibTransId="{B503D57E-B88B-42C1-9990-439FB88B1A35}"/>
    <dgm:cxn modelId="{0240566B-928D-42F9-A765-C591809AAE33}" srcId="{902514D4-9367-48BD-AB98-415C361E8095}" destId="{32EDCF16-5AA6-464A-B649-4803504CAE86}" srcOrd="2" destOrd="0" parTransId="{A1499DA9-EC04-43E6-85A8-39036BA31592}" sibTransId="{E4012107-EDD2-401B-96BA-C98454E188FA}"/>
    <dgm:cxn modelId="{91D1D1E1-44B5-4F8E-8C6F-0F363853E815}" type="presOf" srcId="{32EDCF16-5AA6-464A-B649-4803504CAE86}" destId="{47FC99C1-6CDC-4E5F-82DC-8138B26E8725}" srcOrd="0" destOrd="2" presId="urn:microsoft.com/office/officeart/2009/layout/CircleArrowProcess"/>
    <dgm:cxn modelId="{26755254-41E9-4B8D-9575-AED9C008015C}" srcId="{9EFDE1E0-36B2-42FD-8BC1-DEC0FAC5CDC6}" destId="{70FEEDF0-9ED0-4D7F-AB97-F24DEA096723}" srcOrd="0" destOrd="0" parTransId="{6A0DD80F-58E3-4F5A-8C14-0C7F080FC469}" sibTransId="{5AEE57B6-452E-4D6B-9FEC-128B713CC6B5}"/>
    <dgm:cxn modelId="{664DFF4C-E1B0-4AE3-9A2D-2413214F1402}" srcId="{902514D4-9367-48BD-AB98-415C361E8095}" destId="{BCC44E0D-2E84-42AD-BFBC-B1DB0B59B688}" srcOrd="0" destOrd="0" parTransId="{7E0E6D07-FB18-4817-BC96-566987AEC0E5}" sibTransId="{B6560097-BCA9-4F02-8ED2-12737AEC23F1}"/>
    <dgm:cxn modelId="{14375E2C-D6C5-479B-8407-A7D83D76E72A}" srcId="{70FEEDF0-9ED0-4D7F-AB97-F24DEA096723}" destId="{2A852870-B74D-459C-8F84-EFB9808C8E9B}" srcOrd="1" destOrd="0" parTransId="{00FC1841-EBE5-4A0F-B55B-2B7C57776B9B}" sibTransId="{D9151988-DAC2-4D34-9322-F9B44F78873D}"/>
    <dgm:cxn modelId="{9899A139-F359-4E6E-BE42-CED9B92A034E}" type="presOf" srcId="{2A852870-B74D-459C-8F84-EFB9808C8E9B}" destId="{82171282-A646-4576-AB4C-5C8A06136ED3}" srcOrd="0" destOrd="1" presId="urn:microsoft.com/office/officeart/2009/layout/CircleArrowProcess"/>
    <dgm:cxn modelId="{F80B6E4E-8530-407B-B095-0491343B2370}" type="presParOf" srcId="{0746AFD6-81AF-4A03-965B-E5FD2AC99902}" destId="{B8A5ADE6-C095-47F2-9BD8-3724EF926095}" srcOrd="0" destOrd="0" presId="urn:microsoft.com/office/officeart/2009/layout/CircleArrowProcess"/>
    <dgm:cxn modelId="{F4038CEC-1F82-4468-9968-6BDEB5BCB1D6}" type="presParOf" srcId="{B8A5ADE6-C095-47F2-9BD8-3724EF926095}" destId="{8BB83C97-51F0-45C6-863A-E48679F22BC5}" srcOrd="0" destOrd="0" presId="urn:microsoft.com/office/officeart/2009/layout/CircleArrowProcess"/>
    <dgm:cxn modelId="{55DC85B6-6B38-4AB7-9B24-C2B37206D323}" type="presParOf" srcId="{0746AFD6-81AF-4A03-965B-E5FD2AC99902}" destId="{82171282-A646-4576-AB4C-5C8A06136ED3}" srcOrd="1" destOrd="0" presId="urn:microsoft.com/office/officeart/2009/layout/CircleArrowProcess"/>
    <dgm:cxn modelId="{0845DD23-B2D5-47E4-8AF6-83BE4803B21A}" type="presParOf" srcId="{0746AFD6-81AF-4A03-965B-E5FD2AC99902}" destId="{2B9101F4-B5D1-4AB7-BC83-753D06A88415}" srcOrd="2" destOrd="0" presId="urn:microsoft.com/office/officeart/2009/layout/CircleArrowProcess"/>
    <dgm:cxn modelId="{66DC735F-DB28-4FEE-93F9-5048A090D69D}" type="presParOf" srcId="{0746AFD6-81AF-4A03-965B-E5FD2AC99902}" destId="{49C4C8C0-A665-47B8-AD0B-A80BD66447C9}" srcOrd="3" destOrd="0" presId="urn:microsoft.com/office/officeart/2009/layout/CircleArrowProcess"/>
    <dgm:cxn modelId="{ADACEFE1-C8DE-4AB6-BA9A-19D8325C4383}" type="presParOf" srcId="{49C4C8C0-A665-47B8-AD0B-A80BD66447C9}" destId="{12D2183B-C8C1-4ADD-8BFA-63A0024D79DB}" srcOrd="0" destOrd="0" presId="urn:microsoft.com/office/officeart/2009/layout/CircleArrowProcess"/>
    <dgm:cxn modelId="{838A538F-2E84-46BF-872C-80FD5A39DBA8}" type="presParOf" srcId="{0746AFD6-81AF-4A03-965B-E5FD2AC99902}" destId="{47FC99C1-6CDC-4E5F-82DC-8138B26E8725}" srcOrd="4" destOrd="0" presId="urn:microsoft.com/office/officeart/2009/layout/CircleArrowProcess"/>
    <dgm:cxn modelId="{303E99D1-4CC8-46C8-A33D-6B8C0A7640B1}" type="presParOf" srcId="{0746AFD6-81AF-4A03-965B-E5FD2AC99902}" destId="{4E0AE086-AABF-4A0E-98D0-5626D79C154F}" srcOrd="5" destOrd="0" presId="urn:microsoft.com/office/officeart/2009/layout/CircleArrowProcess"/>
    <dgm:cxn modelId="{66C1CF45-28B5-44CB-9914-F31D55E6D8F7}" type="presParOf" srcId="{0746AFD6-81AF-4A03-965B-E5FD2AC99902}" destId="{C57F095C-D392-4DF1-8FBB-9D795D0570B7}" srcOrd="6" destOrd="0" presId="urn:microsoft.com/office/officeart/2009/layout/CircleArrowProcess"/>
    <dgm:cxn modelId="{34B40DFA-A669-4C4C-A55C-62901B802886}" type="presParOf" srcId="{C57F095C-D392-4DF1-8FBB-9D795D0570B7}" destId="{339FCDE6-ACB1-4FC6-B770-034DE4C59DA1}" srcOrd="0" destOrd="0" presId="urn:microsoft.com/office/officeart/2009/layout/CircleArrowProcess"/>
    <dgm:cxn modelId="{959CB7DB-2576-45B4-B9B4-C093197DB65B}" type="presParOf" srcId="{0746AFD6-81AF-4A03-965B-E5FD2AC99902}" destId="{4708EA16-D5C5-4EE2-8A83-5B988D03B274}" srcOrd="7" destOrd="0" presId="urn:microsoft.com/office/officeart/2009/layout/CircleArrowProcess"/>
    <dgm:cxn modelId="{95C9BE3F-FA1A-4075-9B50-A143EF2A8060}" type="presParOf" srcId="{0746AFD6-81AF-4A03-965B-E5FD2AC99902}" destId="{6AED50E6-1C35-4B77-9E90-501897F8F6D8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C97-51F0-45C6-863A-E48679F22BC5}">
      <dsp:nvSpPr>
        <dsp:cNvPr id="0" name=""/>
        <dsp:cNvSpPr/>
      </dsp:nvSpPr>
      <dsp:spPr>
        <a:xfrm>
          <a:off x="1181402" y="0"/>
          <a:ext cx="2102698" cy="210301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171282-A646-4576-AB4C-5C8A06136ED3}">
      <dsp:nvSpPr>
        <dsp:cNvPr id="0" name=""/>
        <dsp:cNvSpPr/>
      </dsp:nvSpPr>
      <dsp:spPr>
        <a:xfrm>
          <a:off x="3284495" y="626886"/>
          <a:ext cx="1261618" cy="8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300" kern="1200" dirty="0" smtClean="0">
              <a:solidFill>
                <a:schemeClr val="accent2"/>
              </a:solidFill>
            </a:rPr>
            <a:t>Opis poslovnog procesa</a:t>
          </a:r>
          <a:endParaRPr lang="en-US" sz="1300" kern="1200" dirty="0">
            <a:solidFill>
              <a:schemeClr val="accent2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300" kern="1200" dirty="0" smtClean="0">
              <a:solidFill>
                <a:schemeClr val="accent2"/>
              </a:solidFill>
            </a:rPr>
            <a:t>Funkcionalni zahtjevi</a:t>
          </a:r>
          <a:endParaRPr lang="en-US" sz="1300" kern="1200" dirty="0">
            <a:solidFill>
              <a:schemeClr val="accent2"/>
            </a:solidFill>
          </a:endParaRPr>
        </a:p>
      </dsp:txBody>
      <dsp:txXfrm>
        <a:off x="3284495" y="626886"/>
        <a:ext cx="1261618" cy="841381"/>
      </dsp:txXfrm>
    </dsp:sp>
    <dsp:sp modelId="{2B9101F4-B5D1-4AB7-BC83-753D06A88415}">
      <dsp:nvSpPr>
        <dsp:cNvPr id="0" name=""/>
        <dsp:cNvSpPr/>
      </dsp:nvSpPr>
      <dsp:spPr>
        <a:xfrm>
          <a:off x="1646167" y="759253"/>
          <a:ext cx="1168428" cy="58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800" kern="1200" dirty="0" smtClean="0">
              <a:solidFill>
                <a:schemeClr val="accent2"/>
              </a:solidFill>
            </a:rPr>
            <a:t>Opis zadatka</a:t>
          </a:r>
          <a:endParaRPr lang="en-US" sz="1800" kern="1200" dirty="0">
            <a:solidFill>
              <a:schemeClr val="accent2"/>
            </a:solidFill>
          </a:endParaRPr>
        </a:p>
      </dsp:txBody>
      <dsp:txXfrm>
        <a:off x="1646167" y="759253"/>
        <a:ext cx="1168428" cy="584074"/>
      </dsp:txXfrm>
    </dsp:sp>
    <dsp:sp modelId="{12D2183B-C8C1-4ADD-8BFA-63A0024D79DB}">
      <dsp:nvSpPr>
        <dsp:cNvPr id="0" name=""/>
        <dsp:cNvSpPr/>
      </dsp:nvSpPr>
      <dsp:spPr>
        <a:xfrm>
          <a:off x="597385" y="1208339"/>
          <a:ext cx="2102698" cy="210301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3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FC99C1-6CDC-4E5F-82DC-8138B26E8725}">
      <dsp:nvSpPr>
        <dsp:cNvPr id="0" name=""/>
        <dsp:cNvSpPr/>
      </dsp:nvSpPr>
      <dsp:spPr>
        <a:xfrm>
          <a:off x="2740209" y="1842215"/>
          <a:ext cx="1181367" cy="8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300" kern="1200" dirty="0" err="1" smtClean="0">
              <a:solidFill>
                <a:schemeClr val="accent3"/>
              </a:solidFill>
            </a:rPr>
            <a:t>Entity</a:t>
          </a:r>
          <a:r>
            <a:rPr lang="hr-HR" sz="1300" kern="1200" dirty="0" smtClean="0">
              <a:solidFill>
                <a:schemeClr val="accent3"/>
              </a:solidFill>
            </a:rPr>
            <a:t> Framework</a:t>
          </a:r>
          <a:endParaRPr lang="en-US" sz="1300" kern="1200" dirty="0">
            <a:solidFill>
              <a:schemeClr val="accent3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300" kern="1200" dirty="0" smtClean="0">
              <a:solidFill>
                <a:schemeClr val="accent3"/>
              </a:solidFill>
            </a:rPr>
            <a:t>.NET</a:t>
          </a:r>
          <a:endParaRPr lang="en-US" sz="1300" kern="1200" dirty="0">
            <a:solidFill>
              <a:schemeClr val="accent3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300" kern="1200" dirty="0" smtClean="0">
              <a:solidFill>
                <a:schemeClr val="accent3"/>
              </a:solidFill>
            </a:rPr>
            <a:t>ASP.NET</a:t>
          </a:r>
          <a:endParaRPr lang="en-US" sz="1300" kern="1200" dirty="0">
            <a:solidFill>
              <a:schemeClr val="accent3"/>
            </a:solidFill>
          </a:endParaRPr>
        </a:p>
      </dsp:txBody>
      <dsp:txXfrm>
        <a:off x="2740209" y="1842215"/>
        <a:ext cx="1181367" cy="841381"/>
      </dsp:txXfrm>
    </dsp:sp>
    <dsp:sp modelId="{4E0AE086-AABF-4A0E-98D0-5626D79C154F}">
      <dsp:nvSpPr>
        <dsp:cNvPr id="0" name=""/>
        <dsp:cNvSpPr/>
      </dsp:nvSpPr>
      <dsp:spPr>
        <a:xfrm>
          <a:off x="1064520" y="1974582"/>
          <a:ext cx="1168428" cy="58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800" kern="1200" dirty="0" smtClean="0">
              <a:solidFill>
                <a:schemeClr val="accent3"/>
              </a:solidFill>
            </a:rPr>
            <a:t>Tehnologija</a:t>
          </a:r>
          <a:endParaRPr lang="en-US" sz="1800" kern="1200" dirty="0">
            <a:solidFill>
              <a:schemeClr val="accent3"/>
            </a:solidFill>
          </a:endParaRPr>
        </a:p>
      </dsp:txBody>
      <dsp:txXfrm>
        <a:off x="1064520" y="1974582"/>
        <a:ext cx="1168428" cy="584074"/>
      </dsp:txXfrm>
    </dsp:sp>
    <dsp:sp modelId="{339FCDE6-ACB1-4FC6-B770-034DE4C59DA1}">
      <dsp:nvSpPr>
        <dsp:cNvPr id="0" name=""/>
        <dsp:cNvSpPr/>
      </dsp:nvSpPr>
      <dsp:spPr>
        <a:xfrm>
          <a:off x="1331059" y="2561278"/>
          <a:ext cx="1806543" cy="180726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4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08EA16-D5C5-4EE2-8A83-5B988D03B274}">
      <dsp:nvSpPr>
        <dsp:cNvPr id="0" name=""/>
        <dsp:cNvSpPr/>
      </dsp:nvSpPr>
      <dsp:spPr>
        <a:xfrm>
          <a:off x="3284495" y="3057108"/>
          <a:ext cx="1261618" cy="8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300" kern="1200" dirty="0" smtClean="0">
              <a:solidFill>
                <a:schemeClr val="accent4"/>
              </a:solidFill>
            </a:rPr>
            <a:t>Baza podataka</a:t>
          </a:r>
          <a:endParaRPr lang="en-US" sz="1300" kern="1200" dirty="0">
            <a:solidFill>
              <a:schemeClr val="accent4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300" kern="1200" dirty="0" smtClean="0">
              <a:solidFill>
                <a:schemeClr val="accent4"/>
              </a:solidFill>
            </a:rPr>
            <a:t>Web aplikacija</a:t>
          </a:r>
          <a:endParaRPr lang="en-US" sz="1300" kern="1200" dirty="0">
            <a:solidFill>
              <a:schemeClr val="accent4"/>
            </a:solidFill>
          </a:endParaRPr>
        </a:p>
      </dsp:txBody>
      <dsp:txXfrm>
        <a:off x="3284495" y="3057108"/>
        <a:ext cx="1261618" cy="841381"/>
      </dsp:txXfrm>
    </dsp:sp>
    <dsp:sp modelId="{6AED50E6-1C35-4B77-9E90-501897F8F6D8}">
      <dsp:nvSpPr>
        <dsp:cNvPr id="0" name=""/>
        <dsp:cNvSpPr/>
      </dsp:nvSpPr>
      <dsp:spPr>
        <a:xfrm>
          <a:off x="1648932" y="3191659"/>
          <a:ext cx="1168428" cy="58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800" kern="1200" dirty="0" smtClean="0">
              <a:solidFill>
                <a:schemeClr val="accent4"/>
              </a:solidFill>
            </a:rPr>
            <a:t>Razvijena aplikacija</a:t>
          </a:r>
          <a:endParaRPr lang="en-US" sz="1800" kern="1200" dirty="0">
            <a:solidFill>
              <a:schemeClr val="accent4"/>
            </a:solidFill>
          </a:endParaRPr>
        </a:p>
      </dsp:txBody>
      <dsp:txXfrm>
        <a:off x="1648932" y="3191659"/>
        <a:ext cx="1168428" cy="584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FBFCC-0E31-48A0-A880-072F6899D1D6}" type="datetimeFigureOut">
              <a:rPr lang="en-US"/>
              <a:t>7/2/2014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B13EE-9412-42AB-AD24-C3CFF95C4A2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257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F6D1E-3C8D-4917-BE0E-512A8CBFBE38}" type="datetimeFigureOut">
              <a:rPr lang="en-US"/>
              <a:t>7/2/2014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C5C6B-3CDA-41FA-BD55-5A736EEBCF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423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Bilješke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720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538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7/2/2014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7/2/2014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7/2/2014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7/2/2014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7/2/2014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8801"/>
            <a:ext cx="3886200" cy="435133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7/2/2014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936" y="1681851"/>
            <a:ext cx="3867150" cy="7315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507550"/>
            <a:ext cx="3867150" cy="372825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1299" y="1681851"/>
            <a:ext cx="3868340" cy="73152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1299" y="2507550"/>
            <a:ext cx="3868340" cy="372825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7/2/2014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7/2/2014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7/2/2014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529613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7/2/2014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530852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7/2/2014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7/2/2014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3845" y="762601"/>
            <a:ext cx="7886700" cy="2011681"/>
          </a:xfrm>
        </p:spPr>
        <p:txBody>
          <a:bodyPr>
            <a:normAutofit/>
          </a:bodyPr>
          <a:lstStyle/>
          <a:p>
            <a:r>
              <a:rPr lang="hr-HR" dirty="0" smtClean="0"/>
              <a:t>Web aplikacija za</a:t>
            </a:r>
            <a:br>
              <a:rPr lang="hr-HR" dirty="0" smtClean="0"/>
            </a:br>
            <a:r>
              <a:rPr lang="hr-HR" dirty="0" smtClean="0"/>
              <a:t>poslovanje servisnih</a:t>
            </a:r>
            <a:br>
              <a:rPr lang="hr-HR" dirty="0" smtClean="0"/>
            </a:br>
            <a:r>
              <a:rPr lang="hr-HR" dirty="0" smtClean="0"/>
              <a:t>radionica</a:t>
            </a:r>
            <a:endParaRPr lang="en-US" dirty="0"/>
          </a:p>
        </p:txBody>
      </p:sp>
      <p:graphicFrame>
        <p:nvGraphicFramePr>
          <p:cNvPr id="5" name="Diagram 4" descr="Circle Arrow Process" title="SmartArt"/>
          <p:cNvGraphicFramePr/>
          <p:nvPr>
            <p:extLst>
              <p:ext uri="{D42A27DB-BD31-4B8C-83A1-F6EECF244321}">
                <p14:modId xmlns:p14="http://schemas.microsoft.com/office/powerpoint/2010/main" val="776487873"/>
              </p:ext>
            </p:extLst>
          </p:nvPr>
        </p:nvGraphicFramePr>
        <p:xfrm>
          <a:off x="3826764" y="1117854"/>
          <a:ext cx="5143500" cy="4368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3845" y="5152523"/>
            <a:ext cx="30558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100" b="1" dirty="0" smtClean="0">
                <a:latin typeface="+mj-lt"/>
              </a:rPr>
              <a:t>Antonija Mandić</a:t>
            </a:r>
            <a:endParaRPr lang="hr-HR" sz="21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63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4964"/>
            <a:ext cx="9144000" cy="308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990"/>
            <a:ext cx="9144000" cy="25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3947"/>
            <a:ext cx="9144000" cy="36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309"/>
            <a:ext cx="9144000" cy="34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227"/>
            <a:ext cx="9144000" cy="383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1226"/>
            <a:ext cx="9144000" cy="29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460"/>
            <a:ext cx="9144000" cy="55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306"/>
            <a:ext cx="9144000" cy="54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poslovnog procesa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accent2"/>
                </a:solidFill>
              </a:rPr>
              <a:t>Poslovanje servisnih radionica</a:t>
            </a:r>
          </a:p>
          <a:p>
            <a:r>
              <a:rPr lang="hr-HR" dirty="0" smtClean="0">
                <a:solidFill>
                  <a:schemeClr val="accent2"/>
                </a:solidFill>
              </a:rPr>
              <a:t>Vrlo široko područje</a:t>
            </a:r>
          </a:p>
          <a:p>
            <a:r>
              <a:rPr lang="hr-HR" dirty="0" smtClean="0">
                <a:solidFill>
                  <a:schemeClr val="accent2"/>
                </a:solidFill>
              </a:rPr>
              <a:t>Pokriveno od otvaranja radnog naloga do izdavanja računa</a:t>
            </a:r>
            <a:endParaRPr lang="hr-H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9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Funkcionalni zahtjevi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accent2"/>
                </a:solidFill>
              </a:rPr>
              <a:t>Radnici</a:t>
            </a:r>
          </a:p>
          <a:p>
            <a:r>
              <a:rPr lang="hr-HR" dirty="0" smtClean="0">
                <a:solidFill>
                  <a:schemeClr val="accent2"/>
                </a:solidFill>
              </a:rPr>
              <a:t>Organizacijske jedinice</a:t>
            </a:r>
          </a:p>
          <a:p>
            <a:r>
              <a:rPr lang="hr-HR" dirty="0" smtClean="0">
                <a:solidFill>
                  <a:schemeClr val="accent2"/>
                </a:solidFill>
              </a:rPr>
              <a:t>Poslovni partneri</a:t>
            </a:r>
          </a:p>
          <a:p>
            <a:r>
              <a:rPr lang="hr-HR" dirty="0" smtClean="0">
                <a:solidFill>
                  <a:schemeClr val="accent2"/>
                </a:solidFill>
              </a:rPr>
              <a:t>Radni nalozi</a:t>
            </a:r>
          </a:p>
          <a:p>
            <a:r>
              <a:rPr lang="hr-HR" dirty="0" smtClean="0">
                <a:solidFill>
                  <a:schemeClr val="accent2"/>
                </a:solidFill>
              </a:rPr>
              <a:t>Radni sati</a:t>
            </a:r>
          </a:p>
          <a:p>
            <a:r>
              <a:rPr lang="hr-HR" dirty="0" smtClean="0">
                <a:solidFill>
                  <a:schemeClr val="accent2"/>
                </a:solidFill>
              </a:rPr>
              <a:t>Zahtjevnice</a:t>
            </a:r>
          </a:p>
          <a:p>
            <a:r>
              <a:rPr lang="hr-HR" dirty="0" smtClean="0">
                <a:solidFill>
                  <a:schemeClr val="accent2"/>
                </a:solidFill>
              </a:rPr>
              <a:t>Izdatnice</a:t>
            </a:r>
          </a:p>
          <a:p>
            <a:r>
              <a:rPr lang="hr-HR" dirty="0" smtClean="0">
                <a:solidFill>
                  <a:schemeClr val="accent2"/>
                </a:solidFill>
              </a:rPr>
              <a:t>Artikli na skladištu</a:t>
            </a:r>
          </a:p>
          <a:p>
            <a:r>
              <a:rPr lang="hr-HR" dirty="0" smtClean="0">
                <a:solidFill>
                  <a:schemeClr val="accent2"/>
                </a:solidFill>
              </a:rPr>
              <a:t>Ostali troškovi</a:t>
            </a:r>
          </a:p>
          <a:p>
            <a:r>
              <a:rPr lang="hr-HR" dirty="0" smtClean="0">
                <a:solidFill>
                  <a:schemeClr val="accent2"/>
                </a:solidFill>
              </a:rPr>
              <a:t>Računi</a:t>
            </a:r>
          </a:p>
          <a:p>
            <a:r>
              <a:rPr lang="hr-HR" dirty="0" err="1" smtClean="0">
                <a:solidFill>
                  <a:schemeClr val="accent2"/>
                </a:solidFill>
              </a:rPr>
              <a:t>Šifrarnici</a:t>
            </a:r>
            <a:endParaRPr lang="hr-HR" dirty="0" smtClean="0">
              <a:solidFill>
                <a:schemeClr val="accent2"/>
              </a:solidFill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514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.NET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accent3"/>
                </a:solidFill>
              </a:rPr>
              <a:t>Razvijen od strane Microsofta</a:t>
            </a:r>
          </a:p>
          <a:p>
            <a:r>
              <a:rPr lang="hr-HR" dirty="0" err="1" smtClean="0">
                <a:solidFill>
                  <a:schemeClr val="accent3"/>
                </a:solidFill>
              </a:rPr>
              <a:t>Common</a:t>
            </a:r>
            <a:r>
              <a:rPr lang="hr-HR" dirty="0" smtClean="0">
                <a:solidFill>
                  <a:schemeClr val="accent3"/>
                </a:solidFill>
              </a:rPr>
              <a:t> </a:t>
            </a:r>
            <a:r>
              <a:rPr lang="hr-HR" dirty="0" err="1" smtClean="0">
                <a:solidFill>
                  <a:schemeClr val="accent3"/>
                </a:solidFill>
              </a:rPr>
              <a:t>Language</a:t>
            </a:r>
            <a:r>
              <a:rPr lang="hr-HR" dirty="0" smtClean="0">
                <a:solidFill>
                  <a:schemeClr val="accent3"/>
                </a:solidFill>
              </a:rPr>
              <a:t> </a:t>
            </a:r>
            <a:r>
              <a:rPr lang="hr-HR" dirty="0" err="1" smtClean="0">
                <a:solidFill>
                  <a:schemeClr val="accent3"/>
                </a:solidFill>
              </a:rPr>
              <a:t>Runtime</a:t>
            </a:r>
            <a:r>
              <a:rPr lang="hr-HR" dirty="0" smtClean="0">
                <a:solidFill>
                  <a:schemeClr val="accent3"/>
                </a:solidFill>
              </a:rPr>
              <a:t> (CLR)</a:t>
            </a:r>
          </a:p>
          <a:p>
            <a:r>
              <a:rPr lang="hr-HR" dirty="0" smtClean="0">
                <a:solidFill>
                  <a:schemeClr val="accent3"/>
                </a:solidFill>
              </a:rPr>
              <a:t>Framework </a:t>
            </a:r>
            <a:r>
              <a:rPr lang="hr-HR" dirty="0" err="1" smtClean="0">
                <a:solidFill>
                  <a:schemeClr val="accent3"/>
                </a:solidFill>
              </a:rPr>
              <a:t>Class</a:t>
            </a:r>
            <a:r>
              <a:rPr lang="hr-HR" dirty="0" smtClean="0">
                <a:solidFill>
                  <a:schemeClr val="accent3"/>
                </a:solidFill>
              </a:rPr>
              <a:t> </a:t>
            </a:r>
            <a:r>
              <a:rPr lang="hr-HR" dirty="0" err="1" smtClean="0">
                <a:solidFill>
                  <a:schemeClr val="accent3"/>
                </a:solidFill>
              </a:rPr>
              <a:t>Library</a:t>
            </a:r>
            <a:r>
              <a:rPr lang="hr-HR" dirty="0" smtClean="0">
                <a:solidFill>
                  <a:schemeClr val="accent3"/>
                </a:solidFill>
              </a:rPr>
              <a:t> (FCL)</a:t>
            </a:r>
            <a:endParaRPr lang="hr-H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accent3"/>
                </a:solidFill>
              </a:rPr>
              <a:t>Dio .NET radnog okvira</a:t>
            </a:r>
          </a:p>
          <a:p>
            <a:r>
              <a:rPr lang="hr-HR" dirty="0" smtClean="0">
                <a:solidFill>
                  <a:schemeClr val="accent3"/>
                </a:solidFill>
              </a:rPr>
              <a:t>Razvoj web stranica i web usluga</a:t>
            </a:r>
          </a:p>
          <a:p>
            <a:r>
              <a:rPr lang="hr-HR" dirty="0" smtClean="0">
                <a:solidFill>
                  <a:schemeClr val="accent3"/>
                </a:solidFill>
              </a:rPr>
              <a:t>ASP.NET MVC, ASP.NET Web </a:t>
            </a:r>
            <a:r>
              <a:rPr lang="hr-HR" dirty="0" err="1" smtClean="0">
                <a:solidFill>
                  <a:schemeClr val="accent3"/>
                </a:solidFill>
              </a:rPr>
              <a:t>Pages</a:t>
            </a:r>
            <a:r>
              <a:rPr lang="hr-HR" dirty="0" smtClean="0">
                <a:solidFill>
                  <a:schemeClr val="accent3"/>
                </a:solidFill>
              </a:rPr>
              <a:t>, ASP.NET Single </a:t>
            </a:r>
            <a:r>
              <a:rPr lang="hr-HR" dirty="0" err="1" smtClean="0">
                <a:solidFill>
                  <a:schemeClr val="accent3"/>
                </a:solidFill>
              </a:rPr>
              <a:t>Page</a:t>
            </a:r>
            <a:r>
              <a:rPr lang="hr-HR" dirty="0" smtClean="0">
                <a:solidFill>
                  <a:schemeClr val="accent3"/>
                </a:solidFill>
              </a:rPr>
              <a:t> </a:t>
            </a:r>
            <a:r>
              <a:rPr lang="hr-HR" dirty="0" err="1" smtClean="0">
                <a:solidFill>
                  <a:schemeClr val="accent3"/>
                </a:solidFill>
              </a:rPr>
              <a:t>Applications</a:t>
            </a:r>
            <a:r>
              <a:rPr lang="hr-HR" dirty="0" smtClean="0">
                <a:solidFill>
                  <a:schemeClr val="accent3"/>
                </a:solidFill>
              </a:rPr>
              <a:t>, ASP.NET Web </a:t>
            </a:r>
            <a:r>
              <a:rPr lang="hr-HR" dirty="0" err="1" smtClean="0">
                <a:solidFill>
                  <a:schemeClr val="accent3"/>
                </a:solidFill>
              </a:rPr>
              <a:t>Forms</a:t>
            </a:r>
            <a:endParaRPr lang="hr-HR" dirty="0" smtClean="0">
              <a:solidFill>
                <a:schemeClr val="accent3"/>
              </a:solidFill>
            </a:endParaRPr>
          </a:p>
          <a:p>
            <a:r>
              <a:rPr lang="hr-HR" dirty="0" err="1">
                <a:solidFill>
                  <a:schemeClr val="accent3"/>
                </a:solidFill>
              </a:rPr>
              <a:t>Rapid</a:t>
            </a:r>
            <a:r>
              <a:rPr lang="hr-HR" dirty="0">
                <a:solidFill>
                  <a:schemeClr val="accent3"/>
                </a:solidFill>
              </a:rPr>
              <a:t> </a:t>
            </a:r>
            <a:r>
              <a:rPr lang="hr-HR" dirty="0" err="1">
                <a:solidFill>
                  <a:schemeClr val="accent3"/>
                </a:solidFill>
              </a:rPr>
              <a:t>Application</a:t>
            </a:r>
            <a:r>
              <a:rPr lang="hr-HR" dirty="0">
                <a:solidFill>
                  <a:schemeClr val="accent3"/>
                </a:solidFill>
              </a:rPr>
              <a:t> Development (RAD)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5" y="3940302"/>
            <a:ext cx="7365147" cy="11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Entity</a:t>
            </a:r>
            <a:r>
              <a:rPr lang="hr-HR" dirty="0" smtClean="0"/>
              <a:t> Framework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/>
                </a:solidFill>
              </a:rPr>
              <a:t>Dio ADO.NET razvojnog </a:t>
            </a:r>
            <a:r>
              <a:rPr lang="hr-HR" dirty="0" smtClean="0">
                <a:solidFill>
                  <a:schemeClr val="accent3"/>
                </a:solidFill>
              </a:rPr>
              <a:t>okvira</a:t>
            </a:r>
            <a:endParaRPr lang="hr-HR" dirty="0">
              <a:solidFill>
                <a:schemeClr val="accent3"/>
              </a:solidFill>
            </a:endParaRPr>
          </a:p>
          <a:p>
            <a:r>
              <a:rPr lang="hr-HR" dirty="0" smtClean="0">
                <a:solidFill>
                  <a:schemeClr val="accent3"/>
                </a:solidFill>
              </a:rPr>
              <a:t>Objektno-relacijsko </a:t>
            </a:r>
            <a:r>
              <a:rPr lang="hr-HR" dirty="0" err="1" smtClean="0">
                <a:solidFill>
                  <a:schemeClr val="accent3"/>
                </a:solidFill>
              </a:rPr>
              <a:t>mapiranje</a:t>
            </a:r>
            <a:r>
              <a:rPr lang="hr-HR" dirty="0" smtClean="0">
                <a:solidFill>
                  <a:schemeClr val="accent3"/>
                </a:solidFill>
              </a:rPr>
              <a:t> (ORM)</a:t>
            </a:r>
          </a:p>
          <a:p>
            <a:r>
              <a:rPr lang="hr-HR" dirty="0" smtClean="0">
                <a:solidFill>
                  <a:schemeClr val="accent3"/>
                </a:solidFill>
              </a:rPr>
              <a:t>Dozvoljava programeru </a:t>
            </a:r>
            <a:r>
              <a:rPr lang="hr-HR" dirty="0" smtClean="0">
                <a:solidFill>
                  <a:schemeClr val="accent3"/>
                </a:solidFill>
              </a:rPr>
              <a:t>višu razinu </a:t>
            </a:r>
            <a:r>
              <a:rPr lang="hr-HR" dirty="0" smtClean="0">
                <a:solidFill>
                  <a:schemeClr val="accent3"/>
                </a:solidFill>
              </a:rPr>
              <a:t>apstrakcije</a:t>
            </a:r>
            <a:endParaRPr lang="hr-HR" dirty="0">
              <a:solidFill>
                <a:schemeClr val="accent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2" y="3165823"/>
            <a:ext cx="4486901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2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Baza podataka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accent4"/>
                </a:solidFill>
              </a:rPr>
              <a:t>SQL Server 2012</a:t>
            </a:r>
          </a:p>
          <a:p>
            <a:r>
              <a:rPr lang="hr-HR" dirty="0" smtClean="0">
                <a:solidFill>
                  <a:schemeClr val="accent4"/>
                </a:solidFill>
              </a:rPr>
              <a:t>Relacijska baza podataka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" y="365760"/>
            <a:ext cx="9144000" cy="605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1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aplikacija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accent4"/>
                </a:solidFill>
              </a:rPr>
              <a:t>Dostupnost</a:t>
            </a:r>
          </a:p>
          <a:p>
            <a:r>
              <a:rPr lang="hr-HR" dirty="0" smtClean="0">
                <a:solidFill>
                  <a:schemeClr val="accent4"/>
                </a:solidFill>
              </a:rPr>
              <a:t>Neovisnost o platformi</a:t>
            </a:r>
          </a:p>
          <a:p>
            <a:r>
              <a:rPr lang="hr-HR" dirty="0" smtClean="0">
                <a:solidFill>
                  <a:schemeClr val="accent4"/>
                </a:solidFill>
              </a:rPr>
              <a:t>Izmjene se rade na serveru</a:t>
            </a:r>
          </a:p>
          <a:p>
            <a:endParaRPr lang="hr-HR" dirty="0">
              <a:solidFill>
                <a:schemeClr val="accent4"/>
              </a:solidFill>
            </a:endParaRPr>
          </a:p>
          <a:p>
            <a:r>
              <a:rPr lang="hr-HR" dirty="0" smtClean="0">
                <a:solidFill>
                  <a:schemeClr val="accent4"/>
                </a:solidFill>
              </a:rPr>
              <a:t>Sigurnost</a:t>
            </a:r>
          </a:p>
          <a:p>
            <a:r>
              <a:rPr lang="hr-HR" dirty="0" smtClean="0">
                <a:solidFill>
                  <a:schemeClr val="accent4"/>
                </a:solidFill>
              </a:rPr>
              <a:t>Potreban je pristup internetu</a:t>
            </a:r>
          </a:p>
          <a:p>
            <a:endParaRPr lang="hr-HR" dirty="0" smtClean="0"/>
          </a:p>
          <a:p>
            <a:endParaRPr lang="hr-HR" dirty="0" smtClean="0"/>
          </a:p>
          <a:p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" y="779828"/>
            <a:ext cx="9144000" cy="52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3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1419"/>
            <a:ext cx="9144000" cy="31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03 16x9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DBDFAA-5DAE-4B25-8F84-56997B5A60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Circle Arrow Process Chart SmartArt Slide (blue-green on black, widescreen)</Template>
  <TotalTime>0</TotalTime>
  <Words>155</Words>
  <Application>Microsoft Office PowerPoint</Application>
  <PresentationFormat>On-screen Show (4:3)</PresentationFormat>
  <Paragraphs>55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Process 03 16x9</vt:lpstr>
      <vt:lpstr>Web aplikacija za poslovanje servisnih radionica</vt:lpstr>
      <vt:lpstr>Opis poslovnog procesa</vt:lpstr>
      <vt:lpstr>Funkcionalni zahtjevi</vt:lpstr>
      <vt:lpstr>.NET</vt:lpstr>
      <vt:lpstr>ASP.NET</vt:lpstr>
      <vt:lpstr>Entity Framework</vt:lpstr>
      <vt:lpstr>Baza podataka</vt:lpstr>
      <vt:lpstr>Web aplikacija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2014-07-01T10:48:20Z</dcterms:created>
  <dcterms:modified xsi:type="dcterms:W3CDTF">2014-07-02T00:13:29Z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TC028889129991</vt:lpwstr>
  </property>
</Properties>
</file>