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4" r:id="rId4"/>
    <p:sldId id="257" r:id="rId5"/>
    <p:sldId id="258" r:id="rId6"/>
    <p:sldId id="259" r:id="rId7"/>
    <p:sldId id="260" r:id="rId8"/>
    <p:sldId id="286" r:id="rId9"/>
    <p:sldId id="276" r:id="rId10"/>
    <p:sldId id="262" r:id="rId11"/>
    <p:sldId id="261" r:id="rId12"/>
    <p:sldId id="263" r:id="rId13"/>
    <p:sldId id="264" r:id="rId14"/>
    <p:sldId id="265" r:id="rId15"/>
    <p:sldId id="266" r:id="rId16"/>
    <p:sldId id="280" r:id="rId17"/>
    <p:sldId id="281" r:id="rId18"/>
    <p:sldId id="277" r:id="rId19"/>
    <p:sldId id="279" r:id="rId20"/>
    <p:sldId id="267" r:id="rId21"/>
    <p:sldId id="268" r:id="rId22"/>
    <p:sldId id="278" r:id="rId23"/>
    <p:sldId id="283" r:id="rId24"/>
    <p:sldId id="287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FDD1-80BF-B0E2-DB53-0474A6D6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4C4A-EA41-4D3B-F2C0-9B49A7CF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6571-D840-CA2B-4732-DEC3E287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7459-F0E3-16DA-826B-4A9E2038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5C08-63E7-570A-648C-0D9ECEE5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216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C940-3C86-7DFC-5DA3-3E762783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7A9A-1A03-1FA5-F262-5BB6D33B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E62B-4328-235D-D489-174EC5BD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F1D1-52D5-EE36-A803-0B03694D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2912-33F5-6EBD-6E68-E5F88B9E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56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3D5C0-5544-C779-2D4D-75CEC38A1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58B3-B9A3-73A8-270D-E66977645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9764-2A7F-7676-6C77-7BAC858E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F059-10CB-E511-DDEF-67E133F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5B00-F473-8BAE-1BED-4F59B15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D080-B5C9-19E8-4D59-733C37D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BE7-C6C4-B224-621A-9732BFD8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BA78-6B9D-651A-69DC-19724B2C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9076-C009-E7B5-3D0F-90402DCE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1A82-E9DD-3F85-FF0C-FB84A08C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58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783-A98E-CCD6-FB8E-A7A264E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3024-845D-73EE-E36F-A0636976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1669-D345-924C-D3D0-D5F05BCE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2653-4903-7040-2E0A-74DA7683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1A0C-1140-1B1A-721E-B37418D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016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5B4-5346-B044-2638-5044E661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22E0-D31C-8A18-049E-FFCF4F39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BE73B-B9D2-D930-0613-DD5132E0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9A29-7B0B-1AC4-CA19-4BC1D9F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7FE9-A282-3E55-5580-A4FE0D42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9F95-DE07-7981-980D-4C727AF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98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7916-DCBB-F32F-8A00-F3A615D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CD16-3616-9EB5-6FCB-1454CDC0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D82E-24A5-284B-13A9-B3BB7BAE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38147-79A6-2EC0-2F17-CF8335319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49A0A-73BD-1362-39C2-67AC0B5A4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D7273-DDD6-CBF1-2034-F34243F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4458-0CF8-E297-1DB3-19DDA460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96159-8B0E-1F30-5682-C2B3E1E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07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E0C3-B451-1D56-4B99-4021D062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F844D-8130-23FA-25A6-F678BDA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90B55-3334-56CC-7CA4-F9AC35DD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B5F49-7C82-95AF-3B3A-62E06A1B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70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9B9A5-F4D9-FE64-D887-0D57A389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C91F9-EB94-9621-8699-F99D746A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564C-14DA-CAAD-82B7-792FA3D4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41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A816-F43C-A8BB-90FA-8836095E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8840-655E-03A3-EF14-2E39D3A3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44110-4089-0AD1-3F2C-599FD7CB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B2853-99E9-D2C6-0A05-ECDDF3B7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2980-EA15-2667-4BEF-2357306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F627F-F324-88D1-EB82-60831BF0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05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0BD-623E-5413-F97F-F80A049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08E4B-A40C-C732-1490-E988D41F9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CE35C-0A8C-7512-F2B5-CE4B6D3B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2A6B-7FB0-5A3B-9A49-10FE09F2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B2C19-BED2-7EF1-0E78-AB94D78F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AB24-4164-14F7-2470-286D8F2A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36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41098-F224-C389-50D6-2FC78599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32794-16AD-E347-1284-C1DA7607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CCB4-338C-9189-C2D7-1EFD695EC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A9E5-796B-4AD6-82A3-919402008CD3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74FD-7359-16DF-02E9-D44A6F5F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8536-1305-E81A-0CFA-09A14EAD7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4E34-B5B3-47DD-AD46-D7D6B23AA15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20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DE1-BDB9-2D45-557F-1AECFBD20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BI17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606D-CCE7-9568-7AFD-576B3028C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MISHCHENKO ANTON</a:t>
            </a:r>
            <a:endParaRPr lang="uk-UA" dirty="0"/>
          </a:p>
        </p:txBody>
      </p:sp>
      <p:pic>
        <p:nvPicPr>
          <p:cNvPr id="1028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7F949CBE-CB08-E9BC-A1DB-0DC5AA43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6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EA-5AC9-26A7-31B3-AB3CCEE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96D-F1ED-C224-A859-C74AED5C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Аналіз «технічної» частини</a:t>
            </a:r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E06935C2-6A07-E7AE-3C5C-8751AD66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707A-72C5-38F7-278F-7AFE5D7E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0" y="3429000"/>
            <a:ext cx="1980935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53C5D-D580-2455-3536-F8B6CDC7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875" y="3429000"/>
            <a:ext cx="3093028" cy="2747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5EA51-19B4-58FD-F44C-AF966C270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818" y="3429000"/>
            <a:ext cx="5019902" cy="1988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C8932-1B80-673B-37D7-ACADAAF2582E}"/>
              </a:ext>
            </a:extLst>
          </p:cNvPr>
          <p:cNvSpPr txBox="1"/>
          <p:nvPr/>
        </p:nvSpPr>
        <p:spPr>
          <a:xfrm>
            <a:off x="539620" y="2807534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Кількість пропусків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5660C-0BCC-563C-6ABE-17AAF384C16C}"/>
              </a:ext>
            </a:extLst>
          </p:cNvPr>
          <p:cNvSpPr txBox="1"/>
          <p:nvPr/>
        </p:nvSpPr>
        <p:spPr>
          <a:xfrm>
            <a:off x="3456813" y="2669034"/>
            <a:ext cx="216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Кількість товарів по </a:t>
            </a:r>
            <a:br>
              <a:rPr lang="uk-UA" dirty="0"/>
            </a:br>
            <a:r>
              <a:rPr lang="uk-UA" dirty="0"/>
              <a:t>категоріям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9811E-8B40-7D94-AFED-2447AA2A0B2E}"/>
              </a:ext>
            </a:extLst>
          </p:cNvPr>
          <p:cNvSpPr txBox="1"/>
          <p:nvPr/>
        </p:nvSpPr>
        <p:spPr>
          <a:xfrm>
            <a:off x="8630588" y="2807533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Топ 5 товарів</a:t>
            </a:r>
          </a:p>
        </p:txBody>
      </p:sp>
    </p:spTree>
    <p:extLst>
      <p:ext uri="{BB962C8B-B14F-4D97-AF65-F5344CB8AC3E}">
        <p14:creationId xmlns:p14="http://schemas.microsoft.com/office/powerpoint/2010/main" val="16028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EA-5AC9-26A7-31B3-AB3CCEE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96D-F1ED-C224-A859-C74AED5C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Аналіз </a:t>
            </a:r>
            <a:r>
              <a:rPr lang="uk-UA" dirty="0" err="1"/>
              <a:t>датасету</a:t>
            </a:r>
            <a:r>
              <a:rPr lang="uk-UA" dirty="0"/>
              <a:t>: 14 колонок, 3694 значень</a:t>
            </a:r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A4F19287-3D52-BC1E-2678-3C7BAE47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3956E2-38DB-8B15-6502-6918266A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9" y="3510578"/>
            <a:ext cx="4573556" cy="2336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50CCDA-BF98-C663-61DA-7FA0DBF1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0" y="3429000"/>
            <a:ext cx="4712154" cy="2873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29EE6C-A68D-62C0-52D7-347CB02312E6}"/>
              </a:ext>
            </a:extLst>
          </p:cNvPr>
          <p:cNvSpPr txBox="1"/>
          <p:nvPr/>
        </p:nvSpPr>
        <p:spPr>
          <a:xfrm>
            <a:off x="1789830" y="2811836"/>
            <a:ext cx="175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Розподіл по ціні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F4EC8-52F3-9205-CF06-EDE809904DB0}"/>
              </a:ext>
            </a:extLst>
          </p:cNvPr>
          <p:cNvSpPr txBox="1"/>
          <p:nvPr/>
        </p:nvSpPr>
        <p:spPr>
          <a:xfrm>
            <a:off x="8007434" y="2807534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Розподіл по категоріям</a:t>
            </a:r>
          </a:p>
        </p:txBody>
      </p:sp>
    </p:spTree>
    <p:extLst>
      <p:ext uri="{BB962C8B-B14F-4D97-AF65-F5344CB8AC3E}">
        <p14:creationId xmlns:p14="http://schemas.microsoft.com/office/powerpoint/2010/main" val="24247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Аналізуємо залежності в </a:t>
            </a:r>
            <a:r>
              <a:rPr lang="uk-UA" dirty="0" err="1"/>
              <a:t>датасеті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1316C-FA1C-E8C3-18E5-1D523446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8024"/>
            <a:ext cx="3774871" cy="3063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1D87B-0089-EB4E-DCDE-B0F89DEF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88" y="3625429"/>
            <a:ext cx="6905238" cy="2321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CD03D-7F25-DE5E-8EAB-1154ED9B009C}"/>
              </a:ext>
            </a:extLst>
          </p:cNvPr>
          <p:cNvSpPr txBox="1"/>
          <p:nvPr/>
        </p:nvSpPr>
        <p:spPr>
          <a:xfrm>
            <a:off x="1584556" y="274375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Матриця кореляції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40AAE-5B24-87DC-4F9A-72D9CD0FA025}"/>
              </a:ext>
            </a:extLst>
          </p:cNvPr>
          <p:cNvSpPr txBox="1"/>
          <p:nvPr/>
        </p:nvSpPr>
        <p:spPr>
          <a:xfrm>
            <a:off x="7467764" y="2743755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Аналізуємо викиди</a:t>
            </a:r>
          </a:p>
        </p:txBody>
      </p:sp>
      <p:pic>
        <p:nvPicPr>
          <p:cNvPr id="12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8A4FFDD2-4188-BD7B-A276-5F58B8C7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Підготовка до машинного навчання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A0DFC-5832-22DB-81C5-6F261930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" y="3180596"/>
            <a:ext cx="4748280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9CCB0-F8D6-F77D-5A8F-C9349E6A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453" y="3139589"/>
            <a:ext cx="5373397" cy="71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14132-8362-6302-6C44-CE555F1750CA}"/>
              </a:ext>
            </a:extLst>
          </p:cNvPr>
          <p:cNvSpPr txBox="1"/>
          <p:nvPr/>
        </p:nvSpPr>
        <p:spPr>
          <a:xfrm>
            <a:off x="838200" y="2429731"/>
            <a:ext cx="359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Нормалізуємо колонку дизайнерів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49511-B24B-6D32-F8BA-C519941F7776}"/>
              </a:ext>
            </a:extLst>
          </p:cNvPr>
          <p:cNvSpPr txBox="1"/>
          <p:nvPr/>
        </p:nvSpPr>
        <p:spPr>
          <a:xfrm>
            <a:off x="7411889" y="2429731"/>
            <a:ext cx="26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Видаляємо зайві колонки</a:t>
            </a:r>
          </a:p>
        </p:txBody>
      </p:sp>
      <p:pic>
        <p:nvPicPr>
          <p:cNvPr id="10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24613E19-6BDB-E12B-7C1E-594C9D1A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B6F4A-C435-7DA4-0418-D89439C4A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2" y="4728720"/>
            <a:ext cx="4543606" cy="20523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1B34A-9F8B-0FD1-4957-1BC81948FAE9}"/>
              </a:ext>
            </a:extLst>
          </p:cNvPr>
          <p:cNvSpPr txBox="1"/>
          <p:nvPr/>
        </p:nvSpPr>
        <p:spPr>
          <a:xfrm>
            <a:off x="5359051" y="4113027"/>
            <a:ext cx="680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Заповнюємо пропуски за допомогою </a:t>
            </a:r>
            <a:r>
              <a:rPr lang="uk-UA" dirty="0" err="1"/>
              <a:t>медіаних</a:t>
            </a:r>
            <a:r>
              <a:rPr lang="uk-UA" dirty="0"/>
              <a:t> та середніх значень</a:t>
            </a:r>
          </a:p>
        </p:txBody>
      </p:sp>
    </p:spTree>
    <p:extLst>
      <p:ext uri="{BB962C8B-B14F-4D97-AF65-F5344CB8AC3E}">
        <p14:creationId xmlns:p14="http://schemas.microsoft.com/office/powerpoint/2010/main" val="262588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Гіпотеза 1: якщо є наявність вибору кольору – товар дорожчий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Аналіз моделі:</a:t>
            </a:r>
          </a:p>
          <a:p>
            <a:r>
              <a:rPr lang="en-US" dirty="0"/>
              <a:t>R^2 = 0.69769 ~ 0.7 - </a:t>
            </a:r>
            <a:r>
              <a:rPr lang="uk-UA" dirty="0"/>
              <a:t>ідеальне значення = 1</a:t>
            </a:r>
          </a:p>
          <a:p>
            <a:r>
              <a:rPr lang="en-US" dirty="0"/>
              <a:t>MAE = 411.45555 ~ 411.5. </a:t>
            </a:r>
            <a:r>
              <a:rPr lang="uk-UA" dirty="0"/>
              <a:t>Це означає, що наша модель в середньому помиляється на 411,5$ від її фактичної ціни. Менше значення </a:t>
            </a:r>
            <a:r>
              <a:rPr lang="en-US" dirty="0"/>
              <a:t>MAE </a:t>
            </a:r>
            <a:r>
              <a:rPr lang="uk-UA" dirty="0"/>
              <a:t>вказує на більш точні передбачення моделі.</a:t>
            </a:r>
          </a:p>
          <a:p>
            <a:r>
              <a:rPr lang="en-US" dirty="0"/>
              <a:t>MSE = 27.84 - </a:t>
            </a:r>
            <a:r>
              <a:rPr lang="uk-UA" dirty="0"/>
              <a:t>ідеальне значення = 0</a:t>
            </a:r>
          </a:p>
          <a:p>
            <a:r>
              <a:rPr lang="uk-UA" dirty="0"/>
              <a:t>Середня абсолютна відносна похибка (</a:t>
            </a:r>
            <a:r>
              <a:rPr lang="en-US" dirty="0"/>
              <a:t>MAPE = 132.6). </a:t>
            </a:r>
            <a:r>
              <a:rPr lang="uk-UA" dirty="0"/>
              <a:t>Показує на велику відсоткову середню похибку.</a:t>
            </a:r>
          </a:p>
          <a:p>
            <a:r>
              <a:rPr lang="uk-UA" dirty="0"/>
              <a:t>Висновок: Модель можна покращити</a:t>
            </a:r>
          </a:p>
          <a:p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F4203255-FD2A-AC5C-8840-2D936DD0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0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816" cy="4351338"/>
          </a:xfrm>
        </p:spPr>
        <p:txBody>
          <a:bodyPr/>
          <a:lstStyle/>
          <a:p>
            <a:r>
              <a:rPr lang="uk-UA" dirty="0"/>
              <a:t>Гіпотеза 2: </a:t>
            </a:r>
            <a:r>
              <a:rPr lang="ru-RU" dirty="0" err="1"/>
              <a:t>товари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кольорів</a:t>
            </a:r>
            <a:r>
              <a:rPr lang="ru-RU" dirty="0"/>
              <a:t> та/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продаються</a:t>
            </a:r>
            <a:r>
              <a:rPr lang="ru-RU" dirty="0"/>
              <a:t> онлайн - </a:t>
            </a:r>
            <a:r>
              <a:rPr lang="ru-RU" dirty="0" err="1"/>
              <a:t>дорожчі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EB5E-6459-644E-3B5C-6EE8AB25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7" y="3429000"/>
            <a:ext cx="5039428" cy="261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B4334-64A6-EA2F-66A9-D575C4623AB1}"/>
              </a:ext>
            </a:extLst>
          </p:cNvPr>
          <p:cNvSpPr txBox="1"/>
          <p:nvPr/>
        </p:nvSpPr>
        <p:spPr>
          <a:xfrm>
            <a:off x="7109926" y="1691561"/>
            <a:ext cx="45233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Висновки:</a:t>
            </a:r>
            <a:br>
              <a:rPr lang="uk-UA" dirty="0"/>
            </a:br>
            <a:r>
              <a:rPr lang="uk-UA" dirty="0"/>
              <a:t>Найкращий </a:t>
            </a:r>
            <a:r>
              <a:rPr lang="uk-UA" dirty="0" err="1"/>
              <a:t>параметер</a:t>
            </a:r>
            <a:r>
              <a:rPr lang="uk-UA" dirty="0"/>
              <a:t> для </a:t>
            </a:r>
            <a:r>
              <a:rPr lang="en-US" dirty="0" err="1"/>
              <a:t>max_depth</a:t>
            </a:r>
            <a:r>
              <a:rPr lang="en-US" dirty="0"/>
              <a:t> = 40, </a:t>
            </a:r>
            <a:r>
              <a:rPr lang="uk-UA" dirty="0" err="1"/>
              <a:t>кіклькість</a:t>
            </a:r>
            <a:r>
              <a:rPr lang="uk-UA" dirty="0"/>
              <a:t> ознак -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uk-UA" dirty="0"/>
              <a:t>кількість виробів </a:t>
            </a:r>
            <a:r>
              <a:rPr lang="en-US" dirty="0" err="1"/>
              <a:t>n_estimators</a:t>
            </a:r>
            <a:r>
              <a:rPr lang="en-US" dirty="0"/>
              <a:t>=50</a:t>
            </a:r>
          </a:p>
          <a:p>
            <a:endParaRPr lang="en-US" dirty="0"/>
          </a:p>
          <a:p>
            <a:r>
              <a:rPr lang="en-US" dirty="0"/>
              <a:t>Best Score: 0.7430338252686545 - </a:t>
            </a:r>
            <a:r>
              <a:rPr lang="uk-UA" dirty="0"/>
              <a:t>оцінка точності моделі для тестового набору</a:t>
            </a:r>
          </a:p>
          <a:p>
            <a:endParaRPr lang="uk-UA" dirty="0"/>
          </a:p>
          <a:p>
            <a:r>
              <a:rPr lang="en-US" dirty="0"/>
              <a:t>R^2 - </a:t>
            </a:r>
            <a:r>
              <a:rPr lang="uk-UA" dirty="0"/>
              <a:t>говорить нам про відносну кількість варіації яка пояснена моделлю</a:t>
            </a:r>
          </a:p>
          <a:p>
            <a:endParaRPr lang="uk-UA" dirty="0"/>
          </a:p>
          <a:p>
            <a:r>
              <a:rPr lang="en-US" dirty="0"/>
              <a:t>Feature importance - </a:t>
            </a:r>
            <a:r>
              <a:rPr lang="uk-UA" dirty="0"/>
              <a:t>вказує нам які параметри найбільше впливають, тобто які треба використовувати в МЛ, а які - ні</a:t>
            </a:r>
          </a:p>
          <a:p>
            <a:endParaRPr lang="uk-UA" dirty="0"/>
          </a:p>
          <a:p>
            <a:r>
              <a:rPr lang="uk-UA" dirty="0"/>
              <a:t>Звідси маємо, що необхідно відкинути "</a:t>
            </a:r>
            <a:r>
              <a:rPr lang="en-US" dirty="0" err="1"/>
              <a:t>bin_colors</a:t>
            </a:r>
            <a:r>
              <a:rPr lang="en-US" dirty="0"/>
              <a:t>" </a:t>
            </a:r>
            <a:r>
              <a:rPr lang="uk-UA" dirty="0"/>
              <a:t>та "</a:t>
            </a:r>
            <a:r>
              <a:rPr lang="en-US" dirty="0" err="1"/>
              <a:t>sellable_online</a:t>
            </a:r>
            <a:r>
              <a:rPr lang="en-US" dirty="0"/>
              <a:t>"</a:t>
            </a:r>
            <a:endParaRPr lang="uk-UA" dirty="0"/>
          </a:p>
        </p:txBody>
      </p:sp>
      <p:pic>
        <p:nvPicPr>
          <p:cNvPr id="7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2742DC43-AE42-DBEE-164D-2E59A9EC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6BE-F2C5-8EB0-62D5-308CB28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25D7-A1F1-03B1-02FB-F2D11EBF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2061381"/>
            <a:ext cx="4853473" cy="471512"/>
          </a:xfrm>
        </p:spPr>
        <p:txBody>
          <a:bodyPr>
            <a:normAutofit/>
          </a:bodyPr>
          <a:lstStyle/>
          <a:p>
            <a:pPr algn="ctr"/>
            <a:r>
              <a:rPr lang="uk-UA" sz="2400" dirty="0"/>
              <a:t>Визначаємо найкращий </a:t>
            </a:r>
            <a:r>
              <a:rPr lang="uk-UA" sz="2400" dirty="0" err="1"/>
              <a:t>естіматор</a:t>
            </a:r>
            <a:endParaRPr lang="uk-UA" sz="2400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495EDB24-35E3-E301-D94B-283B6561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98FD5-CC31-B90C-E99F-A87466C5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2" y="2724538"/>
            <a:ext cx="6233153" cy="275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13FC7-BAEF-1CC1-366F-A7B82675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53" y="2724538"/>
            <a:ext cx="4942695" cy="21527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E47D02-E3AF-A507-4150-9641B6B62766}"/>
              </a:ext>
            </a:extLst>
          </p:cNvPr>
          <p:cNvSpPr txBox="1">
            <a:spLocks/>
          </p:cNvSpPr>
          <p:nvPr/>
        </p:nvSpPr>
        <p:spPr>
          <a:xfrm>
            <a:off x="6971523" y="2061381"/>
            <a:ext cx="4853473" cy="47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6137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6BE-F2C5-8EB0-62D5-308CB28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25D7-A1F1-03B1-02FB-F2D11EBF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Перевіримо, яка модель дасть кращі результати: регресії чи класифікації</a:t>
            </a:r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495EDB24-35E3-E301-D94B-283B6561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37238-6608-F59E-4178-B4BCF2D2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0" y="2772700"/>
            <a:ext cx="5495080" cy="3046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DEB73-93A6-F01A-44FF-98FB01C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57" y="2772700"/>
            <a:ext cx="5031557" cy="19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7724-0D29-CB8D-B99B-950CA6E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9" y="961054"/>
            <a:ext cx="10756641" cy="32489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Tableau</a:t>
            </a:r>
            <a:endParaRPr lang="uk-UA" sz="9600" dirty="0"/>
          </a:p>
        </p:txBody>
      </p:sp>
      <p:pic>
        <p:nvPicPr>
          <p:cNvPr id="20482" name="Picture 2" descr="Tableau Logo, symbol, meaning, history, PNG, brand">
            <a:extLst>
              <a:ext uri="{FF2B5EF4-FFF2-40B4-BE49-F238E27FC236}">
                <a16:creationId xmlns:a16="http://schemas.microsoft.com/office/drawing/2014/main" id="{1E3F9F73-8813-648D-4F17-F619848FE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44" y="3281459"/>
            <a:ext cx="5794310" cy="32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71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5E6E-2470-92D5-97D7-3FC739F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D25B-C894-57FD-627A-E39051E2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Огляд </a:t>
            </a:r>
            <a:r>
              <a:rPr lang="uk-UA" dirty="0" err="1"/>
              <a:t>датасету</a:t>
            </a:r>
            <a:r>
              <a:rPr lang="uk-UA" dirty="0"/>
              <a:t>:</a:t>
            </a:r>
          </a:p>
          <a:p>
            <a:pPr lvl="1"/>
            <a:r>
              <a:rPr lang="uk-UA" dirty="0"/>
              <a:t>Колонки: </a:t>
            </a:r>
            <a:r>
              <a:rPr lang="en-US" dirty="0" err="1"/>
              <a:t>transaction_id</a:t>
            </a:r>
            <a:r>
              <a:rPr lang="en-US" dirty="0"/>
              <a:t>, </a:t>
            </a:r>
            <a:r>
              <a:rPr lang="en-US" dirty="0" err="1"/>
              <a:t>transaction_date</a:t>
            </a:r>
            <a:r>
              <a:rPr lang="en-US" dirty="0"/>
              <a:t>, </a:t>
            </a:r>
            <a:r>
              <a:rPr lang="en-US" dirty="0" err="1"/>
              <a:t>transaction_time</a:t>
            </a:r>
            <a:r>
              <a:rPr lang="en-US" dirty="0"/>
              <a:t>, </a:t>
            </a:r>
            <a:r>
              <a:rPr lang="en-US" dirty="0" err="1"/>
              <a:t>transaction_qty</a:t>
            </a:r>
            <a:r>
              <a:rPr lang="en-US" dirty="0"/>
              <a:t>, </a:t>
            </a: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store_location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unit_price</a:t>
            </a:r>
            <a:r>
              <a:rPr lang="en-US" dirty="0"/>
              <a:t>, </a:t>
            </a:r>
            <a:r>
              <a:rPr lang="en-US" dirty="0" err="1"/>
              <a:t>product_category</a:t>
            </a:r>
            <a:r>
              <a:rPr lang="en-US" dirty="0"/>
              <a:t>, </a:t>
            </a:r>
            <a:r>
              <a:rPr lang="en-US" dirty="0" err="1"/>
              <a:t>product_type</a:t>
            </a:r>
            <a:r>
              <a:rPr lang="en-US" dirty="0"/>
              <a:t>, </a:t>
            </a:r>
            <a:r>
              <a:rPr lang="en-US" dirty="0" err="1"/>
              <a:t>product_detail</a:t>
            </a:r>
            <a:endParaRPr lang="en-US" dirty="0"/>
          </a:p>
          <a:p>
            <a:r>
              <a:rPr lang="uk-UA" dirty="0"/>
              <a:t>Поставлені задачі:</a:t>
            </a:r>
          </a:p>
          <a:p>
            <a:pPr lvl="1"/>
            <a:r>
              <a:rPr lang="uk-UA" dirty="0"/>
              <a:t>Вивести загальні показники з продажів кав</a:t>
            </a:r>
            <a:r>
              <a:rPr lang="en-US" dirty="0"/>
              <a:t>’</a:t>
            </a:r>
            <a:r>
              <a:rPr lang="uk-UA" dirty="0" err="1"/>
              <a:t>ярні</a:t>
            </a:r>
            <a:endParaRPr lang="uk-UA" dirty="0"/>
          </a:p>
          <a:p>
            <a:pPr lvl="1"/>
            <a:r>
              <a:rPr lang="uk-UA" dirty="0"/>
              <a:t>Провести часовий аналіз та аналіз по категоріям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55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7724-0D29-CB8D-B99B-950CA6E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9" y="961054"/>
            <a:ext cx="10756641" cy="32489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SQL</a:t>
            </a:r>
            <a:endParaRPr lang="uk-UA" sz="9600" dirty="0"/>
          </a:p>
        </p:txBody>
      </p:sp>
      <p:pic>
        <p:nvPicPr>
          <p:cNvPr id="3074" name="Picture 2" descr="MySQL — Википедия">
            <a:extLst>
              <a:ext uri="{FF2B5EF4-FFF2-40B4-BE49-F238E27FC236}">
                <a16:creationId xmlns:a16="http://schemas.microsoft.com/office/drawing/2014/main" id="{364D7DFD-BD1E-2AB0-20B7-F104EB5C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2" y="3807176"/>
            <a:ext cx="5004415" cy="25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0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35399-28B9-41A6-6BEE-48533274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7" y="1742376"/>
            <a:ext cx="5388020" cy="304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6F9E5-D6A0-E325-4042-A01C3400B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836" y="1742376"/>
            <a:ext cx="5388019" cy="3051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72886-A785-9A1C-76BF-1CADA0F0F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873" y="5096963"/>
            <a:ext cx="3379988" cy="15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F25C8F-9525-7123-3349-34552DAC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2" y="3920914"/>
            <a:ext cx="5019869" cy="2811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20208-89AA-1C1E-7687-0E49D826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92" y="1512062"/>
            <a:ext cx="4956985" cy="2799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1AB59-A8C4-C25E-4657-282F93692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49" y="1512061"/>
            <a:ext cx="5384657" cy="27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1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7724-0D29-CB8D-B99B-950CA6E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9" y="961054"/>
            <a:ext cx="10756641" cy="324890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/>
              <a:t>PowerBI</a:t>
            </a:r>
            <a:endParaRPr lang="uk-UA" sz="9600" dirty="0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820BDB8A-66E1-BD33-45DC-F778B874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46" y="3879980"/>
            <a:ext cx="2455506" cy="24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1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7A5D-30AA-258B-FDFF-998CCCF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PoweBI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976B-13DF-6589-3A01-1B0495C9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uk-UA" dirty="0" err="1"/>
              <a:t>датасету</a:t>
            </a:r>
            <a:r>
              <a:rPr lang="uk-UA" dirty="0"/>
              <a:t>: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Огляд </a:t>
            </a:r>
            <a:r>
              <a:rPr lang="uk-UA" dirty="0" err="1"/>
              <a:t>датасету</a:t>
            </a:r>
            <a:endParaRPr lang="uk-UA" dirty="0"/>
          </a:p>
          <a:p>
            <a:pPr lvl="1"/>
            <a:r>
              <a:rPr lang="uk-UA" dirty="0"/>
              <a:t>2 аркуші</a:t>
            </a:r>
          </a:p>
          <a:p>
            <a:pPr lvl="1"/>
            <a:r>
              <a:rPr lang="uk-UA" dirty="0"/>
              <a:t>19 колонок на першому та 2 на другому</a:t>
            </a:r>
          </a:p>
          <a:p>
            <a:pPr marL="1371600" lvl="3" indent="0">
              <a:buNone/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D37EC-D2ED-AEBF-926B-44B0C5CB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2640829"/>
            <a:ext cx="8220269" cy="1172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45BF6-8EA3-D0C8-75DF-87D124ED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718" y="2254236"/>
            <a:ext cx="1985654" cy="1945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6063B-C01E-DF60-4690-25C9C2BA39B1}"/>
              </a:ext>
            </a:extLst>
          </p:cNvPr>
          <p:cNvSpPr txBox="1"/>
          <p:nvPr/>
        </p:nvSpPr>
        <p:spPr>
          <a:xfrm>
            <a:off x="3644804" y="4223867"/>
            <a:ext cx="102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Orders</a:t>
            </a:r>
            <a:endParaRPr lang="uk-U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B2CB-0306-3D6F-5EF4-BFAEF57A5D0D}"/>
              </a:ext>
            </a:extLst>
          </p:cNvPr>
          <p:cNvSpPr txBox="1"/>
          <p:nvPr/>
        </p:nvSpPr>
        <p:spPr>
          <a:xfrm>
            <a:off x="10172756" y="4223866"/>
            <a:ext cx="115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Returns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4592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4325-6D3D-A928-C07B-FAD37112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11C7-7DE9-78E4-CDD9-201C0BD6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8D0A0-7922-7AC6-4D44-11C4A2DC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80" y="1676157"/>
            <a:ext cx="6285840" cy="4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EFC22-3154-4659-2604-0D6B7E68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926"/>
            <a:ext cx="6906045" cy="3868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91061-AC65-75D9-0DC3-6ED38744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2" y="1690688"/>
            <a:ext cx="3816675" cy="36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1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68A60-208E-75D1-0F6A-08F07524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" y="1690688"/>
            <a:ext cx="6148675" cy="3441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A76BA-B6F8-399F-BDF2-BD167AE86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7" y="3221373"/>
            <a:ext cx="5755809" cy="32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82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8019A8-F803-F987-028A-EEF9BD72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460" y="2048308"/>
            <a:ext cx="5279375" cy="1796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6A9BC-232E-D10E-CFF6-B8CFF7813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90" y="2616632"/>
            <a:ext cx="6624220" cy="37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5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7EED-3639-12EF-38C5-A2D7071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F456-276E-A85E-B626-000A08E7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503C02D0-2FA3-048C-94F9-D1D1A06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1701C-85A7-0244-681B-290DEF87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" y="2357786"/>
            <a:ext cx="5555203" cy="3148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04BBC-FAE9-58F6-9BD9-DF20E08C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5052"/>
            <a:ext cx="5937047" cy="33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D9A2-3225-143A-C2A2-83B17DB0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1BBE0-9F2F-FDF7-962C-AAE59F2D4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86" y="2371823"/>
            <a:ext cx="50372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31D1-10AB-AD56-C053-B8ACC232750D}"/>
              </a:ext>
            </a:extLst>
          </p:cNvPr>
          <p:cNvSpPr txBox="1"/>
          <p:nvPr/>
        </p:nvSpPr>
        <p:spPr>
          <a:xfrm>
            <a:off x="838200" y="1690688"/>
            <a:ext cx="20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Огляд схеми</a:t>
            </a:r>
          </a:p>
        </p:txBody>
      </p:sp>
    </p:spTree>
    <p:extLst>
      <p:ext uri="{BB962C8B-B14F-4D97-AF65-F5344CB8AC3E}">
        <p14:creationId xmlns:p14="http://schemas.microsoft.com/office/powerpoint/2010/main" val="416647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68E0-1794-D3AC-03C5-BCFAF86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7AB-C0C9-531A-9577-675A36F8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Покажіть</a:t>
            </a:r>
            <a:r>
              <a:rPr lang="ru-RU" dirty="0"/>
              <a:t> </a:t>
            </a:r>
            <a:r>
              <a:rPr lang="ru-RU" dirty="0" err="1"/>
              <a:t>середню</a:t>
            </a:r>
            <a:r>
              <a:rPr lang="ru-RU" dirty="0"/>
              <a:t> зарплату за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рік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C3BABD86-B8AF-BE24-07EB-AF686A29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18B44-7462-8872-E36F-1C79417E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21" y="2666893"/>
            <a:ext cx="6020640" cy="1524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34C2E-89D9-A384-F819-C3879F93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02" y="2463238"/>
            <a:ext cx="2391109" cy="4029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F09DF1-56A9-DA8D-C5F9-E1E208ADD0EC}"/>
              </a:ext>
            </a:extLst>
          </p:cNvPr>
          <p:cNvSpPr txBox="1"/>
          <p:nvPr/>
        </p:nvSpPr>
        <p:spPr>
          <a:xfrm>
            <a:off x="4040155" y="5225142"/>
            <a:ext cx="2725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Вив</a:t>
            </a:r>
            <a:r>
              <a:rPr lang="uk-UA" sz="2800" dirty="0"/>
              <a:t>ід результату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361F5-53FD-7C27-002A-ADF8FEE65B8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65965" y="5486751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3E3-5392-25F1-21CF-261A1138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CB0B-E849-371E-AB82-9344E9B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Покажіть</a:t>
            </a:r>
            <a:r>
              <a:rPr lang="ru-RU" dirty="0"/>
              <a:t> </a:t>
            </a:r>
            <a:r>
              <a:rPr lang="ru-RU" dirty="0" err="1"/>
              <a:t>середню</a:t>
            </a:r>
            <a:r>
              <a:rPr lang="ru-RU" dirty="0"/>
              <a:t> зарплату </a:t>
            </a:r>
            <a:r>
              <a:rPr lang="ru-RU" dirty="0" err="1"/>
              <a:t>співробітників</a:t>
            </a:r>
            <a:r>
              <a:rPr lang="ru-RU" dirty="0"/>
              <a:t> у кожному </a:t>
            </a:r>
            <a:r>
              <a:rPr lang="ru-RU" dirty="0" err="1"/>
              <a:t>відділу</a:t>
            </a:r>
            <a:r>
              <a:rPr lang="ru-RU" dirty="0"/>
              <a:t>. </a:t>
            </a:r>
            <a:r>
              <a:rPr lang="ru-RU" dirty="0" err="1"/>
              <a:t>Примітка</a:t>
            </a:r>
            <a:r>
              <a:rPr lang="ru-RU" dirty="0"/>
              <a:t>: </a:t>
            </a:r>
            <a:r>
              <a:rPr lang="ru-RU" dirty="0" err="1"/>
              <a:t>візьміть</a:t>
            </a:r>
            <a:r>
              <a:rPr lang="ru-RU" dirty="0"/>
              <a:t> </a:t>
            </a:r>
            <a:r>
              <a:rPr lang="ru-RU" dirty="0" err="1"/>
              <a:t>поточні</a:t>
            </a:r>
            <a:r>
              <a:rPr lang="ru-RU" dirty="0"/>
              <a:t> </a:t>
            </a:r>
            <a:r>
              <a:rPr lang="ru-RU" dirty="0" err="1"/>
              <a:t>відділи</a:t>
            </a:r>
            <a:r>
              <a:rPr lang="ru-RU" dirty="0"/>
              <a:t> та </a:t>
            </a:r>
            <a:r>
              <a:rPr lang="ru-RU" dirty="0" err="1"/>
              <a:t>поточну</a:t>
            </a:r>
            <a:r>
              <a:rPr lang="ru-RU" dirty="0"/>
              <a:t> зарплату. 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A91C8C5C-6DA9-7941-9005-20E8D4A1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1C32E-A791-3FF1-A2B0-414DD3CB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84" y="2968084"/>
            <a:ext cx="5029902" cy="1724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04A5D-97A2-BCC7-93AF-6F67A1CB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498" y="3958897"/>
            <a:ext cx="2114845" cy="2353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AA753-713F-875B-9395-DA85B579CE3A}"/>
              </a:ext>
            </a:extLst>
          </p:cNvPr>
          <p:cNvSpPr txBox="1"/>
          <p:nvPr/>
        </p:nvSpPr>
        <p:spPr>
          <a:xfrm>
            <a:off x="4040155" y="5225142"/>
            <a:ext cx="2725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Вив</a:t>
            </a:r>
            <a:r>
              <a:rPr lang="uk-UA" sz="2800" dirty="0"/>
              <a:t>ід результату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BA3BD7-69E1-D329-2B28-29C38C17D93D}"/>
              </a:ext>
            </a:extLst>
          </p:cNvPr>
          <p:cNvCxnSpPr/>
          <p:nvPr/>
        </p:nvCxnSpPr>
        <p:spPr>
          <a:xfrm>
            <a:off x="6765965" y="5486751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EA-5AC9-26A7-31B3-AB3CCEE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96D-F1ED-C224-A859-C74AED5C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3. Покажіть середню зарплату працівників у кожному відділі за кожен рік. Примітка: для середньої зарплати відділу </a:t>
            </a:r>
            <a:r>
              <a:rPr lang="en-US" dirty="0"/>
              <a:t>X </a:t>
            </a:r>
            <a:r>
              <a:rPr lang="uk-UA" dirty="0"/>
              <a:t>року </a:t>
            </a:r>
            <a:r>
              <a:rPr lang="en-US" dirty="0"/>
              <a:t>Y </a:t>
            </a:r>
            <a:r>
              <a:rPr lang="uk-UA" dirty="0"/>
              <a:t>нам потрібно взяти середнє значення всіх зарплат співробітників у році </a:t>
            </a:r>
            <a:r>
              <a:rPr lang="en-US" dirty="0"/>
              <a:t>Y, </a:t>
            </a:r>
            <a:r>
              <a:rPr lang="uk-UA" dirty="0"/>
              <a:t>які були у відділі </a:t>
            </a:r>
            <a:r>
              <a:rPr lang="en-US" dirty="0"/>
              <a:t>X </a:t>
            </a:r>
            <a:r>
              <a:rPr lang="uk-UA" dirty="0"/>
              <a:t>в році </a:t>
            </a:r>
            <a:r>
              <a:rPr lang="en-US" dirty="0"/>
              <a:t>Y.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29EDF885-CD1F-B0F1-1C08-4ED1700A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18C52-60B6-0DFF-0FBF-FAA12CED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52" y="3699981"/>
            <a:ext cx="6697010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DA36A-BC13-16C1-6D07-D7527C57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703" y="4001294"/>
            <a:ext cx="2010056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2A5C4-2377-BAAB-4A68-FDF1FC222989}"/>
              </a:ext>
            </a:extLst>
          </p:cNvPr>
          <p:cNvSpPr txBox="1"/>
          <p:nvPr/>
        </p:nvSpPr>
        <p:spPr>
          <a:xfrm>
            <a:off x="5533053" y="5461748"/>
            <a:ext cx="2725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Вив</a:t>
            </a:r>
            <a:r>
              <a:rPr lang="uk-UA" sz="2800" dirty="0"/>
              <a:t>ід результату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F7B9A4-9D44-7AEF-A03F-33BC8F91AB0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58864" y="5262465"/>
            <a:ext cx="1043756" cy="46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EA-5AC9-26A7-31B3-AB3CCEE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96D-F1ED-C224-A859-C74AED5C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Покажіть</a:t>
            </a:r>
            <a:r>
              <a:rPr lang="ru-RU" dirty="0"/>
              <a:t> для кожного року </a:t>
            </a:r>
            <a:r>
              <a:rPr lang="ru-RU" dirty="0" err="1"/>
              <a:t>найбільший</a:t>
            </a:r>
            <a:r>
              <a:rPr lang="ru-RU" dirty="0"/>
              <a:t> </a:t>
            </a:r>
            <a:r>
              <a:rPr lang="ru-RU" dirty="0" err="1"/>
              <a:t>відділ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року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середню</a:t>
            </a:r>
            <a:r>
              <a:rPr lang="ru-RU" dirty="0"/>
              <a:t> зарплату.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E39A10E0-8077-BB63-9033-4C910FB1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C981B-917C-67CE-5B8B-200CEE39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48" y="2772482"/>
            <a:ext cx="4194173" cy="2170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4A048-15BC-72AF-C29C-91FC42D8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48" y="4943106"/>
            <a:ext cx="4183968" cy="1159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BCF6B7-5CCA-7F12-26F9-57CE6E12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402" y="2833315"/>
            <a:ext cx="2247898" cy="3343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FD906-B374-CE00-BD8D-8BCC5A94FB87}"/>
              </a:ext>
            </a:extLst>
          </p:cNvPr>
          <p:cNvSpPr txBox="1"/>
          <p:nvPr/>
        </p:nvSpPr>
        <p:spPr>
          <a:xfrm>
            <a:off x="6096000" y="3655709"/>
            <a:ext cx="1800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Вив</a:t>
            </a:r>
            <a:r>
              <a:rPr lang="uk-UA" sz="2800" dirty="0"/>
              <a:t>ід </a:t>
            </a:r>
            <a:br>
              <a:rPr lang="uk-UA" sz="2800" dirty="0"/>
            </a:br>
            <a:r>
              <a:rPr lang="uk-UA" sz="2800" dirty="0"/>
              <a:t>результату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172E00-8744-B4B5-9BC6-744558DC2D0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96878" y="4132763"/>
            <a:ext cx="93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EA-5AC9-26A7-31B3-AB3CCEE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D96D-F1ED-C224-A859-C74AED5C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Покажіть</a:t>
            </a:r>
            <a:r>
              <a:rPr lang="ru-RU" dirty="0"/>
              <a:t> </a:t>
            </a:r>
            <a:r>
              <a:rPr lang="ru-RU" dirty="0" err="1"/>
              <a:t>детальну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поточного менеджера,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найдовшевиконує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обов'язки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4" name="Picture 4" descr="DAN.IT education - Асоціація &quot;IT Ukraine&quot;">
            <a:extLst>
              <a:ext uri="{FF2B5EF4-FFF2-40B4-BE49-F238E27FC236}">
                <a16:creationId xmlns:a16="http://schemas.microsoft.com/office/drawing/2014/main" id="{E39A10E0-8077-BB63-9033-4C910FB1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43" y="-241324"/>
            <a:ext cx="2435157" cy="13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FD906-B374-CE00-BD8D-8BCC5A94FB87}"/>
              </a:ext>
            </a:extLst>
          </p:cNvPr>
          <p:cNvSpPr txBox="1"/>
          <p:nvPr/>
        </p:nvSpPr>
        <p:spPr>
          <a:xfrm>
            <a:off x="7946962" y="5022367"/>
            <a:ext cx="1800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Вив</a:t>
            </a:r>
            <a:r>
              <a:rPr lang="uk-UA" sz="2800" dirty="0"/>
              <a:t>ід </a:t>
            </a:r>
            <a:br>
              <a:rPr lang="uk-UA" sz="2800" dirty="0"/>
            </a:br>
            <a:r>
              <a:rPr lang="uk-UA" sz="2800" dirty="0"/>
              <a:t>результату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172E00-8744-B4B5-9BC6-744558DC2D0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847401" y="3956180"/>
            <a:ext cx="0" cy="1066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A4A0D5-222D-57C8-02D8-077D5554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1" y="3208708"/>
            <a:ext cx="5172797" cy="1848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5761B-DC04-D95F-01F0-0569AEBD6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293" y="3136034"/>
            <a:ext cx="36962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7724-0D29-CB8D-B99B-950CA6E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9" y="961054"/>
            <a:ext cx="10756641" cy="32489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Python</a:t>
            </a:r>
            <a:endParaRPr lang="uk-UA" sz="9600" dirty="0"/>
          </a:p>
        </p:txBody>
      </p:sp>
      <p:pic>
        <p:nvPicPr>
          <p:cNvPr id="19458" name="Picture 2" descr="Python (programming language) - Wikipedia">
            <a:extLst>
              <a:ext uri="{FF2B5EF4-FFF2-40B4-BE49-F238E27FC236}">
                <a16:creationId xmlns:a16="http://schemas.microsoft.com/office/drawing/2014/main" id="{6587F846-DF91-32C3-D1CF-CE742E862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82" y="3816221"/>
            <a:ext cx="2447434" cy="26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4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506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Final Project BI17</vt:lpstr>
      <vt:lpstr>SQL</vt:lpstr>
      <vt:lpstr>SQL</vt:lpstr>
      <vt:lpstr>SQL</vt:lpstr>
      <vt:lpstr>SQL</vt:lpstr>
      <vt:lpstr>SQL</vt:lpstr>
      <vt:lpstr>SQL</vt:lpstr>
      <vt:lpstr>SQL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Tableau</vt:lpstr>
      <vt:lpstr>Tableau</vt:lpstr>
      <vt:lpstr>Tableau</vt:lpstr>
      <vt:lpstr>Tableau</vt:lpstr>
      <vt:lpstr>PowerBI</vt:lpstr>
      <vt:lpstr>PoweBI</vt:lpstr>
      <vt:lpstr>PowerBI</vt:lpstr>
      <vt:lpstr>PowerBI</vt:lpstr>
      <vt:lpstr>PowerBI </vt:lpstr>
      <vt:lpstr>PowerBI </vt:lpstr>
      <vt:lpstr>PowerBI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BI17</dc:title>
  <dc:creator>Zadrot Antonimus</dc:creator>
  <cp:lastModifiedBy>Zadrot Antonimus</cp:lastModifiedBy>
  <cp:revision>8</cp:revision>
  <dcterms:created xsi:type="dcterms:W3CDTF">2024-05-23T11:29:28Z</dcterms:created>
  <dcterms:modified xsi:type="dcterms:W3CDTF">2024-05-27T17:52:54Z</dcterms:modified>
</cp:coreProperties>
</file>