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Merriweather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Merriweather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erriweather-italic.fntdata"/><Relationship Id="rId47" Type="http://schemas.openxmlformats.org/officeDocument/2006/relationships/font" Target="fonts/Merriweather-bold.fntdata"/><Relationship Id="rId49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-scm.com/download/win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rtoisegit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rtoisegit.org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820fddf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d820fddf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8555415e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d8555415e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8555415e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d8555415e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8555415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8555415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d8555415e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d8555415e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d820fddf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d820fddf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d8555415e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d8555415e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d8555415e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d8555415e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https://git-scm.com/download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GitHub : depuis 2008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Racheté par Microsoft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8555415e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8555415e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clone https://github.com/DorianDdj/iut_designPattern.git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https://github.com/DorianDdj/IutECUE6501.git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d8555415e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d8555415e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820fddf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820fddf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: Sauvegarde et suivi des modifications, traçabilité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: Mise en place de tests, outils, approche TDD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: Patron de conception, architecture la plus adaptée à une situation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d8555415e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d8555415e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“branch” : création d’une branche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“checkout” : switch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checkout -b address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d8555415e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d8555415e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Toutes les branches, y compris distantes : git branch -a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d8555415e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d8555415e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Toutes les branches, y compris distantes : git branch -a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d8555415e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d8555415e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Toutes les branches, y compris distantes : git branch -a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-u pour éviter le “git push --set-upstream origin featureDDJ”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Suppression locale : git branch -d featureDDJ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Suppression distante : git push origin --delete featureDDJ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d8555415e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d8555415e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add -A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d8555415e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d8555415e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add -A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d8555415e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d8555415e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config --global user.email "you@example.com"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config --global user.name "Your Name"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d8555415e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d8555415e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add -A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d8555415e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d8555415e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Revenir sur la branche master, mettre à jour, vérifier que les modifications ont disparues, merger, pusher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commit de merge est automatique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d8555415e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d8555415e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https://tortoisegit.org/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820fddf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820fddf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: Sauvegarde et suivi des modifications, traçabilité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: Mise en place de tests, outils, approche TDD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: Patron de conception, architecture la plus adaptée à une situation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d8555415e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d8555415e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https://tortoisegit.org/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d855541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d855541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68cc9d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68cc9d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68cc9db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68cc9db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68cc9db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68cc9db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68cc9db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68cc9db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68cc9db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68cc9db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d820fddf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d820fddf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version = “Gestion de conf”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 : fichiers textes (pas d’exe, zip, word, images)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8555415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8555415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820fddf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820fddf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820fddf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820fddf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SVN (2000) : Système centralisé, client/serveur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et Mercurial (2005) : Système décentralisé, repo public et repo locaux, Git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TFS (2005, Windows, outil complet)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Perforce (1995), CVS (1990)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820fddf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820fddf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d8555415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d8555415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hyperlink" Target="mailto:email@email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ECUE65</a:t>
            </a:r>
            <a:r>
              <a:rPr lang="fr" sz="3000"/>
              <a:t>01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/>
              <a:t>Techniques de programmation avancée</a:t>
            </a:r>
            <a:endParaRPr sz="3000"/>
          </a:p>
        </p:txBody>
      </p:sp>
      <p:sp>
        <p:nvSpPr>
          <p:cNvPr id="65" name="Google Shape;65;p13"/>
          <p:cNvSpPr txBox="1"/>
          <p:nvPr/>
        </p:nvSpPr>
        <p:spPr>
          <a:xfrm>
            <a:off x="6607500" y="4264700"/>
            <a:ext cx="22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Dorian Djadavjee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dorian@djadavjee.fr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1725" y="4627300"/>
            <a:ext cx="1101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2019/2020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</a:t>
            </a:r>
            <a:r>
              <a:rPr lang="fr" sz="2400"/>
              <a:t>versions </a:t>
            </a:r>
            <a:r>
              <a:rPr lang="fr" sz="2400"/>
              <a:t>-</a:t>
            </a:r>
            <a:endParaRPr sz="2400"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325" y="1409950"/>
            <a:ext cx="5279924" cy="730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259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Historique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07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/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sp>
        <p:nvSpPr>
          <p:cNvPr id="176" name="Google Shape;176;p23"/>
          <p:cNvSpPr txBox="1"/>
          <p:nvPr/>
        </p:nvSpPr>
        <p:spPr>
          <a:xfrm>
            <a:off x="259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Historique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Merge / diff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667" y="1415825"/>
            <a:ext cx="67224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08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/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sp>
        <p:nvSpPr>
          <p:cNvPr id="184" name="Google Shape;184;p24"/>
          <p:cNvSpPr txBox="1"/>
          <p:nvPr/>
        </p:nvSpPr>
        <p:spPr>
          <a:xfrm>
            <a:off x="259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Historique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Merge / diff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Blame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225" y="1409375"/>
            <a:ext cx="7705125" cy="61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</a:t>
            </a: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13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sp>
        <p:nvSpPr>
          <p:cNvPr id="192" name="Google Shape;192;p25"/>
          <p:cNvSpPr txBox="1"/>
          <p:nvPr/>
        </p:nvSpPr>
        <p:spPr>
          <a:xfrm>
            <a:off x="259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Historique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Merge / diff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Blame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Stash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075" y="1272300"/>
            <a:ext cx="5715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10 /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sp>
        <p:nvSpPr>
          <p:cNvPr id="200" name="Google Shape;200;p26"/>
          <p:cNvSpPr txBox="1"/>
          <p:nvPr/>
        </p:nvSpPr>
        <p:spPr>
          <a:xfrm>
            <a:off x="259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Historique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Merge / diff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Blame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Stash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Branche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2787450" y="3010368"/>
            <a:ext cx="681600" cy="611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Trunk</a:t>
            </a:r>
            <a:endParaRPr sz="1200"/>
          </a:p>
        </p:txBody>
      </p:sp>
      <p:sp>
        <p:nvSpPr>
          <p:cNvPr id="202" name="Google Shape;202;p26"/>
          <p:cNvSpPr/>
          <p:nvPr/>
        </p:nvSpPr>
        <p:spPr>
          <a:xfrm>
            <a:off x="3615923" y="2124923"/>
            <a:ext cx="891300" cy="611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Branch 1</a:t>
            </a:r>
            <a:endParaRPr sz="1200"/>
          </a:p>
        </p:txBody>
      </p:sp>
      <p:sp>
        <p:nvSpPr>
          <p:cNvPr id="203" name="Google Shape;203;p26"/>
          <p:cNvSpPr/>
          <p:nvPr/>
        </p:nvSpPr>
        <p:spPr>
          <a:xfrm>
            <a:off x="4758554" y="2124923"/>
            <a:ext cx="891300" cy="611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Branch 1</a:t>
            </a:r>
            <a:endParaRPr sz="1200"/>
          </a:p>
        </p:txBody>
      </p:sp>
      <p:sp>
        <p:nvSpPr>
          <p:cNvPr id="204" name="Google Shape;204;p26"/>
          <p:cNvSpPr/>
          <p:nvPr/>
        </p:nvSpPr>
        <p:spPr>
          <a:xfrm>
            <a:off x="4254887" y="3984798"/>
            <a:ext cx="891300" cy="611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Branch 2</a:t>
            </a:r>
            <a:endParaRPr sz="1200"/>
          </a:p>
        </p:txBody>
      </p:sp>
      <p:sp>
        <p:nvSpPr>
          <p:cNvPr id="205" name="Google Shape;205;p26"/>
          <p:cNvSpPr/>
          <p:nvPr/>
        </p:nvSpPr>
        <p:spPr>
          <a:xfrm>
            <a:off x="5649981" y="3984798"/>
            <a:ext cx="891300" cy="611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Branch 2</a:t>
            </a:r>
            <a:endParaRPr sz="1200"/>
          </a:p>
        </p:txBody>
      </p:sp>
      <p:sp>
        <p:nvSpPr>
          <p:cNvPr id="206" name="Google Shape;206;p26"/>
          <p:cNvSpPr/>
          <p:nvPr/>
        </p:nvSpPr>
        <p:spPr>
          <a:xfrm>
            <a:off x="6001353" y="3010368"/>
            <a:ext cx="681600" cy="611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Trunk</a:t>
            </a:r>
            <a:endParaRPr sz="1200"/>
          </a:p>
        </p:txBody>
      </p:sp>
      <p:cxnSp>
        <p:nvCxnSpPr>
          <p:cNvPr id="207" name="Google Shape;207;p26"/>
          <p:cNvCxnSpPr>
            <a:stCxn id="201" idx="3"/>
            <a:endCxn id="206" idx="1"/>
          </p:cNvCxnSpPr>
          <p:nvPr/>
        </p:nvCxnSpPr>
        <p:spPr>
          <a:xfrm>
            <a:off x="3469050" y="3316218"/>
            <a:ext cx="253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>
            <a:stCxn id="201" idx="0"/>
            <a:endCxn id="202" idx="1"/>
          </p:cNvCxnSpPr>
          <p:nvPr/>
        </p:nvCxnSpPr>
        <p:spPr>
          <a:xfrm flipH="1" rot="10800000">
            <a:off x="3128250" y="2430768"/>
            <a:ext cx="4878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6"/>
          <p:cNvCxnSpPr>
            <a:stCxn id="202" idx="3"/>
            <a:endCxn id="203" idx="1"/>
          </p:cNvCxnSpPr>
          <p:nvPr/>
        </p:nvCxnSpPr>
        <p:spPr>
          <a:xfrm>
            <a:off x="4507223" y="2430773"/>
            <a:ext cx="2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6"/>
          <p:cNvCxnSpPr>
            <a:stCxn id="203" idx="3"/>
            <a:endCxn id="206" idx="0"/>
          </p:cNvCxnSpPr>
          <p:nvPr/>
        </p:nvCxnSpPr>
        <p:spPr>
          <a:xfrm>
            <a:off x="5649854" y="2430773"/>
            <a:ext cx="6924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6"/>
          <p:cNvSpPr/>
          <p:nvPr/>
        </p:nvSpPr>
        <p:spPr>
          <a:xfrm>
            <a:off x="7239818" y="3010368"/>
            <a:ext cx="681600" cy="611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Trunk</a:t>
            </a:r>
            <a:endParaRPr sz="1200"/>
          </a:p>
        </p:txBody>
      </p:sp>
      <p:cxnSp>
        <p:nvCxnSpPr>
          <p:cNvPr id="212" name="Google Shape;212;p26"/>
          <p:cNvCxnSpPr>
            <a:stCxn id="206" idx="3"/>
            <a:endCxn id="211" idx="1"/>
          </p:cNvCxnSpPr>
          <p:nvPr/>
        </p:nvCxnSpPr>
        <p:spPr>
          <a:xfrm>
            <a:off x="6682953" y="3316218"/>
            <a:ext cx="5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6"/>
          <p:cNvCxnSpPr>
            <a:endCxn id="204" idx="1"/>
          </p:cNvCxnSpPr>
          <p:nvPr/>
        </p:nvCxnSpPr>
        <p:spPr>
          <a:xfrm>
            <a:off x="3852287" y="3324648"/>
            <a:ext cx="40260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6"/>
          <p:cNvCxnSpPr>
            <a:stCxn id="204" idx="3"/>
            <a:endCxn id="205" idx="1"/>
          </p:cNvCxnSpPr>
          <p:nvPr/>
        </p:nvCxnSpPr>
        <p:spPr>
          <a:xfrm>
            <a:off x="5146187" y="4290648"/>
            <a:ext cx="5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6"/>
          <p:cNvCxnSpPr>
            <a:stCxn id="205" idx="3"/>
            <a:endCxn id="211" idx="2"/>
          </p:cNvCxnSpPr>
          <p:nvPr/>
        </p:nvCxnSpPr>
        <p:spPr>
          <a:xfrm flipH="1" rot="10800000">
            <a:off x="6541281" y="3621948"/>
            <a:ext cx="1039200" cy="6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6"/>
          <p:cNvCxnSpPr>
            <a:stCxn id="211" idx="3"/>
          </p:cNvCxnSpPr>
          <p:nvPr/>
        </p:nvCxnSpPr>
        <p:spPr>
          <a:xfrm>
            <a:off x="7921418" y="3316218"/>
            <a:ext cx="952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6"/>
          <p:cNvSpPr/>
          <p:nvPr/>
        </p:nvSpPr>
        <p:spPr>
          <a:xfrm>
            <a:off x="7951161" y="2123775"/>
            <a:ext cx="681600" cy="611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Tag</a:t>
            </a:r>
            <a:endParaRPr sz="1200"/>
          </a:p>
        </p:txBody>
      </p:sp>
      <p:cxnSp>
        <p:nvCxnSpPr>
          <p:cNvPr id="218" name="Google Shape;218;p26"/>
          <p:cNvCxnSpPr>
            <a:stCxn id="211" idx="0"/>
            <a:endCxn id="217" idx="1"/>
          </p:cNvCxnSpPr>
          <p:nvPr/>
        </p:nvCxnSpPr>
        <p:spPr>
          <a:xfrm flipH="1" rot="10800000">
            <a:off x="7580618" y="2429568"/>
            <a:ext cx="3705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6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11 /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Exemples de clients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SourceTree (Windows, Mac)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TortoiseGit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GitExtensions (Windows)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</a:t>
            </a:r>
            <a:r>
              <a:rPr lang="fr" sz="2400"/>
              <a:t>versions </a:t>
            </a:r>
            <a:r>
              <a:rPr lang="fr" sz="2400"/>
              <a:t>-</a:t>
            </a:r>
            <a:endParaRPr sz="2400"/>
          </a:p>
        </p:txBody>
      </p:sp>
      <p:sp>
        <p:nvSpPr>
          <p:cNvPr id="226" name="Google Shape;226;p27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12 /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Exemples de sites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Framagit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GitLab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SourceForge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8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sp>
        <p:nvSpPr>
          <p:cNvPr id="233" name="Google Shape;233;p28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/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de 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Serveur Git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35 millions de projets en 2016 (75 en 2018?)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14 millions d’utilisateurs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9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25" y="1960700"/>
            <a:ext cx="1562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de 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Première récupération : clone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0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25" y="19607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711775" y="3655050"/>
            <a:ext cx="8131200" cy="37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clone https://github.com/DorianDdj/IutECUE6501.git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de 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Vérification de l’état : status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25" y="19607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711775" y="3655050"/>
            <a:ext cx="8131200" cy="37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status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711775" y="1632525"/>
            <a:ext cx="81312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Permettre aux étudiants d'appréhender les bonnes pratique réutilisable afin d'optimiser au mieux le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Mettre en place un logiciel de gestion de version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Assurer la qualité du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Développer des tests d'intégration à l'aide d'outils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Présentation -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de 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Création d’une branche : branch, checkout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2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25" y="19607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711775" y="3655050"/>
            <a:ext cx="8131200" cy="622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branch featureDDJ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checkout featureDDJ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de 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Vérification de la branche locale : branch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25" y="19607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/>
        </p:nvSpPr>
        <p:spPr>
          <a:xfrm>
            <a:off x="711775" y="3655050"/>
            <a:ext cx="8131200" cy="37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branch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de 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Vérification de la branche distante : branch -a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4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25" y="19607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711775" y="3655050"/>
            <a:ext cx="8131200" cy="37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branch -a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de 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Envoi de la nouvelle branche : push origin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5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25" y="19607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5"/>
          <p:cNvSpPr txBox="1"/>
          <p:nvPr/>
        </p:nvSpPr>
        <p:spPr>
          <a:xfrm>
            <a:off x="711775" y="3655050"/>
            <a:ext cx="8131200" cy="37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push -u origin featureDDJ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de 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Mise à jour : add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6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25" y="19607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/>
          <p:nvPr/>
        </p:nvSpPr>
        <p:spPr>
          <a:xfrm>
            <a:off x="711775" y="3655050"/>
            <a:ext cx="8131200" cy="37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add testFile.txt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de 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Mise à jour du dépôt local : commit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7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25" y="19607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 txBox="1"/>
          <p:nvPr/>
        </p:nvSpPr>
        <p:spPr>
          <a:xfrm>
            <a:off x="711775" y="3655050"/>
            <a:ext cx="8131200" cy="37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commit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de 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Mise à jour des informations : git config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8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311" name="Google Shape;3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25" y="19607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 txBox="1"/>
          <p:nvPr/>
        </p:nvSpPr>
        <p:spPr>
          <a:xfrm>
            <a:off x="711775" y="3655050"/>
            <a:ext cx="8131200" cy="552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config --global user.email “</a:t>
            </a:r>
            <a:r>
              <a:rPr lang="fr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email@email.com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config --global user.name “Name”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de 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Mise à jour du dépôt distant : push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9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25" y="19607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/>
          <p:nvPr/>
        </p:nvSpPr>
        <p:spPr>
          <a:xfrm>
            <a:off x="711775" y="3655050"/>
            <a:ext cx="8131200" cy="37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push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de 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Récupération d’une branche : merge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0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25" y="19607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 txBox="1"/>
          <p:nvPr/>
        </p:nvSpPr>
        <p:spPr>
          <a:xfrm>
            <a:off x="711775" y="3655050"/>
            <a:ext cx="8131200" cy="37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git merge featureDDJ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TD : Utilisation d’un client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Exemple : TortoiseGit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1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pic>
        <p:nvPicPr>
          <p:cNvPr id="335" name="Google Shape;3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675" y="1840831"/>
            <a:ext cx="3241101" cy="17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Gestion de versions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Qualité du code : tests et validation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Optimisation : Design Pattern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Présentation -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TP : création de son dépôt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42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Tests unitaires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Automatisation des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Test-driven development (TDD)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3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Tests et validation -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Test Driven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Non régression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Etat des lieux précis du développement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! Nécessite de la rigueur 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4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Tests et validation -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Test Driven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Implémentation initiale du test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Evolution du test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Exécution régulière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45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Tests et validation -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Automatisation des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Frameworks de test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JUnit, cppUnit, phpUnit…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Présent dans les outils d’intégration continue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46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Tests et validation -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fr" sz="2400">
                <a:latin typeface="Roboto"/>
                <a:ea typeface="Roboto"/>
                <a:cs typeface="Roboto"/>
                <a:sym typeface="Roboto"/>
              </a:rPr>
              <a:t>utils d’intégration continue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Exemple : Jenkins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Interface avec Git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Build, tests, rapport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47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Tests et validation -</a:t>
            </a:r>
            <a:endParaRPr sz="2400"/>
          </a:p>
        </p:txBody>
      </p:sp>
      <p:pic>
        <p:nvPicPr>
          <p:cNvPr id="372" name="Google Shape;3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123" y="2507325"/>
            <a:ext cx="1294150" cy="17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726575" y="1731275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Sauvegarde incrémentale des sources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00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Suivi des modifications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Travail collaboratif (branches, patchs)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00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Archivage (labels/tags)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</a:t>
            </a:r>
            <a:r>
              <a:rPr lang="fr" sz="2400"/>
              <a:t>Gestion de versions -</a:t>
            </a:r>
            <a:endParaRPr sz="2400"/>
          </a:p>
        </p:txBody>
      </p:sp>
      <p:sp>
        <p:nvSpPr>
          <p:cNvPr id="85" name="Google Shape;85;p16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01 /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sp>
        <p:nvSpPr>
          <p:cNvPr id="91" name="Google Shape;91;p17"/>
          <p:cNvSpPr/>
          <p:nvPr/>
        </p:nvSpPr>
        <p:spPr>
          <a:xfrm>
            <a:off x="3517350" y="1789175"/>
            <a:ext cx="2109300" cy="606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Distant repository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836300" y="3214500"/>
            <a:ext cx="1622700" cy="606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Local repository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Dev 1</a:t>
            </a:r>
            <a:endParaRPr sz="1000"/>
          </a:p>
        </p:txBody>
      </p:sp>
      <p:sp>
        <p:nvSpPr>
          <p:cNvPr id="93" name="Google Shape;93;p17"/>
          <p:cNvSpPr/>
          <p:nvPr/>
        </p:nvSpPr>
        <p:spPr>
          <a:xfrm>
            <a:off x="3760650" y="3214500"/>
            <a:ext cx="1622700" cy="606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Local repository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Dev 2</a:t>
            </a:r>
            <a:endParaRPr sz="1000"/>
          </a:p>
        </p:txBody>
      </p:sp>
      <p:sp>
        <p:nvSpPr>
          <p:cNvPr id="94" name="Google Shape;94;p17"/>
          <p:cNvSpPr/>
          <p:nvPr/>
        </p:nvSpPr>
        <p:spPr>
          <a:xfrm>
            <a:off x="6685000" y="3214500"/>
            <a:ext cx="1622700" cy="606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Local repository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Dev 3</a:t>
            </a:r>
            <a:endParaRPr sz="1000"/>
          </a:p>
        </p:txBody>
      </p:sp>
      <p:cxnSp>
        <p:nvCxnSpPr>
          <p:cNvPr id="95" name="Google Shape;95;p17"/>
          <p:cNvCxnSpPr>
            <a:stCxn id="92" idx="0"/>
            <a:endCxn id="91" idx="2"/>
          </p:cNvCxnSpPr>
          <p:nvPr/>
        </p:nvCxnSpPr>
        <p:spPr>
          <a:xfrm flipH="1" rot="10800000">
            <a:off x="1647650" y="2396100"/>
            <a:ext cx="2924400" cy="8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" name="Google Shape;96;p17"/>
          <p:cNvCxnSpPr>
            <a:stCxn id="93" idx="0"/>
            <a:endCxn id="91" idx="2"/>
          </p:cNvCxnSpPr>
          <p:nvPr/>
        </p:nvCxnSpPr>
        <p:spPr>
          <a:xfrm rot="10800000">
            <a:off x="4572000" y="2396100"/>
            <a:ext cx="0" cy="8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7" name="Google Shape;97;p17"/>
          <p:cNvCxnSpPr>
            <a:stCxn id="94" idx="0"/>
            <a:endCxn id="91" idx="2"/>
          </p:cNvCxnSpPr>
          <p:nvPr/>
        </p:nvCxnSpPr>
        <p:spPr>
          <a:xfrm rot="10800000">
            <a:off x="4571950" y="2396100"/>
            <a:ext cx="2924400" cy="8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02 /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</a:t>
            </a:r>
            <a:r>
              <a:rPr lang="fr" sz="2400"/>
              <a:t>versions </a:t>
            </a:r>
            <a:r>
              <a:rPr lang="fr" sz="2400"/>
              <a:t>-</a:t>
            </a:r>
            <a:endParaRPr sz="2400"/>
          </a:p>
        </p:txBody>
      </p:sp>
      <p:sp>
        <p:nvSpPr>
          <p:cNvPr id="104" name="Google Shape;104;p18"/>
          <p:cNvSpPr/>
          <p:nvPr/>
        </p:nvSpPr>
        <p:spPr>
          <a:xfrm>
            <a:off x="414450" y="2869713"/>
            <a:ext cx="947400" cy="666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Trunk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rev 1</a:t>
            </a:r>
            <a:endParaRPr sz="1000"/>
          </a:p>
        </p:txBody>
      </p:sp>
      <p:sp>
        <p:nvSpPr>
          <p:cNvPr id="105" name="Google Shape;105;p18"/>
          <p:cNvSpPr/>
          <p:nvPr/>
        </p:nvSpPr>
        <p:spPr>
          <a:xfrm>
            <a:off x="1565950" y="1905750"/>
            <a:ext cx="1239000" cy="666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Branch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Feature / Debug</a:t>
            </a:r>
            <a:endParaRPr sz="1000"/>
          </a:p>
        </p:txBody>
      </p:sp>
      <p:sp>
        <p:nvSpPr>
          <p:cNvPr id="106" name="Google Shape;106;p18"/>
          <p:cNvSpPr/>
          <p:nvPr/>
        </p:nvSpPr>
        <p:spPr>
          <a:xfrm>
            <a:off x="3154100" y="1905750"/>
            <a:ext cx="1239000" cy="666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Branch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Feature / Debug</a:t>
            </a:r>
            <a:endParaRPr sz="1000"/>
          </a:p>
        </p:txBody>
      </p:sp>
      <p:sp>
        <p:nvSpPr>
          <p:cNvPr id="107" name="Google Shape;107;p18"/>
          <p:cNvSpPr/>
          <p:nvPr/>
        </p:nvSpPr>
        <p:spPr>
          <a:xfrm>
            <a:off x="2454050" y="3930550"/>
            <a:ext cx="1239000" cy="666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Branch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Feature / Debug</a:t>
            </a:r>
            <a:endParaRPr sz="1000"/>
          </a:p>
        </p:txBody>
      </p:sp>
      <p:sp>
        <p:nvSpPr>
          <p:cNvPr id="108" name="Google Shape;108;p18"/>
          <p:cNvSpPr/>
          <p:nvPr/>
        </p:nvSpPr>
        <p:spPr>
          <a:xfrm>
            <a:off x="4393100" y="3930550"/>
            <a:ext cx="1239000" cy="666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Branch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Feature / Debug</a:t>
            </a:r>
            <a:endParaRPr sz="1000"/>
          </a:p>
        </p:txBody>
      </p:sp>
      <p:sp>
        <p:nvSpPr>
          <p:cNvPr id="109" name="Google Shape;109;p18"/>
          <p:cNvSpPr/>
          <p:nvPr/>
        </p:nvSpPr>
        <p:spPr>
          <a:xfrm>
            <a:off x="4881475" y="2869713"/>
            <a:ext cx="947400" cy="666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Trunk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rev 2</a:t>
            </a:r>
            <a:endParaRPr sz="1000"/>
          </a:p>
        </p:txBody>
      </p:sp>
      <p:cxnSp>
        <p:nvCxnSpPr>
          <p:cNvPr id="110" name="Google Shape;110;p18"/>
          <p:cNvCxnSpPr>
            <a:stCxn id="104" idx="3"/>
            <a:endCxn id="109" idx="1"/>
          </p:cNvCxnSpPr>
          <p:nvPr/>
        </p:nvCxnSpPr>
        <p:spPr>
          <a:xfrm>
            <a:off x="1361850" y="3202713"/>
            <a:ext cx="35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>
            <a:stCxn id="104" idx="0"/>
            <a:endCxn id="105" idx="1"/>
          </p:cNvCxnSpPr>
          <p:nvPr/>
        </p:nvCxnSpPr>
        <p:spPr>
          <a:xfrm flipH="1" rot="10800000">
            <a:off x="888150" y="2238813"/>
            <a:ext cx="67770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>
            <a:stCxn id="105" idx="3"/>
            <a:endCxn id="106" idx="1"/>
          </p:cNvCxnSpPr>
          <p:nvPr/>
        </p:nvCxnSpPr>
        <p:spPr>
          <a:xfrm>
            <a:off x="2804950" y="2238750"/>
            <a:ext cx="3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stCxn id="106" idx="3"/>
            <a:endCxn id="109" idx="0"/>
          </p:cNvCxnSpPr>
          <p:nvPr/>
        </p:nvCxnSpPr>
        <p:spPr>
          <a:xfrm>
            <a:off x="4393100" y="2238750"/>
            <a:ext cx="96210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8"/>
          <p:cNvSpPr/>
          <p:nvPr/>
        </p:nvSpPr>
        <p:spPr>
          <a:xfrm>
            <a:off x="6602825" y="2869713"/>
            <a:ext cx="947400" cy="666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Trunk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rev 3</a:t>
            </a:r>
            <a:endParaRPr sz="1000"/>
          </a:p>
        </p:txBody>
      </p:sp>
      <p:cxnSp>
        <p:nvCxnSpPr>
          <p:cNvPr id="115" name="Google Shape;115;p18"/>
          <p:cNvCxnSpPr>
            <a:stCxn id="109" idx="3"/>
            <a:endCxn id="114" idx="1"/>
          </p:cNvCxnSpPr>
          <p:nvPr/>
        </p:nvCxnSpPr>
        <p:spPr>
          <a:xfrm>
            <a:off x="5828875" y="3202713"/>
            <a:ext cx="7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>
            <a:endCxn id="107" idx="1"/>
          </p:cNvCxnSpPr>
          <p:nvPr/>
        </p:nvCxnSpPr>
        <p:spPr>
          <a:xfrm>
            <a:off x="1894550" y="3211750"/>
            <a:ext cx="559500" cy="10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>
            <a:stCxn id="107" idx="3"/>
            <a:endCxn id="108" idx="1"/>
          </p:cNvCxnSpPr>
          <p:nvPr/>
        </p:nvCxnSpPr>
        <p:spPr>
          <a:xfrm>
            <a:off x="3693050" y="4263550"/>
            <a:ext cx="7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stCxn id="108" idx="3"/>
            <a:endCxn id="114" idx="2"/>
          </p:cNvCxnSpPr>
          <p:nvPr/>
        </p:nvCxnSpPr>
        <p:spPr>
          <a:xfrm flipH="1" rot="10800000">
            <a:off x="5632100" y="3535750"/>
            <a:ext cx="1444500" cy="7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 txBox="1"/>
          <p:nvPr/>
        </p:nvSpPr>
        <p:spPr>
          <a:xfrm>
            <a:off x="4911100" y="2308925"/>
            <a:ext cx="716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Merge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173625" y="3819525"/>
            <a:ext cx="716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Merge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>
            <a:stCxn id="114" idx="3"/>
          </p:cNvCxnSpPr>
          <p:nvPr/>
        </p:nvCxnSpPr>
        <p:spPr>
          <a:xfrm>
            <a:off x="7550225" y="3202713"/>
            <a:ext cx="1323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/>
          <p:nvPr/>
        </p:nvSpPr>
        <p:spPr>
          <a:xfrm>
            <a:off x="7591525" y="1904500"/>
            <a:ext cx="947400" cy="666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V1.0</a:t>
            </a:r>
            <a:endParaRPr sz="1000"/>
          </a:p>
        </p:txBody>
      </p:sp>
      <p:cxnSp>
        <p:nvCxnSpPr>
          <p:cNvPr id="123" name="Google Shape;123;p18"/>
          <p:cNvCxnSpPr>
            <a:stCxn id="114" idx="0"/>
            <a:endCxn id="122" idx="1"/>
          </p:cNvCxnSpPr>
          <p:nvPr/>
        </p:nvCxnSpPr>
        <p:spPr>
          <a:xfrm flipH="1" rot="10800000">
            <a:off x="7076525" y="2237613"/>
            <a:ext cx="515100" cy="6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03 /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711775" y="1763350"/>
            <a:ext cx="8131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Logiciels de gestion de versions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SVN (Subversion)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GIT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Mercurial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CVS, Perforce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</a:t>
            </a:r>
            <a:r>
              <a:rPr lang="fr" sz="2400"/>
              <a:t>versions </a:t>
            </a:r>
            <a:r>
              <a:rPr lang="fr" sz="2400"/>
              <a:t>-</a:t>
            </a:r>
            <a:endParaRPr sz="2400"/>
          </a:p>
        </p:txBody>
      </p:sp>
      <p:sp>
        <p:nvSpPr>
          <p:cNvPr id="131" name="Google Shape;131;p19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/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Exemple : SVN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</a:t>
            </a:r>
            <a:r>
              <a:rPr lang="fr" sz="2400"/>
              <a:t>versions </a:t>
            </a:r>
            <a:r>
              <a:rPr lang="fr" sz="2400"/>
              <a:t>-</a:t>
            </a:r>
            <a:endParaRPr sz="2400"/>
          </a:p>
        </p:txBody>
      </p:sp>
      <p:sp>
        <p:nvSpPr>
          <p:cNvPr id="138" name="Google Shape;138;p20"/>
          <p:cNvSpPr/>
          <p:nvPr/>
        </p:nvSpPr>
        <p:spPr>
          <a:xfrm>
            <a:off x="1171400" y="2571750"/>
            <a:ext cx="1426200" cy="12132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Repository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6793850" y="2571750"/>
            <a:ext cx="1324800" cy="1213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Local base</a:t>
            </a:r>
            <a:endParaRPr/>
          </a:p>
        </p:txBody>
      </p:sp>
      <p:cxnSp>
        <p:nvCxnSpPr>
          <p:cNvPr id="140" name="Google Shape;140;p20"/>
          <p:cNvCxnSpPr>
            <a:stCxn id="138" idx="4"/>
            <a:endCxn id="139" idx="1"/>
          </p:cNvCxnSpPr>
          <p:nvPr/>
        </p:nvCxnSpPr>
        <p:spPr>
          <a:xfrm>
            <a:off x="2597600" y="3178350"/>
            <a:ext cx="41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>
            <a:stCxn id="139" idx="2"/>
            <a:endCxn id="138" idx="3"/>
          </p:cNvCxnSpPr>
          <p:nvPr/>
        </p:nvCxnSpPr>
        <p:spPr>
          <a:xfrm rot="10800000">
            <a:off x="1884650" y="3784950"/>
            <a:ext cx="55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4171505" y="2810475"/>
            <a:ext cx="80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Update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121849" y="3784950"/>
            <a:ext cx="9003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Commit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05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/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711775" y="1960700"/>
            <a:ext cx="81312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Exemple : GIT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Gestion de versions -</a:t>
            </a:r>
            <a:endParaRPr sz="2400"/>
          </a:p>
        </p:txBody>
      </p:sp>
      <p:sp>
        <p:nvSpPr>
          <p:cNvPr id="151" name="Google Shape;151;p21"/>
          <p:cNvSpPr/>
          <p:nvPr/>
        </p:nvSpPr>
        <p:spPr>
          <a:xfrm>
            <a:off x="1171400" y="2571750"/>
            <a:ext cx="1426200" cy="12132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Repository</a:t>
            </a:r>
            <a:endParaRPr sz="1000"/>
          </a:p>
        </p:txBody>
      </p:sp>
      <p:sp>
        <p:nvSpPr>
          <p:cNvPr id="152" name="Google Shape;152;p21"/>
          <p:cNvSpPr/>
          <p:nvPr/>
        </p:nvSpPr>
        <p:spPr>
          <a:xfrm>
            <a:off x="3982625" y="3320225"/>
            <a:ext cx="1426200" cy="12132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Local repository</a:t>
            </a:r>
            <a:endParaRPr sz="1000"/>
          </a:p>
        </p:txBody>
      </p:sp>
      <p:sp>
        <p:nvSpPr>
          <p:cNvPr id="153" name="Google Shape;153;p21"/>
          <p:cNvSpPr/>
          <p:nvPr/>
        </p:nvSpPr>
        <p:spPr>
          <a:xfrm>
            <a:off x="6793850" y="2571750"/>
            <a:ext cx="1324800" cy="1213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Local base</a:t>
            </a:r>
            <a:endParaRPr/>
          </a:p>
        </p:txBody>
      </p:sp>
      <p:cxnSp>
        <p:nvCxnSpPr>
          <p:cNvPr id="154" name="Google Shape;154;p21"/>
          <p:cNvCxnSpPr>
            <a:stCxn id="151" idx="0"/>
            <a:endCxn id="152" idx="0"/>
          </p:cNvCxnSpPr>
          <p:nvPr/>
        </p:nvCxnSpPr>
        <p:spPr>
          <a:xfrm>
            <a:off x="1884500" y="2875050"/>
            <a:ext cx="28113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1"/>
          <p:cNvCxnSpPr>
            <a:stCxn id="152" idx="0"/>
            <a:endCxn id="153" idx="1"/>
          </p:cNvCxnSpPr>
          <p:nvPr/>
        </p:nvCxnSpPr>
        <p:spPr>
          <a:xfrm flipH="1" rot="10800000">
            <a:off x="4695725" y="3178325"/>
            <a:ext cx="20982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>
            <a:stCxn id="153" idx="2"/>
            <a:endCxn id="152" idx="3"/>
          </p:cNvCxnSpPr>
          <p:nvPr/>
        </p:nvCxnSpPr>
        <p:spPr>
          <a:xfrm flipH="1">
            <a:off x="4695650" y="3784950"/>
            <a:ext cx="27606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>
            <a:stCxn id="152" idx="3"/>
            <a:endCxn id="151" idx="3"/>
          </p:cNvCxnSpPr>
          <p:nvPr/>
        </p:nvCxnSpPr>
        <p:spPr>
          <a:xfrm rot="10800000">
            <a:off x="1884425" y="3784925"/>
            <a:ext cx="28113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 txBox="1"/>
          <p:nvPr/>
        </p:nvSpPr>
        <p:spPr>
          <a:xfrm>
            <a:off x="3008863" y="2875050"/>
            <a:ext cx="562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Pull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008901" y="4181975"/>
            <a:ext cx="6174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Push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5548705" y="2987450"/>
            <a:ext cx="80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Update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863899" y="4088225"/>
            <a:ext cx="9003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Commit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330150" y="4756800"/>
            <a:ext cx="813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06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/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