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0" r:id="rId14"/>
    <p:sldId id="271" r:id="rId15"/>
    <p:sldId id="272" r:id="rId16"/>
    <p:sldId id="273" r:id="rId17"/>
    <p:sldId id="274" r:id="rId18"/>
    <p:sldId id="275" r:id="rId19"/>
    <p:sldId id="276" r:id="rId20"/>
    <p:sldId id="277" r:id="rId21"/>
    <p:sldId id="279" r:id="rId22"/>
    <p:sldId id="280" r:id="rId23"/>
  </p:sldIdLst>
  <p:sldSz cx="9144000" cy="5143500" type="screen16x9"/>
  <p:notesSz cx="6858000" cy="9144000"/>
  <p:embeddedFontLst>
    <p:embeddedFont>
      <p:font typeface="Helvetica Neue" panose="02000503000000020004" pitchFamily="2"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Open Sans Light" panose="020F0302020204030204" pitchFamily="34"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g9qxoFwlEkkvuqcJGOFH7x+K6+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C8AC71-0557-4C10-B9A0-DE316DFF76D5}">
  <a:tblStyle styleId="{32C8AC71-0557-4C10-B9A0-DE316DFF76D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2"/>
  </p:normalViewPr>
  <p:slideViewPr>
    <p:cSldViewPr snapToGrid="0" snapToObjects="1">
      <p:cViewPr varScale="1">
        <p:scale>
          <a:sx n="144" d="100"/>
          <a:sy n="144" d="100"/>
        </p:scale>
        <p:origin x="9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400" i="1" dirty="0">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b="1" i="1" dirty="0">
              <a:solidFill>
                <a:schemeClr val="dk1"/>
              </a:solidFill>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i="1" dirty="0">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i="1" dirty="0">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i="1" dirty="0">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i="1" dirty="0">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i="1" dirty="0">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400" b="1" i="1" dirty="0">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i="1" dirty="0">
              <a:solidFill>
                <a:schemeClr val="dk1"/>
              </a:solidFill>
              <a:latin typeface="Open Sans Light"/>
              <a:ea typeface="Open Sans Light"/>
              <a:cs typeface="Open Sans Light"/>
              <a:sym typeface="Open Sans 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b="1" i="1" dirty="0">
              <a:solidFill>
                <a:schemeClr val="dk1"/>
              </a:solidFill>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b="1" i="1" dirty="0">
              <a:solidFill>
                <a:schemeClr val="dk1"/>
              </a:solidFill>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b="1" i="1" dirty="0">
              <a:solidFill>
                <a:schemeClr val="dk1"/>
              </a:solidFill>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3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3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8" name="Google Shape;38;p3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p:cSld name="TITLE_1">
    <p:spTree>
      <p:nvGrpSpPr>
        <p:cNvPr id="1" name="Shape 39"/>
        <p:cNvGrpSpPr/>
        <p:nvPr/>
      </p:nvGrpSpPr>
      <p:grpSpPr>
        <a:xfrm>
          <a:off x="0" y="0"/>
          <a:ext cx="0" cy="0"/>
          <a:chOff x="0" y="0"/>
          <a:chExt cx="0" cy="0"/>
        </a:xfrm>
      </p:grpSpPr>
      <p:sp>
        <p:nvSpPr>
          <p:cNvPr id="40" name="Google Shape;40;p38"/>
          <p:cNvSpPr txBox="1">
            <a:spLocks noGrp="1"/>
          </p:cNvSpPr>
          <p:nvPr>
            <p:ph type="title"/>
          </p:nvPr>
        </p:nvSpPr>
        <p:spPr>
          <a:xfrm>
            <a:off x="1812726" y="863947"/>
            <a:ext cx="5518500" cy="17412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rgbClr val="000000"/>
              </a:buClr>
              <a:buSzPts val="40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28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38"/>
          <p:cNvSpPr txBox="1">
            <a:spLocks noGrp="1"/>
          </p:cNvSpPr>
          <p:nvPr>
            <p:ph type="body" idx="1"/>
          </p:nvPr>
        </p:nvSpPr>
        <p:spPr>
          <a:xfrm>
            <a:off x="1812726" y="2652117"/>
            <a:ext cx="5518500" cy="596100"/>
          </a:xfrm>
          <a:prstGeom prst="rect">
            <a:avLst/>
          </a:prstGeom>
          <a:noFill/>
          <a:ln>
            <a:noFill/>
          </a:ln>
        </p:spPr>
        <p:txBody>
          <a:bodyPr spcFirstLastPara="1" wrap="square" lIns="91425" tIns="91425" rIns="91425" bIns="91425" anchor="t" anchorCtr="0">
            <a:noAutofit/>
          </a:bodyPr>
          <a:lstStyle>
            <a:lvl1pPr marL="457200" marR="0" lvl="0" indent="-228600" algn="ctr">
              <a:lnSpc>
                <a:spcPct val="100000"/>
              </a:lnSpc>
              <a:spcBef>
                <a:spcPts val="0"/>
              </a:spcBef>
              <a:spcAft>
                <a:spcPts val="0"/>
              </a:spcAft>
              <a:buClr>
                <a:srgbClr val="000000"/>
              </a:buClr>
              <a:buSzPts val="18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38"/>
          <p:cNvSpPr txBox="1">
            <a:spLocks noGrp="1"/>
          </p:cNvSpPr>
          <p:nvPr>
            <p:ph type="sldNum" idx="12"/>
          </p:nvPr>
        </p:nvSpPr>
        <p:spPr>
          <a:xfrm>
            <a:off x="4475930" y="4878958"/>
            <a:ext cx="185400" cy="1917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1400">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Box (large)">
  <p:cSld name="ONE_COLUMN_TEXT_1">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45" name="Google Shape;45;p39"/>
          <p:cNvSpPr txBox="1">
            <a:spLocks noGrp="1"/>
          </p:cNvSpPr>
          <p:nvPr>
            <p:ph type="body" idx="1"/>
          </p:nvPr>
        </p:nvSpPr>
        <p:spPr>
          <a:xfrm>
            <a:off x="605400" y="1787750"/>
            <a:ext cx="7867200" cy="2875500"/>
          </a:xfrm>
          <a:prstGeom prst="rect">
            <a:avLst/>
          </a:prstGeom>
          <a:noFill/>
          <a:ln>
            <a:noFill/>
          </a:ln>
        </p:spPr>
        <p:txBody>
          <a:bodyPr spcFirstLastPara="1" wrap="square" lIns="91425" tIns="91425" rIns="91425" bIns="91425" anchor="t" anchorCtr="0">
            <a:noAutofit/>
          </a:bodyPr>
          <a:lstStyle>
            <a:lvl1pPr marL="457200" lvl="0" indent="-349250" algn="l">
              <a:lnSpc>
                <a:spcPct val="115000"/>
              </a:lnSpc>
              <a:spcBef>
                <a:spcPts val="0"/>
              </a:spcBef>
              <a:spcAft>
                <a:spcPts val="0"/>
              </a:spcAft>
              <a:buClr>
                <a:srgbClr val="2E3D49"/>
              </a:buClr>
              <a:buSzPts val="1900"/>
              <a:buFont typeface="Open Sans"/>
              <a:buChar char="●"/>
              <a:defRPr sz="1900">
                <a:solidFill>
                  <a:srgbClr val="2E3D49"/>
                </a:solidFill>
                <a:latin typeface="Open Sans"/>
                <a:ea typeface="Open Sans"/>
                <a:cs typeface="Open Sans"/>
                <a:sym typeface="Open Sans"/>
              </a:defRPr>
            </a:lvl1pPr>
            <a:lvl2pPr marL="914400" lvl="1" indent="-317500" algn="l">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115000"/>
              </a:lnSpc>
              <a:spcBef>
                <a:spcPts val="13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115000"/>
              </a:lnSpc>
              <a:spcBef>
                <a:spcPts val="1300"/>
              </a:spcBef>
              <a:spcAft>
                <a:spcPts val="130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46" name="Google Shape;46;p39"/>
          <p:cNvSpPr txBox="1">
            <a:spLocks noGrp="1"/>
          </p:cNvSpPr>
          <p:nvPr>
            <p:ph type="subTitle" idx="2"/>
          </p:nvPr>
        </p:nvSpPr>
        <p:spPr>
          <a:xfrm>
            <a:off x="605400" y="1180500"/>
            <a:ext cx="7933500" cy="47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2pPr>
            <a:lvl3pPr lvl="2" algn="l">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3pPr>
            <a:lvl4pPr lvl="3" algn="l">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4pPr>
            <a:lvl5pPr lvl="4" algn="l">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5pPr>
            <a:lvl6pPr lvl="5" algn="l">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6pPr>
            <a:lvl7pPr lvl="6" algn="l">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7pPr>
            <a:lvl8pPr lvl="7" algn="l">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8pPr>
            <a:lvl9pPr lvl="8" algn="l">
              <a:lnSpc>
                <a:spcPct val="100000"/>
              </a:lnSpc>
              <a:spcBef>
                <a:spcPts val="0"/>
              </a:spcBef>
              <a:spcAft>
                <a:spcPts val="0"/>
              </a:spcAft>
              <a:buClr>
                <a:srgbClr val="2E3D49"/>
              </a:buClr>
              <a:buSzPts val="2400"/>
              <a:buFont typeface="Open Sans"/>
              <a:buNone/>
              <a:defRPr sz="2400">
                <a:solidFill>
                  <a:srgbClr val="2E3D49"/>
                </a:solidFill>
                <a:latin typeface="Open Sans"/>
                <a:ea typeface="Open Sans"/>
                <a:cs typeface="Open Sans"/>
                <a:sym typeface="Open Sans"/>
              </a:defRPr>
            </a:lvl9pPr>
          </a:lstStyle>
          <a:p>
            <a:endParaRPr/>
          </a:p>
        </p:txBody>
      </p:sp>
      <p:sp>
        <p:nvSpPr>
          <p:cNvPr id="47" name="Google Shape;47;p39"/>
          <p:cNvSpPr txBox="1">
            <a:spLocks noGrp="1"/>
          </p:cNvSpPr>
          <p:nvPr>
            <p:ph type="title"/>
          </p:nvPr>
        </p:nvSpPr>
        <p:spPr>
          <a:xfrm>
            <a:off x="605400" y="473950"/>
            <a:ext cx="79335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E3D49"/>
              </a:buClr>
              <a:buSzPts val="2700"/>
              <a:buFont typeface="Open Sans"/>
              <a:buNone/>
              <a:defRPr sz="2700" b="1">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800"/>
              <a:buNone/>
              <a:defRPr>
                <a:solidFill>
                  <a:srgbClr val="2E3D49"/>
                </a:solidFill>
              </a:defRPr>
            </a:lvl2pPr>
            <a:lvl3pPr lvl="2" algn="l">
              <a:lnSpc>
                <a:spcPct val="100000"/>
              </a:lnSpc>
              <a:spcBef>
                <a:spcPts val="0"/>
              </a:spcBef>
              <a:spcAft>
                <a:spcPts val="0"/>
              </a:spcAft>
              <a:buClr>
                <a:srgbClr val="2E3D49"/>
              </a:buClr>
              <a:buSzPts val="2800"/>
              <a:buNone/>
              <a:defRPr>
                <a:solidFill>
                  <a:srgbClr val="2E3D49"/>
                </a:solidFill>
              </a:defRPr>
            </a:lvl3pPr>
            <a:lvl4pPr lvl="3" algn="l">
              <a:lnSpc>
                <a:spcPct val="100000"/>
              </a:lnSpc>
              <a:spcBef>
                <a:spcPts val="0"/>
              </a:spcBef>
              <a:spcAft>
                <a:spcPts val="0"/>
              </a:spcAft>
              <a:buClr>
                <a:srgbClr val="2E3D49"/>
              </a:buClr>
              <a:buSzPts val="2800"/>
              <a:buNone/>
              <a:defRPr>
                <a:solidFill>
                  <a:srgbClr val="2E3D49"/>
                </a:solidFill>
              </a:defRPr>
            </a:lvl4pPr>
            <a:lvl5pPr lvl="4" algn="l">
              <a:lnSpc>
                <a:spcPct val="100000"/>
              </a:lnSpc>
              <a:spcBef>
                <a:spcPts val="0"/>
              </a:spcBef>
              <a:spcAft>
                <a:spcPts val="0"/>
              </a:spcAft>
              <a:buClr>
                <a:srgbClr val="2E3D49"/>
              </a:buClr>
              <a:buSzPts val="2800"/>
              <a:buNone/>
              <a:defRPr>
                <a:solidFill>
                  <a:srgbClr val="2E3D49"/>
                </a:solidFill>
              </a:defRPr>
            </a:lvl5pPr>
            <a:lvl6pPr lvl="5" algn="l">
              <a:lnSpc>
                <a:spcPct val="100000"/>
              </a:lnSpc>
              <a:spcBef>
                <a:spcPts val="0"/>
              </a:spcBef>
              <a:spcAft>
                <a:spcPts val="0"/>
              </a:spcAft>
              <a:buClr>
                <a:srgbClr val="2E3D49"/>
              </a:buClr>
              <a:buSzPts val="2800"/>
              <a:buNone/>
              <a:defRPr>
                <a:solidFill>
                  <a:srgbClr val="2E3D49"/>
                </a:solidFill>
              </a:defRPr>
            </a:lvl6pPr>
            <a:lvl7pPr lvl="6" algn="l">
              <a:lnSpc>
                <a:spcPct val="100000"/>
              </a:lnSpc>
              <a:spcBef>
                <a:spcPts val="0"/>
              </a:spcBef>
              <a:spcAft>
                <a:spcPts val="0"/>
              </a:spcAft>
              <a:buClr>
                <a:srgbClr val="2E3D49"/>
              </a:buClr>
              <a:buSzPts val="2800"/>
              <a:buNone/>
              <a:defRPr>
                <a:solidFill>
                  <a:srgbClr val="2E3D49"/>
                </a:solidFill>
              </a:defRPr>
            </a:lvl7pPr>
            <a:lvl8pPr lvl="7" algn="l">
              <a:lnSpc>
                <a:spcPct val="100000"/>
              </a:lnSpc>
              <a:spcBef>
                <a:spcPts val="0"/>
              </a:spcBef>
              <a:spcAft>
                <a:spcPts val="0"/>
              </a:spcAft>
              <a:buClr>
                <a:srgbClr val="2E3D49"/>
              </a:buClr>
              <a:buSzPts val="2800"/>
              <a:buNone/>
              <a:defRPr>
                <a:solidFill>
                  <a:srgbClr val="2E3D49"/>
                </a:solidFill>
              </a:defRPr>
            </a:lvl8pPr>
            <a:lvl9pPr lvl="8" algn="l">
              <a:lnSpc>
                <a:spcPct val="100000"/>
              </a:lnSpc>
              <a:spcBef>
                <a:spcPts val="0"/>
              </a:spcBef>
              <a:spcAft>
                <a:spcPts val="0"/>
              </a:spcAft>
              <a:buClr>
                <a:srgbClr val="2E3D49"/>
              </a:buClr>
              <a:buSzPts val="2800"/>
              <a:buNone/>
              <a:defRPr>
                <a:solidFill>
                  <a:srgbClr val="2E3D49"/>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ard">
  <p:cSld name="TITLE_AND_TWO_COLUMNS_1">
    <p:bg>
      <p:bgPr>
        <a:blipFill>
          <a:blip r:embed="rId2">
            <a:alphaModFix/>
          </a:blip>
          <a:stretch>
            <a:fillRect/>
          </a:stretch>
        </a:blipFill>
        <a:effectLst/>
      </p:bgPr>
    </p:bg>
    <p:spTree>
      <p:nvGrpSpPr>
        <p:cNvPr id="1" name="Shape 48"/>
        <p:cNvGrpSpPr/>
        <p:nvPr/>
      </p:nvGrpSpPr>
      <p:grpSpPr>
        <a:xfrm>
          <a:off x="0" y="0"/>
          <a:ext cx="0" cy="0"/>
          <a:chOff x="0" y="0"/>
          <a:chExt cx="0" cy="0"/>
        </a:xfrm>
      </p:grpSpPr>
      <p:sp>
        <p:nvSpPr>
          <p:cNvPr id="49" name="Google Shape;49;p40"/>
          <p:cNvSpPr txBox="1">
            <a:spLocks noGrp="1"/>
          </p:cNvSpPr>
          <p:nvPr>
            <p:ph type="title"/>
          </p:nvPr>
        </p:nvSpPr>
        <p:spPr>
          <a:xfrm>
            <a:off x="2086350" y="2198475"/>
            <a:ext cx="48867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2E3D49"/>
              </a:buClr>
              <a:buSzPts val="2400"/>
              <a:buFont typeface="Open Sans"/>
              <a:buNone/>
              <a:defRPr sz="2400" b="1">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800"/>
              <a:buNone/>
              <a:defRPr>
                <a:solidFill>
                  <a:srgbClr val="2E3D49"/>
                </a:solidFill>
              </a:defRPr>
            </a:lvl2pPr>
            <a:lvl3pPr lvl="2" algn="l">
              <a:lnSpc>
                <a:spcPct val="100000"/>
              </a:lnSpc>
              <a:spcBef>
                <a:spcPts val="0"/>
              </a:spcBef>
              <a:spcAft>
                <a:spcPts val="0"/>
              </a:spcAft>
              <a:buClr>
                <a:srgbClr val="2E3D49"/>
              </a:buClr>
              <a:buSzPts val="2800"/>
              <a:buNone/>
              <a:defRPr>
                <a:solidFill>
                  <a:srgbClr val="2E3D49"/>
                </a:solidFill>
              </a:defRPr>
            </a:lvl3pPr>
            <a:lvl4pPr lvl="3" algn="l">
              <a:lnSpc>
                <a:spcPct val="100000"/>
              </a:lnSpc>
              <a:spcBef>
                <a:spcPts val="0"/>
              </a:spcBef>
              <a:spcAft>
                <a:spcPts val="0"/>
              </a:spcAft>
              <a:buClr>
                <a:srgbClr val="2E3D49"/>
              </a:buClr>
              <a:buSzPts val="2800"/>
              <a:buNone/>
              <a:defRPr>
                <a:solidFill>
                  <a:srgbClr val="2E3D49"/>
                </a:solidFill>
              </a:defRPr>
            </a:lvl4pPr>
            <a:lvl5pPr lvl="4" algn="l">
              <a:lnSpc>
                <a:spcPct val="100000"/>
              </a:lnSpc>
              <a:spcBef>
                <a:spcPts val="0"/>
              </a:spcBef>
              <a:spcAft>
                <a:spcPts val="0"/>
              </a:spcAft>
              <a:buClr>
                <a:srgbClr val="2E3D49"/>
              </a:buClr>
              <a:buSzPts val="2800"/>
              <a:buNone/>
              <a:defRPr>
                <a:solidFill>
                  <a:srgbClr val="2E3D49"/>
                </a:solidFill>
              </a:defRPr>
            </a:lvl5pPr>
            <a:lvl6pPr lvl="5" algn="l">
              <a:lnSpc>
                <a:spcPct val="100000"/>
              </a:lnSpc>
              <a:spcBef>
                <a:spcPts val="0"/>
              </a:spcBef>
              <a:spcAft>
                <a:spcPts val="0"/>
              </a:spcAft>
              <a:buClr>
                <a:srgbClr val="2E3D49"/>
              </a:buClr>
              <a:buSzPts val="2800"/>
              <a:buNone/>
              <a:defRPr>
                <a:solidFill>
                  <a:srgbClr val="2E3D49"/>
                </a:solidFill>
              </a:defRPr>
            </a:lvl6pPr>
            <a:lvl7pPr lvl="6" algn="l">
              <a:lnSpc>
                <a:spcPct val="100000"/>
              </a:lnSpc>
              <a:spcBef>
                <a:spcPts val="0"/>
              </a:spcBef>
              <a:spcAft>
                <a:spcPts val="0"/>
              </a:spcAft>
              <a:buClr>
                <a:srgbClr val="2E3D49"/>
              </a:buClr>
              <a:buSzPts val="2800"/>
              <a:buNone/>
              <a:defRPr>
                <a:solidFill>
                  <a:srgbClr val="2E3D49"/>
                </a:solidFill>
              </a:defRPr>
            </a:lvl7pPr>
            <a:lvl8pPr lvl="7" algn="l">
              <a:lnSpc>
                <a:spcPct val="100000"/>
              </a:lnSpc>
              <a:spcBef>
                <a:spcPts val="0"/>
              </a:spcBef>
              <a:spcAft>
                <a:spcPts val="0"/>
              </a:spcAft>
              <a:buClr>
                <a:srgbClr val="2E3D49"/>
              </a:buClr>
              <a:buSzPts val="2800"/>
              <a:buNone/>
              <a:defRPr>
                <a:solidFill>
                  <a:srgbClr val="2E3D49"/>
                </a:solidFill>
              </a:defRPr>
            </a:lvl8pPr>
            <a:lvl9pPr lvl="8" algn="l">
              <a:lnSpc>
                <a:spcPct val="100000"/>
              </a:lnSpc>
              <a:spcBef>
                <a:spcPts val="0"/>
              </a:spcBef>
              <a:spcAft>
                <a:spcPts val="0"/>
              </a:spcAft>
              <a:buClr>
                <a:srgbClr val="2E3D49"/>
              </a:buClr>
              <a:buSzPts val="2800"/>
              <a:buNone/>
              <a:defRPr>
                <a:solidFill>
                  <a:srgbClr val="2E3D49"/>
                </a:solidFill>
              </a:defRPr>
            </a:lvl9pPr>
          </a:lstStyle>
          <a:p>
            <a:endParaRPr/>
          </a:p>
        </p:txBody>
      </p:sp>
      <p:sp>
        <p:nvSpPr>
          <p:cNvPr id="50" name="Google Shape;50;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51" name="Google Shape;51;p40"/>
          <p:cNvSpPr txBox="1">
            <a:spLocks noGrp="1"/>
          </p:cNvSpPr>
          <p:nvPr>
            <p:ph type="subTitle" idx="1"/>
          </p:nvPr>
        </p:nvSpPr>
        <p:spPr>
          <a:xfrm>
            <a:off x="2086350" y="2834125"/>
            <a:ext cx="4886700" cy="47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ctr">
              <a:lnSpc>
                <a:spcPct val="100000"/>
              </a:lnSpc>
              <a:spcBef>
                <a:spcPts val="0"/>
              </a:spcBef>
              <a:spcAft>
                <a:spcPts val="0"/>
              </a:spcAft>
              <a:buClr>
                <a:srgbClr val="2E3D49"/>
              </a:buClr>
              <a:buSzPts val="2800"/>
              <a:buNone/>
              <a:defRPr sz="2800">
                <a:solidFill>
                  <a:srgbClr val="2E3D49"/>
                </a:solidFill>
              </a:defRPr>
            </a:lvl2pPr>
            <a:lvl3pPr lvl="2" algn="ctr">
              <a:lnSpc>
                <a:spcPct val="100000"/>
              </a:lnSpc>
              <a:spcBef>
                <a:spcPts val="0"/>
              </a:spcBef>
              <a:spcAft>
                <a:spcPts val="0"/>
              </a:spcAft>
              <a:buClr>
                <a:srgbClr val="2E3D49"/>
              </a:buClr>
              <a:buSzPts val="2800"/>
              <a:buNone/>
              <a:defRPr sz="2800">
                <a:solidFill>
                  <a:srgbClr val="2E3D49"/>
                </a:solidFill>
              </a:defRPr>
            </a:lvl3pPr>
            <a:lvl4pPr lvl="3" algn="ctr">
              <a:lnSpc>
                <a:spcPct val="100000"/>
              </a:lnSpc>
              <a:spcBef>
                <a:spcPts val="0"/>
              </a:spcBef>
              <a:spcAft>
                <a:spcPts val="0"/>
              </a:spcAft>
              <a:buClr>
                <a:srgbClr val="2E3D49"/>
              </a:buClr>
              <a:buSzPts val="2800"/>
              <a:buNone/>
              <a:defRPr sz="2800">
                <a:solidFill>
                  <a:srgbClr val="2E3D49"/>
                </a:solidFill>
              </a:defRPr>
            </a:lvl4pPr>
            <a:lvl5pPr lvl="4" algn="ctr">
              <a:lnSpc>
                <a:spcPct val="100000"/>
              </a:lnSpc>
              <a:spcBef>
                <a:spcPts val="0"/>
              </a:spcBef>
              <a:spcAft>
                <a:spcPts val="0"/>
              </a:spcAft>
              <a:buClr>
                <a:srgbClr val="2E3D49"/>
              </a:buClr>
              <a:buSzPts val="2800"/>
              <a:buNone/>
              <a:defRPr sz="2800">
                <a:solidFill>
                  <a:srgbClr val="2E3D49"/>
                </a:solidFill>
              </a:defRPr>
            </a:lvl5pPr>
            <a:lvl6pPr lvl="5" algn="ctr">
              <a:lnSpc>
                <a:spcPct val="100000"/>
              </a:lnSpc>
              <a:spcBef>
                <a:spcPts val="0"/>
              </a:spcBef>
              <a:spcAft>
                <a:spcPts val="0"/>
              </a:spcAft>
              <a:buClr>
                <a:srgbClr val="2E3D49"/>
              </a:buClr>
              <a:buSzPts val="2800"/>
              <a:buNone/>
              <a:defRPr sz="2800">
                <a:solidFill>
                  <a:srgbClr val="2E3D49"/>
                </a:solidFill>
              </a:defRPr>
            </a:lvl6pPr>
            <a:lvl7pPr lvl="6" algn="ctr">
              <a:lnSpc>
                <a:spcPct val="100000"/>
              </a:lnSpc>
              <a:spcBef>
                <a:spcPts val="0"/>
              </a:spcBef>
              <a:spcAft>
                <a:spcPts val="0"/>
              </a:spcAft>
              <a:buClr>
                <a:srgbClr val="2E3D49"/>
              </a:buClr>
              <a:buSzPts val="2800"/>
              <a:buNone/>
              <a:defRPr sz="2800">
                <a:solidFill>
                  <a:srgbClr val="2E3D49"/>
                </a:solidFill>
              </a:defRPr>
            </a:lvl7pPr>
            <a:lvl8pPr lvl="7" algn="ctr">
              <a:lnSpc>
                <a:spcPct val="100000"/>
              </a:lnSpc>
              <a:spcBef>
                <a:spcPts val="0"/>
              </a:spcBef>
              <a:spcAft>
                <a:spcPts val="0"/>
              </a:spcAft>
              <a:buClr>
                <a:srgbClr val="2E3D49"/>
              </a:buClr>
              <a:buSzPts val="2800"/>
              <a:buNone/>
              <a:defRPr sz="2800">
                <a:solidFill>
                  <a:srgbClr val="2E3D49"/>
                </a:solidFill>
              </a:defRPr>
            </a:lvl8pPr>
            <a:lvl9pPr lvl="8" algn="ctr">
              <a:lnSpc>
                <a:spcPct val="100000"/>
              </a:lnSpc>
              <a:spcBef>
                <a:spcPts val="0"/>
              </a:spcBef>
              <a:spcAft>
                <a:spcPts val="0"/>
              </a:spcAft>
              <a:buClr>
                <a:srgbClr val="2E3D49"/>
              </a:buClr>
              <a:buSzPts val="2800"/>
              <a:buNone/>
              <a:defRPr sz="2800">
                <a:solidFill>
                  <a:srgbClr val="2E3D49"/>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alphaModFix/>
          </a:blip>
          <a:stretch>
            <a:fillRect/>
          </a:stretch>
        </a:blipFill>
        <a:effectLst/>
      </p:bgPr>
    </p:bg>
    <p:spTree>
      <p:nvGrpSpPr>
        <p:cNvPr id="1" name="Shape 52"/>
        <p:cNvGrpSpPr/>
        <p:nvPr/>
      </p:nvGrpSpPr>
      <p:grpSpPr>
        <a:xfrm>
          <a:off x="0" y="0"/>
          <a:ext cx="0" cy="0"/>
          <a:chOff x="0" y="0"/>
          <a:chExt cx="0" cy="0"/>
        </a:xfrm>
      </p:grpSpPr>
      <p:sp>
        <p:nvSpPr>
          <p:cNvPr id="53" name="Google Shape;53;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54" name="Google Shape;54;p41"/>
          <p:cNvSpPr txBox="1">
            <a:spLocks noGrp="1"/>
          </p:cNvSpPr>
          <p:nvPr>
            <p:ph type="title"/>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algn="l">
              <a:lnSpc>
                <a:spcPct val="100000"/>
              </a:lnSpc>
              <a:spcBef>
                <a:spcPts val="0"/>
              </a:spcBef>
              <a:spcAft>
                <a:spcPts val="0"/>
              </a:spcAft>
              <a:buClr>
                <a:srgbClr val="2E3D49"/>
              </a:buClr>
              <a:buSzPts val="2800"/>
              <a:buNone/>
              <a:defRPr>
                <a:solidFill>
                  <a:srgbClr val="2E3D49"/>
                </a:solidFill>
              </a:defRPr>
            </a:lvl2pPr>
            <a:lvl3pPr lvl="2" algn="l">
              <a:lnSpc>
                <a:spcPct val="100000"/>
              </a:lnSpc>
              <a:spcBef>
                <a:spcPts val="0"/>
              </a:spcBef>
              <a:spcAft>
                <a:spcPts val="0"/>
              </a:spcAft>
              <a:buClr>
                <a:srgbClr val="2E3D49"/>
              </a:buClr>
              <a:buSzPts val="2800"/>
              <a:buNone/>
              <a:defRPr>
                <a:solidFill>
                  <a:srgbClr val="2E3D49"/>
                </a:solidFill>
              </a:defRPr>
            </a:lvl3pPr>
            <a:lvl4pPr lvl="3" algn="l">
              <a:lnSpc>
                <a:spcPct val="100000"/>
              </a:lnSpc>
              <a:spcBef>
                <a:spcPts val="0"/>
              </a:spcBef>
              <a:spcAft>
                <a:spcPts val="0"/>
              </a:spcAft>
              <a:buClr>
                <a:srgbClr val="2E3D49"/>
              </a:buClr>
              <a:buSzPts val="2800"/>
              <a:buNone/>
              <a:defRPr>
                <a:solidFill>
                  <a:srgbClr val="2E3D49"/>
                </a:solidFill>
              </a:defRPr>
            </a:lvl4pPr>
            <a:lvl5pPr lvl="4" algn="l">
              <a:lnSpc>
                <a:spcPct val="100000"/>
              </a:lnSpc>
              <a:spcBef>
                <a:spcPts val="0"/>
              </a:spcBef>
              <a:spcAft>
                <a:spcPts val="0"/>
              </a:spcAft>
              <a:buClr>
                <a:srgbClr val="2E3D49"/>
              </a:buClr>
              <a:buSzPts val="2800"/>
              <a:buNone/>
              <a:defRPr>
                <a:solidFill>
                  <a:srgbClr val="2E3D49"/>
                </a:solidFill>
              </a:defRPr>
            </a:lvl5pPr>
            <a:lvl6pPr lvl="5" algn="l">
              <a:lnSpc>
                <a:spcPct val="100000"/>
              </a:lnSpc>
              <a:spcBef>
                <a:spcPts val="0"/>
              </a:spcBef>
              <a:spcAft>
                <a:spcPts val="0"/>
              </a:spcAft>
              <a:buClr>
                <a:srgbClr val="2E3D49"/>
              </a:buClr>
              <a:buSzPts val="2800"/>
              <a:buNone/>
              <a:defRPr>
                <a:solidFill>
                  <a:srgbClr val="2E3D49"/>
                </a:solidFill>
              </a:defRPr>
            </a:lvl6pPr>
            <a:lvl7pPr lvl="6" algn="l">
              <a:lnSpc>
                <a:spcPct val="100000"/>
              </a:lnSpc>
              <a:spcBef>
                <a:spcPts val="0"/>
              </a:spcBef>
              <a:spcAft>
                <a:spcPts val="0"/>
              </a:spcAft>
              <a:buClr>
                <a:srgbClr val="2E3D49"/>
              </a:buClr>
              <a:buSzPts val="2800"/>
              <a:buNone/>
              <a:defRPr>
                <a:solidFill>
                  <a:srgbClr val="2E3D49"/>
                </a:solidFill>
              </a:defRPr>
            </a:lvl7pPr>
            <a:lvl8pPr lvl="7" algn="l">
              <a:lnSpc>
                <a:spcPct val="100000"/>
              </a:lnSpc>
              <a:spcBef>
                <a:spcPts val="0"/>
              </a:spcBef>
              <a:spcAft>
                <a:spcPts val="0"/>
              </a:spcAft>
              <a:buClr>
                <a:srgbClr val="2E3D49"/>
              </a:buClr>
              <a:buSzPts val="2800"/>
              <a:buNone/>
              <a:defRPr>
                <a:solidFill>
                  <a:srgbClr val="2E3D49"/>
                </a:solidFill>
              </a:defRPr>
            </a:lvl8pPr>
            <a:lvl9pPr lvl="8" algn="l">
              <a:lnSpc>
                <a:spcPct val="100000"/>
              </a:lnSpc>
              <a:spcBef>
                <a:spcPts val="0"/>
              </a:spcBef>
              <a:spcAft>
                <a:spcPts val="0"/>
              </a:spcAft>
              <a:buClr>
                <a:srgbClr val="2E3D49"/>
              </a:buClr>
              <a:buSzPts val="2800"/>
              <a:buNone/>
              <a:defRPr>
                <a:solidFill>
                  <a:srgbClr val="2E3D49"/>
                </a:solidFill>
              </a:defRPr>
            </a:lvl9pPr>
          </a:lstStyle>
          <a:p>
            <a:endParaRPr/>
          </a:p>
        </p:txBody>
      </p:sp>
      <p:sp>
        <p:nvSpPr>
          <p:cNvPr id="55" name="Google Shape;55;p41"/>
          <p:cNvSpPr txBox="1">
            <a:spLocks noGrp="1"/>
          </p:cNvSpPr>
          <p:nvPr>
            <p:ph type="body" idx="1"/>
          </p:nvPr>
        </p:nvSpPr>
        <p:spPr>
          <a:xfrm>
            <a:off x="4876950" y="1337500"/>
            <a:ext cx="3661500" cy="3325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algn="l">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2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30"/>
          <p:cNvSpPr txBox="1">
            <a:spLocks noGrp="1"/>
          </p:cNvSpPr>
          <p:nvPr>
            <p:ph type="body" idx="1"/>
          </p:nvPr>
        </p:nvSpPr>
        <p:spPr>
          <a:xfrm>
            <a:off x="311700" y="1152475"/>
            <a:ext cx="8520600" cy="31908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3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 name="Google Shape;21;p3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3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6" name="Google Shape;26;p3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3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3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2" name="Google Shape;32;p3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35"/>
          <p:cNvSpPr txBox="1">
            <a:spLocks noGrp="1"/>
          </p:cNvSpPr>
          <p:nvPr>
            <p:ph type="body" idx="2"/>
          </p:nvPr>
        </p:nvSpPr>
        <p:spPr>
          <a:xfrm>
            <a:off x="4939500" y="724075"/>
            <a:ext cx="38367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6"/>
          <p:cNvSpPr txBox="1">
            <a:spLocks noGrp="1"/>
          </p:cNvSpPr>
          <p:nvPr>
            <p:ph type="body" idx="1"/>
          </p:nvPr>
        </p:nvSpPr>
        <p:spPr>
          <a:xfrm>
            <a:off x="311700" y="1152475"/>
            <a:ext cx="8520600" cy="31908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26"/>
          <p:cNvSpPr/>
          <p:nvPr/>
        </p:nvSpPr>
        <p:spPr>
          <a:xfrm>
            <a:off x="-12" y="493175"/>
            <a:ext cx="38100" cy="476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slide" Target="slide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sz="3400"/>
              <a:t>Crafting a Growth Loop </a:t>
            </a:r>
            <a:endParaRPr sz="3400" b="0"/>
          </a:p>
        </p:txBody>
      </p:sp>
      <p:sp>
        <p:nvSpPr>
          <p:cNvPr id="61" name="Google Shape;61;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1600"/>
              <a:t>Craft Snacks: User Acquisition and Growth Plan </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1"/>
          <p:cNvSpPr txBox="1">
            <a:spLocks noGrp="1"/>
          </p:cNvSpPr>
          <p:nvPr>
            <p:ph type="title" idx="4294967295"/>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sz="3400"/>
              <a:t>The Growth Loop</a:t>
            </a:r>
            <a:endParaRPr sz="3400"/>
          </a:p>
        </p:txBody>
      </p:sp>
      <p:sp>
        <p:nvSpPr>
          <p:cNvPr id="134" name="Google Shape;134;p11"/>
          <p:cNvSpPr txBox="1"/>
          <p:nvPr/>
        </p:nvSpPr>
        <p:spPr>
          <a:xfrm>
            <a:off x="4346175" y="2414763"/>
            <a:ext cx="1719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accent5"/>
                </a:solidFill>
                <a:latin typeface="Open Sans"/>
                <a:ea typeface="Open Sans"/>
                <a:cs typeface="Open Sans"/>
                <a:sym typeface="Open Sans"/>
              </a:rPr>
              <a:t>Craft Snacks Growth Loop</a:t>
            </a:r>
            <a:endParaRPr sz="1800" b="1" i="0" u="none" strike="noStrike" cap="none">
              <a:solidFill>
                <a:schemeClr val="accent5"/>
              </a:solidFill>
              <a:latin typeface="Open Sans"/>
              <a:ea typeface="Open Sans"/>
              <a:cs typeface="Open Sans"/>
              <a:sym typeface="Open Sans"/>
            </a:endParaRPr>
          </a:p>
        </p:txBody>
      </p:sp>
      <p:sp>
        <p:nvSpPr>
          <p:cNvPr id="135" name="Google Shape;135;p11"/>
          <p:cNvSpPr txBox="1"/>
          <p:nvPr/>
        </p:nvSpPr>
        <p:spPr>
          <a:xfrm>
            <a:off x="4297575" y="1174750"/>
            <a:ext cx="1817100" cy="785100"/>
          </a:xfrm>
          <a:prstGeom prst="rect">
            <a:avLst/>
          </a:prstGeom>
          <a:solidFill>
            <a:srgbClr val="F3F3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a:latin typeface="Open Sans"/>
                <a:ea typeface="Open Sans"/>
                <a:cs typeface="Open Sans"/>
                <a:sym typeface="Open Sans"/>
              </a:rPr>
              <a:t>More new users subscribe to Craft Snacks</a:t>
            </a:r>
            <a:endParaRPr sz="1300" b="0" i="0" u="none" strike="noStrike" cap="none">
              <a:solidFill>
                <a:srgbClr val="000000"/>
              </a:solidFill>
              <a:latin typeface="Open Sans"/>
              <a:ea typeface="Open Sans"/>
              <a:cs typeface="Open Sans"/>
              <a:sym typeface="Open Sans"/>
            </a:endParaRPr>
          </a:p>
        </p:txBody>
      </p:sp>
      <p:sp>
        <p:nvSpPr>
          <p:cNvPr id="136" name="Google Shape;136;p11"/>
          <p:cNvSpPr txBox="1"/>
          <p:nvPr/>
        </p:nvSpPr>
        <p:spPr>
          <a:xfrm>
            <a:off x="6967575" y="2179200"/>
            <a:ext cx="1817100" cy="985200"/>
          </a:xfrm>
          <a:prstGeom prst="rect">
            <a:avLst/>
          </a:prstGeom>
          <a:solidFill>
            <a:srgbClr val="F3F3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a:latin typeface="Open Sans"/>
                <a:ea typeface="Open Sans"/>
                <a:cs typeface="Open Sans"/>
                <a:sym typeface="Open Sans"/>
              </a:rPr>
              <a:t>The users set up preferences and receive their monthly snack box</a:t>
            </a:r>
            <a:endParaRPr sz="1300" b="0" i="0" u="none" strike="noStrike" cap="none">
              <a:solidFill>
                <a:srgbClr val="000000"/>
              </a:solidFill>
              <a:latin typeface="Open Sans"/>
              <a:ea typeface="Open Sans"/>
              <a:cs typeface="Open Sans"/>
              <a:sym typeface="Open Sans"/>
            </a:endParaRPr>
          </a:p>
        </p:txBody>
      </p:sp>
      <p:sp>
        <p:nvSpPr>
          <p:cNvPr id="137" name="Google Shape;137;p11"/>
          <p:cNvSpPr txBox="1"/>
          <p:nvPr/>
        </p:nvSpPr>
        <p:spPr>
          <a:xfrm>
            <a:off x="1760500" y="1979100"/>
            <a:ext cx="1817100" cy="1185300"/>
          </a:xfrm>
          <a:prstGeom prst="rect">
            <a:avLst/>
          </a:prstGeom>
          <a:solidFill>
            <a:srgbClr val="F3F3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a:latin typeface="Open Sans"/>
                <a:ea typeface="Open Sans"/>
                <a:cs typeface="Open Sans"/>
                <a:sym typeface="Open Sans"/>
              </a:rPr>
              <a:t>The users share their experiences with their friends encouraging them to try Craft Snacks.</a:t>
            </a:r>
            <a:endParaRPr sz="1300">
              <a:latin typeface="Open Sans"/>
              <a:ea typeface="Open Sans"/>
              <a:cs typeface="Open Sans"/>
              <a:sym typeface="Open Sans"/>
            </a:endParaRPr>
          </a:p>
        </p:txBody>
      </p:sp>
      <p:sp>
        <p:nvSpPr>
          <p:cNvPr id="138" name="Google Shape;138;p11"/>
          <p:cNvSpPr txBox="1"/>
          <p:nvPr/>
        </p:nvSpPr>
        <p:spPr>
          <a:xfrm>
            <a:off x="4297575" y="3697325"/>
            <a:ext cx="1817100" cy="13854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300"/>
              <a:buFont typeface="Arial"/>
              <a:buNone/>
            </a:pPr>
            <a:r>
              <a:rPr lang="en" sz="1300">
                <a:solidFill>
                  <a:schemeClr val="dk1"/>
                </a:solidFill>
                <a:latin typeface="Open Sans"/>
                <a:ea typeface="Open Sans"/>
                <a:cs typeface="Open Sans"/>
                <a:sym typeface="Open Sans"/>
              </a:rPr>
              <a:t>The users leave their review about the snack box, an “element of surprise” experience on the website </a:t>
            </a:r>
            <a:endParaRPr sz="1300" b="0" i="0" u="none" strike="noStrike" cap="none">
              <a:solidFill>
                <a:srgbClr val="000000"/>
              </a:solidFill>
              <a:latin typeface="Open Sans"/>
              <a:ea typeface="Open Sans"/>
              <a:cs typeface="Open Sans"/>
              <a:sym typeface="Open Sans"/>
            </a:endParaRPr>
          </a:p>
        </p:txBody>
      </p:sp>
      <p:sp>
        <p:nvSpPr>
          <p:cNvPr id="139" name="Google Shape;139;p11"/>
          <p:cNvSpPr/>
          <p:nvPr/>
        </p:nvSpPr>
        <p:spPr>
          <a:xfrm rot="2400272" flipH="1">
            <a:off x="6570639" y="1586780"/>
            <a:ext cx="409272" cy="295345"/>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1"/>
          <p:cNvSpPr/>
          <p:nvPr/>
        </p:nvSpPr>
        <p:spPr>
          <a:xfrm rot="8493010" flipH="1">
            <a:off x="6574767" y="3686704"/>
            <a:ext cx="409116" cy="295311"/>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1"/>
          <p:cNvSpPr/>
          <p:nvPr/>
        </p:nvSpPr>
        <p:spPr>
          <a:xfrm rot="-7966268" flipH="1">
            <a:off x="3433179" y="3608996"/>
            <a:ext cx="409088" cy="295086"/>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1"/>
          <p:cNvSpPr/>
          <p:nvPr/>
        </p:nvSpPr>
        <p:spPr>
          <a:xfrm rot="-1782192" flipH="1">
            <a:off x="3433075" y="1499380"/>
            <a:ext cx="409278" cy="295339"/>
          </a:xfrm>
          <a:prstGeom prst="leftArrow">
            <a:avLst>
              <a:gd name="adj1" fmla="val 50000"/>
              <a:gd name="adj2" fmla="val 36331"/>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3" name="Google Shape;143;p11"/>
          <p:cNvCxnSpPr/>
          <p:nvPr/>
        </p:nvCxnSpPr>
        <p:spPr>
          <a:xfrm rot="10800000" flipH="1">
            <a:off x="1536250" y="3202925"/>
            <a:ext cx="284400" cy="598800"/>
          </a:xfrm>
          <a:prstGeom prst="straightConnector1">
            <a:avLst/>
          </a:prstGeom>
          <a:noFill/>
          <a:ln w="38100" cap="flat" cmpd="sng">
            <a:solidFill>
              <a:schemeClr val="accent5"/>
            </a:solidFill>
            <a:prstDash val="solid"/>
            <a:round/>
            <a:headEnd type="none" w="sm" len="sm"/>
            <a:tailEnd type="triangle" w="med" len="med"/>
          </a:ln>
        </p:spPr>
      </p:cxnSp>
      <p:sp>
        <p:nvSpPr>
          <p:cNvPr id="144" name="Google Shape;144;p11"/>
          <p:cNvSpPr txBox="1"/>
          <p:nvPr/>
        </p:nvSpPr>
        <p:spPr>
          <a:xfrm>
            <a:off x="411875" y="3840250"/>
            <a:ext cx="2178000" cy="1200600"/>
          </a:xfrm>
          <a:prstGeom prst="rect">
            <a:avLst/>
          </a:prstGeom>
          <a:solidFill>
            <a:srgbClr val="CFE2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Open Sans"/>
                <a:ea typeface="Open Sans"/>
                <a:cs typeface="Open Sans"/>
                <a:sym typeface="Open Sans"/>
              </a:rPr>
              <a:t>Product Feature</a:t>
            </a:r>
            <a:r>
              <a:rPr lang="en" sz="1100" b="0" i="0" u="none" strike="noStrike" cap="none">
                <a:solidFill>
                  <a:schemeClr val="dk1"/>
                </a:solidFill>
                <a:latin typeface="Open Sans"/>
                <a:ea typeface="Open Sans"/>
                <a:cs typeface="Open Sans"/>
                <a:sym typeface="Open Sans"/>
              </a:rPr>
              <a:t>: </a:t>
            </a:r>
            <a:r>
              <a:rPr lang="en" sz="1100">
                <a:solidFill>
                  <a:schemeClr val="dk1"/>
                </a:solidFill>
                <a:latin typeface="Open Sans"/>
                <a:ea typeface="Open Sans"/>
                <a:cs typeface="Open Sans"/>
                <a:sym typeface="Open Sans"/>
              </a:rPr>
              <a:t>build in-app experience of sharing the review with unique invitation link to the website on social media (unique link helps tracking reference)</a:t>
            </a:r>
            <a:endParaRPr sz="1100" b="0" i="0" u="none" strike="noStrike" cap="none">
              <a:solidFill>
                <a:schemeClr val="accent5"/>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a:spLocks noGrp="1"/>
          </p:cNvSpPr>
          <p:nvPr>
            <p:ph type="title" idx="4294967295"/>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sz="3400"/>
              <a:t>The Growth Loop: Hypotheses</a:t>
            </a:r>
            <a:endParaRPr sz="3400"/>
          </a:p>
          <a:p>
            <a:pPr marL="0" lvl="0" indent="0" algn="l" rtl="0">
              <a:lnSpc>
                <a:spcPct val="100000"/>
              </a:lnSpc>
              <a:spcBef>
                <a:spcPts val="0"/>
              </a:spcBef>
              <a:spcAft>
                <a:spcPts val="0"/>
              </a:spcAft>
              <a:buSzPts val="4000"/>
              <a:buNone/>
            </a:pPr>
            <a:endParaRPr sz="3400"/>
          </a:p>
        </p:txBody>
      </p:sp>
      <p:sp>
        <p:nvSpPr>
          <p:cNvPr id="170" name="Google Shape;170;p13"/>
          <p:cNvSpPr txBox="1"/>
          <p:nvPr/>
        </p:nvSpPr>
        <p:spPr>
          <a:xfrm>
            <a:off x="4484025" y="2814213"/>
            <a:ext cx="1719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accent5"/>
                </a:solidFill>
                <a:latin typeface="Open Sans"/>
                <a:ea typeface="Open Sans"/>
                <a:cs typeface="Open Sans"/>
                <a:sym typeface="Open Sans"/>
              </a:rPr>
              <a:t>Craft Snacks Growth Loop</a:t>
            </a:r>
            <a:endParaRPr sz="1800" b="1" i="0" u="none" strike="noStrike" cap="none">
              <a:solidFill>
                <a:schemeClr val="accent5"/>
              </a:solidFill>
              <a:latin typeface="Open Sans"/>
              <a:ea typeface="Open Sans"/>
              <a:cs typeface="Open Sans"/>
              <a:sym typeface="Open Sans"/>
            </a:endParaRPr>
          </a:p>
        </p:txBody>
      </p:sp>
      <p:sp>
        <p:nvSpPr>
          <p:cNvPr id="171" name="Google Shape;171;p13"/>
          <p:cNvSpPr txBox="1"/>
          <p:nvPr/>
        </p:nvSpPr>
        <p:spPr>
          <a:xfrm>
            <a:off x="4435425" y="1574200"/>
            <a:ext cx="1817100" cy="785100"/>
          </a:xfrm>
          <a:prstGeom prst="rect">
            <a:avLst/>
          </a:prstGeom>
          <a:solidFill>
            <a:srgbClr val="F3F3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a:latin typeface="Open Sans"/>
                <a:ea typeface="Open Sans"/>
                <a:cs typeface="Open Sans"/>
                <a:sym typeface="Open Sans"/>
              </a:rPr>
              <a:t>More new users subscribe to Craft Snacks</a:t>
            </a:r>
            <a:endParaRPr sz="1300" b="0" i="0" u="none" strike="noStrike" cap="none">
              <a:solidFill>
                <a:srgbClr val="000000"/>
              </a:solidFill>
              <a:latin typeface="Open Sans"/>
              <a:ea typeface="Open Sans"/>
              <a:cs typeface="Open Sans"/>
              <a:sym typeface="Open Sans"/>
            </a:endParaRPr>
          </a:p>
        </p:txBody>
      </p:sp>
      <p:sp>
        <p:nvSpPr>
          <p:cNvPr id="172" name="Google Shape;172;p13"/>
          <p:cNvSpPr txBox="1"/>
          <p:nvPr/>
        </p:nvSpPr>
        <p:spPr>
          <a:xfrm>
            <a:off x="7105425" y="2578650"/>
            <a:ext cx="1817100" cy="985200"/>
          </a:xfrm>
          <a:prstGeom prst="rect">
            <a:avLst/>
          </a:prstGeom>
          <a:solidFill>
            <a:srgbClr val="F3F3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a:latin typeface="Open Sans"/>
                <a:ea typeface="Open Sans"/>
                <a:cs typeface="Open Sans"/>
                <a:sym typeface="Open Sans"/>
              </a:rPr>
              <a:t>The users set up preferences and receive their monthly snack box</a:t>
            </a:r>
            <a:endParaRPr sz="1300" b="0" i="0" u="none" strike="noStrike" cap="none">
              <a:solidFill>
                <a:srgbClr val="000000"/>
              </a:solidFill>
              <a:latin typeface="Open Sans"/>
              <a:ea typeface="Open Sans"/>
              <a:cs typeface="Open Sans"/>
              <a:sym typeface="Open Sans"/>
            </a:endParaRPr>
          </a:p>
        </p:txBody>
      </p:sp>
      <p:sp>
        <p:nvSpPr>
          <p:cNvPr id="173" name="Google Shape;173;p13"/>
          <p:cNvSpPr txBox="1"/>
          <p:nvPr/>
        </p:nvSpPr>
        <p:spPr>
          <a:xfrm>
            <a:off x="1898350" y="2378550"/>
            <a:ext cx="1817100" cy="1185300"/>
          </a:xfrm>
          <a:prstGeom prst="rect">
            <a:avLst/>
          </a:prstGeom>
          <a:solidFill>
            <a:srgbClr val="F3F3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a:latin typeface="Open Sans"/>
                <a:ea typeface="Open Sans"/>
                <a:cs typeface="Open Sans"/>
                <a:sym typeface="Open Sans"/>
              </a:rPr>
              <a:t>The users share their experiences with their friends encouraging them to try Craft Snacks.</a:t>
            </a:r>
            <a:endParaRPr sz="1300">
              <a:latin typeface="Open Sans"/>
              <a:ea typeface="Open Sans"/>
              <a:cs typeface="Open Sans"/>
              <a:sym typeface="Open Sans"/>
            </a:endParaRPr>
          </a:p>
        </p:txBody>
      </p:sp>
      <p:sp>
        <p:nvSpPr>
          <p:cNvPr id="174" name="Google Shape;174;p13"/>
          <p:cNvSpPr txBox="1"/>
          <p:nvPr/>
        </p:nvSpPr>
        <p:spPr>
          <a:xfrm>
            <a:off x="4108575" y="4024800"/>
            <a:ext cx="2470800" cy="985200"/>
          </a:xfrm>
          <a:prstGeom prst="rect">
            <a:avLst/>
          </a:prstGeom>
          <a:solidFill>
            <a:srgbClr val="F3F3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a:latin typeface="Open Sans"/>
                <a:ea typeface="Open Sans"/>
                <a:cs typeface="Open Sans"/>
                <a:sym typeface="Open Sans"/>
              </a:rPr>
              <a:t>The users leave their review about the snack box, an “element of surprise” experience on the website </a:t>
            </a:r>
            <a:endParaRPr sz="1300" b="0" i="0" u="none" strike="noStrike" cap="none">
              <a:solidFill>
                <a:srgbClr val="000000"/>
              </a:solidFill>
              <a:latin typeface="Open Sans"/>
              <a:ea typeface="Open Sans"/>
              <a:cs typeface="Open Sans"/>
              <a:sym typeface="Open Sans"/>
            </a:endParaRPr>
          </a:p>
        </p:txBody>
      </p:sp>
      <p:sp>
        <p:nvSpPr>
          <p:cNvPr id="175" name="Google Shape;175;p13"/>
          <p:cNvSpPr/>
          <p:nvPr/>
        </p:nvSpPr>
        <p:spPr>
          <a:xfrm rot="2400272" flipH="1">
            <a:off x="6450039" y="2475530"/>
            <a:ext cx="409272" cy="295345"/>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3"/>
          <p:cNvSpPr/>
          <p:nvPr/>
        </p:nvSpPr>
        <p:spPr>
          <a:xfrm rot="8493010" flipH="1">
            <a:off x="6380367" y="3648329"/>
            <a:ext cx="409116" cy="295311"/>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3"/>
          <p:cNvSpPr/>
          <p:nvPr/>
        </p:nvSpPr>
        <p:spPr>
          <a:xfrm rot="-7966268" flipH="1">
            <a:off x="3895192" y="3580496"/>
            <a:ext cx="409088" cy="295086"/>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3"/>
          <p:cNvSpPr/>
          <p:nvPr/>
        </p:nvSpPr>
        <p:spPr>
          <a:xfrm rot="-1782192" flipH="1">
            <a:off x="3983575" y="2388067"/>
            <a:ext cx="409278" cy="295339"/>
          </a:xfrm>
          <a:prstGeom prst="leftArrow">
            <a:avLst>
              <a:gd name="adj1" fmla="val 50000"/>
              <a:gd name="adj2" fmla="val 36331"/>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3"/>
          <p:cNvSpPr txBox="1"/>
          <p:nvPr/>
        </p:nvSpPr>
        <p:spPr>
          <a:xfrm>
            <a:off x="469275" y="887050"/>
            <a:ext cx="3639300" cy="1369800"/>
          </a:xfrm>
          <a:prstGeom prst="rect">
            <a:avLst/>
          </a:prstGeom>
          <a:solidFill>
            <a:srgbClr val="CFE2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b="1" i="0" u="none" strike="noStrike" cap="none">
                <a:solidFill>
                  <a:schemeClr val="dk1"/>
                </a:solidFill>
                <a:latin typeface="Open Sans"/>
                <a:ea typeface="Open Sans"/>
                <a:cs typeface="Open Sans"/>
                <a:sym typeface="Open Sans"/>
              </a:rPr>
              <a:t>Primary Hypothesis</a:t>
            </a:r>
            <a:endParaRPr sz="1100" b="1"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100"/>
              <a:buFont typeface="Arial"/>
              <a:buNone/>
            </a:pPr>
            <a:r>
              <a:rPr lang="en" sz="1100">
                <a:solidFill>
                  <a:srgbClr val="0000FF"/>
                </a:solidFill>
                <a:latin typeface="Open Sans"/>
                <a:ea typeface="Open Sans"/>
                <a:cs typeface="Open Sans"/>
                <a:sym typeface="Open Sans"/>
              </a:rPr>
              <a:t>By capturing and sharing the users’ reviews with their friends on social media, we can create a more positive image of the Craft Snacks among the market that can help remove lack of trust in the provided service among the potential customers and attract more of them to sign up to Craft Snacks.</a:t>
            </a:r>
            <a:endParaRPr sz="1100" b="0" i="0" u="none" strike="noStrike" cap="none">
              <a:solidFill>
                <a:schemeClr val="accent5"/>
              </a:solidFill>
              <a:latin typeface="Open Sans"/>
              <a:ea typeface="Open Sans"/>
              <a:cs typeface="Open Sans"/>
              <a:sym typeface="Open Sans"/>
            </a:endParaRPr>
          </a:p>
        </p:txBody>
      </p:sp>
      <p:sp>
        <p:nvSpPr>
          <p:cNvPr id="180" name="Google Shape;180;p13"/>
          <p:cNvSpPr txBox="1"/>
          <p:nvPr/>
        </p:nvSpPr>
        <p:spPr>
          <a:xfrm>
            <a:off x="6783225" y="1296950"/>
            <a:ext cx="2139300" cy="1031400"/>
          </a:xfrm>
          <a:prstGeom prst="rect">
            <a:avLst/>
          </a:prstGeom>
          <a:solidFill>
            <a:srgbClr val="CFE2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b="1" i="0" u="none" strike="noStrike" cap="none">
                <a:solidFill>
                  <a:schemeClr val="dk1"/>
                </a:solidFill>
                <a:latin typeface="Open Sans"/>
                <a:ea typeface="Open Sans"/>
                <a:cs typeface="Open Sans"/>
                <a:sym typeface="Open Sans"/>
              </a:rPr>
              <a:t>Hypothesis 1</a:t>
            </a:r>
            <a:endParaRPr sz="1100" b="1"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The users are willing to set preferences to increase a chance of better experience with the delivered snacks</a:t>
            </a:r>
            <a:endParaRPr sz="1100" b="0" i="0" u="none" strike="noStrike" cap="none">
              <a:solidFill>
                <a:schemeClr val="accent5"/>
              </a:solidFill>
              <a:latin typeface="Open Sans"/>
              <a:ea typeface="Open Sans"/>
              <a:cs typeface="Open Sans"/>
              <a:sym typeface="Open Sans"/>
            </a:endParaRPr>
          </a:p>
        </p:txBody>
      </p:sp>
      <p:sp>
        <p:nvSpPr>
          <p:cNvPr id="181" name="Google Shape;181;p13"/>
          <p:cNvSpPr txBox="1"/>
          <p:nvPr/>
        </p:nvSpPr>
        <p:spPr>
          <a:xfrm>
            <a:off x="6783225" y="3898050"/>
            <a:ext cx="2139300" cy="1031400"/>
          </a:xfrm>
          <a:prstGeom prst="rect">
            <a:avLst/>
          </a:prstGeom>
          <a:solidFill>
            <a:srgbClr val="CFE2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b="1" i="0" u="none" strike="noStrike" cap="none">
                <a:solidFill>
                  <a:schemeClr val="dk1"/>
                </a:solidFill>
                <a:latin typeface="Open Sans"/>
                <a:ea typeface="Open Sans"/>
                <a:cs typeface="Open Sans"/>
                <a:sym typeface="Open Sans"/>
              </a:rPr>
              <a:t>Hypothesis </a:t>
            </a:r>
            <a:r>
              <a:rPr lang="en" sz="1100" b="1">
                <a:solidFill>
                  <a:schemeClr val="dk1"/>
                </a:solidFill>
                <a:latin typeface="Open Sans"/>
                <a:ea typeface="Open Sans"/>
                <a:cs typeface="Open Sans"/>
                <a:sym typeface="Open Sans"/>
              </a:rPr>
              <a:t>2</a:t>
            </a:r>
            <a:endParaRPr sz="1100" b="1"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The users are experiencing the excitement of “element of surprise” and are willing to leave a review on the site</a:t>
            </a:r>
            <a:endParaRPr sz="1100" b="0" i="0" u="none" strike="noStrike" cap="none">
              <a:solidFill>
                <a:schemeClr val="accent5"/>
              </a:solidFill>
              <a:latin typeface="Open Sans"/>
              <a:ea typeface="Open Sans"/>
              <a:cs typeface="Open Sans"/>
              <a:sym typeface="Open Sans"/>
            </a:endParaRPr>
          </a:p>
        </p:txBody>
      </p:sp>
      <p:sp>
        <p:nvSpPr>
          <p:cNvPr id="182" name="Google Shape;182;p13"/>
          <p:cNvSpPr txBox="1"/>
          <p:nvPr/>
        </p:nvSpPr>
        <p:spPr>
          <a:xfrm>
            <a:off x="1576150" y="3841275"/>
            <a:ext cx="2139300" cy="1031400"/>
          </a:xfrm>
          <a:prstGeom prst="rect">
            <a:avLst/>
          </a:prstGeom>
          <a:solidFill>
            <a:srgbClr val="CFE2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b="1" i="0" u="none" strike="noStrike" cap="none">
                <a:solidFill>
                  <a:schemeClr val="dk1"/>
                </a:solidFill>
                <a:latin typeface="Open Sans"/>
                <a:ea typeface="Open Sans"/>
                <a:cs typeface="Open Sans"/>
                <a:sym typeface="Open Sans"/>
              </a:rPr>
              <a:t>Hypothesis </a:t>
            </a:r>
            <a:r>
              <a:rPr lang="en" sz="1100" b="1">
                <a:solidFill>
                  <a:schemeClr val="dk1"/>
                </a:solidFill>
                <a:latin typeface="Open Sans"/>
                <a:ea typeface="Open Sans"/>
                <a:cs typeface="Open Sans"/>
                <a:sym typeface="Open Sans"/>
              </a:rPr>
              <a:t>3</a:t>
            </a:r>
            <a:endParaRPr sz="1100" b="1"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The users are using social media and are willing to share their review with their friends</a:t>
            </a:r>
            <a:endParaRPr sz="1100" b="0" i="0" u="none" strike="noStrike" cap="none">
              <a:solidFill>
                <a:schemeClr val="accent5"/>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4"/>
          <p:cNvSpPr txBox="1">
            <a:spLocks noGrp="1"/>
          </p:cNvSpPr>
          <p:nvPr>
            <p:ph type="title" idx="4294967295"/>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400"/>
              <a:t>Growth Hypotheses </a:t>
            </a:r>
            <a:endParaRPr sz="3400"/>
          </a:p>
        </p:txBody>
      </p:sp>
      <p:sp>
        <p:nvSpPr>
          <p:cNvPr id="188" name="Google Shape;188;p14"/>
          <p:cNvSpPr txBox="1">
            <a:spLocks noGrp="1"/>
          </p:cNvSpPr>
          <p:nvPr>
            <p:ph type="body" idx="4294967295"/>
          </p:nvPr>
        </p:nvSpPr>
        <p:spPr>
          <a:xfrm>
            <a:off x="953925" y="1237175"/>
            <a:ext cx="7158900" cy="32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300" b="1"/>
              <a:t>Primary Hypothesis </a:t>
            </a:r>
            <a:endParaRPr sz="1300" b="1"/>
          </a:p>
          <a:p>
            <a:pPr marL="457200" lvl="0" indent="-311150" algn="l" rtl="0">
              <a:lnSpc>
                <a:spcPct val="115000"/>
              </a:lnSpc>
              <a:spcBef>
                <a:spcPts val="1600"/>
              </a:spcBef>
              <a:spcAft>
                <a:spcPts val="0"/>
              </a:spcAft>
              <a:buSzPts val="1300"/>
              <a:buChar char="●"/>
            </a:pPr>
            <a:r>
              <a:rPr lang="en" sz="1100" i="1">
                <a:solidFill>
                  <a:srgbClr val="0000FF"/>
                </a:solidFill>
                <a:latin typeface="Open Sans"/>
                <a:ea typeface="Open Sans"/>
                <a:cs typeface="Open Sans"/>
                <a:sym typeface="Open Sans"/>
              </a:rPr>
              <a:t>By capturing and sharing the users’ reviews with their friends on social media, we can create a more positive image of the Craft Snacks among the market that can help remove lack of trust in the provided service among the potential customers and attract more of them to sign up to Craft Snacks.</a:t>
            </a:r>
            <a:r>
              <a:rPr lang="en" sz="1100" i="1">
                <a:solidFill>
                  <a:srgbClr val="0000FF"/>
                </a:solidFill>
              </a:rPr>
              <a:t> </a:t>
            </a:r>
            <a:endParaRPr sz="1300" b="1">
              <a:solidFill>
                <a:srgbClr val="0000FF"/>
              </a:solidFill>
            </a:endParaRPr>
          </a:p>
          <a:p>
            <a:pPr marL="0" lvl="0" indent="0" algn="l" rtl="0">
              <a:lnSpc>
                <a:spcPct val="115000"/>
              </a:lnSpc>
              <a:spcBef>
                <a:spcPts val="1600"/>
              </a:spcBef>
              <a:spcAft>
                <a:spcPts val="0"/>
              </a:spcAft>
              <a:buClr>
                <a:schemeClr val="dk1"/>
              </a:buClr>
              <a:buSzPts val="1100"/>
              <a:buFont typeface="Arial"/>
              <a:buNone/>
            </a:pPr>
            <a:r>
              <a:rPr lang="en" sz="1300" b="1"/>
              <a:t>Secondary Hypotheses</a:t>
            </a:r>
            <a:endParaRPr sz="1300" b="1"/>
          </a:p>
          <a:p>
            <a:pPr marL="457200" lvl="0" indent="-311150" algn="l" rtl="0">
              <a:lnSpc>
                <a:spcPct val="100000"/>
              </a:lnSpc>
              <a:spcBef>
                <a:spcPts val="0"/>
              </a:spcBef>
              <a:spcAft>
                <a:spcPts val="0"/>
              </a:spcAft>
              <a:buClr>
                <a:srgbClr val="0000FF"/>
              </a:buClr>
              <a:buSzPts val="1300"/>
              <a:buAutoNum type="alphaUcPeriod"/>
            </a:pPr>
            <a:r>
              <a:rPr lang="en" sz="1100" i="1">
                <a:solidFill>
                  <a:srgbClr val="0000FF"/>
                </a:solidFill>
                <a:latin typeface="Open Sans"/>
                <a:ea typeface="Open Sans"/>
                <a:cs typeface="Open Sans"/>
                <a:sym typeface="Open Sans"/>
              </a:rPr>
              <a:t>The users are willing to set preferences to increase a chance of better experience with the delivered snacks</a:t>
            </a:r>
            <a:endParaRPr sz="1300" i="1">
              <a:solidFill>
                <a:srgbClr val="0000FF"/>
              </a:solidFill>
            </a:endParaRPr>
          </a:p>
          <a:p>
            <a:pPr marL="457200" lvl="0" indent="-311150" algn="l" rtl="0">
              <a:lnSpc>
                <a:spcPct val="100000"/>
              </a:lnSpc>
              <a:spcBef>
                <a:spcPts val="0"/>
              </a:spcBef>
              <a:spcAft>
                <a:spcPts val="0"/>
              </a:spcAft>
              <a:buClr>
                <a:srgbClr val="0000FF"/>
              </a:buClr>
              <a:buSzPts val="1300"/>
              <a:buAutoNum type="alphaUcPeriod"/>
            </a:pPr>
            <a:r>
              <a:rPr lang="en" sz="1100" i="1">
                <a:solidFill>
                  <a:srgbClr val="0000FF"/>
                </a:solidFill>
                <a:latin typeface="Open Sans"/>
                <a:ea typeface="Open Sans"/>
                <a:cs typeface="Open Sans"/>
                <a:sym typeface="Open Sans"/>
              </a:rPr>
              <a:t>The users are experiencing the excitement of “element of surprise” and are willing to leave a review on the site</a:t>
            </a:r>
            <a:endParaRPr sz="1300" i="1">
              <a:solidFill>
                <a:srgbClr val="0000FF"/>
              </a:solidFill>
            </a:endParaRPr>
          </a:p>
          <a:p>
            <a:pPr marL="457200" marR="0" lvl="0" indent="-311150" algn="l" rtl="0">
              <a:lnSpc>
                <a:spcPct val="100000"/>
              </a:lnSpc>
              <a:spcBef>
                <a:spcPts val="0"/>
              </a:spcBef>
              <a:spcAft>
                <a:spcPts val="0"/>
              </a:spcAft>
              <a:buClr>
                <a:srgbClr val="0000FF"/>
              </a:buClr>
              <a:buSzPts val="1300"/>
              <a:buAutoNum type="alphaUcPeriod"/>
            </a:pPr>
            <a:r>
              <a:rPr lang="en" sz="1100" i="1">
                <a:solidFill>
                  <a:srgbClr val="0000FF"/>
                </a:solidFill>
                <a:latin typeface="Open Sans"/>
                <a:ea typeface="Open Sans"/>
                <a:cs typeface="Open Sans"/>
                <a:sym typeface="Open Sans"/>
              </a:rPr>
              <a:t>The users are using social media and are willing to share their review with their friends</a:t>
            </a:r>
            <a:endParaRPr sz="1100" i="1">
              <a:solidFill>
                <a:srgbClr val="0000FF"/>
              </a:solidFill>
              <a:latin typeface="Open Sans"/>
              <a:ea typeface="Open Sans"/>
              <a:cs typeface="Open Sans"/>
              <a:sym typeface="Open Sans"/>
            </a:endParaRPr>
          </a:p>
          <a:p>
            <a:pPr marL="0" lvl="0" indent="0" algn="l" rtl="0">
              <a:lnSpc>
                <a:spcPct val="115000"/>
              </a:lnSpc>
              <a:spcBef>
                <a:spcPts val="1600"/>
              </a:spcBef>
              <a:spcAft>
                <a:spcPts val="0"/>
              </a:spcAft>
              <a:buSzPts val="1800"/>
              <a:buNone/>
            </a:pPr>
            <a:r>
              <a:rPr lang="en" sz="1300"/>
              <a:t> </a:t>
            </a:r>
            <a:endParaRPr sz="1300"/>
          </a:p>
          <a:p>
            <a:pPr marL="0" lvl="0" indent="0" algn="l" rtl="0">
              <a:lnSpc>
                <a:spcPct val="115000"/>
              </a:lnSpc>
              <a:spcBef>
                <a:spcPts val="1600"/>
              </a:spcBef>
              <a:spcAft>
                <a:spcPts val="0"/>
              </a:spcAft>
              <a:buClr>
                <a:schemeClr val="dk1"/>
              </a:buClr>
              <a:buSzPts val="1100"/>
              <a:buFont typeface="Arial"/>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b="1"/>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5"/>
          <p:cNvSpPr txBox="1">
            <a:spLocks noGrp="1"/>
          </p:cNvSpPr>
          <p:nvPr>
            <p:ph type="title" idx="4294967295"/>
          </p:nvPr>
        </p:nvSpPr>
        <p:spPr>
          <a:xfrm>
            <a:off x="1472700" y="2403500"/>
            <a:ext cx="6198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sz="3400"/>
              <a:t>Validating the Path to Growth</a:t>
            </a:r>
            <a:endParaRPr sz="3400" b="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6"/>
          <p:cNvSpPr txBox="1">
            <a:spLocks noGrp="1"/>
          </p:cNvSpPr>
          <p:nvPr>
            <p:ph type="title" idx="4294967295"/>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400"/>
              <a:t>A/B Testing: Goal and Metric</a:t>
            </a:r>
            <a:endParaRPr sz="3400"/>
          </a:p>
        </p:txBody>
      </p:sp>
      <p:sp>
        <p:nvSpPr>
          <p:cNvPr id="199" name="Google Shape;199;p16"/>
          <p:cNvSpPr txBox="1">
            <a:spLocks noGrp="1"/>
          </p:cNvSpPr>
          <p:nvPr>
            <p:ph type="body" idx="4294967295"/>
          </p:nvPr>
        </p:nvSpPr>
        <p:spPr>
          <a:xfrm>
            <a:off x="514905" y="1142325"/>
            <a:ext cx="8023695" cy="39150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dirty="0"/>
              <a:t>Primary </a:t>
            </a:r>
            <a:endParaRPr sz="1300" dirty="0"/>
          </a:p>
          <a:p>
            <a:pPr marL="914400" marR="0" lvl="1" indent="-311150" algn="l" rtl="0">
              <a:lnSpc>
                <a:spcPct val="115000"/>
              </a:lnSpc>
              <a:spcBef>
                <a:spcPts val="0"/>
              </a:spcBef>
              <a:spcAft>
                <a:spcPts val="0"/>
              </a:spcAft>
              <a:buSzPts val="1300"/>
              <a:buChar char="○"/>
            </a:pPr>
            <a:r>
              <a:rPr lang="en" sz="1100" i="1" dirty="0">
                <a:solidFill>
                  <a:srgbClr val="0000FF"/>
                </a:solidFill>
                <a:latin typeface="Open Sans"/>
                <a:ea typeface="Open Sans"/>
                <a:cs typeface="Open Sans"/>
                <a:sym typeface="Open Sans"/>
              </a:rPr>
              <a:t>Does capturing and sharing the users’ reviews with their friends on social media create a more positive image of the Craft Snacks among the market that can help remove lack of trust in the provided service among the potential customers, which is connected to more of them signing up to Craft Snacks?</a:t>
            </a:r>
            <a:endParaRPr sz="1100" i="1" dirty="0">
              <a:solidFill>
                <a:srgbClr val="0000FF"/>
              </a:solidFill>
              <a:latin typeface="Open Sans"/>
              <a:ea typeface="Open Sans"/>
              <a:cs typeface="Open Sans"/>
              <a:sym typeface="Open Sans"/>
            </a:endParaRPr>
          </a:p>
          <a:p>
            <a:pPr marL="1371600" lvl="2" indent="-311150" algn="l" rtl="0">
              <a:lnSpc>
                <a:spcPct val="115000"/>
              </a:lnSpc>
              <a:spcBef>
                <a:spcPts val="0"/>
              </a:spcBef>
              <a:spcAft>
                <a:spcPts val="0"/>
              </a:spcAft>
              <a:buSzPts val="1300"/>
              <a:buChar char="■"/>
            </a:pPr>
            <a:r>
              <a:rPr lang="en" sz="1300" dirty="0"/>
              <a:t>Metric:</a:t>
            </a:r>
            <a:r>
              <a:rPr lang="en" sz="1100" i="1" dirty="0">
                <a:solidFill>
                  <a:srgbClr val="0000FF"/>
                </a:solidFill>
                <a:latin typeface="Open Sans"/>
                <a:ea typeface="Open Sans"/>
                <a:cs typeface="Open Sans"/>
                <a:sym typeface="Open Sans"/>
              </a:rPr>
              <a:t> # of monthly new subscribed users</a:t>
            </a:r>
            <a:endParaRPr sz="1300" b="1" dirty="0">
              <a:solidFill>
                <a:srgbClr val="0000FF"/>
              </a:solidFill>
            </a:endParaRPr>
          </a:p>
          <a:p>
            <a:pPr marL="457200" lvl="0" indent="-311150" algn="l" rtl="0">
              <a:lnSpc>
                <a:spcPct val="115000"/>
              </a:lnSpc>
              <a:spcBef>
                <a:spcPts val="0"/>
              </a:spcBef>
              <a:spcAft>
                <a:spcPts val="0"/>
              </a:spcAft>
              <a:buSzPts val="1300"/>
              <a:buChar char="●"/>
            </a:pPr>
            <a:r>
              <a:rPr lang="en" sz="1300" dirty="0"/>
              <a:t>*Secondary  </a:t>
            </a:r>
            <a:endParaRPr sz="1300" dirty="0"/>
          </a:p>
          <a:p>
            <a:pPr marL="914400" lvl="1" indent="-311150" algn="l" rtl="0">
              <a:lnSpc>
                <a:spcPct val="115000"/>
              </a:lnSpc>
              <a:spcBef>
                <a:spcPts val="0"/>
              </a:spcBef>
              <a:spcAft>
                <a:spcPts val="0"/>
              </a:spcAft>
              <a:buSzPts val="1300"/>
              <a:buChar char="○"/>
            </a:pPr>
            <a:r>
              <a:rPr lang="en" sz="1100" i="1" dirty="0">
                <a:solidFill>
                  <a:srgbClr val="0000FF"/>
                </a:solidFill>
                <a:latin typeface="Open Sans"/>
                <a:ea typeface="Open Sans"/>
                <a:cs typeface="Open Sans"/>
                <a:sym typeface="Open Sans"/>
              </a:rPr>
              <a:t>Does the providing to leave a review for the products on the website encourage users with a positive experience to leave one?</a:t>
            </a:r>
            <a:endParaRPr sz="1300" dirty="0"/>
          </a:p>
          <a:p>
            <a:pPr marL="1371600" lvl="2" indent="-311150" algn="l" rtl="0">
              <a:lnSpc>
                <a:spcPct val="115000"/>
              </a:lnSpc>
              <a:spcBef>
                <a:spcPts val="0"/>
              </a:spcBef>
              <a:spcAft>
                <a:spcPts val="0"/>
              </a:spcAft>
              <a:buSzPts val="1300"/>
              <a:buChar char="■"/>
            </a:pPr>
            <a:r>
              <a:rPr lang="en" sz="1300" dirty="0"/>
              <a:t>Metric: </a:t>
            </a:r>
            <a:r>
              <a:rPr lang="en" sz="1100" i="1" dirty="0">
                <a:solidFill>
                  <a:srgbClr val="0000FF"/>
                </a:solidFill>
                <a:latin typeface="Open Sans"/>
                <a:ea typeface="Open Sans"/>
                <a:cs typeface="Open Sans"/>
                <a:sym typeface="Open Sans"/>
              </a:rPr>
              <a:t>monthly # of active users who left review on the website</a:t>
            </a:r>
            <a:endParaRPr sz="1100" i="1" dirty="0">
              <a:solidFill>
                <a:srgbClr val="0000FF"/>
              </a:solidFill>
              <a:latin typeface="Open Sans"/>
              <a:ea typeface="Open Sans"/>
              <a:cs typeface="Open Sans"/>
              <a:sym typeface="Open Sans"/>
            </a:endParaRPr>
          </a:p>
          <a:p>
            <a:pPr marL="1371600" lvl="2" indent="-311150" algn="l" rtl="0">
              <a:lnSpc>
                <a:spcPct val="115000"/>
              </a:lnSpc>
              <a:spcBef>
                <a:spcPts val="0"/>
              </a:spcBef>
              <a:spcAft>
                <a:spcPts val="0"/>
              </a:spcAft>
              <a:buSzPts val="1300"/>
              <a:buChar char="■"/>
            </a:pPr>
            <a:r>
              <a:rPr lang="en" sz="1300" dirty="0"/>
              <a:t>Rationale:</a:t>
            </a:r>
            <a:r>
              <a:rPr lang="en" sz="1100" i="1" dirty="0">
                <a:solidFill>
                  <a:srgbClr val="0000FF"/>
                </a:solidFill>
                <a:latin typeface="Open Sans"/>
                <a:ea typeface="Open Sans"/>
                <a:cs typeface="Open Sans"/>
                <a:sym typeface="Open Sans"/>
              </a:rPr>
              <a:t> we already have a metric of monthly active users, and according to the prompt “48% came to the site to write and share a review of the snack box they received” we already can differentiate them by activities on the website. </a:t>
            </a:r>
            <a:r>
              <a:rPr lang="en" sz="1100" i="1" dirty="0">
                <a:solidFill>
                  <a:srgbClr val="9E9E9E"/>
                </a:solidFill>
              </a:rPr>
              <a:t> </a:t>
            </a:r>
            <a:endParaRPr sz="1300" dirty="0"/>
          </a:p>
          <a:p>
            <a:pPr marL="914400" marR="0" lvl="1" indent="-311150" algn="l" rtl="0">
              <a:lnSpc>
                <a:spcPct val="115000"/>
              </a:lnSpc>
              <a:spcBef>
                <a:spcPts val="0"/>
              </a:spcBef>
              <a:spcAft>
                <a:spcPts val="0"/>
              </a:spcAft>
              <a:buSzPts val="1300"/>
              <a:buChar char="○"/>
            </a:pPr>
            <a:r>
              <a:rPr lang="en" sz="1100" i="1" dirty="0">
                <a:solidFill>
                  <a:srgbClr val="0000FF"/>
                </a:solidFill>
                <a:latin typeface="Open Sans"/>
                <a:ea typeface="Open Sans"/>
                <a:cs typeface="Open Sans"/>
                <a:sym typeface="Open Sans"/>
              </a:rPr>
              <a:t>Does the ability to share a review on social media encourage users to share their experience with their friends?</a:t>
            </a:r>
            <a:endParaRPr sz="1100" i="1" dirty="0">
              <a:solidFill>
                <a:srgbClr val="0000FF"/>
              </a:solidFill>
              <a:latin typeface="Open Sans"/>
              <a:ea typeface="Open Sans"/>
              <a:cs typeface="Open Sans"/>
              <a:sym typeface="Open Sans"/>
            </a:endParaRPr>
          </a:p>
          <a:p>
            <a:pPr marL="1371600" lvl="2" indent="-311150" algn="l" rtl="0">
              <a:lnSpc>
                <a:spcPct val="115000"/>
              </a:lnSpc>
              <a:spcBef>
                <a:spcPts val="0"/>
              </a:spcBef>
              <a:spcAft>
                <a:spcPts val="0"/>
              </a:spcAft>
              <a:buSzPts val="1300"/>
              <a:buChar char="■"/>
            </a:pPr>
            <a:r>
              <a:rPr lang="en" sz="1300" dirty="0"/>
              <a:t>Metric:</a:t>
            </a:r>
            <a:r>
              <a:rPr lang="en" sz="1100" i="1" dirty="0">
                <a:solidFill>
                  <a:srgbClr val="0000FF"/>
                </a:solidFill>
                <a:latin typeface="Open Sans"/>
                <a:ea typeface="Open Sans"/>
                <a:cs typeface="Open Sans"/>
                <a:sym typeface="Open Sans"/>
              </a:rPr>
              <a:t> # of monthly shared reviews</a:t>
            </a:r>
            <a:endParaRPr sz="1100" i="1" dirty="0">
              <a:solidFill>
                <a:srgbClr val="9E9E9E"/>
              </a:solidFill>
            </a:endParaRPr>
          </a:p>
          <a:p>
            <a:pPr marL="1371600" lvl="2" indent="-311150" algn="l" rtl="0">
              <a:lnSpc>
                <a:spcPct val="115000"/>
              </a:lnSpc>
              <a:spcBef>
                <a:spcPts val="0"/>
              </a:spcBef>
              <a:spcAft>
                <a:spcPts val="0"/>
              </a:spcAft>
              <a:buSzPts val="1300"/>
              <a:buChar char="■"/>
            </a:pPr>
            <a:r>
              <a:rPr lang="en" sz="1300" dirty="0"/>
              <a:t>Rationale: </a:t>
            </a:r>
            <a:r>
              <a:rPr lang="en" sz="1100" i="1" dirty="0">
                <a:solidFill>
                  <a:srgbClr val="0000FF"/>
                </a:solidFill>
                <a:latin typeface="Open Sans"/>
                <a:ea typeface="Open Sans"/>
                <a:cs typeface="Open Sans"/>
                <a:sym typeface="Open Sans"/>
              </a:rPr>
              <a:t>Determining whether the users with a positive experience are sharing their excitement with their friends can establish whether there is or not  correlation between the positive experience and encouraging others to experience it as well.</a:t>
            </a:r>
            <a:endParaRPr sz="1100" i="1" dirty="0">
              <a:solidFill>
                <a:srgbClr val="0000FF"/>
              </a:solidFill>
              <a:latin typeface="Open Sans"/>
              <a:ea typeface="Open Sans"/>
              <a:cs typeface="Open Sans"/>
              <a:sym typeface="Open Sans"/>
            </a:endParaRPr>
          </a:p>
          <a:p>
            <a:pPr marL="0" lvl="0" indent="0" algn="l" rtl="0">
              <a:lnSpc>
                <a:spcPct val="115000"/>
              </a:lnSpc>
              <a:spcBef>
                <a:spcPts val="1600"/>
              </a:spcBef>
              <a:spcAft>
                <a:spcPts val="0"/>
              </a:spcAft>
              <a:buSzPts val="1800"/>
              <a:buNone/>
            </a:pPr>
            <a:endParaRPr dirty="0"/>
          </a:p>
          <a:p>
            <a:pPr marL="0" lvl="0" indent="0" algn="l" rtl="0">
              <a:lnSpc>
                <a:spcPct val="115000"/>
              </a:lnSpc>
              <a:spcBef>
                <a:spcPts val="1600"/>
              </a:spcBef>
              <a:spcAft>
                <a:spcPts val="0"/>
              </a:spcAft>
              <a:buSzPts val="1800"/>
              <a:buNone/>
            </a:pPr>
            <a:r>
              <a:rPr lang="en" sz="1100" i="1" dirty="0"/>
              <a:t>* If the primary hypothesis was proven wrong, we need to examine our secondary hypotheses to know where along the loop did we form a wrong hypothesis</a:t>
            </a:r>
            <a:endParaRPr sz="1100" i="1" dirty="0"/>
          </a:p>
          <a:p>
            <a:pPr marL="0" lvl="0" indent="0" algn="l" rtl="0">
              <a:lnSpc>
                <a:spcPct val="115000"/>
              </a:lnSpc>
              <a:spcBef>
                <a:spcPts val="1600"/>
              </a:spcBef>
              <a:spcAft>
                <a:spcPts val="0"/>
              </a:spcAft>
              <a:buClr>
                <a:schemeClr val="dk1"/>
              </a:buClr>
              <a:buSzPts val="1100"/>
              <a:buFont typeface="Arial"/>
              <a:buNone/>
            </a:pPr>
            <a:endParaRPr b="1" dirty="0"/>
          </a:p>
          <a:p>
            <a:pPr marL="0" lvl="0" indent="0" algn="l" rtl="0">
              <a:lnSpc>
                <a:spcPct val="115000"/>
              </a:lnSpc>
              <a:spcBef>
                <a:spcPts val="1600"/>
              </a:spcBef>
              <a:spcAft>
                <a:spcPts val="0"/>
              </a:spcAft>
              <a:buSzPts val="1800"/>
              <a:buNone/>
            </a:pPr>
            <a:endParaRPr b="1" dirty="0"/>
          </a:p>
          <a:p>
            <a:pPr marL="0" lvl="0" indent="0" algn="l" rtl="0">
              <a:lnSpc>
                <a:spcPct val="115000"/>
              </a:lnSpc>
              <a:spcBef>
                <a:spcPts val="1600"/>
              </a:spcBef>
              <a:spcAft>
                <a:spcPts val="1600"/>
              </a:spcAft>
              <a:buSzPts val="18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7"/>
          <p:cNvSpPr txBox="1">
            <a:spLocks noGrp="1"/>
          </p:cNvSpPr>
          <p:nvPr>
            <p:ph type="title" idx="4294967295"/>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400"/>
              <a:t>A/B Testing: Audience and Setup</a:t>
            </a:r>
            <a:endParaRPr sz="3400"/>
          </a:p>
        </p:txBody>
      </p:sp>
      <p:sp>
        <p:nvSpPr>
          <p:cNvPr id="205" name="Google Shape;205;p17"/>
          <p:cNvSpPr txBox="1">
            <a:spLocks noGrp="1"/>
          </p:cNvSpPr>
          <p:nvPr>
            <p:ph type="body" idx="4294967295"/>
          </p:nvPr>
        </p:nvSpPr>
        <p:spPr>
          <a:xfrm>
            <a:off x="4914300" y="1213625"/>
            <a:ext cx="3451800" cy="32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b="1"/>
              <a:t>Test Setup</a:t>
            </a:r>
            <a:endParaRPr sz="1300" b="1"/>
          </a:p>
          <a:p>
            <a:pPr marL="457200" lvl="0" indent="-311150" algn="l" rtl="0">
              <a:lnSpc>
                <a:spcPct val="115000"/>
              </a:lnSpc>
              <a:spcBef>
                <a:spcPts val="1600"/>
              </a:spcBef>
              <a:spcAft>
                <a:spcPts val="0"/>
              </a:spcAft>
              <a:buSzPts val="1300"/>
              <a:buChar char="●"/>
            </a:pPr>
            <a:r>
              <a:rPr lang="en" sz="1300"/>
              <a:t>A. Control -</a:t>
            </a:r>
            <a:r>
              <a:rPr lang="en" sz="1100" i="1">
                <a:solidFill>
                  <a:srgbClr val="0000FF"/>
                </a:solidFill>
                <a:latin typeface="Open Sans"/>
                <a:ea typeface="Open Sans"/>
                <a:cs typeface="Open Sans"/>
                <a:sym typeface="Open Sans"/>
              </a:rPr>
              <a:t> 40% of the users do not have an ability to share their review on social media from within website</a:t>
            </a:r>
            <a:endParaRPr sz="1300"/>
          </a:p>
          <a:p>
            <a:pPr marL="457200" lvl="0" indent="-311150" algn="l" rtl="0">
              <a:lnSpc>
                <a:spcPct val="115000"/>
              </a:lnSpc>
              <a:spcBef>
                <a:spcPts val="0"/>
              </a:spcBef>
              <a:spcAft>
                <a:spcPts val="0"/>
              </a:spcAft>
              <a:buSzPts val="1300"/>
              <a:buChar char="●"/>
            </a:pPr>
            <a:r>
              <a:rPr lang="en" sz="1300"/>
              <a:t>B. Variant - </a:t>
            </a:r>
            <a:r>
              <a:rPr lang="en" sz="1100" i="1">
                <a:solidFill>
                  <a:srgbClr val="0000FF"/>
                </a:solidFill>
                <a:latin typeface="Open Sans"/>
                <a:ea typeface="Open Sans"/>
                <a:cs typeface="Open Sans"/>
                <a:sym typeface="Open Sans"/>
              </a:rPr>
              <a:t>60% of the users have an ability to share their review with unique invitation link on social media from within website</a:t>
            </a:r>
            <a:endParaRPr/>
          </a:p>
          <a:p>
            <a:pPr marL="0" lvl="0" indent="0" algn="l" rtl="0">
              <a:lnSpc>
                <a:spcPct val="115000"/>
              </a:lnSpc>
              <a:spcBef>
                <a:spcPts val="1600"/>
              </a:spcBef>
              <a:spcAft>
                <a:spcPts val="0"/>
              </a:spcAft>
              <a:buSzPts val="1800"/>
              <a:buNone/>
            </a:pPr>
            <a:r>
              <a:rPr lang="en">
                <a:solidFill>
                  <a:srgbClr val="0000FF"/>
                </a:solidFill>
              </a:rPr>
              <a:t>*</a:t>
            </a:r>
            <a:r>
              <a:rPr lang="en" sz="1100">
                <a:solidFill>
                  <a:srgbClr val="0000FF"/>
                </a:solidFill>
              </a:rPr>
              <a:t> we use 40:60 set up because from prompt we already know that about 40% of the users already share their experience on social media anyway.</a:t>
            </a:r>
            <a:endParaRPr/>
          </a:p>
          <a:p>
            <a:pPr marL="0" lvl="0" indent="0" algn="l" rtl="0">
              <a:lnSpc>
                <a:spcPct val="115000"/>
              </a:lnSpc>
              <a:spcBef>
                <a:spcPts val="1600"/>
              </a:spcBef>
              <a:spcAft>
                <a:spcPts val="1600"/>
              </a:spcAft>
              <a:buSzPts val="1800"/>
              <a:buNone/>
            </a:pPr>
            <a:endParaRPr/>
          </a:p>
        </p:txBody>
      </p:sp>
      <p:sp>
        <p:nvSpPr>
          <p:cNvPr id="206" name="Google Shape;206;p17"/>
          <p:cNvSpPr txBox="1">
            <a:spLocks noGrp="1"/>
          </p:cNvSpPr>
          <p:nvPr>
            <p:ph type="body" idx="4294967295"/>
          </p:nvPr>
        </p:nvSpPr>
        <p:spPr>
          <a:xfrm>
            <a:off x="665250" y="1213625"/>
            <a:ext cx="4249200" cy="32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300" b="1"/>
              <a:t>Test Audience</a:t>
            </a:r>
            <a:endParaRPr sz="1300" b="1"/>
          </a:p>
          <a:p>
            <a:pPr marL="457200" lvl="0" indent="-311150" algn="l" rtl="0">
              <a:lnSpc>
                <a:spcPct val="115000"/>
              </a:lnSpc>
              <a:spcBef>
                <a:spcPts val="1600"/>
              </a:spcBef>
              <a:spcAft>
                <a:spcPts val="0"/>
              </a:spcAft>
              <a:buSzPts val="1300"/>
              <a:buChar char="●"/>
            </a:pPr>
            <a:r>
              <a:rPr lang="en" sz="1300"/>
              <a:t>Target Audience:</a:t>
            </a:r>
            <a:r>
              <a:rPr lang="en" sz="1100" i="1">
                <a:solidFill>
                  <a:srgbClr val="0000FF"/>
                </a:solidFill>
                <a:latin typeface="Open Sans"/>
                <a:ea typeface="Open Sans"/>
                <a:cs typeface="Open Sans"/>
                <a:sym typeface="Open Sans"/>
              </a:rPr>
              <a:t> All visitors who came to the website from social media</a:t>
            </a:r>
            <a:endParaRPr sz="1100" i="1">
              <a:solidFill>
                <a:srgbClr val="0000FF"/>
              </a:solidFill>
              <a:latin typeface="Open Sans"/>
              <a:ea typeface="Open Sans"/>
              <a:cs typeface="Open Sans"/>
              <a:sym typeface="Open Sans"/>
            </a:endParaRPr>
          </a:p>
          <a:p>
            <a:pPr marL="457200" lvl="0" indent="-311150" algn="l" rtl="0">
              <a:lnSpc>
                <a:spcPct val="115000"/>
              </a:lnSpc>
              <a:spcBef>
                <a:spcPts val="0"/>
              </a:spcBef>
              <a:spcAft>
                <a:spcPts val="0"/>
              </a:spcAft>
              <a:buSzPts val="1300"/>
              <a:buChar char="●"/>
            </a:pPr>
            <a:r>
              <a:rPr lang="en" sz="1300"/>
              <a:t>Rationale:</a:t>
            </a:r>
            <a:r>
              <a:rPr lang="en" sz="1100" i="1">
                <a:solidFill>
                  <a:srgbClr val="0000FF"/>
                </a:solidFill>
                <a:latin typeface="Open Sans"/>
                <a:ea typeface="Open Sans"/>
                <a:cs typeface="Open Sans"/>
                <a:sym typeface="Open Sans"/>
              </a:rPr>
              <a:t> We want to ensure that sharing on a social media will attract more visitors to the website and the fact that it comes from their friends will encourage them to subscribe.</a:t>
            </a:r>
            <a:br>
              <a:rPr lang="en" sz="1100" i="1">
                <a:solidFill>
                  <a:srgbClr val="0000FF"/>
                </a:solidFill>
                <a:latin typeface="Open Sans"/>
                <a:ea typeface="Open Sans"/>
                <a:cs typeface="Open Sans"/>
                <a:sym typeface="Open Sans"/>
              </a:rPr>
            </a:br>
            <a:r>
              <a:rPr lang="en" sz="1100" i="1">
                <a:solidFill>
                  <a:srgbClr val="0000FF"/>
                </a:solidFill>
                <a:latin typeface="Open Sans"/>
                <a:ea typeface="Open Sans"/>
                <a:cs typeface="Open Sans"/>
                <a:sym typeface="Open Sans"/>
              </a:rPr>
              <a:t>We do not include on the visitors from other acquisition resources, as we focus on how well our hypotheses about sharing experience on social media service our goal.</a:t>
            </a:r>
            <a:endParaRPr sz="1100" i="1">
              <a:solidFill>
                <a:srgbClr val="0000FF"/>
              </a:solidFill>
              <a:latin typeface="Open Sans"/>
              <a:ea typeface="Open Sans"/>
              <a:cs typeface="Open Sans"/>
              <a:sym typeface="Open Sans"/>
            </a:endParaRPr>
          </a:p>
          <a:p>
            <a:pPr marL="457200" lvl="0" indent="0" algn="l" rtl="0">
              <a:lnSpc>
                <a:spcPct val="115000"/>
              </a:lnSpc>
              <a:spcBef>
                <a:spcPts val="0"/>
              </a:spcBef>
              <a:spcAft>
                <a:spcPts val="0"/>
              </a:spcAft>
              <a:buNone/>
            </a:pPr>
            <a:r>
              <a:rPr lang="en" sz="1100" i="1">
                <a:solidFill>
                  <a:srgbClr val="0000FF"/>
                </a:solidFill>
                <a:latin typeface="Open Sans"/>
                <a:ea typeface="Open Sans"/>
                <a:cs typeface="Open Sans"/>
                <a:sym typeface="Open Sans"/>
              </a:rPr>
              <a:t>We do not focus on the existing users, because we want to focus on conversion from visitors to new subscribed users.</a:t>
            </a:r>
            <a:endParaRPr sz="1100" i="1">
              <a:solidFill>
                <a:srgbClr val="0000FF"/>
              </a:solidFill>
              <a:latin typeface="Open Sans"/>
              <a:ea typeface="Open Sans"/>
              <a:cs typeface="Open Sans"/>
              <a:sym typeface="Open Sans"/>
            </a:endParaRPr>
          </a:p>
          <a:p>
            <a:pPr marL="0" lvl="0" indent="0" algn="l" rtl="0">
              <a:lnSpc>
                <a:spcPct val="115000"/>
              </a:lnSpc>
              <a:spcBef>
                <a:spcPts val="1600"/>
              </a:spcBef>
              <a:spcAft>
                <a:spcPts val="0"/>
              </a:spcAft>
              <a:buSzPts val="1800"/>
              <a:buNone/>
            </a:pPr>
            <a:r>
              <a:rPr lang="en" sz="1300"/>
              <a:t>  </a:t>
            </a:r>
            <a:endParaRPr sz="1300"/>
          </a:p>
          <a:p>
            <a:pPr marL="0" lvl="0" indent="0" algn="l" rtl="0">
              <a:lnSpc>
                <a:spcPct val="115000"/>
              </a:lnSpc>
              <a:spcBef>
                <a:spcPts val="1600"/>
              </a:spcBef>
              <a:spcAft>
                <a:spcPts val="1600"/>
              </a:spcAft>
              <a:buSzPts val="1800"/>
              <a:buNone/>
            </a:pP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8"/>
          <p:cNvSpPr txBox="1">
            <a:spLocks noGrp="1"/>
          </p:cNvSpPr>
          <p:nvPr>
            <p:ph type="title" idx="4294967295"/>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400"/>
              <a:t>A/B Testing: Risks</a:t>
            </a:r>
            <a:endParaRPr sz="3400"/>
          </a:p>
        </p:txBody>
      </p:sp>
      <p:sp>
        <p:nvSpPr>
          <p:cNvPr id="212" name="Google Shape;212;p18"/>
          <p:cNvSpPr txBox="1">
            <a:spLocks noGrp="1"/>
          </p:cNvSpPr>
          <p:nvPr>
            <p:ph type="body" idx="4294967295"/>
          </p:nvPr>
        </p:nvSpPr>
        <p:spPr>
          <a:xfrm>
            <a:off x="862975" y="1213625"/>
            <a:ext cx="7300200" cy="3256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300"/>
              <a:t>Risk:</a:t>
            </a:r>
            <a:r>
              <a:rPr lang="en" sz="1100" i="1">
                <a:solidFill>
                  <a:srgbClr val="0000FF"/>
                </a:solidFill>
                <a:latin typeface="Open Sans"/>
                <a:ea typeface="Open Sans"/>
                <a:cs typeface="Open Sans"/>
                <a:sym typeface="Open Sans"/>
              </a:rPr>
              <a:t> The user share negative instead of positive review, with may drive away the potential customers </a:t>
            </a:r>
            <a:endParaRPr sz="1100" i="1">
              <a:solidFill>
                <a:srgbClr val="0000FF"/>
              </a:solidFill>
              <a:latin typeface="Open Sans"/>
              <a:ea typeface="Open Sans"/>
              <a:cs typeface="Open Sans"/>
              <a:sym typeface="Open Sans"/>
            </a:endParaRPr>
          </a:p>
          <a:p>
            <a:pPr marL="914400" lvl="1" indent="-311150" algn="l" rtl="0">
              <a:lnSpc>
                <a:spcPct val="115000"/>
              </a:lnSpc>
              <a:spcBef>
                <a:spcPts val="0"/>
              </a:spcBef>
              <a:spcAft>
                <a:spcPts val="0"/>
              </a:spcAft>
              <a:buSzPts val="1300"/>
              <a:buChar char="○"/>
            </a:pPr>
            <a:r>
              <a:rPr lang="en" sz="1300"/>
              <a:t>Mitigation:</a:t>
            </a:r>
            <a:r>
              <a:rPr lang="en" sz="1100" i="1">
                <a:solidFill>
                  <a:srgbClr val="0000FF"/>
                </a:solidFill>
                <a:latin typeface="Open Sans"/>
                <a:ea typeface="Open Sans"/>
                <a:cs typeface="Open Sans"/>
                <a:sym typeface="Open Sans"/>
              </a:rPr>
              <a:t> We do not what to ban users from expressing their opinion and want to keep the platform transparent. The best mitigation strategy in this case is monitoring the review and fixing the problem addressed in the review rather than banning them.</a:t>
            </a:r>
            <a:endParaRPr sz="1300"/>
          </a:p>
          <a:p>
            <a:pPr marL="457200" lvl="0" indent="-311150" algn="l" rtl="0">
              <a:lnSpc>
                <a:spcPct val="115000"/>
              </a:lnSpc>
              <a:spcBef>
                <a:spcPts val="1600"/>
              </a:spcBef>
              <a:spcAft>
                <a:spcPts val="0"/>
              </a:spcAft>
              <a:buSzPts val="1300"/>
              <a:buChar char="●"/>
            </a:pPr>
            <a:r>
              <a:rPr lang="en" sz="1300"/>
              <a:t>Risk:</a:t>
            </a:r>
            <a:r>
              <a:rPr lang="en" sz="1100" i="1">
                <a:solidFill>
                  <a:srgbClr val="0000FF"/>
                </a:solidFill>
                <a:latin typeface="Open Sans"/>
                <a:ea typeface="Open Sans"/>
                <a:cs typeface="Open Sans"/>
                <a:sym typeface="Open Sans"/>
              </a:rPr>
              <a:t> The users who were exposed to the new feature may become unhappy if the feature is removed after A/B testing and become discouraged to leave reviews on the website.</a:t>
            </a:r>
            <a:endParaRPr sz="1100" i="1">
              <a:solidFill>
                <a:srgbClr val="0000FF"/>
              </a:solidFill>
              <a:latin typeface="Open Sans"/>
              <a:ea typeface="Open Sans"/>
              <a:cs typeface="Open Sans"/>
              <a:sym typeface="Open Sans"/>
            </a:endParaRPr>
          </a:p>
          <a:p>
            <a:pPr marL="914400" lvl="1" indent="-311150" algn="l" rtl="0">
              <a:lnSpc>
                <a:spcPct val="115000"/>
              </a:lnSpc>
              <a:spcBef>
                <a:spcPts val="0"/>
              </a:spcBef>
              <a:spcAft>
                <a:spcPts val="0"/>
              </a:spcAft>
              <a:buSzPts val="1300"/>
              <a:buChar char="○"/>
            </a:pPr>
            <a:r>
              <a:rPr lang="en" sz="1300"/>
              <a:t>Mitigation:</a:t>
            </a:r>
            <a:r>
              <a:rPr lang="en" sz="1100" i="1">
                <a:solidFill>
                  <a:srgbClr val="0000FF"/>
                </a:solidFill>
                <a:latin typeface="Open Sans"/>
                <a:ea typeface="Open Sans"/>
                <a:cs typeface="Open Sans"/>
                <a:sym typeface="Open Sans"/>
              </a:rPr>
              <a:t> Inform the users upfront A/B testing about the new feature, that it is temporary (for testing) and the timeline of testing to manage their expectation. This also may encourage them as beta testes to give a feedback about the new feature.</a:t>
            </a: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0"/>
              </a:spcAft>
              <a:buSzPts val="1800"/>
              <a:buNone/>
            </a:pP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idx="4294967295"/>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400"/>
              <a:t>Analysis and Next Steps</a:t>
            </a:r>
            <a:endParaRPr sz="3400"/>
          </a:p>
        </p:txBody>
      </p:sp>
      <p:sp>
        <p:nvSpPr>
          <p:cNvPr id="218" name="Google Shape;218;p19"/>
          <p:cNvSpPr txBox="1">
            <a:spLocks noGrp="1"/>
          </p:cNvSpPr>
          <p:nvPr>
            <p:ph type="body" idx="4294967295"/>
          </p:nvPr>
        </p:nvSpPr>
        <p:spPr>
          <a:xfrm>
            <a:off x="671625" y="1213625"/>
            <a:ext cx="7991100" cy="3930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300"/>
              <a:t>If the experiment succeeds, what we expect to see: </a:t>
            </a:r>
            <a:r>
              <a:rPr lang="en" sz="1100" i="1">
                <a:solidFill>
                  <a:srgbClr val="0000FF"/>
                </a:solidFill>
                <a:latin typeface="Roboto"/>
                <a:ea typeface="Roboto"/>
                <a:cs typeface="Roboto"/>
                <a:sym typeface="Roboto"/>
              </a:rPr>
              <a:t>a steady increase in monthly new subscribed users</a:t>
            </a:r>
            <a:endParaRPr sz="1100" i="1">
              <a:solidFill>
                <a:srgbClr val="9E9E9E"/>
              </a:solidFill>
            </a:endParaRPr>
          </a:p>
          <a:p>
            <a:pPr marL="914400" lvl="1" indent="-311150" algn="l" rtl="0">
              <a:lnSpc>
                <a:spcPct val="115000"/>
              </a:lnSpc>
              <a:spcBef>
                <a:spcPts val="0"/>
              </a:spcBef>
              <a:spcAft>
                <a:spcPts val="0"/>
              </a:spcAft>
              <a:buSzPts val="1300"/>
              <a:buChar char="○"/>
            </a:pPr>
            <a:r>
              <a:rPr lang="en" sz="1300"/>
              <a:t>Next steps </a:t>
            </a:r>
            <a:endParaRPr sz="1300"/>
          </a:p>
          <a:p>
            <a:pPr marL="1371600" lvl="2" indent="-311150" algn="l" rtl="0">
              <a:lnSpc>
                <a:spcPct val="115000"/>
              </a:lnSpc>
              <a:spcBef>
                <a:spcPts val="0"/>
              </a:spcBef>
              <a:spcAft>
                <a:spcPts val="0"/>
              </a:spcAft>
              <a:buClr>
                <a:srgbClr val="0000FF"/>
              </a:buClr>
              <a:buSzPts val="1300"/>
              <a:buChar char="■"/>
            </a:pPr>
            <a:r>
              <a:rPr lang="en" sz="1100" i="1">
                <a:solidFill>
                  <a:srgbClr val="0000FF"/>
                </a:solidFill>
                <a:latin typeface="Roboto"/>
                <a:ea typeface="Roboto"/>
                <a:cs typeface="Roboto"/>
                <a:sym typeface="Roboto"/>
              </a:rPr>
              <a:t>New users actively manage their preferences to get as better experience from the service as they can</a:t>
            </a:r>
            <a:endParaRPr sz="1300">
              <a:solidFill>
                <a:srgbClr val="0000FF"/>
              </a:solidFill>
            </a:endParaRPr>
          </a:p>
          <a:p>
            <a:pPr marL="1371600" marR="0" lvl="2" indent="-311150" algn="l" rtl="0">
              <a:lnSpc>
                <a:spcPct val="115000"/>
              </a:lnSpc>
              <a:spcBef>
                <a:spcPts val="0"/>
              </a:spcBef>
              <a:spcAft>
                <a:spcPts val="0"/>
              </a:spcAft>
              <a:buClr>
                <a:srgbClr val="0000FF"/>
              </a:buClr>
              <a:buSzPts val="1300"/>
              <a:buChar char="■"/>
            </a:pPr>
            <a:r>
              <a:rPr lang="en" sz="1100" i="1">
                <a:solidFill>
                  <a:srgbClr val="0000FF"/>
                </a:solidFill>
                <a:latin typeface="Roboto"/>
                <a:ea typeface="Roboto"/>
                <a:cs typeface="Roboto"/>
                <a:sym typeface="Roboto"/>
              </a:rPr>
              <a:t>New users proactively sharing their positive experience with their friends on social media and invite other to join the service</a:t>
            </a:r>
            <a:endParaRPr sz="1300"/>
          </a:p>
          <a:p>
            <a:pPr marL="457200" lvl="0" indent="-342900" algn="l" rtl="0">
              <a:lnSpc>
                <a:spcPct val="115000"/>
              </a:lnSpc>
              <a:spcBef>
                <a:spcPts val="0"/>
              </a:spcBef>
              <a:spcAft>
                <a:spcPts val="0"/>
              </a:spcAft>
              <a:buSzPts val="1800"/>
              <a:buChar char="●"/>
            </a:pPr>
            <a:r>
              <a:rPr lang="en" sz="1300"/>
              <a:t>If the experiment fails, what we expect to see: </a:t>
            </a:r>
            <a:endParaRPr sz="1300"/>
          </a:p>
          <a:p>
            <a:pPr marL="914400" lvl="1" indent="-317500" algn="l" rtl="0">
              <a:lnSpc>
                <a:spcPct val="115000"/>
              </a:lnSpc>
              <a:spcBef>
                <a:spcPts val="0"/>
              </a:spcBef>
              <a:spcAft>
                <a:spcPts val="0"/>
              </a:spcAft>
              <a:buSzPts val="1400"/>
              <a:buChar char="○"/>
            </a:pPr>
            <a:r>
              <a:rPr lang="en" sz="1100" i="1">
                <a:solidFill>
                  <a:srgbClr val="0000FF"/>
                </a:solidFill>
                <a:latin typeface="Roboto"/>
                <a:ea typeface="Roboto"/>
                <a:cs typeface="Roboto"/>
                <a:sym typeface="Roboto"/>
              </a:rPr>
              <a:t>the users share negative review or do not share review at all</a:t>
            </a:r>
            <a:endParaRPr sz="1100" i="1">
              <a:solidFill>
                <a:srgbClr val="0000FF"/>
              </a:solidFill>
              <a:latin typeface="Roboto"/>
              <a:ea typeface="Roboto"/>
              <a:cs typeface="Roboto"/>
              <a:sym typeface="Roboto"/>
            </a:endParaRPr>
          </a:p>
          <a:p>
            <a:pPr marL="914400" lvl="1" indent="-298450" algn="l" rtl="0">
              <a:lnSpc>
                <a:spcPct val="115000"/>
              </a:lnSpc>
              <a:spcBef>
                <a:spcPts val="0"/>
              </a:spcBef>
              <a:spcAft>
                <a:spcPts val="0"/>
              </a:spcAft>
              <a:buClr>
                <a:srgbClr val="0000FF"/>
              </a:buClr>
              <a:buSzPts val="1100"/>
              <a:buFont typeface="Roboto"/>
              <a:buChar char="○"/>
            </a:pPr>
            <a:r>
              <a:rPr lang="en" sz="1100" i="1">
                <a:solidFill>
                  <a:srgbClr val="0000FF"/>
                </a:solidFill>
                <a:latin typeface="Roboto"/>
                <a:ea typeface="Roboto"/>
                <a:cs typeface="Roboto"/>
                <a:sym typeface="Roboto"/>
              </a:rPr>
              <a:t>the potential users are not encouraged by social media review with invitation</a:t>
            </a:r>
            <a:endParaRPr sz="1100" i="1">
              <a:solidFill>
                <a:srgbClr val="0000FF"/>
              </a:solidFill>
              <a:latin typeface="Roboto"/>
              <a:ea typeface="Roboto"/>
              <a:cs typeface="Roboto"/>
              <a:sym typeface="Roboto"/>
            </a:endParaRPr>
          </a:p>
          <a:p>
            <a:pPr marL="914400" lvl="1" indent="-311150" algn="l" rtl="0">
              <a:lnSpc>
                <a:spcPct val="115000"/>
              </a:lnSpc>
              <a:spcBef>
                <a:spcPts val="0"/>
              </a:spcBef>
              <a:spcAft>
                <a:spcPts val="0"/>
              </a:spcAft>
              <a:buSzPts val="1300"/>
              <a:buChar char="○"/>
            </a:pPr>
            <a:r>
              <a:rPr lang="en" sz="1300"/>
              <a:t>Next steps </a:t>
            </a:r>
            <a:endParaRPr sz="1300"/>
          </a:p>
          <a:p>
            <a:pPr marL="1371600" lvl="2" indent="-311150" algn="l" rtl="0">
              <a:lnSpc>
                <a:spcPct val="115000"/>
              </a:lnSpc>
              <a:spcBef>
                <a:spcPts val="0"/>
              </a:spcBef>
              <a:spcAft>
                <a:spcPts val="0"/>
              </a:spcAft>
              <a:buSzPts val="1300"/>
              <a:buChar char="■"/>
            </a:pPr>
            <a:r>
              <a:rPr lang="en" sz="1100" b="1" i="1">
                <a:solidFill>
                  <a:srgbClr val="0000FF"/>
                </a:solidFill>
                <a:latin typeface="Roboto"/>
                <a:ea typeface="Roboto"/>
                <a:cs typeface="Roboto"/>
                <a:sym typeface="Roboto"/>
              </a:rPr>
              <a:t>Benefits</a:t>
            </a:r>
            <a:r>
              <a:rPr lang="en" sz="1100" i="1">
                <a:solidFill>
                  <a:srgbClr val="0000FF"/>
                </a:solidFill>
                <a:latin typeface="Roboto"/>
                <a:ea typeface="Roboto"/>
                <a:cs typeface="Roboto"/>
                <a:sym typeface="Roboto"/>
              </a:rPr>
              <a:t>: </a:t>
            </a:r>
            <a:endParaRPr sz="1100" i="1">
              <a:solidFill>
                <a:srgbClr val="0000FF"/>
              </a:solidFill>
              <a:latin typeface="Roboto"/>
              <a:ea typeface="Roboto"/>
              <a:cs typeface="Roboto"/>
              <a:sym typeface="Roboto"/>
            </a:endParaRPr>
          </a:p>
          <a:p>
            <a:pPr marL="1485900" lvl="3" indent="-196850" algn="l" rtl="0">
              <a:lnSpc>
                <a:spcPct val="115000"/>
              </a:lnSpc>
              <a:spcBef>
                <a:spcPts val="0"/>
              </a:spcBef>
              <a:spcAft>
                <a:spcPts val="0"/>
              </a:spcAft>
              <a:buSzPts val="1300"/>
              <a:buChar char="●"/>
            </a:pPr>
            <a:r>
              <a:rPr lang="en" sz="1100" i="1">
                <a:solidFill>
                  <a:srgbClr val="0000FF"/>
                </a:solidFill>
                <a:latin typeface="Roboto"/>
                <a:ea typeface="Roboto"/>
                <a:cs typeface="Roboto"/>
                <a:sym typeface="Roboto"/>
              </a:rPr>
              <a:t>Introduce benefits schema (e.g. next month discount) if e.g. 3 new users subscribe coming using  the invitation link in the shared review; </a:t>
            </a:r>
            <a:endParaRPr sz="1100" i="1">
              <a:solidFill>
                <a:srgbClr val="0000FF"/>
              </a:solidFill>
              <a:latin typeface="Roboto"/>
              <a:ea typeface="Roboto"/>
              <a:cs typeface="Roboto"/>
              <a:sym typeface="Roboto"/>
            </a:endParaRPr>
          </a:p>
          <a:p>
            <a:pPr marL="1485900" lvl="3" indent="-196850" algn="l" rtl="0">
              <a:lnSpc>
                <a:spcPct val="115000"/>
              </a:lnSpc>
              <a:spcBef>
                <a:spcPts val="0"/>
              </a:spcBef>
              <a:spcAft>
                <a:spcPts val="0"/>
              </a:spcAft>
              <a:buSzPts val="1300"/>
              <a:buChar char="●"/>
            </a:pPr>
            <a:r>
              <a:rPr lang="en" sz="1100" i="1">
                <a:solidFill>
                  <a:srgbClr val="0000FF"/>
                </a:solidFill>
                <a:latin typeface="Roboto"/>
                <a:ea typeface="Roboto"/>
                <a:cs typeface="Roboto"/>
                <a:sym typeface="Roboto"/>
              </a:rPr>
              <a:t>invitation links may also lead to discounted subscription for the 1st month.</a:t>
            </a:r>
            <a:endParaRPr sz="1100" i="1">
              <a:solidFill>
                <a:srgbClr val="0000FF"/>
              </a:solidFill>
              <a:latin typeface="Roboto"/>
              <a:ea typeface="Roboto"/>
              <a:cs typeface="Roboto"/>
              <a:sym typeface="Roboto"/>
            </a:endParaRPr>
          </a:p>
          <a:p>
            <a:pPr marL="1485900" lvl="3" indent="-184150" algn="l" rtl="0">
              <a:lnSpc>
                <a:spcPct val="115000"/>
              </a:lnSpc>
              <a:spcBef>
                <a:spcPts val="0"/>
              </a:spcBef>
              <a:spcAft>
                <a:spcPts val="0"/>
              </a:spcAft>
              <a:buClr>
                <a:srgbClr val="0000FF"/>
              </a:buClr>
              <a:buSzPts val="1100"/>
              <a:buFont typeface="Roboto"/>
              <a:buChar char="●"/>
            </a:pPr>
            <a:r>
              <a:rPr lang="en" sz="1100" i="1">
                <a:solidFill>
                  <a:srgbClr val="0000FF"/>
                </a:solidFill>
                <a:latin typeface="Roboto"/>
                <a:ea typeface="Roboto"/>
                <a:cs typeface="Roboto"/>
                <a:sym typeface="Roboto"/>
              </a:rPr>
              <a:t>The subscribers who came using the invitation link in shared review gets one time double snack box</a:t>
            </a:r>
            <a:endParaRPr sz="1100" i="1">
              <a:solidFill>
                <a:srgbClr val="0000FF"/>
              </a:solidFill>
              <a:latin typeface="Roboto"/>
              <a:ea typeface="Roboto"/>
              <a:cs typeface="Roboto"/>
              <a:sym typeface="Roboto"/>
            </a:endParaRPr>
          </a:p>
          <a:p>
            <a:pPr marL="1371600" marR="0" lvl="2" indent="-311150" algn="l" rtl="0">
              <a:lnSpc>
                <a:spcPct val="115000"/>
              </a:lnSpc>
              <a:spcBef>
                <a:spcPts val="0"/>
              </a:spcBef>
              <a:spcAft>
                <a:spcPts val="0"/>
              </a:spcAft>
              <a:buSzPts val="1300"/>
              <a:buChar char="■"/>
            </a:pPr>
            <a:r>
              <a:rPr lang="en" sz="1100" b="1" i="1">
                <a:solidFill>
                  <a:srgbClr val="0000FF"/>
                </a:solidFill>
                <a:latin typeface="Roboto"/>
                <a:ea typeface="Roboto"/>
                <a:cs typeface="Roboto"/>
                <a:sym typeface="Roboto"/>
              </a:rPr>
              <a:t>Improve UI/UX:</a:t>
            </a:r>
            <a:r>
              <a:rPr lang="en" sz="1100" i="1">
                <a:solidFill>
                  <a:srgbClr val="0000FF"/>
                </a:solidFill>
                <a:latin typeface="Roboto"/>
                <a:ea typeface="Roboto"/>
                <a:cs typeface="Roboto"/>
                <a:sym typeface="Roboto"/>
              </a:rPr>
              <a:t> allow including photos to the review</a:t>
            </a:r>
            <a:endParaRPr sz="1100" i="1">
              <a:solidFill>
                <a:srgbClr val="0000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0"/>
          <p:cNvSpPr txBox="1">
            <a:spLocks noGrp="1"/>
          </p:cNvSpPr>
          <p:nvPr>
            <p:ph type="title" idx="4294967295"/>
          </p:nvPr>
        </p:nvSpPr>
        <p:spPr>
          <a:xfrm>
            <a:off x="1464600" y="2403500"/>
            <a:ext cx="62148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sz="3400"/>
              <a:t>Developing the Growth Vision</a:t>
            </a:r>
            <a:endParaRPr sz="3400" b="0"/>
          </a:p>
        </p:txBody>
      </p:sp>
      <p:sp>
        <p:nvSpPr>
          <p:cNvPr id="224" name="Google Shape;224;p20"/>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999999"/>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1"/>
          <p:cNvSpPr txBox="1">
            <a:spLocks noGrp="1"/>
          </p:cNvSpPr>
          <p:nvPr>
            <p:ph type="title" idx="4294967295"/>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a:t>Growth Risks</a:t>
            </a:r>
            <a:endParaRPr/>
          </a:p>
        </p:txBody>
      </p:sp>
      <p:sp>
        <p:nvSpPr>
          <p:cNvPr id="230" name="Google Shape;230;p21"/>
          <p:cNvSpPr txBox="1">
            <a:spLocks noGrp="1"/>
          </p:cNvSpPr>
          <p:nvPr>
            <p:ph type="body" idx="4294967295"/>
          </p:nvPr>
        </p:nvSpPr>
        <p:spPr>
          <a:xfrm>
            <a:off x="1048800" y="1142325"/>
            <a:ext cx="7073100" cy="35538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Customer Retention</a:t>
            </a:r>
            <a:endParaRPr sz="1300"/>
          </a:p>
          <a:p>
            <a:pPr marL="914400" lvl="1" indent="-298450" algn="l" rtl="0">
              <a:lnSpc>
                <a:spcPct val="115000"/>
              </a:lnSpc>
              <a:spcBef>
                <a:spcPts val="0"/>
              </a:spcBef>
              <a:spcAft>
                <a:spcPts val="0"/>
              </a:spcAft>
              <a:buSzPts val="1100"/>
              <a:buChar char="○"/>
            </a:pPr>
            <a:r>
              <a:rPr lang="en" sz="1100" b="1"/>
              <a:t>Problem</a:t>
            </a:r>
            <a:r>
              <a:rPr lang="en" sz="1100"/>
              <a:t>: If we can not retain customers, we won’t be able to continue to drive growth.</a:t>
            </a:r>
            <a:endParaRPr sz="1100"/>
          </a:p>
          <a:p>
            <a:pPr marL="914400" lvl="1" indent="-298450" algn="l" rtl="0">
              <a:lnSpc>
                <a:spcPct val="115000"/>
              </a:lnSpc>
              <a:spcBef>
                <a:spcPts val="0"/>
              </a:spcBef>
              <a:spcAft>
                <a:spcPts val="0"/>
              </a:spcAft>
              <a:buSzPts val="1100"/>
              <a:buChar char="○"/>
            </a:pPr>
            <a:r>
              <a:rPr lang="en" sz="1100" b="1"/>
              <a:t>Solution:</a:t>
            </a:r>
            <a:r>
              <a:rPr lang="en" sz="1100"/>
              <a:t> As we continue to acquire more users to sign up, we need to continue to ensure the acquired customers are happily engaged and stay with us and not causing churn.</a:t>
            </a:r>
            <a:endParaRPr sz="1100" i="1">
              <a:solidFill>
                <a:srgbClr val="9E9E9E"/>
              </a:solidFill>
            </a:endParaRPr>
          </a:p>
          <a:p>
            <a:pPr marL="457200" lvl="0" indent="-311150" algn="l" rtl="0">
              <a:lnSpc>
                <a:spcPct val="115000"/>
              </a:lnSpc>
              <a:spcBef>
                <a:spcPts val="0"/>
              </a:spcBef>
              <a:spcAft>
                <a:spcPts val="0"/>
              </a:spcAft>
              <a:buSzPts val="1300"/>
              <a:buChar char="●"/>
            </a:pPr>
            <a:r>
              <a:rPr lang="en" sz="1300"/>
              <a:t>Market Saturation </a:t>
            </a:r>
            <a:endParaRPr sz="1300"/>
          </a:p>
          <a:p>
            <a:pPr marL="914400" lvl="1" indent="-311150" algn="l" rtl="0">
              <a:lnSpc>
                <a:spcPct val="115000"/>
              </a:lnSpc>
              <a:spcBef>
                <a:spcPts val="0"/>
              </a:spcBef>
              <a:spcAft>
                <a:spcPts val="0"/>
              </a:spcAft>
              <a:buSzPts val="1300"/>
              <a:buChar char="○"/>
            </a:pPr>
            <a:r>
              <a:rPr lang="en" sz="1100" i="1">
                <a:solidFill>
                  <a:srgbClr val="000000"/>
                </a:solidFill>
              </a:rPr>
              <a:t>Problem</a:t>
            </a:r>
            <a:r>
              <a:rPr lang="en" sz="1100" i="1">
                <a:solidFill>
                  <a:srgbClr val="9E9E9E"/>
                </a:solidFill>
              </a:rPr>
              <a:t>: </a:t>
            </a:r>
            <a:r>
              <a:rPr lang="en" sz="1100" i="1">
                <a:solidFill>
                  <a:srgbClr val="0000FF"/>
                </a:solidFill>
              </a:rPr>
              <a:t>The market is full of the competitors of the same size and maturing as Craft Snacks. Despite there are not strongly defined leaders, the competition is strong.</a:t>
            </a:r>
            <a:endParaRPr sz="1100" i="1">
              <a:solidFill>
                <a:srgbClr val="0000FF"/>
              </a:solidFill>
            </a:endParaRPr>
          </a:p>
          <a:p>
            <a:pPr marL="914400" lvl="1" indent="-311150" algn="l" rtl="0">
              <a:lnSpc>
                <a:spcPct val="115000"/>
              </a:lnSpc>
              <a:spcBef>
                <a:spcPts val="0"/>
              </a:spcBef>
              <a:spcAft>
                <a:spcPts val="0"/>
              </a:spcAft>
              <a:buSzPts val="1300"/>
              <a:buChar char="○"/>
            </a:pPr>
            <a:r>
              <a:rPr lang="en" sz="1100" i="1">
                <a:solidFill>
                  <a:srgbClr val="000000"/>
                </a:solidFill>
              </a:rPr>
              <a:t>Solution</a:t>
            </a:r>
            <a:r>
              <a:rPr lang="en" sz="1100" i="1">
                <a:solidFill>
                  <a:srgbClr val="9E9E9E"/>
                </a:solidFill>
              </a:rPr>
              <a:t>:</a:t>
            </a:r>
            <a:r>
              <a:rPr lang="en" sz="1100" i="1">
                <a:solidFill>
                  <a:srgbClr val="0000FF"/>
                </a:solidFill>
              </a:rPr>
              <a:t> Win current market through investing in the quality of the products and service, in such way building up good reputation and brand. Extend the market to corporate customers to secure the paths for growth.</a:t>
            </a:r>
            <a:endParaRPr sz="1100" i="1">
              <a:solidFill>
                <a:srgbClr val="0000FF"/>
              </a:solidFill>
            </a:endParaRPr>
          </a:p>
          <a:p>
            <a:pPr marL="457200" lvl="0" indent="-311150" algn="l" rtl="0">
              <a:lnSpc>
                <a:spcPct val="115000"/>
              </a:lnSpc>
              <a:spcBef>
                <a:spcPts val="0"/>
              </a:spcBef>
              <a:spcAft>
                <a:spcPts val="0"/>
              </a:spcAft>
              <a:buSzPts val="1300"/>
              <a:buChar char="●"/>
            </a:pPr>
            <a:r>
              <a:rPr lang="en" sz="1300"/>
              <a:t>Single Product and Market </a:t>
            </a:r>
            <a:endParaRPr sz="1300"/>
          </a:p>
          <a:p>
            <a:pPr marL="914400" lvl="1" indent="-311150" algn="l" rtl="0">
              <a:lnSpc>
                <a:spcPct val="115000"/>
              </a:lnSpc>
              <a:spcBef>
                <a:spcPts val="0"/>
              </a:spcBef>
              <a:spcAft>
                <a:spcPts val="0"/>
              </a:spcAft>
              <a:buSzPts val="1300"/>
              <a:buChar char="○"/>
            </a:pPr>
            <a:r>
              <a:rPr lang="en" sz="1100" i="1">
                <a:solidFill>
                  <a:srgbClr val="9E9E9E"/>
                </a:solidFill>
              </a:rPr>
              <a:t>Problem: </a:t>
            </a:r>
            <a:r>
              <a:rPr lang="en" sz="1100" i="1">
                <a:solidFill>
                  <a:srgbClr val="0000FF"/>
                </a:solidFill>
              </a:rPr>
              <a:t>Craft Snacks is a single product business that has a focus on a delivering single type of product to a single market consumers. This increase risk on the market full of growing competitors. </a:t>
            </a:r>
            <a:endParaRPr sz="1100" i="1">
              <a:solidFill>
                <a:srgbClr val="0000FF"/>
              </a:solidFill>
            </a:endParaRPr>
          </a:p>
          <a:p>
            <a:pPr marL="914400" lvl="1" indent="-311150" algn="l" rtl="0">
              <a:lnSpc>
                <a:spcPct val="115000"/>
              </a:lnSpc>
              <a:spcBef>
                <a:spcPts val="0"/>
              </a:spcBef>
              <a:spcAft>
                <a:spcPts val="0"/>
              </a:spcAft>
              <a:buSzPts val="1300"/>
              <a:buChar char="○"/>
            </a:pPr>
            <a:r>
              <a:rPr lang="en" sz="1100" i="1">
                <a:solidFill>
                  <a:srgbClr val="9E9E9E"/>
                </a:solidFill>
              </a:rPr>
              <a:t>Solution: </a:t>
            </a:r>
            <a:r>
              <a:rPr lang="en" sz="1100" i="1">
                <a:solidFill>
                  <a:srgbClr val="0000FF"/>
                </a:solidFill>
              </a:rPr>
              <a:t>Introduce new products to secure the growth as well as engage with new market. For example, introduce snack box as thematic surprise-gifts, hampers; extend range of products to catering and/or food delivery etc.</a:t>
            </a:r>
            <a:endParaRPr sz="1100" i="1">
              <a:solidFill>
                <a:srgbClr val="0000FF"/>
              </a:solidFill>
            </a:endParaRPr>
          </a:p>
        </p:txBody>
      </p:sp>
      <p:sp>
        <p:nvSpPr>
          <p:cNvPr id="231" name="Google Shape;231;p21"/>
          <p:cNvSpPr txBox="1"/>
          <p:nvPr/>
        </p:nvSpPr>
        <p:spPr>
          <a:xfrm>
            <a:off x="3853775" y="4382775"/>
            <a:ext cx="1540800" cy="359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idx="4294967295"/>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400"/>
              <a:t>Overview</a:t>
            </a:r>
            <a:endParaRPr sz="3400"/>
          </a:p>
        </p:txBody>
      </p:sp>
      <p:sp>
        <p:nvSpPr>
          <p:cNvPr id="67" name="Google Shape;67;p2"/>
          <p:cNvSpPr txBox="1">
            <a:spLocks noGrp="1"/>
          </p:cNvSpPr>
          <p:nvPr>
            <p:ph type="body" idx="4294967295"/>
          </p:nvPr>
        </p:nvSpPr>
        <p:spPr>
          <a:xfrm>
            <a:off x="1641025" y="1071650"/>
            <a:ext cx="3661500" cy="33258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 sz="1200" b="1" u="sng" dirty="0">
                <a:solidFill>
                  <a:schemeClr val="hlink"/>
                </a:solidFill>
                <a:hlinkClick r:id="" action="ppaction://hlinkshowjump?jump=nextslide"/>
              </a:rPr>
              <a:t>Inspecting the Landscape</a:t>
            </a:r>
            <a:endParaRPr sz="1200" b="1" dirty="0"/>
          </a:p>
          <a:p>
            <a:pPr marL="914400" lvl="1" indent="-304800" algn="l" rtl="0">
              <a:lnSpc>
                <a:spcPct val="115000"/>
              </a:lnSpc>
              <a:spcBef>
                <a:spcPts val="0"/>
              </a:spcBef>
              <a:spcAft>
                <a:spcPts val="0"/>
              </a:spcAft>
              <a:buSzPts val="1200"/>
              <a:buChar char="○"/>
            </a:pPr>
            <a:r>
              <a:rPr lang="en" sz="1200" dirty="0"/>
              <a:t>Business Goal and Product Strategy</a:t>
            </a:r>
            <a:endParaRPr sz="1200" dirty="0"/>
          </a:p>
          <a:p>
            <a:pPr marL="914400" lvl="1" indent="-304800" algn="l" rtl="0">
              <a:lnSpc>
                <a:spcPct val="115000"/>
              </a:lnSpc>
              <a:spcBef>
                <a:spcPts val="0"/>
              </a:spcBef>
              <a:spcAft>
                <a:spcPts val="0"/>
              </a:spcAft>
              <a:buSzPts val="1200"/>
              <a:buChar char="○"/>
            </a:pPr>
            <a:r>
              <a:rPr lang="en" sz="1200" dirty="0"/>
              <a:t>Growth Components and Metrics</a:t>
            </a:r>
            <a:endParaRPr sz="1200" dirty="0"/>
          </a:p>
          <a:p>
            <a:pPr marL="914400" lvl="1" indent="-304800" algn="l" rtl="0">
              <a:lnSpc>
                <a:spcPct val="115000"/>
              </a:lnSpc>
              <a:spcBef>
                <a:spcPts val="0"/>
              </a:spcBef>
              <a:spcAft>
                <a:spcPts val="0"/>
              </a:spcAft>
              <a:buSzPts val="1200"/>
              <a:buChar char="○"/>
            </a:pPr>
            <a:r>
              <a:rPr lang="en" sz="1200" dirty="0"/>
              <a:t>Target Personas</a:t>
            </a:r>
            <a:endParaRPr sz="1200" b="1" dirty="0"/>
          </a:p>
          <a:p>
            <a:pPr marL="457200" lvl="0" indent="-304800" algn="l" rtl="0">
              <a:lnSpc>
                <a:spcPct val="115000"/>
              </a:lnSpc>
              <a:spcBef>
                <a:spcPts val="0"/>
              </a:spcBef>
              <a:spcAft>
                <a:spcPts val="0"/>
              </a:spcAft>
              <a:buSzPts val="1200"/>
              <a:buChar char="●"/>
            </a:pPr>
            <a:r>
              <a:rPr lang="en" sz="1200" b="1" u="sng" dirty="0">
                <a:solidFill>
                  <a:schemeClr val="hlink"/>
                </a:solidFill>
                <a:hlinkClick r:id="rId3" action="ppaction://hlinksldjump"/>
              </a:rPr>
              <a:t>Mapping Out the Path to Growth</a:t>
            </a:r>
            <a:r>
              <a:rPr lang="en" sz="1200" b="1" dirty="0"/>
              <a:t> </a:t>
            </a:r>
            <a:endParaRPr sz="1200" b="1" dirty="0"/>
          </a:p>
          <a:p>
            <a:pPr marL="914400" lvl="1" indent="-304800" algn="l" rtl="0">
              <a:lnSpc>
                <a:spcPct val="115000"/>
              </a:lnSpc>
              <a:spcBef>
                <a:spcPts val="0"/>
              </a:spcBef>
              <a:spcAft>
                <a:spcPts val="0"/>
              </a:spcAft>
              <a:buSzPts val="1200"/>
              <a:buChar char="○"/>
            </a:pPr>
            <a:r>
              <a:rPr lang="en" sz="1200" dirty="0"/>
              <a:t>Growth Problem Framing </a:t>
            </a:r>
            <a:endParaRPr sz="1200" dirty="0"/>
          </a:p>
          <a:p>
            <a:pPr marL="914400" lvl="1" indent="-304800" algn="l" rtl="0">
              <a:lnSpc>
                <a:spcPct val="115000"/>
              </a:lnSpc>
              <a:spcBef>
                <a:spcPts val="0"/>
              </a:spcBef>
              <a:spcAft>
                <a:spcPts val="0"/>
              </a:spcAft>
              <a:buSzPts val="1200"/>
              <a:buChar char="○"/>
            </a:pPr>
            <a:r>
              <a:rPr lang="en" sz="1200" dirty="0"/>
              <a:t>The Growth Loop</a:t>
            </a:r>
            <a:endParaRPr sz="1200" dirty="0"/>
          </a:p>
          <a:p>
            <a:pPr marL="914400" lvl="1" indent="-304800" algn="l" rtl="0">
              <a:lnSpc>
                <a:spcPct val="115000"/>
              </a:lnSpc>
              <a:spcBef>
                <a:spcPts val="0"/>
              </a:spcBef>
              <a:spcAft>
                <a:spcPts val="0"/>
              </a:spcAft>
              <a:buSzPts val="1200"/>
              <a:buChar char="○"/>
            </a:pPr>
            <a:r>
              <a:rPr lang="en" sz="1200" dirty="0"/>
              <a:t>Growth Hypotheses</a:t>
            </a:r>
            <a:endParaRPr sz="1200" dirty="0"/>
          </a:p>
          <a:p>
            <a:pPr marL="457200" lvl="0" indent="-304800" algn="l" rtl="0">
              <a:lnSpc>
                <a:spcPct val="115000"/>
              </a:lnSpc>
              <a:spcBef>
                <a:spcPts val="0"/>
              </a:spcBef>
              <a:spcAft>
                <a:spcPts val="0"/>
              </a:spcAft>
              <a:buSzPts val="1200"/>
              <a:buChar char="●"/>
            </a:pPr>
            <a:r>
              <a:rPr lang="en" sz="1200" b="1" u="sng" dirty="0">
                <a:solidFill>
                  <a:schemeClr val="hlink"/>
                </a:solidFill>
                <a:hlinkClick r:id="rId4" action="ppaction://hlinksldjump"/>
              </a:rPr>
              <a:t>Validating the Path to Growth </a:t>
            </a:r>
            <a:endParaRPr sz="1200" dirty="0"/>
          </a:p>
          <a:p>
            <a:pPr marL="914400" lvl="1" indent="-304800" algn="l" rtl="0">
              <a:lnSpc>
                <a:spcPct val="115000"/>
              </a:lnSpc>
              <a:spcBef>
                <a:spcPts val="0"/>
              </a:spcBef>
              <a:spcAft>
                <a:spcPts val="0"/>
              </a:spcAft>
              <a:buSzPts val="1200"/>
              <a:buChar char="○"/>
            </a:pPr>
            <a:r>
              <a:rPr lang="en" sz="1200" dirty="0"/>
              <a:t>A/B Testing Plan</a:t>
            </a:r>
            <a:endParaRPr sz="1200" dirty="0"/>
          </a:p>
          <a:p>
            <a:pPr marL="914400" lvl="1" indent="-304800" algn="l" rtl="0">
              <a:lnSpc>
                <a:spcPct val="115000"/>
              </a:lnSpc>
              <a:spcBef>
                <a:spcPts val="0"/>
              </a:spcBef>
              <a:spcAft>
                <a:spcPts val="0"/>
              </a:spcAft>
              <a:buSzPts val="1200"/>
              <a:buChar char="○"/>
            </a:pPr>
            <a:r>
              <a:rPr lang="en" sz="1200" dirty="0"/>
              <a:t>Analysis and Next Steps  </a:t>
            </a:r>
            <a:endParaRPr sz="1200" b="1" dirty="0"/>
          </a:p>
          <a:p>
            <a:pPr marL="457200" lvl="0" indent="-304800" algn="l" rtl="0">
              <a:lnSpc>
                <a:spcPct val="115000"/>
              </a:lnSpc>
              <a:spcBef>
                <a:spcPts val="0"/>
              </a:spcBef>
              <a:spcAft>
                <a:spcPts val="0"/>
              </a:spcAft>
              <a:buSzPts val="1200"/>
              <a:buChar char="●"/>
            </a:pPr>
            <a:r>
              <a:rPr lang="en" sz="1200" b="1" u="sng" dirty="0">
                <a:solidFill>
                  <a:schemeClr val="hlink"/>
                </a:solidFill>
                <a:hlinkClick r:id="rId5" action="ppaction://hlinksldjump"/>
              </a:rPr>
              <a:t>Developing the Future Growth Vision</a:t>
            </a:r>
            <a:r>
              <a:rPr lang="en" sz="1200" b="1" dirty="0"/>
              <a:t> </a:t>
            </a:r>
            <a:endParaRPr sz="1200" b="1" dirty="0"/>
          </a:p>
          <a:p>
            <a:pPr marL="914400" lvl="1" indent="-304800" algn="l" rtl="0">
              <a:lnSpc>
                <a:spcPct val="115000"/>
              </a:lnSpc>
              <a:spcBef>
                <a:spcPts val="0"/>
              </a:spcBef>
              <a:spcAft>
                <a:spcPts val="0"/>
              </a:spcAft>
              <a:buSzPts val="1200"/>
              <a:buChar char="○"/>
            </a:pPr>
            <a:r>
              <a:rPr lang="en" sz="1200" dirty="0"/>
              <a:t>Growth Risks</a:t>
            </a:r>
            <a:endParaRPr sz="1200" dirty="0"/>
          </a:p>
          <a:p>
            <a:pPr marL="914400" lvl="1" indent="-304800" algn="l" rtl="0">
              <a:lnSpc>
                <a:spcPct val="115000"/>
              </a:lnSpc>
              <a:spcBef>
                <a:spcPts val="0"/>
              </a:spcBef>
              <a:spcAft>
                <a:spcPts val="0"/>
              </a:spcAft>
              <a:buSzPts val="1200"/>
              <a:buChar char="○"/>
            </a:pPr>
            <a:r>
              <a:rPr lang="en" sz="1200" dirty="0"/>
              <a:t>Product Market Expansion Opportunity</a:t>
            </a:r>
            <a:endParaRPr sz="1200" dirty="0"/>
          </a:p>
          <a:p>
            <a:pPr marL="914400" lvl="1" indent="-304800" algn="l" rtl="0">
              <a:lnSpc>
                <a:spcPct val="115000"/>
              </a:lnSpc>
              <a:spcBef>
                <a:spcPts val="0"/>
              </a:spcBef>
              <a:spcAft>
                <a:spcPts val="0"/>
              </a:spcAft>
              <a:buSzPts val="1200"/>
              <a:buChar char="○"/>
            </a:pPr>
            <a:r>
              <a:rPr lang="en" sz="1200" dirty="0"/>
              <a:t>Growth Loop Expansion </a:t>
            </a:r>
            <a:endParaRPr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2"/>
          <p:cNvSpPr txBox="1">
            <a:spLocks noGrp="1"/>
          </p:cNvSpPr>
          <p:nvPr>
            <p:ph type="title" idx="4294967295"/>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300"/>
              <a:t>Product Market Expansion Opportunity</a:t>
            </a:r>
            <a:endParaRPr sz="3300"/>
          </a:p>
        </p:txBody>
      </p:sp>
      <p:sp>
        <p:nvSpPr>
          <p:cNvPr id="237" name="Google Shape;237;p22"/>
          <p:cNvSpPr txBox="1"/>
          <p:nvPr/>
        </p:nvSpPr>
        <p:spPr>
          <a:xfrm rot="5400000">
            <a:off x="2936150" y="5181475"/>
            <a:ext cx="392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pen Sans"/>
              <a:ea typeface="Open Sans"/>
              <a:cs typeface="Open Sans"/>
              <a:sym typeface="Open Sans"/>
            </a:endParaRPr>
          </a:p>
        </p:txBody>
      </p:sp>
      <p:sp>
        <p:nvSpPr>
          <p:cNvPr id="238" name="Google Shape;238;p22"/>
          <p:cNvSpPr txBox="1"/>
          <p:nvPr/>
        </p:nvSpPr>
        <p:spPr>
          <a:xfrm>
            <a:off x="3738100" y="4816075"/>
            <a:ext cx="18768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Open Sans"/>
                <a:ea typeface="Open Sans"/>
                <a:cs typeface="Open Sans"/>
                <a:sym typeface="Open Sans"/>
              </a:rPr>
              <a:t>Product and Services</a:t>
            </a:r>
            <a:endParaRPr sz="1200" b="1" i="0" u="none" strike="noStrike" cap="none">
              <a:solidFill>
                <a:srgbClr val="000000"/>
              </a:solidFill>
              <a:latin typeface="Open Sans"/>
              <a:ea typeface="Open Sans"/>
              <a:cs typeface="Open Sans"/>
              <a:sym typeface="Open Sans"/>
            </a:endParaRPr>
          </a:p>
        </p:txBody>
      </p:sp>
      <p:sp>
        <p:nvSpPr>
          <p:cNvPr id="239" name="Google Shape;239;p22"/>
          <p:cNvSpPr txBox="1"/>
          <p:nvPr/>
        </p:nvSpPr>
        <p:spPr>
          <a:xfrm rot="-5400000">
            <a:off x="215760" y="2501703"/>
            <a:ext cx="10407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Open Sans"/>
                <a:ea typeface="Open Sans"/>
                <a:cs typeface="Open Sans"/>
                <a:sym typeface="Open Sans"/>
              </a:rPr>
              <a:t>Markets</a:t>
            </a:r>
            <a:endParaRPr sz="1200" b="1" i="0" u="none" strike="noStrike" cap="none">
              <a:solidFill>
                <a:srgbClr val="000000"/>
              </a:solidFill>
              <a:latin typeface="Open Sans"/>
              <a:ea typeface="Open Sans"/>
              <a:cs typeface="Open Sans"/>
              <a:sym typeface="Open Sans"/>
            </a:endParaRPr>
          </a:p>
        </p:txBody>
      </p:sp>
      <p:graphicFrame>
        <p:nvGraphicFramePr>
          <p:cNvPr id="240" name="Google Shape;240;p22"/>
          <p:cNvGraphicFramePr/>
          <p:nvPr/>
        </p:nvGraphicFramePr>
        <p:xfrm>
          <a:off x="1231750" y="1043063"/>
          <a:ext cx="7215250" cy="3674351"/>
        </p:xfrm>
        <a:graphic>
          <a:graphicData uri="http://schemas.openxmlformats.org/drawingml/2006/table">
            <a:tbl>
              <a:tblPr>
                <a:noFill/>
                <a:tableStyleId>{32C8AC71-0557-4C10-B9A0-DE316DFF76D5}</a:tableStyleId>
              </a:tblPr>
              <a:tblGrid>
                <a:gridCol w="3607625">
                  <a:extLst>
                    <a:ext uri="{9D8B030D-6E8A-4147-A177-3AD203B41FA5}">
                      <a16:colId xmlns:a16="http://schemas.microsoft.com/office/drawing/2014/main" val="20000"/>
                    </a:ext>
                  </a:extLst>
                </a:gridCol>
                <a:gridCol w="3607625">
                  <a:extLst>
                    <a:ext uri="{9D8B030D-6E8A-4147-A177-3AD203B41FA5}">
                      <a16:colId xmlns:a16="http://schemas.microsoft.com/office/drawing/2014/main" val="20001"/>
                    </a:ext>
                  </a:extLst>
                </a:gridCol>
              </a:tblGrid>
              <a:tr h="1560150">
                <a:tc>
                  <a:txBody>
                    <a:bodyPr/>
                    <a:lstStyle/>
                    <a:p>
                      <a:pPr marL="0" marR="0" lvl="0" indent="0" algn="l" rtl="0">
                        <a:lnSpc>
                          <a:spcPct val="100000"/>
                        </a:lnSpc>
                        <a:spcBef>
                          <a:spcPts val="0"/>
                        </a:spcBef>
                        <a:spcAft>
                          <a:spcPts val="0"/>
                        </a:spcAft>
                        <a:buClr>
                          <a:srgbClr val="000000"/>
                        </a:buClr>
                        <a:buSzPts val="1000"/>
                        <a:buFont typeface="Arial"/>
                        <a:buNone/>
                      </a:pPr>
                      <a:r>
                        <a:rPr lang="en" sz="1000" i="1" u="none" strike="noStrike" cap="none">
                          <a:latin typeface="Open Sans"/>
                          <a:ea typeface="Open Sans"/>
                          <a:cs typeface="Open Sans"/>
                          <a:sym typeface="Open Sans"/>
                        </a:rPr>
                        <a:t>Market Expansion - existing offerings, new markets</a:t>
                      </a:r>
                      <a:endParaRPr sz="1000" i="1" u="none" strike="noStrike" cap="none">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100"/>
                        <a:buFont typeface="Arial"/>
                        <a:buNone/>
                      </a:pPr>
                      <a:endParaRPr sz="1100" i="1" u="none" strike="noStrike" cap="none">
                        <a:solidFill>
                          <a:srgbClr val="9E9E9E"/>
                        </a:solidFill>
                        <a:latin typeface="Open Sans"/>
                        <a:ea typeface="Open Sans"/>
                        <a:cs typeface="Open Sans"/>
                        <a:sym typeface="Open Sans"/>
                      </a:endParaRPr>
                    </a:p>
                    <a:p>
                      <a:pPr marL="457200" marR="0" lvl="0" indent="-292100" algn="l" rtl="0">
                        <a:lnSpc>
                          <a:spcPct val="100000"/>
                        </a:lnSpc>
                        <a:spcBef>
                          <a:spcPts val="0"/>
                        </a:spcBef>
                        <a:spcAft>
                          <a:spcPts val="0"/>
                        </a:spcAft>
                        <a:buClr>
                          <a:schemeClr val="dk1"/>
                        </a:buClr>
                        <a:buSzPts val="1000"/>
                        <a:buFont typeface="Open Sans"/>
                        <a:buChar char="●"/>
                      </a:pPr>
                      <a:r>
                        <a:rPr lang="en" sz="1000" b="1" u="none" strike="noStrike" cap="none">
                          <a:solidFill>
                            <a:schemeClr val="dk1"/>
                          </a:solidFill>
                          <a:latin typeface="Open Sans"/>
                          <a:ea typeface="Open Sans"/>
                          <a:cs typeface="Open Sans"/>
                          <a:sym typeface="Open Sans"/>
                        </a:rPr>
                        <a:t>Product:</a:t>
                      </a:r>
                      <a:r>
                        <a:rPr lang="en" sz="1000" u="none" strike="noStrike" cap="none">
                          <a:solidFill>
                            <a:schemeClr val="dk1"/>
                          </a:solidFill>
                          <a:latin typeface="Open Sans"/>
                          <a:ea typeface="Open Sans"/>
                          <a:cs typeface="Open Sans"/>
                          <a:sym typeface="Open Sans"/>
                        </a:rPr>
                        <a:t> </a:t>
                      </a:r>
                      <a:r>
                        <a:rPr lang="en" sz="1000" i="1">
                          <a:solidFill>
                            <a:srgbClr val="0000FF"/>
                          </a:solidFill>
                          <a:latin typeface="Open Sans"/>
                          <a:ea typeface="Open Sans"/>
                          <a:cs typeface="Open Sans"/>
                          <a:sym typeface="Open Sans"/>
                        </a:rPr>
                        <a:t>Snacks for companies/offices</a:t>
                      </a:r>
                      <a:endParaRPr sz="900" u="none" strike="noStrike" cap="none">
                        <a:solidFill>
                          <a:srgbClr val="0000FF"/>
                        </a:solidFill>
                        <a:latin typeface="Open Sans"/>
                        <a:ea typeface="Open Sans"/>
                        <a:cs typeface="Open Sans"/>
                        <a:sym typeface="Open Sans"/>
                      </a:endParaRPr>
                    </a:p>
                    <a:p>
                      <a:pPr marL="457200" marR="0" lvl="0" indent="-292100" algn="l" rtl="0">
                        <a:lnSpc>
                          <a:spcPct val="100000"/>
                        </a:lnSpc>
                        <a:spcBef>
                          <a:spcPts val="0"/>
                        </a:spcBef>
                        <a:spcAft>
                          <a:spcPts val="0"/>
                        </a:spcAft>
                        <a:buClr>
                          <a:schemeClr val="dk1"/>
                        </a:buClr>
                        <a:buSzPts val="1000"/>
                        <a:buFont typeface="Open Sans"/>
                        <a:buChar char="●"/>
                      </a:pPr>
                      <a:r>
                        <a:rPr lang="en" sz="1000" b="1" u="none" strike="noStrike" cap="none">
                          <a:solidFill>
                            <a:schemeClr val="dk1"/>
                          </a:solidFill>
                          <a:latin typeface="Open Sans"/>
                          <a:ea typeface="Open Sans"/>
                          <a:cs typeface="Open Sans"/>
                          <a:sym typeface="Open Sans"/>
                        </a:rPr>
                        <a:t>Rationale: </a:t>
                      </a:r>
                      <a:r>
                        <a:rPr lang="en" sz="1100" i="1">
                          <a:solidFill>
                            <a:srgbClr val="0000FF"/>
                          </a:solidFill>
                          <a:latin typeface="Open Sans"/>
                          <a:ea typeface="Open Sans"/>
                          <a:cs typeface="Open Sans"/>
                          <a:sym typeface="Open Sans"/>
                        </a:rPr>
                        <a:t>By reaching out to corporate customers we expand our market range and acquire more customers.</a:t>
                      </a:r>
                      <a:endParaRPr sz="1100" i="1" u="none" strike="noStrike" cap="none">
                        <a:solidFill>
                          <a:srgbClr val="0000FF"/>
                        </a:solidFill>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 sz="1000" i="1" u="none" strike="noStrike" cap="none">
                          <a:latin typeface="Open Sans"/>
                          <a:ea typeface="Open Sans"/>
                          <a:cs typeface="Open Sans"/>
                          <a:sym typeface="Open Sans"/>
                        </a:rPr>
                        <a:t>Diversification - new offerings, new markets</a:t>
                      </a:r>
                      <a:endParaRPr sz="1200" u="none" strike="noStrike" cap="none">
                        <a:latin typeface="Open Sans"/>
                        <a:ea typeface="Open Sans"/>
                        <a:cs typeface="Open Sans"/>
                        <a:sym typeface="Open Sans"/>
                      </a:endParaRPr>
                    </a:p>
                    <a:p>
                      <a:pPr marL="0" marR="0" lvl="0" indent="0" algn="l" rtl="0">
                        <a:lnSpc>
                          <a:spcPct val="115000"/>
                        </a:lnSpc>
                        <a:spcBef>
                          <a:spcPts val="0"/>
                        </a:spcBef>
                        <a:spcAft>
                          <a:spcPts val="0"/>
                        </a:spcAft>
                        <a:buClr>
                          <a:srgbClr val="000000"/>
                        </a:buClr>
                        <a:buSzPts val="1100"/>
                        <a:buFont typeface="Arial"/>
                        <a:buNone/>
                      </a:pPr>
                      <a:endParaRPr sz="1100" i="1" u="none" strike="noStrike" cap="none">
                        <a:solidFill>
                          <a:srgbClr val="9E9E9E"/>
                        </a:solidFill>
                        <a:latin typeface="Open Sans"/>
                        <a:ea typeface="Open Sans"/>
                        <a:cs typeface="Open Sans"/>
                        <a:sym typeface="Open Sans"/>
                      </a:endParaRPr>
                    </a:p>
                    <a:p>
                      <a:pPr marL="457200" marR="0" lvl="0" indent="-292100" algn="l" rtl="0">
                        <a:lnSpc>
                          <a:spcPct val="100000"/>
                        </a:lnSpc>
                        <a:spcBef>
                          <a:spcPts val="0"/>
                        </a:spcBef>
                        <a:spcAft>
                          <a:spcPts val="0"/>
                        </a:spcAft>
                        <a:buClr>
                          <a:schemeClr val="dk1"/>
                        </a:buClr>
                        <a:buSzPts val="1000"/>
                        <a:buFont typeface="Open Sans"/>
                        <a:buChar char="●"/>
                      </a:pPr>
                      <a:r>
                        <a:rPr lang="en" sz="1000" b="1" u="none" strike="noStrike" cap="none">
                          <a:solidFill>
                            <a:schemeClr val="dk1"/>
                          </a:solidFill>
                          <a:latin typeface="Open Sans"/>
                          <a:ea typeface="Open Sans"/>
                          <a:cs typeface="Open Sans"/>
                          <a:sym typeface="Open Sans"/>
                        </a:rPr>
                        <a:t>Product:</a:t>
                      </a:r>
                      <a:r>
                        <a:rPr lang="en" sz="1000" u="none" strike="noStrike" cap="none">
                          <a:solidFill>
                            <a:schemeClr val="dk1"/>
                          </a:solidFill>
                          <a:latin typeface="Open Sans"/>
                          <a:ea typeface="Open Sans"/>
                          <a:cs typeface="Open Sans"/>
                          <a:sym typeface="Open Sans"/>
                        </a:rPr>
                        <a:t> </a:t>
                      </a:r>
                      <a:r>
                        <a:rPr lang="en" sz="1000" i="1">
                          <a:solidFill>
                            <a:srgbClr val="0000FF"/>
                          </a:solidFill>
                          <a:latin typeface="Open Sans"/>
                          <a:ea typeface="Open Sans"/>
                          <a:cs typeface="Open Sans"/>
                          <a:sym typeface="Open Sans"/>
                        </a:rPr>
                        <a:t>Craft Lunch - delivering lunch </a:t>
                      </a:r>
                      <a:endParaRPr sz="900" u="none" strike="noStrike" cap="none">
                        <a:solidFill>
                          <a:srgbClr val="0000FF"/>
                        </a:solidFill>
                        <a:latin typeface="Open Sans"/>
                        <a:ea typeface="Open Sans"/>
                        <a:cs typeface="Open Sans"/>
                        <a:sym typeface="Open Sans"/>
                      </a:endParaRPr>
                    </a:p>
                    <a:p>
                      <a:pPr marL="457200" marR="0" lvl="0" indent="-292100" algn="l" rtl="0">
                        <a:lnSpc>
                          <a:spcPct val="100000"/>
                        </a:lnSpc>
                        <a:spcBef>
                          <a:spcPts val="0"/>
                        </a:spcBef>
                        <a:spcAft>
                          <a:spcPts val="0"/>
                        </a:spcAft>
                        <a:buClr>
                          <a:schemeClr val="dk1"/>
                        </a:buClr>
                        <a:buSzPts val="1000"/>
                        <a:buFont typeface="Open Sans"/>
                        <a:buChar char="●"/>
                      </a:pPr>
                      <a:r>
                        <a:rPr lang="en" sz="1000" b="1" u="none" strike="noStrike" cap="none">
                          <a:solidFill>
                            <a:schemeClr val="dk1"/>
                          </a:solidFill>
                          <a:latin typeface="Open Sans"/>
                          <a:ea typeface="Open Sans"/>
                          <a:cs typeface="Open Sans"/>
                          <a:sym typeface="Open Sans"/>
                        </a:rPr>
                        <a:t>Rationale: </a:t>
                      </a:r>
                      <a:r>
                        <a:rPr lang="en" sz="1100" i="1">
                          <a:solidFill>
                            <a:srgbClr val="0000FF"/>
                          </a:solidFill>
                          <a:latin typeface="Open Sans"/>
                          <a:ea typeface="Open Sans"/>
                          <a:cs typeface="Open Sans"/>
                          <a:sym typeface="Open Sans"/>
                        </a:rPr>
                        <a:t>To diversify Craft Snack, this creates a brand new offer branch that targets a wider market to reach out to the new customers and at the same time preserves the authenticity/signature of the business - “element of surprise”.</a:t>
                      </a:r>
                      <a:endParaRPr sz="1100" i="1" u="none" strike="noStrike" cap="none">
                        <a:solidFill>
                          <a:srgbClr val="0000FF"/>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988075">
                <a:tc>
                  <a:txBody>
                    <a:bodyPr/>
                    <a:lstStyle/>
                    <a:p>
                      <a:pPr marL="0" marR="0" lvl="0" indent="0" algn="l" rtl="0">
                        <a:lnSpc>
                          <a:spcPct val="100000"/>
                        </a:lnSpc>
                        <a:spcBef>
                          <a:spcPts val="0"/>
                        </a:spcBef>
                        <a:spcAft>
                          <a:spcPts val="0"/>
                        </a:spcAft>
                        <a:buClr>
                          <a:srgbClr val="000000"/>
                        </a:buClr>
                        <a:buSzPts val="1000"/>
                        <a:buFont typeface="Arial"/>
                        <a:buNone/>
                      </a:pPr>
                      <a:r>
                        <a:rPr lang="en" sz="1000" i="1" u="none" strike="noStrike" cap="none">
                          <a:latin typeface="Open Sans"/>
                          <a:ea typeface="Open Sans"/>
                          <a:cs typeface="Open Sans"/>
                          <a:sym typeface="Open Sans"/>
                        </a:rPr>
                        <a:t>Market Penetration - existing offerings, existing market </a:t>
                      </a:r>
                      <a:endParaRPr sz="1000" i="1" u="none" strike="noStrike" cap="none">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000"/>
                        <a:buFont typeface="Arial"/>
                        <a:buNone/>
                      </a:pPr>
                      <a:endParaRPr sz="1000" i="1" u="none" strike="noStrike" cap="none">
                        <a:latin typeface="Open Sans"/>
                        <a:ea typeface="Open Sans"/>
                        <a:cs typeface="Open Sans"/>
                        <a:sym typeface="Open Sans"/>
                      </a:endParaRPr>
                    </a:p>
                    <a:p>
                      <a:pPr marL="457200" marR="0" lvl="0" indent="-292100" algn="l" rtl="0">
                        <a:lnSpc>
                          <a:spcPct val="100000"/>
                        </a:lnSpc>
                        <a:spcBef>
                          <a:spcPts val="0"/>
                        </a:spcBef>
                        <a:spcAft>
                          <a:spcPts val="0"/>
                        </a:spcAft>
                        <a:buClr>
                          <a:schemeClr val="dk1"/>
                        </a:buClr>
                        <a:buSzPts val="1000"/>
                        <a:buFont typeface="Open Sans"/>
                        <a:buChar char="●"/>
                      </a:pPr>
                      <a:r>
                        <a:rPr lang="en" sz="1000" b="1" u="none" strike="noStrike" cap="none">
                          <a:solidFill>
                            <a:schemeClr val="dk1"/>
                          </a:solidFill>
                          <a:latin typeface="Open Sans"/>
                          <a:ea typeface="Open Sans"/>
                          <a:cs typeface="Open Sans"/>
                          <a:sym typeface="Open Sans"/>
                        </a:rPr>
                        <a:t>Product:</a:t>
                      </a:r>
                      <a:r>
                        <a:rPr lang="en" sz="1000" u="none" strike="noStrike" cap="none">
                          <a:solidFill>
                            <a:schemeClr val="dk1"/>
                          </a:solidFill>
                          <a:latin typeface="Open Sans"/>
                          <a:ea typeface="Open Sans"/>
                          <a:cs typeface="Open Sans"/>
                          <a:sym typeface="Open Sans"/>
                        </a:rPr>
                        <a:t> </a:t>
                      </a:r>
                      <a:r>
                        <a:rPr lang="en" sz="1000" i="1">
                          <a:solidFill>
                            <a:srgbClr val="0000FF"/>
                          </a:solidFill>
                          <a:latin typeface="Open Sans"/>
                          <a:ea typeface="Open Sans"/>
                          <a:cs typeface="Open Sans"/>
                          <a:sym typeface="Open Sans"/>
                        </a:rPr>
                        <a:t>Birthday Snack Hamper </a:t>
                      </a:r>
                      <a:r>
                        <a:rPr lang="en" sz="1100" i="1">
                          <a:solidFill>
                            <a:srgbClr val="0000FF"/>
                          </a:solidFill>
                          <a:latin typeface="Open Sans"/>
                          <a:ea typeface="Open Sans"/>
                          <a:cs typeface="Open Sans"/>
                          <a:sym typeface="Open Sans"/>
                        </a:rPr>
                        <a:t>treating existing customers with free “surprise” snack hamper on their birthday.</a:t>
                      </a:r>
                      <a:endParaRPr sz="900" u="none" strike="noStrike" cap="none">
                        <a:solidFill>
                          <a:srgbClr val="0000FF"/>
                        </a:solidFill>
                        <a:latin typeface="Open Sans"/>
                        <a:ea typeface="Open Sans"/>
                        <a:cs typeface="Open Sans"/>
                        <a:sym typeface="Open Sans"/>
                      </a:endParaRPr>
                    </a:p>
                    <a:p>
                      <a:pPr marL="457200" marR="0" lvl="0" indent="-292100" algn="l" rtl="0">
                        <a:lnSpc>
                          <a:spcPct val="100000"/>
                        </a:lnSpc>
                        <a:spcBef>
                          <a:spcPts val="0"/>
                        </a:spcBef>
                        <a:spcAft>
                          <a:spcPts val="0"/>
                        </a:spcAft>
                        <a:buClr>
                          <a:schemeClr val="dk1"/>
                        </a:buClr>
                        <a:buSzPts val="1000"/>
                        <a:buFont typeface="Open Sans"/>
                        <a:buChar char="●"/>
                      </a:pPr>
                      <a:r>
                        <a:rPr lang="en" sz="1000" b="1" u="none" strike="noStrike" cap="none">
                          <a:solidFill>
                            <a:schemeClr val="dk1"/>
                          </a:solidFill>
                          <a:latin typeface="Open Sans"/>
                          <a:ea typeface="Open Sans"/>
                          <a:cs typeface="Open Sans"/>
                          <a:sym typeface="Open Sans"/>
                        </a:rPr>
                        <a:t>Rationale: </a:t>
                      </a:r>
                      <a:r>
                        <a:rPr lang="en" sz="1100" i="1">
                          <a:solidFill>
                            <a:srgbClr val="0000FF"/>
                          </a:solidFill>
                          <a:latin typeface="Open Sans"/>
                          <a:ea typeface="Open Sans"/>
                          <a:cs typeface="Open Sans"/>
                          <a:sym typeface="Open Sans"/>
                        </a:rPr>
                        <a:t>Through well treating and encouraging existing customers we solidify retention.</a:t>
                      </a:r>
                      <a:endParaRPr sz="1100" i="1" u="none" strike="noStrike" cap="none">
                        <a:solidFill>
                          <a:srgbClr val="0000FF"/>
                        </a:solidFill>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 sz="1000" i="1" u="none" strike="noStrike" cap="none">
                          <a:latin typeface="Open Sans"/>
                          <a:ea typeface="Open Sans"/>
                          <a:cs typeface="Open Sans"/>
                          <a:sym typeface="Open Sans"/>
                        </a:rPr>
                        <a:t>Product Development - new offerings, existing market</a:t>
                      </a:r>
                      <a:endParaRPr sz="1000" i="1" u="none" strike="noStrike" cap="none">
                        <a:latin typeface="Open Sans"/>
                        <a:ea typeface="Open Sans"/>
                        <a:cs typeface="Open Sans"/>
                        <a:sym typeface="Open Sans"/>
                      </a:endParaRPr>
                    </a:p>
                    <a:p>
                      <a:pPr marL="0" marR="0" lvl="0" indent="0" algn="l" rtl="0">
                        <a:lnSpc>
                          <a:spcPct val="100000"/>
                        </a:lnSpc>
                        <a:spcBef>
                          <a:spcPts val="0"/>
                        </a:spcBef>
                        <a:spcAft>
                          <a:spcPts val="0"/>
                        </a:spcAft>
                        <a:buClr>
                          <a:srgbClr val="000000"/>
                        </a:buClr>
                        <a:buSzPts val="1000"/>
                        <a:buFont typeface="Arial"/>
                        <a:buNone/>
                      </a:pPr>
                      <a:endParaRPr sz="1000" i="1" u="none" strike="noStrike" cap="none">
                        <a:latin typeface="Open Sans"/>
                        <a:ea typeface="Open Sans"/>
                        <a:cs typeface="Open Sans"/>
                        <a:sym typeface="Open Sans"/>
                      </a:endParaRPr>
                    </a:p>
                    <a:p>
                      <a:pPr marL="457200" marR="0" lvl="0" indent="-292100" algn="l" rtl="0">
                        <a:lnSpc>
                          <a:spcPct val="100000"/>
                        </a:lnSpc>
                        <a:spcBef>
                          <a:spcPts val="0"/>
                        </a:spcBef>
                        <a:spcAft>
                          <a:spcPts val="0"/>
                        </a:spcAft>
                        <a:buClr>
                          <a:schemeClr val="dk1"/>
                        </a:buClr>
                        <a:buSzPts val="1000"/>
                        <a:buFont typeface="Open Sans"/>
                        <a:buChar char="●"/>
                      </a:pPr>
                      <a:r>
                        <a:rPr lang="en" sz="1000" b="1" u="none" strike="noStrike" cap="none">
                          <a:solidFill>
                            <a:schemeClr val="dk1"/>
                          </a:solidFill>
                          <a:latin typeface="Open Sans"/>
                          <a:ea typeface="Open Sans"/>
                          <a:cs typeface="Open Sans"/>
                          <a:sym typeface="Open Sans"/>
                        </a:rPr>
                        <a:t>Product:</a:t>
                      </a:r>
                      <a:r>
                        <a:rPr lang="en" sz="1000" u="none" strike="noStrike" cap="none">
                          <a:solidFill>
                            <a:schemeClr val="dk1"/>
                          </a:solidFill>
                          <a:latin typeface="Open Sans"/>
                          <a:ea typeface="Open Sans"/>
                          <a:cs typeface="Open Sans"/>
                          <a:sym typeface="Open Sans"/>
                        </a:rPr>
                        <a:t> </a:t>
                      </a:r>
                      <a:r>
                        <a:rPr lang="en" sz="1000" i="1">
                          <a:solidFill>
                            <a:srgbClr val="0000FF"/>
                          </a:solidFill>
                          <a:latin typeface="Open Sans"/>
                          <a:ea typeface="Open Sans"/>
                          <a:cs typeface="Open Sans"/>
                          <a:sym typeface="Open Sans"/>
                        </a:rPr>
                        <a:t>Allergy and vegan preferences</a:t>
                      </a:r>
                      <a:endParaRPr sz="900" u="none" strike="noStrike" cap="none">
                        <a:solidFill>
                          <a:srgbClr val="0000FF"/>
                        </a:solidFill>
                        <a:latin typeface="Open Sans"/>
                        <a:ea typeface="Open Sans"/>
                        <a:cs typeface="Open Sans"/>
                        <a:sym typeface="Open Sans"/>
                      </a:endParaRPr>
                    </a:p>
                    <a:p>
                      <a:pPr marL="457200" marR="0" lvl="0" indent="-292100" algn="l" rtl="0">
                        <a:lnSpc>
                          <a:spcPct val="100000"/>
                        </a:lnSpc>
                        <a:spcBef>
                          <a:spcPts val="0"/>
                        </a:spcBef>
                        <a:spcAft>
                          <a:spcPts val="0"/>
                        </a:spcAft>
                        <a:buClr>
                          <a:schemeClr val="dk1"/>
                        </a:buClr>
                        <a:buSzPts val="1000"/>
                        <a:buFont typeface="Open Sans"/>
                        <a:buChar char="●"/>
                      </a:pPr>
                      <a:r>
                        <a:rPr lang="en" sz="1000" b="1" u="none" strike="noStrike" cap="none">
                          <a:solidFill>
                            <a:schemeClr val="dk1"/>
                          </a:solidFill>
                          <a:latin typeface="Open Sans"/>
                          <a:ea typeface="Open Sans"/>
                          <a:cs typeface="Open Sans"/>
                          <a:sym typeface="Open Sans"/>
                        </a:rPr>
                        <a:t>Rationale: </a:t>
                      </a:r>
                      <a:r>
                        <a:rPr lang="en" sz="1100" i="1">
                          <a:solidFill>
                            <a:srgbClr val="0000FF"/>
                          </a:solidFill>
                          <a:latin typeface="Open Sans"/>
                          <a:ea typeface="Open Sans"/>
                          <a:cs typeface="Open Sans"/>
                          <a:sym typeface="Open Sans"/>
                        </a:rPr>
                        <a:t>There are too few competitors in an existing market who provide free-from products for customers with allergies and food intolerance. About 10% of the population has food allergies or intolerance. At the same time, vegan products gain popularity. Providing this feature will boost new customers acquisition in the same market.</a:t>
                      </a:r>
                      <a:endParaRPr sz="1100" i="1" u="none" strike="noStrike" cap="none">
                        <a:solidFill>
                          <a:srgbClr val="0000FF"/>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
        <p:nvSpPr>
          <p:cNvPr id="241" name="Google Shape;241;p22"/>
          <p:cNvSpPr txBox="1"/>
          <p:nvPr/>
        </p:nvSpPr>
        <p:spPr>
          <a:xfrm>
            <a:off x="2177825" y="4719300"/>
            <a:ext cx="8901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5"/>
                </a:solidFill>
                <a:latin typeface="Open Sans"/>
                <a:ea typeface="Open Sans"/>
                <a:cs typeface="Open Sans"/>
                <a:sym typeface="Open Sans"/>
              </a:rPr>
              <a:t>Existing</a:t>
            </a:r>
            <a:endParaRPr sz="1200" b="1" i="0" u="none" strike="noStrike" cap="none">
              <a:solidFill>
                <a:schemeClr val="accent5"/>
              </a:solidFill>
              <a:latin typeface="Open Sans"/>
              <a:ea typeface="Open Sans"/>
              <a:cs typeface="Open Sans"/>
              <a:sym typeface="Open Sans"/>
            </a:endParaRPr>
          </a:p>
        </p:txBody>
      </p:sp>
      <p:sp>
        <p:nvSpPr>
          <p:cNvPr id="242" name="Google Shape;242;p22"/>
          <p:cNvSpPr txBox="1"/>
          <p:nvPr/>
        </p:nvSpPr>
        <p:spPr>
          <a:xfrm>
            <a:off x="6285075" y="4719300"/>
            <a:ext cx="5559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5"/>
                </a:solidFill>
                <a:latin typeface="Open Sans"/>
                <a:ea typeface="Open Sans"/>
                <a:cs typeface="Open Sans"/>
                <a:sym typeface="Open Sans"/>
              </a:rPr>
              <a:t>New</a:t>
            </a:r>
            <a:endParaRPr sz="1200" b="1" i="0" u="none" strike="noStrike" cap="none">
              <a:solidFill>
                <a:schemeClr val="accent5"/>
              </a:solidFill>
              <a:latin typeface="Open Sans"/>
              <a:ea typeface="Open Sans"/>
              <a:cs typeface="Open Sans"/>
              <a:sym typeface="Open Sans"/>
            </a:endParaRPr>
          </a:p>
        </p:txBody>
      </p:sp>
      <p:sp>
        <p:nvSpPr>
          <p:cNvPr id="243" name="Google Shape;243;p22"/>
          <p:cNvSpPr txBox="1"/>
          <p:nvPr/>
        </p:nvSpPr>
        <p:spPr>
          <a:xfrm rot="-5400000">
            <a:off x="607450" y="3512850"/>
            <a:ext cx="8793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5"/>
                </a:solidFill>
                <a:latin typeface="Open Sans"/>
                <a:ea typeface="Open Sans"/>
                <a:cs typeface="Open Sans"/>
                <a:sym typeface="Open Sans"/>
              </a:rPr>
              <a:t>Existing</a:t>
            </a:r>
            <a:endParaRPr sz="1200" b="1" i="0" u="none" strike="noStrike" cap="none">
              <a:solidFill>
                <a:schemeClr val="accent5"/>
              </a:solidFill>
              <a:latin typeface="Open Sans"/>
              <a:ea typeface="Open Sans"/>
              <a:cs typeface="Open Sans"/>
              <a:sym typeface="Open Sans"/>
            </a:endParaRPr>
          </a:p>
        </p:txBody>
      </p:sp>
      <p:sp>
        <p:nvSpPr>
          <p:cNvPr id="244" name="Google Shape;244;p22"/>
          <p:cNvSpPr txBox="1"/>
          <p:nvPr/>
        </p:nvSpPr>
        <p:spPr>
          <a:xfrm rot="-5400000">
            <a:off x="769150" y="1780950"/>
            <a:ext cx="5559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5"/>
                </a:solidFill>
                <a:latin typeface="Open Sans"/>
                <a:ea typeface="Open Sans"/>
                <a:cs typeface="Open Sans"/>
                <a:sym typeface="Open Sans"/>
              </a:rPr>
              <a:t>New</a:t>
            </a:r>
            <a:endParaRPr sz="1200" b="1" i="0" u="none" strike="noStrike" cap="none">
              <a:solidFill>
                <a:schemeClr val="accent5"/>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4"/>
          <p:cNvSpPr txBox="1">
            <a:spLocks noGrp="1"/>
          </p:cNvSpPr>
          <p:nvPr>
            <p:ph type="title" idx="4294967295"/>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Growth Loop Expansion</a:t>
            </a:r>
            <a:endParaRPr/>
          </a:p>
        </p:txBody>
      </p:sp>
      <p:sp>
        <p:nvSpPr>
          <p:cNvPr id="272" name="Google Shape;272;p24"/>
          <p:cNvSpPr txBox="1"/>
          <p:nvPr/>
        </p:nvSpPr>
        <p:spPr>
          <a:xfrm>
            <a:off x="2669775" y="2414763"/>
            <a:ext cx="1719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chemeClr val="accent5"/>
                </a:solidFill>
                <a:latin typeface="Open Sans"/>
                <a:ea typeface="Open Sans"/>
                <a:cs typeface="Open Sans"/>
                <a:sym typeface="Open Sans"/>
              </a:rPr>
              <a:t>Craft Snacks Growth Loop</a:t>
            </a:r>
            <a:endParaRPr sz="1800" b="1" i="0" u="none" strike="noStrike" cap="none">
              <a:solidFill>
                <a:schemeClr val="accent5"/>
              </a:solidFill>
              <a:latin typeface="Open Sans"/>
              <a:ea typeface="Open Sans"/>
              <a:cs typeface="Open Sans"/>
              <a:sym typeface="Open Sans"/>
            </a:endParaRPr>
          </a:p>
        </p:txBody>
      </p:sp>
      <p:sp>
        <p:nvSpPr>
          <p:cNvPr id="273" name="Google Shape;273;p24"/>
          <p:cNvSpPr txBox="1"/>
          <p:nvPr/>
        </p:nvSpPr>
        <p:spPr>
          <a:xfrm>
            <a:off x="2621175" y="1174750"/>
            <a:ext cx="1817100" cy="785100"/>
          </a:xfrm>
          <a:prstGeom prst="rect">
            <a:avLst/>
          </a:prstGeom>
          <a:solidFill>
            <a:srgbClr val="F3F3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a:latin typeface="Open Sans"/>
                <a:ea typeface="Open Sans"/>
                <a:cs typeface="Open Sans"/>
                <a:sym typeface="Open Sans"/>
              </a:rPr>
              <a:t>More new users subscribe to Craft Snacks</a:t>
            </a:r>
            <a:endParaRPr sz="1300" b="0" i="0" u="none" strike="noStrike" cap="none">
              <a:solidFill>
                <a:srgbClr val="000000"/>
              </a:solidFill>
              <a:latin typeface="Open Sans"/>
              <a:ea typeface="Open Sans"/>
              <a:cs typeface="Open Sans"/>
              <a:sym typeface="Open Sans"/>
            </a:endParaRPr>
          </a:p>
        </p:txBody>
      </p:sp>
      <p:sp>
        <p:nvSpPr>
          <p:cNvPr id="274" name="Google Shape;274;p24"/>
          <p:cNvSpPr txBox="1"/>
          <p:nvPr/>
        </p:nvSpPr>
        <p:spPr>
          <a:xfrm>
            <a:off x="4774725" y="2192650"/>
            <a:ext cx="1502700" cy="1185300"/>
          </a:xfrm>
          <a:prstGeom prst="rect">
            <a:avLst/>
          </a:prstGeom>
          <a:solidFill>
            <a:srgbClr val="F3F3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a:latin typeface="Open Sans"/>
                <a:ea typeface="Open Sans"/>
                <a:cs typeface="Open Sans"/>
                <a:sym typeface="Open Sans"/>
              </a:rPr>
              <a:t>The users set up preferences and receive their monthly snack box</a:t>
            </a:r>
            <a:endParaRPr sz="1300" b="0" i="0" u="none" strike="noStrike" cap="none">
              <a:solidFill>
                <a:srgbClr val="000000"/>
              </a:solidFill>
              <a:latin typeface="Open Sans"/>
              <a:ea typeface="Open Sans"/>
              <a:cs typeface="Open Sans"/>
              <a:sym typeface="Open Sans"/>
            </a:endParaRPr>
          </a:p>
        </p:txBody>
      </p:sp>
      <p:sp>
        <p:nvSpPr>
          <p:cNvPr id="275" name="Google Shape;275;p24"/>
          <p:cNvSpPr txBox="1"/>
          <p:nvPr/>
        </p:nvSpPr>
        <p:spPr>
          <a:xfrm>
            <a:off x="312700" y="2207700"/>
            <a:ext cx="1817100" cy="1185300"/>
          </a:xfrm>
          <a:prstGeom prst="rect">
            <a:avLst/>
          </a:prstGeom>
          <a:solidFill>
            <a:srgbClr val="F3F3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a:latin typeface="Open Sans"/>
                <a:ea typeface="Open Sans"/>
                <a:cs typeface="Open Sans"/>
                <a:sym typeface="Open Sans"/>
              </a:rPr>
              <a:t>The users share their experiences with their friends encouraging them to try Craft Snacks.</a:t>
            </a:r>
            <a:endParaRPr sz="1300">
              <a:latin typeface="Open Sans"/>
              <a:ea typeface="Open Sans"/>
              <a:cs typeface="Open Sans"/>
              <a:sym typeface="Open Sans"/>
            </a:endParaRPr>
          </a:p>
        </p:txBody>
      </p:sp>
      <p:sp>
        <p:nvSpPr>
          <p:cNvPr id="276" name="Google Shape;276;p24"/>
          <p:cNvSpPr txBox="1"/>
          <p:nvPr/>
        </p:nvSpPr>
        <p:spPr>
          <a:xfrm>
            <a:off x="2621175" y="3697325"/>
            <a:ext cx="1817100" cy="13854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300"/>
              <a:buFont typeface="Arial"/>
              <a:buNone/>
            </a:pPr>
            <a:r>
              <a:rPr lang="en" sz="1300">
                <a:solidFill>
                  <a:schemeClr val="dk1"/>
                </a:solidFill>
                <a:latin typeface="Open Sans"/>
                <a:ea typeface="Open Sans"/>
                <a:cs typeface="Open Sans"/>
                <a:sym typeface="Open Sans"/>
              </a:rPr>
              <a:t>The users leave their review about the snack box, an “element of surprise” experience on the website </a:t>
            </a:r>
            <a:endParaRPr sz="1300" b="0" i="0" u="none" strike="noStrike" cap="none">
              <a:solidFill>
                <a:srgbClr val="000000"/>
              </a:solidFill>
              <a:latin typeface="Open Sans"/>
              <a:ea typeface="Open Sans"/>
              <a:cs typeface="Open Sans"/>
              <a:sym typeface="Open Sans"/>
            </a:endParaRPr>
          </a:p>
        </p:txBody>
      </p:sp>
      <p:sp>
        <p:nvSpPr>
          <p:cNvPr id="277" name="Google Shape;277;p24"/>
          <p:cNvSpPr/>
          <p:nvPr/>
        </p:nvSpPr>
        <p:spPr>
          <a:xfrm rot="2400272" flipH="1">
            <a:off x="4287439" y="2041830"/>
            <a:ext cx="409272" cy="295345"/>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4"/>
          <p:cNvSpPr/>
          <p:nvPr/>
        </p:nvSpPr>
        <p:spPr>
          <a:xfrm rot="8493010" flipH="1">
            <a:off x="4284567" y="3277854"/>
            <a:ext cx="409116" cy="295311"/>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4"/>
          <p:cNvSpPr/>
          <p:nvPr/>
        </p:nvSpPr>
        <p:spPr>
          <a:xfrm rot="-7966268" flipH="1">
            <a:off x="2249154" y="3256471"/>
            <a:ext cx="409088" cy="295086"/>
          </a:xfrm>
          <a:prstGeom prst="lef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4"/>
          <p:cNvSpPr/>
          <p:nvPr/>
        </p:nvSpPr>
        <p:spPr>
          <a:xfrm rot="-1782192" flipH="1">
            <a:off x="2249050" y="2041830"/>
            <a:ext cx="409278" cy="295339"/>
          </a:xfrm>
          <a:prstGeom prst="leftArrow">
            <a:avLst>
              <a:gd name="adj1" fmla="val 50000"/>
              <a:gd name="adj2" fmla="val 36331"/>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4"/>
          <p:cNvSpPr txBox="1"/>
          <p:nvPr/>
        </p:nvSpPr>
        <p:spPr>
          <a:xfrm>
            <a:off x="6898575" y="1229475"/>
            <a:ext cx="1878900" cy="785100"/>
          </a:xfrm>
          <a:prstGeom prst="rect">
            <a:avLst/>
          </a:prstGeom>
          <a:solidFill>
            <a:srgbClr val="F3F3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a:latin typeface="Open Sans"/>
                <a:ea typeface="Open Sans"/>
                <a:cs typeface="Open Sans"/>
                <a:sym typeface="Open Sans"/>
              </a:rPr>
              <a:t>The users set up their allergy/vegan preferences</a:t>
            </a:r>
            <a:endParaRPr sz="1300" b="0" i="0" u="none" strike="noStrike" cap="none">
              <a:solidFill>
                <a:srgbClr val="000000"/>
              </a:solidFill>
              <a:latin typeface="Open Sans"/>
              <a:ea typeface="Open Sans"/>
              <a:cs typeface="Open Sans"/>
              <a:sym typeface="Open Sans"/>
            </a:endParaRPr>
          </a:p>
        </p:txBody>
      </p:sp>
      <p:sp>
        <p:nvSpPr>
          <p:cNvPr id="282" name="Google Shape;282;p24"/>
          <p:cNvSpPr txBox="1"/>
          <p:nvPr/>
        </p:nvSpPr>
        <p:spPr>
          <a:xfrm>
            <a:off x="2932125" y="3263950"/>
            <a:ext cx="1195200" cy="323100"/>
          </a:xfrm>
          <a:prstGeom prst="rect">
            <a:avLst/>
          </a:prstGeom>
          <a:solidFill>
            <a:srgbClr val="D9D2E9"/>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1" i="1" u="none" strike="noStrike" cap="none">
                <a:solidFill>
                  <a:schemeClr val="dk2"/>
                </a:solidFill>
                <a:latin typeface="Open Sans"/>
                <a:ea typeface="Open Sans"/>
                <a:cs typeface="Open Sans"/>
                <a:sym typeface="Open Sans"/>
              </a:rPr>
              <a:t>The original loop</a:t>
            </a:r>
            <a:endParaRPr sz="900" b="1" i="1" u="none" strike="noStrike" cap="none">
              <a:solidFill>
                <a:schemeClr val="dk2"/>
              </a:solidFill>
              <a:latin typeface="Open Sans"/>
              <a:ea typeface="Open Sans"/>
              <a:cs typeface="Open Sans"/>
              <a:sym typeface="Open Sans"/>
            </a:endParaRPr>
          </a:p>
        </p:txBody>
      </p:sp>
      <p:sp>
        <p:nvSpPr>
          <p:cNvPr id="283" name="Google Shape;283;p24"/>
          <p:cNvSpPr txBox="1"/>
          <p:nvPr/>
        </p:nvSpPr>
        <p:spPr>
          <a:xfrm>
            <a:off x="6924825" y="2711325"/>
            <a:ext cx="1817100" cy="1585500"/>
          </a:xfrm>
          <a:prstGeom prst="rect">
            <a:avLst/>
          </a:prstGeom>
          <a:solidFill>
            <a:srgbClr val="F3F3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a:latin typeface="Open Sans"/>
                <a:ea typeface="Open Sans"/>
                <a:cs typeface="Open Sans"/>
                <a:sym typeface="Open Sans"/>
              </a:rPr>
              <a:t>Show warning signs near the reviewed products if they have the components that the users have an allergy to or are vegan-friendly.</a:t>
            </a:r>
            <a:endParaRPr sz="1300" b="0" i="0" u="none" strike="noStrike" cap="none">
              <a:solidFill>
                <a:srgbClr val="000000"/>
              </a:solidFill>
              <a:latin typeface="Open Sans"/>
              <a:ea typeface="Open Sans"/>
              <a:cs typeface="Open Sans"/>
              <a:sym typeface="Open Sans"/>
            </a:endParaRPr>
          </a:p>
        </p:txBody>
      </p:sp>
      <p:sp>
        <p:nvSpPr>
          <p:cNvPr id="284" name="Google Shape;284;p24"/>
          <p:cNvSpPr/>
          <p:nvPr/>
        </p:nvSpPr>
        <p:spPr>
          <a:xfrm flipH="1">
            <a:off x="4954431" y="1419700"/>
            <a:ext cx="1323000" cy="295200"/>
          </a:xfrm>
          <a:prstGeom prst="leftArrow">
            <a:avLst>
              <a:gd name="adj1" fmla="val 50000"/>
              <a:gd name="adj2" fmla="val 50000"/>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285" name="Google Shape;285;p24"/>
          <p:cNvSpPr/>
          <p:nvPr/>
        </p:nvSpPr>
        <p:spPr>
          <a:xfrm rot="10800000" flipH="1">
            <a:off x="6336075" y="2934675"/>
            <a:ext cx="410100" cy="295200"/>
          </a:xfrm>
          <a:prstGeom prst="leftArrow">
            <a:avLst>
              <a:gd name="adj1" fmla="val 50000"/>
              <a:gd name="adj2" fmla="val 50000"/>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286" name="Google Shape;286;p24"/>
          <p:cNvSpPr/>
          <p:nvPr/>
        </p:nvSpPr>
        <p:spPr>
          <a:xfrm rot="5400000" flipH="1">
            <a:off x="8161725" y="2254850"/>
            <a:ext cx="410100" cy="295200"/>
          </a:xfrm>
          <a:prstGeom prst="leftArrow">
            <a:avLst>
              <a:gd name="adj1" fmla="val 50000"/>
              <a:gd name="adj2" fmla="val 50000"/>
            </a:avLst>
          </a:pr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287" name="Google Shape;287;p24"/>
          <p:cNvSpPr txBox="1"/>
          <p:nvPr/>
        </p:nvSpPr>
        <p:spPr>
          <a:xfrm>
            <a:off x="6496950" y="2201400"/>
            <a:ext cx="1502700" cy="323100"/>
          </a:xfrm>
          <a:prstGeom prst="rect">
            <a:avLst/>
          </a:prstGeom>
          <a:solidFill>
            <a:srgbClr val="D9D2E9"/>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1" i="1" u="none" strike="noStrike" cap="none">
                <a:solidFill>
                  <a:srgbClr val="434343"/>
                </a:solidFill>
                <a:latin typeface="Open Sans"/>
                <a:ea typeface="Open Sans"/>
                <a:cs typeface="Open Sans"/>
                <a:sym typeface="Open Sans"/>
              </a:rPr>
              <a:t>The expanded  loop</a:t>
            </a:r>
            <a:endParaRPr sz="900" b="1" i="1" u="none" strike="noStrike" cap="none">
              <a:solidFill>
                <a:srgbClr val="434343"/>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5"/>
          <p:cNvSpPr txBox="1">
            <a:spLocks noGrp="1"/>
          </p:cNvSpPr>
          <p:nvPr>
            <p:ph type="title" idx="4294967295"/>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400"/>
              <a:t>Growth Plan Summary and Rationale</a:t>
            </a:r>
            <a:r>
              <a:rPr lang="en"/>
              <a:t> </a:t>
            </a:r>
            <a:endParaRPr/>
          </a:p>
        </p:txBody>
      </p:sp>
      <p:sp>
        <p:nvSpPr>
          <p:cNvPr id="293" name="Google Shape;293;p25"/>
          <p:cNvSpPr txBox="1">
            <a:spLocks noGrp="1"/>
          </p:cNvSpPr>
          <p:nvPr>
            <p:ph type="body" idx="4294967295"/>
          </p:nvPr>
        </p:nvSpPr>
        <p:spPr>
          <a:xfrm>
            <a:off x="1048800" y="1142325"/>
            <a:ext cx="68889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Original Growth Loop</a:t>
            </a:r>
            <a:endParaRPr/>
          </a:p>
          <a:p>
            <a:pPr marL="457200" lvl="0" indent="-342900" algn="l" rtl="0">
              <a:lnSpc>
                <a:spcPct val="115000"/>
              </a:lnSpc>
              <a:spcBef>
                <a:spcPts val="1600"/>
              </a:spcBef>
              <a:spcAft>
                <a:spcPts val="0"/>
              </a:spcAft>
              <a:buSzPts val="1800"/>
              <a:buChar char="●"/>
            </a:pPr>
            <a:r>
              <a:rPr lang="en"/>
              <a:t>Focus: </a:t>
            </a:r>
            <a:r>
              <a:rPr lang="en" sz="1100" i="1">
                <a:solidFill>
                  <a:srgbClr val="0000FF"/>
                </a:solidFill>
                <a:latin typeface="Roboto"/>
                <a:ea typeface="Roboto"/>
                <a:cs typeface="Roboto"/>
                <a:sym typeface="Roboto"/>
              </a:rPr>
              <a:t>Market Penetration</a:t>
            </a:r>
            <a:endParaRPr/>
          </a:p>
          <a:p>
            <a:pPr marL="457200" lvl="0" indent="-342900" algn="l" rtl="0">
              <a:lnSpc>
                <a:spcPct val="115000"/>
              </a:lnSpc>
              <a:spcBef>
                <a:spcPts val="0"/>
              </a:spcBef>
              <a:spcAft>
                <a:spcPts val="0"/>
              </a:spcAft>
              <a:buSzPts val="1800"/>
              <a:buChar char="●"/>
            </a:pPr>
            <a:r>
              <a:rPr lang="en"/>
              <a:t>Rationale: </a:t>
            </a:r>
            <a:r>
              <a:rPr lang="en" sz="1100" i="1">
                <a:solidFill>
                  <a:srgbClr val="0000FF"/>
                </a:solidFill>
                <a:latin typeface="Roboto"/>
                <a:ea typeface="Roboto"/>
                <a:cs typeface="Roboto"/>
                <a:sym typeface="Roboto"/>
              </a:rPr>
              <a:t>Drives new users to Craft Snack by optimising the existing offering within the existing market. It encourages the potential users to sign up by removing the lack of trust in service by sharing their friends’ positive experiences with the service.</a:t>
            </a:r>
            <a:endParaRPr sz="1100" i="1">
              <a:solidFill>
                <a:srgbClr val="9E9E9E"/>
              </a:solidFill>
            </a:endParaRPr>
          </a:p>
          <a:p>
            <a:pPr marL="0" lvl="0" indent="0" algn="l" rtl="0">
              <a:lnSpc>
                <a:spcPct val="115000"/>
              </a:lnSpc>
              <a:spcBef>
                <a:spcPts val="1600"/>
              </a:spcBef>
              <a:spcAft>
                <a:spcPts val="0"/>
              </a:spcAft>
              <a:buSzPts val="1800"/>
              <a:buNone/>
            </a:pPr>
            <a:r>
              <a:rPr lang="en"/>
              <a:t> Expanded Growth Loop</a:t>
            </a:r>
            <a:endParaRPr/>
          </a:p>
          <a:p>
            <a:pPr marL="457200" lvl="0" indent="-342900" algn="l" rtl="0">
              <a:lnSpc>
                <a:spcPct val="115000"/>
              </a:lnSpc>
              <a:spcBef>
                <a:spcPts val="1600"/>
              </a:spcBef>
              <a:spcAft>
                <a:spcPts val="0"/>
              </a:spcAft>
              <a:buSzPts val="1800"/>
              <a:buChar char="●"/>
            </a:pPr>
            <a:r>
              <a:rPr lang="en"/>
              <a:t>Focus: </a:t>
            </a:r>
            <a:r>
              <a:rPr lang="en" sz="1100" i="1">
                <a:solidFill>
                  <a:srgbClr val="0000FF"/>
                </a:solidFill>
                <a:latin typeface="Roboto"/>
                <a:ea typeface="Roboto"/>
                <a:cs typeface="Roboto"/>
                <a:sym typeface="Roboto"/>
              </a:rPr>
              <a:t>Product development</a:t>
            </a:r>
            <a:endParaRPr/>
          </a:p>
          <a:p>
            <a:pPr marL="457200" lvl="0" indent="-342900" algn="l" rtl="0">
              <a:lnSpc>
                <a:spcPct val="115000"/>
              </a:lnSpc>
              <a:spcBef>
                <a:spcPts val="0"/>
              </a:spcBef>
              <a:spcAft>
                <a:spcPts val="0"/>
              </a:spcAft>
              <a:buSzPts val="1800"/>
              <a:buChar char="●"/>
            </a:pPr>
            <a:r>
              <a:rPr lang="en"/>
              <a:t>Rationale: </a:t>
            </a:r>
            <a:r>
              <a:rPr lang="en" sz="1100" i="1">
                <a:solidFill>
                  <a:srgbClr val="0000FF"/>
                </a:solidFill>
                <a:latin typeface="Roboto"/>
                <a:ea typeface="Roboto"/>
                <a:cs typeface="Roboto"/>
                <a:sym typeface="Roboto"/>
              </a:rPr>
              <a:t>Craft Snack is a relatively new business and there are still a lot of customers that we can win. Adding a unique feature to the existing product will differentiate Snack Craft from the existing competitors and drive more customers to the service by reducing uncertainty about the product. </a:t>
            </a:r>
            <a:endParaRPr/>
          </a:p>
          <a:p>
            <a:pPr marL="0" lvl="0" indent="0" algn="l" rtl="0">
              <a:lnSpc>
                <a:spcPct val="115000"/>
              </a:lnSpc>
              <a:spcBef>
                <a:spcPts val="1600"/>
              </a:spcBef>
              <a:spcAft>
                <a:spcPts val="1600"/>
              </a:spcAft>
              <a:buSzPts val="1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sz="3400"/>
              <a:t>Inspecting the Landscape</a:t>
            </a:r>
            <a:endParaRPr sz="3400"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400"/>
              <a:t>Business Goal &amp; Product Strategy</a:t>
            </a:r>
            <a:endParaRPr sz="3400"/>
          </a:p>
        </p:txBody>
      </p:sp>
      <p:sp>
        <p:nvSpPr>
          <p:cNvPr id="78" name="Google Shape;78;p4"/>
          <p:cNvSpPr txBox="1">
            <a:spLocks noGrp="1"/>
          </p:cNvSpPr>
          <p:nvPr>
            <p:ph type="body" idx="1"/>
          </p:nvPr>
        </p:nvSpPr>
        <p:spPr>
          <a:xfrm>
            <a:off x="311700" y="1152475"/>
            <a:ext cx="8520600" cy="319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3000"/>
              <a:buNone/>
            </a:pPr>
            <a:r>
              <a:rPr lang="en" sz="1300" b="1"/>
              <a:t>Business Goal</a:t>
            </a:r>
            <a:endParaRPr sz="1300" b="1"/>
          </a:p>
          <a:p>
            <a:pPr marL="457200" lvl="0" indent="-311150" algn="l" rtl="0">
              <a:lnSpc>
                <a:spcPct val="115000"/>
              </a:lnSpc>
              <a:spcBef>
                <a:spcPts val="1600"/>
              </a:spcBef>
              <a:spcAft>
                <a:spcPts val="0"/>
              </a:spcAft>
              <a:buSzPts val="1300"/>
              <a:buChar char="●"/>
            </a:pPr>
            <a:r>
              <a:rPr lang="en" sz="1300"/>
              <a:t>Goal: </a:t>
            </a:r>
            <a:r>
              <a:rPr lang="en" sz="1100" i="1">
                <a:solidFill>
                  <a:srgbClr val="0000FF"/>
                </a:solidFill>
              </a:rPr>
              <a:t>Increase number of the new subscribed users</a:t>
            </a:r>
            <a:endParaRPr sz="1300" i="1"/>
          </a:p>
          <a:p>
            <a:pPr marL="457200" lvl="0" indent="-311150" algn="l" rtl="0">
              <a:lnSpc>
                <a:spcPct val="115000"/>
              </a:lnSpc>
              <a:spcBef>
                <a:spcPts val="0"/>
              </a:spcBef>
              <a:spcAft>
                <a:spcPts val="0"/>
              </a:spcAft>
              <a:buSzPts val="1300"/>
              <a:buChar char="●"/>
            </a:pPr>
            <a:r>
              <a:rPr lang="en" sz="1300"/>
              <a:t>Objective: </a:t>
            </a:r>
            <a:r>
              <a:rPr lang="en" sz="1100" i="1">
                <a:solidFill>
                  <a:srgbClr val="0000FF"/>
                </a:solidFill>
              </a:rPr>
              <a:t>20% month-to-month increment over next quarter</a:t>
            </a:r>
            <a:endParaRPr sz="1300" b="1">
              <a:solidFill>
                <a:srgbClr val="0000FF"/>
              </a:solidFill>
            </a:endParaRPr>
          </a:p>
          <a:p>
            <a:pPr marL="0" lvl="0" indent="0" algn="l" rtl="0">
              <a:lnSpc>
                <a:spcPct val="115000"/>
              </a:lnSpc>
              <a:spcBef>
                <a:spcPts val="1600"/>
              </a:spcBef>
              <a:spcAft>
                <a:spcPts val="0"/>
              </a:spcAft>
              <a:buSzPts val="3000"/>
              <a:buNone/>
            </a:pPr>
            <a:r>
              <a:rPr lang="en" sz="1300" b="1"/>
              <a:t>Product Strategy</a:t>
            </a:r>
            <a:endParaRPr sz="1300" b="1"/>
          </a:p>
          <a:p>
            <a:pPr marL="457200" lvl="0" indent="-311150" algn="l" rtl="0">
              <a:lnSpc>
                <a:spcPct val="115000"/>
              </a:lnSpc>
              <a:spcBef>
                <a:spcPts val="1600"/>
              </a:spcBef>
              <a:spcAft>
                <a:spcPts val="0"/>
              </a:spcAft>
              <a:buSzPts val="1300"/>
              <a:buChar char="●"/>
            </a:pPr>
            <a:r>
              <a:rPr lang="en" sz="1300"/>
              <a:t>Strategy: </a:t>
            </a:r>
            <a:r>
              <a:rPr lang="en" sz="1100" i="1">
                <a:solidFill>
                  <a:srgbClr val="0000FF"/>
                </a:solidFill>
              </a:rPr>
              <a:t>Leveraging the existing customer’s network</a:t>
            </a:r>
            <a:r>
              <a:rPr lang="en" sz="1300"/>
              <a:t> </a:t>
            </a:r>
            <a:endParaRPr sz="1300"/>
          </a:p>
          <a:p>
            <a:pPr marL="457200" lvl="0" indent="-311150" algn="l" rtl="0">
              <a:lnSpc>
                <a:spcPct val="115000"/>
              </a:lnSpc>
              <a:spcBef>
                <a:spcPts val="0"/>
              </a:spcBef>
              <a:spcAft>
                <a:spcPts val="0"/>
              </a:spcAft>
              <a:buSzPts val="1300"/>
              <a:buChar char="●"/>
            </a:pPr>
            <a:r>
              <a:rPr lang="en" sz="1300"/>
              <a:t>Existing Customers</a:t>
            </a:r>
            <a:endParaRPr sz="1300"/>
          </a:p>
          <a:p>
            <a:pPr marL="914400" lvl="1" indent="-311150" algn="l" rtl="0">
              <a:lnSpc>
                <a:spcPct val="115000"/>
              </a:lnSpc>
              <a:spcBef>
                <a:spcPts val="0"/>
              </a:spcBef>
              <a:spcAft>
                <a:spcPts val="0"/>
              </a:spcAft>
              <a:buClr>
                <a:srgbClr val="0000FF"/>
              </a:buClr>
              <a:buSzPts val="1300"/>
              <a:buChar char="○"/>
            </a:pPr>
            <a:r>
              <a:rPr lang="en" sz="1100" i="1">
                <a:solidFill>
                  <a:srgbClr val="0000FF"/>
                </a:solidFill>
              </a:rPr>
              <a:t>Increased engaging of existing customers with the product in a meaningful way</a:t>
            </a:r>
            <a:endParaRPr sz="1300">
              <a:solidFill>
                <a:srgbClr val="0000FF"/>
              </a:solidFill>
            </a:endParaRPr>
          </a:p>
          <a:p>
            <a:pPr marL="457200" lvl="0" indent="-311150" algn="l" rtl="0">
              <a:lnSpc>
                <a:spcPct val="115000"/>
              </a:lnSpc>
              <a:spcBef>
                <a:spcPts val="0"/>
              </a:spcBef>
              <a:spcAft>
                <a:spcPts val="0"/>
              </a:spcAft>
              <a:buSzPts val="1300"/>
              <a:buChar char="●"/>
            </a:pPr>
            <a:r>
              <a:rPr lang="en" sz="1300"/>
              <a:t>Potential Customers</a:t>
            </a:r>
            <a:endParaRPr sz="1300"/>
          </a:p>
          <a:p>
            <a:pPr marL="914400" lvl="1" indent="-311150" algn="l" rtl="0">
              <a:lnSpc>
                <a:spcPct val="115000"/>
              </a:lnSpc>
              <a:spcBef>
                <a:spcPts val="0"/>
              </a:spcBef>
              <a:spcAft>
                <a:spcPts val="0"/>
              </a:spcAft>
              <a:buClr>
                <a:srgbClr val="0000FF"/>
              </a:buClr>
              <a:buSzPts val="1300"/>
              <a:buChar char="○"/>
            </a:pPr>
            <a:r>
              <a:rPr lang="en" sz="1100" i="1">
                <a:solidFill>
                  <a:srgbClr val="0000FF"/>
                </a:solidFill>
              </a:rPr>
              <a:t>More potential customers subscribe to the product</a:t>
            </a:r>
            <a:endParaRPr sz="1300">
              <a:solidFill>
                <a:srgbClr val="0000FF"/>
              </a:solidFill>
            </a:endParaRPr>
          </a:p>
          <a:p>
            <a:pPr marL="457200" lvl="0" indent="0" algn="l" rtl="0">
              <a:lnSpc>
                <a:spcPct val="115000"/>
              </a:lnSpc>
              <a:spcBef>
                <a:spcPts val="1600"/>
              </a:spcBef>
              <a:spcAft>
                <a:spcPts val="0"/>
              </a:spcAft>
              <a:buSzPts val="3000"/>
              <a:buNone/>
            </a:pPr>
            <a:endParaRPr sz="1300"/>
          </a:p>
          <a:p>
            <a:pPr marL="457200" lvl="0" indent="0" algn="l" rtl="0">
              <a:lnSpc>
                <a:spcPct val="115000"/>
              </a:lnSpc>
              <a:spcBef>
                <a:spcPts val="1600"/>
              </a:spcBef>
              <a:spcAft>
                <a:spcPts val="1600"/>
              </a:spcAft>
              <a:buSzPts val="3000"/>
              <a:buNone/>
            </a:pP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a:spLocks noGrp="1"/>
          </p:cNvSpPr>
          <p:nvPr>
            <p:ph type="title" idx="4294967295"/>
          </p:nvPr>
        </p:nvSpPr>
        <p:spPr>
          <a:xfrm>
            <a:off x="573025" y="23120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400"/>
              <a:t>Growth Components</a:t>
            </a:r>
            <a:endParaRPr sz="3400"/>
          </a:p>
        </p:txBody>
      </p:sp>
      <p:sp>
        <p:nvSpPr>
          <p:cNvPr id="84" name="Google Shape;84;p5"/>
          <p:cNvSpPr txBox="1">
            <a:spLocks noGrp="1"/>
          </p:cNvSpPr>
          <p:nvPr>
            <p:ph type="body" idx="4294967295"/>
          </p:nvPr>
        </p:nvSpPr>
        <p:spPr>
          <a:xfrm>
            <a:off x="890900" y="1243238"/>
            <a:ext cx="6966900" cy="455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1300" b="1"/>
              <a:t>Growth Components Along the User Journey</a:t>
            </a:r>
            <a:endParaRPr sz="1300" b="1"/>
          </a:p>
        </p:txBody>
      </p:sp>
      <p:graphicFrame>
        <p:nvGraphicFramePr>
          <p:cNvPr id="85" name="Google Shape;85;p5"/>
          <p:cNvGraphicFramePr/>
          <p:nvPr/>
        </p:nvGraphicFramePr>
        <p:xfrm>
          <a:off x="1077775" y="1632975"/>
          <a:ext cx="6966900" cy="3337440"/>
        </p:xfrm>
        <a:graphic>
          <a:graphicData uri="http://schemas.openxmlformats.org/drawingml/2006/table">
            <a:tbl>
              <a:tblPr>
                <a:noFill/>
                <a:tableStyleId>{32C8AC71-0557-4C10-B9A0-DE316DFF76D5}</a:tableStyleId>
              </a:tblPr>
              <a:tblGrid>
                <a:gridCol w="1220975">
                  <a:extLst>
                    <a:ext uri="{9D8B030D-6E8A-4147-A177-3AD203B41FA5}">
                      <a16:colId xmlns:a16="http://schemas.microsoft.com/office/drawing/2014/main" val="20000"/>
                    </a:ext>
                  </a:extLst>
                </a:gridCol>
                <a:gridCol w="3212775">
                  <a:extLst>
                    <a:ext uri="{9D8B030D-6E8A-4147-A177-3AD203B41FA5}">
                      <a16:colId xmlns:a16="http://schemas.microsoft.com/office/drawing/2014/main" val="20001"/>
                    </a:ext>
                  </a:extLst>
                </a:gridCol>
                <a:gridCol w="2533150">
                  <a:extLst>
                    <a:ext uri="{9D8B030D-6E8A-4147-A177-3AD203B41FA5}">
                      <a16:colId xmlns:a16="http://schemas.microsoft.com/office/drawing/2014/main" val="20002"/>
                    </a:ext>
                  </a:extLst>
                </a:gridCol>
              </a:tblGrid>
              <a:tr h="381000">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latin typeface="Open Sans"/>
                          <a:ea typeface="Open Sans"/>
                          <a:cs typeface="Open Sans"/>
                          <a:sym typeface="Open Sans"/>
                        </a:rPr>
                        <a:t>User Journey</a:t>
                      </a:r>
                      <a:endParaRPr sz="1100" u="none" strike="noStrike" cap="none">
                        <a:latin typeface="Open Sans"/>
                        <a:ea typeface="Open Sans"/>
                        <a:cs typeface="Open Sans"/>
                        <a:sym typeface="Open Sans"/>
                      </a:endParaRPr>
                    </a:p>
                  </a:txBody>
                  <a:tcPr marL="91425" marR="91425" marT="91425" marB="91425">
                    <a:solidFill>
                      <a:schemeClr val="lt2"/>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latin typeface="Open Sans"/>
                          <a:ea typeface="Open Sans"/>
                          <a:cs typeface="Open Sans"/>
                          <a:sym typeface="Open Sans"/>
                        </a:rPr>
                        <a:t>Growth Components</a:t>
                      </a:r>
                      <a:endParaRPr sz="1100" u="none" strike="noStrike" cap="none">
                        <a:latin typeface="Open Sans"/>
                        <a:ea typeface="Open Sans"/>
                        <a:cs typeface="Open Sans"/>
                        <a:sym typeface="Open Sans"/>
                      </a:endParaRPr>
                    </a:p>
                  </a:txBody>
                  <a:tcPr marL="91425" marR="91425" marT="91425" marB="91425">
                    <a:solidFill>
                      <a:schemeClr val="lt2"/>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latin typeface="Open Sans"/>
                          <a:ea typeface="Open Sans"/>
                          <a:cs typeface="Open Sans"/>
                          <a:sym typeface="Open Sans"/>
                        </a:rPr>
                        <a:t>Business Metrics</a:t>
                      </a:r>
                      <a:endParaRPr sz="1100" u="none" strike="noStrike" cap="none">
                        <a:latin typeface="Open Sans"/>
                        <a:ea typeface="Open Sans"/>
                        <a:cs typeface="Open Sans"/>
                        <a:sym typeface="Open Sans"/>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Open Sans"/>
                          <a:ea typeface="Open Sans"/>
                          <a:cs typeface="Open Sans"/>
                          <a:sym typeface="Open Sans"/>
                        </a:rPr>
                        <a:t>Acquisition</a:t>
                      </a:r>
                      <a:endParaRPr sz="1100" u="none" strike="noStrike" cap="none">
                        <a:latin typeface="Open Sans"/>
                        <a:ea typeface="Open Sans"/>
                        <a:cs typeface="Open Sans"/>
                        <a:sym typeface="Open Sans"/>
                      </a:endParaRPr>
                    </a:p>
                  </a:txBody>
                  <a:tcPr marL="91425" marR="91425" marT="91425" marB="91425"/>
                </a:tc>
                <a:tc>
                  <a:txBody>
                    <a:bodyPr/>
                    <a:lstStyle/>
                    <a:p>
                      <a:pPr marL="457200" marR="0" lvl="0" indent="-298450" algn="l" rtl="0">
                        <a:lnSpc>
                          <a:spcPct val="100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Online adds</a:t>
                      </a:r>
                      <a:endParaRPr sz="1100" i="1">
                        <a:solidFill>
                          <a:srgbClr val="0000FF"/>
                        </a:solidFill>
                        <a:latin typeface="Open Sans"/>
                        <a:ea typeface="Open Sans"/>
                        <a:cs typeface="Open Sans"/>
                        <a:sym typeface="Open Sans"/>
                      </a:endParaRPr>
                    </a:p>
                    <a:p>
                      <a:pPr marL="457200" marR="0" lvl="0" indent="-298450" algn="l" rtl="0">
                        <a:lnSpc>
                          <a:spcPct val="100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Search engine</a:t>
                      </a:r>
                      <a:endParaRPr sz="1100" i="1">
                        <a:solidFill>
                          <a:srgbClr val="0000FF"/>
                        </a:solidFill>
                        <a:latin typeface="Open Sans"/>
                        <a:ea typeface="Open Sans"/>
                        <a:cs typeface="Open Sans"/>
                        <a:sym typeface="Open Sans"/>
                      </a:endParaRPr>
                    </a:p>
                    <a:p>
                      <a:pPr marL="457200" marR="0" lvl="0" indent="-298450" algn="l" rtl="0">
                        <a:lnSpc>
                          <a:spcPct val="100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Social media sharing</a:t>
                      </a:r>
                      <a:endParaRPr sz="1100" i="1">
                        <a:solidFill>
                          <a:srgbClr val="0000FF"/>
                        </a:solidFill>
                        <a:latin typeface="Open Sans"/>
                        <a:ea typeface="Open Sans"/>
                        <a:cs typeface="Open Sans"/>
                        <a:sym typeface="Open Sans"/>
                      </a:endParaRPr>
                    </a:p>
                  </a:txBody>
                  <a:tcPr marL="91425" marR="91425" marT="91425" marB="91425"/>
                </a:tc>
                <a:tc>
                  <a:txBody>
                    <a:bodyPr/>
                    <a:lstStyle/>
                    <a:p>
                      <a:pPr marL="457200" marR="0" lvl="0" indent="-298450" algn="l" rtl="0">
                        <a:lnSpc>
                          <a:spcPct val="100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New visitor session</a:t>
                      </a:r>
                      <a:endParaRPr sz="1100" i="1">
                        <a:solidFill>
                          <a:srgbClr val="0000FF"/>
                        </a:solidFill>
                        <a:latin typeface="Open Sans"/>
                        <a:ea typeface="Open Sans"/>
                        <a:cs typeface="Open Sans"/>
                        <a:sym typeface="Open Sans"/>
                      </a:endParaRPr>
                    </a:p>
                    <a:p>
                      <a:pPr marL="457200" marR="0" lvl="0" indent="-298450" algn="l" rtl="0">
                        <a:lnSpc>
                          <a:spcPct val="100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Acquisition channel distribution</a:t>
                      </a:r>
                      <a:endParaRPr sz="1100" i="1">
                        <a:solidFill>
                          <a:srgbClr val="0000FF"/>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Open Sans"/>
                          <a:ea typeface="Open Sans"/>
                          <a:cs typeface="Open Sans"/>
                          <a:sym typeface="Open Sans"/>
                        </a:rPr>
                        <a:t>Activation</a:t>
                      </a:r>
                      <a:endParaRPr sz="11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1100" i="1">
                          <a:solidFill>
                            <a:srgbClr val="0000FF"/>
                          </a:solidFill>
                          <a:latin typeface="Open Sans"/>
                          <a:ea typeface="Open Sans"/>
                          <a:cs typeface="Open Sans"/>
                          <a:sym typeface="Open Sans"/>
                        </a:rPr>
                        <a:t>A visitor can subscribe for a monthly plan ($30 per month) through a website landing page</a:t>
                      </a:r>
                      <a:endParaRPr sz="1400" i="1" u="none" strike="noStrike" cap="none">
                        <a:solidFill>
                          <a:srgbClr val="0000FF"/>
                        </a:solidFill>
                      </a:endParaRPr>
                    </a:p>
                  </a:txBody>
                  <a:tcPr marL="91425" marR="91425" marT="91425" marB="91425"/>
                </a:tc>
                <a:tc>
                  <a:txBody>
                    <a:bodyPr/>
                    <a:lstStyle/>
                    <a:p>
                      <a:pPr marL="457200" marR="0" lvl="0" indent="-298450" algn="l" rtl="0">
                        <a:lnSpc>
                          <a:spcPct val="100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New visitors conversion rate</a:t>
                      </a:r>
                      <a:endParaRPr sz="1100" i="1">
                        <a:solidFill>
                          <a:srgbClr val="0000FF"/>
                        </a:solidFill>
                        <a:latin typeface="Open Sans"/>
                        <a:ea typeface="Open Sans"/>
                        <a:cs typeface="Open Sans"/>
                        <a:sym typeface="Open Sans"/>
                      </a:endParaRPr>
                    </a:p>
                    <a:p>
                      <a:pPr marL="457200" marR="0" lvl="0" indent="-298450" algn="l" rtl="0">
                        <a:lnSpc>
                          <a:spcPct val="100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New monthly subscribed users</a:t>
                      </a:r>
                      <a:endParaRPr sz="1100" i="1">
                        <a:solidFill>
                          <a:srgbClr val="0000FF"/>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Open Sans"/>
                          <a:ea typeface="Open Sans"/>
                          <a:cs typeface="Open Sans"/>
                          <a:sym typeface="Open Sans"/>
                        </a:rPr>
                        <a:t>Retention</a:t>
                      </a:r>
                      <a:endParaRPr sz="1100" u="none" strike="noStrike" cap="none">
                        <a:latin typeface="Open Sans"/>
                        <a:ea typeface="Open Sans"/>
                        <a:cs typeface="Open Sans"/>
                        <a:sym typeface="Open Sans"/>
                      </a:endParaRPr>
                    </a:p>
                  </a:txBody>
                  <a:tcPr marL="91425" marR="91425" marT="91425" marB="91425"/>
                </a:tc>
                <a:tc>
                  <a:txBody>
                    <a:bodyPr/>
                    <a:lstStyle/>
                    <a:p>
                      <a:pPr marL="457200" marR="0" lvl="0" indent="-298450" algn="l" rtl="0">
                        <a:lnSpc>
                          <a:spcPct val="100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Manage account</a:t>
                      </a:r>
                      <a:endParaRPr sz="1100" i="1">
                        <a:solidFill>
                          <a:srgbClr val="0000FF"/>
                        </a:solidFill>
                        <a:latin typeface="Open Sans"/>
                        <a:ea typeface="Open Sans"/>
                        <a:cs typeface="Open Sans"/>
                        <a:sym typeface="Open Sans"/>
                      </a:endParaRPr>
                    </a:p>
                    <a:p>
                      <a:pPr marL="457200" marR="0" lvl="0" indent="-298450" algn="l" rtl="0">
                        <a:lnSpc>
                          <a:spcPct val="100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Manage preferences</a:t>
                      </a:r>
                      <a:endParaRPr sz="1100" i="1">
                        <a:solidFill>
                          <a:srgbClr val="0000FF"/>
                        </a:solidFill>
                        <a:latin typeface="Open Sans"/>
                        <a:ea typeface="Open Sans"/>
                        <a:cs typeface="Open Sans"/>
                        <a:sym typeface="Open Sans"/>
                      </a:endParaRPr>
                    </a:p>
                    <a:p>
                      <a:pPr marL="457200" marR="0" lvl="0" indent="-298450" algn="l" rtl="0">
                        <a:lnSpc>
                          <a:spcPct val="100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Track order</a:t>
                      </a:r>
                      <a:endParaRPr sz="1100" i="1">
                        <a:solidFill>
                          <a:srgbClr val="0000FF"/>
                        </a:solidFill>
                        <a:latin typeface="Open Sans"/>
                        <a:ea typeface="Open Sans"/>
                        <a:cs typeface="Open Sans"/>
                        <a:sym typeface="Open Sans"/>
                      </a:endParaRPr>
                    </a:p>
                    <a:p>
                      <a:pPr marL="457200" marR="0" lvl="0" indent="-298450" algn="l" rtl="0">
                        <a:lnSpc>
                          <a:spcPct val="100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Share review</a:t>
                      </a:r>
                      <a:endParaRPr sz="1100" i="1">
                        <a:solidFill>
                          <a:srgbClr val="0000FF"/>
                        </a:solidFill>
                        <a:latin typeface="Open Sans"/>
                        <a:ea typeface="Open Sans"/>
                        <a:cs typeface="Open Sans"/>
                        <a:sym typeface="Open Sans"/>
                      </a:endParaRPr>
                    </a:p>
                  </a:txBody>
                  <a:tcPr marL="91425" marR="91425" marT="91425" marB="91425"/>
                </a:tc>
                <a:tc>
                  <a:txBody>
                    <a:bodyPr/>
                    <a:lstStyle/>
                    <a:p>
                      <a:pPr marL="457200" marR="0" lvl="0" indent="-298450" algn="l" rtl="0">
                        <a:lnSpc>
                          <a:spcPct val="100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Monthly subscribed users</a:t>
                      </a:r>
                      <a:endParaRPr sz="1100" i="1">
                        <a:solidFill>
                          <a:srgbClr val="0000FF"/>
                        </a:solidFill>
                        <a:latin typeface="Open Sans"/>
                        <a:ea typeface="Open Sans"/>
                        <a:cs typeface="Open Sans"/>
                        <a:sym typeface="Open Sans"/>
                      </a:endParaRPr>
                    </a:p>
                    <a:p>
                      <a:pPr marL="457200" marR="0" lvl="0" indent="-298450" algn="l" rtl="0">
                        <a:lnSpc>
                          <a:spcPct val="100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Monthly active users</a:t>
                      </a:r>
                      <a:endParaRPr sz="1100" i="1">
                        <a:solidFill>
                          <a:srgbClr val="0000FF"/>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Open Sans"/>
                          <a:ea typeface="Open Sans"/>
                          <a:cs typeface="Open Sans"/>
                          <a:sym typeface="Open Sans"/>
                        </a:rPr>
                        <a:t>Revenue</a:t>
                      </a:r>
                      <a:endParaRPr sz="11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Open Sans"/>
                          <a:ea typeface="Open Sans"/>
                          <a:cs typeface="Open Sans"/>
                          <a:sym typeface="Open Sans"/>
                        </a:rPr>
                        <a:t>Monthly subscription model</a:t>
                      </a:r>
                      <a:endParaRPr sz="11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solidFill>
                            <a:schemeClr val="dk1"/>
                          </a:solidFill>
                          <a:latin typeface="Open Sans"/>
                          <a:ea typeface="Open Sans"/>
                          <a:cs typeface="Open Sans"/>
                          <a:sym typeface="Open Sans"/>
                        </a:rPr>
                        <a:t>N/A</a:t>
                      </a:r>
                      <a:endParaRPr sz="1100" u="none" strike="noStrike" cap="none">
                        <a:solidFill>
                          <a:schemeClr val="dk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Open Sans"/>
                          <a:ea typeface="Open Sans"/>
                          <a:cs typeface="Open Sans"/>
                          <a:sym typeface="Open Sans"/>
                        </a:rPr>
                        <a:t>Referral</a:t>
                      </a:r>
                      <a:endParaRPr sz="1100"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Open Sans"/>
                          <a:ea typeface="Open Sans"/>
                          <a:cs typeface="Open Sans"/>
                          <a:sym typeface="Open Sans"/>
                        </a:rPr>
                        <a:t>N/A -</a:t>
                      </a:r>
                      <a:r>
                        <a:rPr lang="en" sz="1100" i="1" u="none" strike="noStrike" cap="none">
                          <a:latin typeface="Open Sans"/>
                          <a:ea typeface="Open Sans"/>
                          <a:cs typeface="Open Sans"/>
                          <a:sym typeface="Open Sans"/>
                        </a:rPr>
                        <a:t> </a:t>
                      </a:r>
                      <a:r>
                        <a:rPr lang="en" sz="1100" i="1" u="none" strike="noStrike" cap="none">
                          <a:solidFill>
                            <a:schemeClr val="dk1"/>
                          </a:solidFill>
                          <a:latin typeface="Open Sans"/>
                          <a:ea typeface="Open Sans"/>
                          <a:cs typeface="Open Sans"/>
                          <a:sym typeface="Open Sans"/>
                        </a:rPr>
                        <a:t>No formal referral program, informal word of mouth growth</a:t>
                      </a:r>
                      <a:endParaRPr sz="1100" i="1" u="none" strike="noStrike" cap="none">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Open Sans"/>
                          <a:ea typeface="Open Sans"/>
                          <a:cs typeface="Open Sans"/>
                          <a:sym typeface="Open Sans"/>
                        </a:rPr>
                        <a:t>N/A </a:t>
                      </a:r>
                      <a:endParaRPr sz="11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a:spLocks noGrp="1"/>
          </p:cNvSpPr>
          <p:nvPr>
            <p:ph type="title" idx="4294967295"/>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400"/>
              <a:t>Growth Metrics</a:t>
            </a:r>
            <a:endParaRPr sz="3400"/>
          </a:p>
        </p:txBody>
      </p:sp>
      <p:sp>
        <p:nvSpPr>
          <p:cNvPr id="91" name="Google Shape;91;p6"/>
          <p:cNvSpPr txBox="1">
            <a:spLocks noGrp="1"/>
          </p:cNvSpPr>
          <p:nvPr>
            <p:ph type="body" idx="4294967295"/>
          </p:nvPr>
        </p:nvSpPr>
        <p:spPr>
          <a:xfrm>
            <a:off x="1048800" y="1142325"/>
            <a:ext cx="7060200" cy="3256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1300"/>
              <a:t>Primary Metric</a:t>
            </a:r>
            <a:endParaRPr sz="1300"/>
          </a:p>
          <a:p>
            <a:pPr marL="914400" lvl="0" indent="-311150" algn="l" rtl="0">
              <a:lnSpc>
                <a:spcPct val="150000"/>
              </a:lnSpc>
              <a:spcBef>
                <a:spcPts val="0"/>
              </a:spcBef>
              <a:spcAft>
                <a:spcPts val="0"/>
              </a:spcAft>
              <a:buClr>
                <a:srgbClr val="0000FF"/>
              </a:buClr>
              <a:buSzPts val="1300"/>
              <a:buChar char="●"/>
            </a:pPr>
            <a:r>
              <a:rPr lang="en" sz="1100" i="1">
                <a:solidFill>
                  <a:srgbClr val="0000FF"/>
                </a:solidFill>
              </a:rPr>
              <a:t>New monthly subscribed users</a:t>
            </a:r>
            <a:endParaRPr sz="1300">
              <a:solidFill>
                <a:srgbClr val="0000FF"/>
              </a:solidFill>
            </a:endParaRPr>
          </a:p>
          <a:p>
            <a:pPr marL="457200" lvl="0" indent="-311150" algn="l" rtl="0">
              <a:lnSpc>
                <a:spcPct val="115000"/>
              </a:lnSpc>
              <a:spcBef>
                <a:spcPts val="0"/>
              </a:spcBef>
              <a:spcAft>
                <a:spcPts val="0"/>
              </a:spcAft>
              <a:buSzPts val="1300"/>
              <a:buChar char="●"/>
            </a:pPr>
            <a:r>
              <a:rPr lang="en" sz="1300"/>
              <a:t>Secondary Metrics</a:t>
            </a:r>
            <a:endParaRPr sz="1300"/>
          </a:p>
          <a:p>
            <a:pPr marL="914400" lvl="1" indent="-311150" algn="l" rtl="0">
              <a:lnSpc>
                <a:spcPct val="115000"/>
              </a:lnSpc>
              <a:spcBef>
                <a:spcPts val="0"/>
              </a:spcBef>
              <a:spcAft>
                <a:spcPts val="0"/>
              </a:spcAft>
              <a:buSzPts val="1300"/>
              <a:buChar char="○"/>
            </a:pPr>
            <a:r>
              <a:rPr lang="en" sz="1300"/>
              <a:t>Upstream</a:t>
            </a:r>
            <a:endParaRPr sz="1300"/>
          </a:p>
          <a:p>
            <a:pPr marL="1371600" lvl="2" indent="-311150" algn="l" rtl="0">
              <a:lnSpc>
                <a:spcPct val="115000"/>
              </a:lnSpc>
              <a:spcBef>
                <a:spcPts val="0"/>
              </a:spcBef>
              <a:spcAft>
                <a:spcPts val="0"/>
              </a:spcAft>
              <a:buClr>
                <a:srgbClr val="0000FF"/>
              </a:buClr>
              <a:buSzPts val="1300"/>
              <a:buChar char="■"/>
            </a:pPr>
            <a:r>
              <a:rPr lang="en" sz="1100" i="1">
                <a:solidFill>
                  <a:srgbClr val="0000FF"/>
                </a:solidFill>
              </a:rPr>
              <a:t>New visitor sessions</a:t>
            </a:r>
            <a:endParaRPr sz="1300">
              <a:solidFill>
                <a:srgbClr val="0000FF"/>
              </a:solidFill>
            </a:endParaRPr>
          </a:p>
          <a:p>
            <a:pPr marL="1371600" marR="0" lvl="2" indent="-311150" algn="l" rtl="0">
              <a:lnSpc>
                <a:spcPct val="115000"/>
              </a:lnSpc>
              <a:spcBef>
                <a:spcPts val="0"/>
              </a:spcBef>
              <a:spcAft>
                <a:spcPts val="0"/>
              </a:spcAft>
              <a:buClr>
                <a:srgbClr val="0000FF"/>
              </a:buClr>
              <a:buSzPts val="1300"/>
              <a:buChar char="■"/>
            </a:pPr>
            <a:r>
              <a:rPr lang="en" sz="1100" i="1">
                <a:solidFill>
                  <a:srgbClr val="0000FF"/>
                </a:solidFill>
              </a:rPr>
              <a:t>Acquisition channel distribution </a:t>
            </a:r>
            <a:endParaRPr sz="1100" i="1">
              <a:solidFill>
                <a:srgbClr val="0000FF"/>
              </a:solidFill>
            </a:endParaRPr>
          </a:p>
          <a:p>
            <a:pPr marL="1371600" marR="0" lvl="2" indent="-311150" algn="l" rtl="0">
              <a:lnSpc>
                <a:spcPct val="115000"/>
              </a:lnSpc>
              <a:spcBef>
                <a:spcPts val="0"/>
              </a:spcBef>
              <a:spcAft>
                <a:spcPts val="0"/>
              </a:spcAft>
              <a:buClr>
                <a:srgbClr val="0000FF"/>
              </a:buClr>
              <a:buSzPts val="1300"/>
              <a:buChar char="■"/>
            </a:pPr>
            <a:r>
              <a:rPr lang="en" sz="1100" i="1">
                <a:solidFill>
                  <a:srgbClr val="0000FF"/>
                </a:solidFill>
              </a:rPr>
              <a:t>New visitors conversion rate</a:t>
            </a:r>
            <a:endParaRPr sz="1100" i="1">
              <a:solidFill>
                <a:srgbClr val="0000FF"/>
              </a:solidFill>
            </a:endParaRPr>
          </a:p>
          <a:p>
            <a:pPr marL="914400" lvl="1" indent="-311150" algn="l" rtl="0">
              <a:lnSpc>
                <a:spcPct val="115000"/>
              </a:lnSpc>
              <a:spcBef>
                <a:spcPts val="0"/>
              </a:spcBef>
              <a:spcAft>
                <a:spcPts val="0"/>
              </a:spcAft>
              <a:buSzPts val="1300"/>
              <a:buChar char="○"/>
            </a:pPr>
            <a:r>
              <a:rPr lang="en" sz="1300"/>
              <a:t>Dowstream</a:t>
            </a:r>
            <a:endParaRPr sz="1300"/>
          </a:p>
          <a:p>
            <a:pPr marL="1371600" marR="0" lvl="2" indent="-311150" algn="l" rtl="0">
              <a:lnSpc>
                <a:spcPct val="115000"/>
              </a:lnSpc>
              <a:spcBef>
                <a:spcPts val="0"/>
              </a:spcBef>
              <a:spcAft>
                <a:spcPts val="0"/>
              </a:spcAft>
              <a:buClr>
                <a:srgbClr val="0000FF"/>
              </a:buClr>
              <a:buSzPts val="1300"/>
              <a:buChar char="■"/>
            </a:pPr>
            <a:r>
              <a:rPr lang="en" sz="1100" i="1">
                <a:solidFill>
                  <a:srgbClr val="0000FF"/>
                </a:solidFill>
              </a:rPr>
              <a:t>Monthly subscribed users</a:t>
            </a:r>
            <a:endParaRPr sz="1100" i="1">
              <a:solidFill>
                <a:srgbClr val="0000FF"/>
              </a:solidFill>
            </a:endParaRPr>
          </a:p>
          <a:p>
            <a:pPr marL="1371600" marR="0" lvl="2" indent="-311150" algn="l" rtl="0">
              <a:lnSpc>
                <a:spcPct val="115000"/>
              </a:lnSpc>
              <a:spcBef>
                <a:spcPts val="0"/>
              </a:spcBef>
              <a:spcAft>
                <a:spcPts val="0"/>
              </a:spcAft>
              <a:buClr>
                <a:srgbClr val="0000FF"/>
              </a:buClr>
              <a:buSzPts val="1300"/>
              <a:buChar char="■"/>
            </a:pPr>
            <a:r>
              <a:rPr lang="en" sz="1100" i="1">
                <a:solidFill>
                  <a:srgbClr val="0000FF"/>
                </a:solidFill>
              </a:rPr>
              <a:t>Monthly active users</a:t>
            </a:r>
            <a:endParaRPr sz="1100" i="1">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txBox="1">
            <a:spLocks noGrp="1"/>
          </p:cNvSpPr>
          <p:nvPr>
            <p:ph type="title" idx="4294967295"/>
          </p:nvPr>
        </p:nvSpPr>
        <p:spPr>
          <a:xfrm>
            <a:off x="764825" y="178900"/>
            <a:ext cx="81399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400"/>
              <a:t>Target Persona</a:t>
            </a:r>
            <a:endParaRPr sz="3400"/>
          </a:p>
        </p:txBody>
      </p:sp>
      <p:sp>
        <p:nvSpPr>
          <p:cNvPr id="97" name="Google Shape;97;p7"/>
          <p:cNvSpPr txBox="1">
            <a:spLocks noGrp="1"/>
          </p:cNvSpPr>
          <p:nvPr>
            <p:ph type="body" idx="4294967295"/>
          </p:nvPr>
        </p:nvSpPr>
        <p:spPr>
          <a:xfrm>
            <a:off x="730025" y="1330800"/>
            <a:ext cx="4957500" cy="342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1. Existing Customers</a:t>
            </a:r>
            <a:endParaRPr/>
          </a:p>
          <a:p>
            <a:pPr marL="457200" lvl="0" indent="-298450" algn="l" rtl="0">
              <a:lnSpc>
                <a:spcPct val="115000"/>
              </a:lnSpc>
              <a:spcBef>
                <a:spcPts val="1600"/>
              </a:spcBef>
              <a:spcAft>
                <a:spcPts val="0"/>
              </a:spcAft>
              <a:buClr>
                <a:srgbClr val="0000FF"/>
              </a:buClr>
              <a:buSzPts val="1100"/>
              <a:buAutoNum type="alphaUcPeriod"/>
            </a:pPr>
            <a:r>
              <a:rPr lang="en" sz="1100" i="1">
                <a:solidFill>
                  <a:srgbClr val="0000FF"/>
                </a:solidFill>
              </a:rPr>
              <a:t>Motivation: excitement about getting new experience </a:t>
            </a:r>
            <a:endParaRPr sz="1100" i="1">
              <a:solidFill>
                <a:srgbClr val="0000FF"/>
              </a:solidFill>
            </a:endParaRPr>
          </a:p>
          <a:p>
            <a:pPr marL="914400" lvl="1" indent="-298450" algn="l" rtl="0">
              <a:lnSpc>
                <a:spcPct val="115000"/>
              </a:lnSpc>
              <a:spcBef>
                <a:spcPts val="0"/>
              </a:spcBef>
              <a:spcAft>
                <a:spcPts val="0"/>
              </a:spcAft>
              <a:buClr>
                <a:srgbClr val="0000FF"/>
              </a:buClr>
              <a:buSzPts val="1100"/>
              <a:buAutoNum type="alphaLcPeriod"/>
            </a:pPr>
            <a:r>
              <a:rPr lang="en" sz="1100" i="1">
                <a:solidFill>
                  <a:srgbClr val="0000FF"/>
                </a:solidFill>
              </a:rPr>
              <a:t>“The majority of Craft Snacks customers are those who love new experiences. They often describe how they look forward to Craft Snacks and its “element of surprise.”</a:t>
            </a:r>
            <a:endParaRPr sz="1100" i="1">
              <a:solidFill>
                <a:srgbClr val="0000FF"/>
              </a:solidFill>
            </a:endParaRPr>
          </a:p>
          <a:p>
            <a:pPr marL="457200" lvl="0" indent="-298450" algn="l" rtl="0">
              <a:lnSpc>
                <a:spcPct val="115000"/>
              </a:lnSpc>
              <a:spcBef>
                <a:spcPts val="0"/>
              </a:spcBef>
              <a:spcAft>
                <a:spcPts val="0"/>
              </a:spcAft>
              <a:buClr>
                <a:srgbClr val="0000FF"/>
              </a:buClr>
              <a:buSzPts val="1100"/>
              <a:buAutoNum type="alphaUcPeriod"/>
            </a:pPr>
            <a:r>
              <a:rPr lang="en" sz="1100" i="1">
                <a:solidFill>
                  <a:srgbClr val="0000FF"/>
                </a:solidFill>
              </a:rPr>
              <a:t>Sharing excitement on the social medias</a:t>
            </a:r>
            <a:endParaRPr sz="1100" i="1">
              <a:solidFill>
                <a:srgbClr val="0000FF"/>
              </a:solidFill>
            </a:endParaRPr>
          </a:p>
          <a:p>
            <a:pPr marL="914400" lvl="1" indent="-298450" algn="l" rtl="0">
              <a:lnSpc>
                <a:spcPct val="115000"/>
              </a:lnSpc>
              <a:spcBef>
                <a:spcPts val="0"/>
              </a:spcBef>
              <a:spcAft>
                <a:spcPts val="0"/>
              </a:spcAft>
              <a:buClr>
                <a:srgbClr val="0000FF"/>
              </a:buClr>
              <a:buSzPts val="1100"/>
              <a:buAutoNum type="alphaLcPeriod"/>
            </a:pPr>
            <a:r>
              <a:rPr lang="en" sz="1100" i="1">
                <a:solidFill>
                  <a:srgbClr val="0000FF"/>
                </a:solidFill>
              </a:rPr>
              <a:t>36% of customers shared their excitement on the social medias</a:t>
            </a:r>
            <a:endParaRPr sz="1100" i="1">
              <a:solidFill>
                <a:srgbClr val="0000FF"/>
              </a:solidFill>
            </a:endParaRPr>
          </a:p>
          <a:p>
            <a:pPr marL="457200" lvl="0" indent="-298450" algn="l" rtl="0">
              <a:lnSpc>
                <a:spcPct val="115000"/>
              </a:lnSpc>
              <a:spcBef>
                <a:spcPts val="0"/>
              </a:spcBef>
              <a:spcAft>
                <a:spcPts val="0"/>
              </a:spcAft>
              <a:buClr>
                <a:srgbClr val="0000FF"/>
              </a:buClr>
              <a:buSzPts val="1100"/>
              <a:buAutoNum type="alphaUcPeriod"/>
            </a:pPr>
            <a:r>
              <a:rPr lang="en" sz="1100" i="1">
                <a:solidFill>
                  <a:srgbClr val="0000FF"/>
                </a:solidFill>
              </a:rPr>
              <a:t>Desire to obtain a “favorite snack” again</a:t>
            </a:r>
            <a:endParaRPr sz="1100" i="1">
              <a:solidFill>
                <a:srgbClr val="0000FF"/>
              </a:solidFill>
            </a:endParaRPr>
          </a:p>
          <a:p>
            <a:pPr marL="914400" lvl="1" indent="-298450" algn="l" rtl="0">
              <a:lnSpc>
                <a:spcPct val="115000"/>
              </a:lnSpc>
              <a:spcBef>
                <a:spcPts val="0"/>
              </a:spcBef>
              <a:spcAft>
                <a:spcPts val="0"/>
              </a:spcAft>
              <a:buClr>
                <a:srgbClr val="0000FF"/>
              </a:buClr>
              <a:buSzPts val="1100"/>
              <a:buAutoNum type="alphaLcPeriod"/>
            </a:pPr>
            <a:r>
              <a:rPr lang="en" sz="1100" i="1">
                <a:solidFill>
                  <a:srgbClr val="0000FF"/>
                </a:solidFill>
              </a:rPr>
              <a:t>“45% of customers are able to point to “a favorite snack” and have taken some form of action to try to obtain it again”</a:t>
            </a:r>
            <a:endParaRPr sz="1100" i="1">
              <a:solidFill>
                <a:srgbClr val="0000FF"/>
              </a:solidFill>
            </a:endParaRPr>
          </a:p>
          <a:p>
            <a:pPr marL="457200" lvl="0" indent="-298450" algn="l" rtl="0">
              <a:lnSpc>
                <a:spcPct val="115000"/>
              </a:lnSpc>
              <a:spcBef>
                <a:spcPts val="0"/>
              </a:spcBef>
              <a:spcAft>
                <a:spcPts val="0"/>
              </a:spcAft>
              <a:buClr>
                <a:srgbClr val="0000FF"/>
              </a:buClr>
              <a:buSzPts val="1100"/>
              <a:buAutoNum type="alphaUcPeriod"/>
            </a:pPr>
            <a:r>
              <a:rPr lang="en" sz="1100" i="1">
                <a:solidFill>
                  <a:srgbClr val="0000FF"/>
                </a:solidFill>
              </a:rPr>
              <a:t>Managing preferences</a:t>
            </a:r>
            <a:endParaRPr sz="1100" i="1">
              <a:solidFill>
                <a:srgbClr val="0000FF"/>
              </a:solidFill>
            </a:endParaRPr>
          </a:p>
          <a:p>
            <a:pPr marL="914400" lvl="1" indent="-298450" algn="l" rtl="0">
              <a:lnSpc>
                <a:spcPct val="115000"/>
              </a:lnSpc>
              <a:spcBef>
                <a:spcPts val="0"/>
              </a:spcBef>
              <a:spcAft>
                <a:spcPts val="0"/>
              </a:spcAft>
              <a:buClr>
                <a:srgbClr val="0000FF"/>
              </a:buClr>
              <a:buSzPts val="1100"/>
              <a:buAutoNum type="alphaLcPeriod"/>
            </a:pPr>
            <a:r>
              <a:rPr lang="en" sz="1100" i="1">
                <a:solidFill>
                  <a:srgbClr val="0000FF"/>
                </a:solidFill>
              </a:rPr>
              <a:t>“65% came to the site to adjust their snack box preferences”</a:t>
            </a:r>
            <a:endParaRPr sz="1100" i="1">
              <a:solidFill>
                <a:srgbClr val="0000FF"/>
              </a:solidFill>
            </a:endParaRPr>
          </a:p>
          <a:p>
            <a:pPr marL="457200" lvl="0" indent="-298450" algn="l" rtl="0">
              <a:lnSpc>
                <a:spcPct val="115000"/>
              </a:lnSpc>
              <a:spcBef>
                <a:spcPts val="0"/>
              </a:spcBef>
              <a:spcAft>
                <a:spcPts val="0"/>
              </a:spcAft>
              <a:buClr>
                <a:srgbClr val="0000FF"/>
              </a:buClr>
              <a:buSzPts val="1100"/>
              <a:buAutoNum type="alphaUcPeriod"/>
            </a:pPr>
            <a:r>
              <a:rPr lang="en" sz="1100" i="1">
                <a:solidFill>
                  <a:srgbClr val="0000FF"/>
                </a:solidFill>
              </a:rPr>
              <a:t>Leaving review</a:t>
            </a:r>
            <a:endParaRPr sz="1100" i="1">
              <a:solidFill>
                <a:srgbClr val="0000FF"/>
              </a:solidFill>
            </a:endParaRPr>
          </a:p>
          <a:p>
            <a:pPr marL="914400" lvl="1" indent="-298450" algn="l" rtl="0">
              <a:lnSpc>
                <a:spcPct val="115000"/>
              </a:lnSpc>
              <a:spcBef>
                <a:spcPts val="0"/>
              </a:spcBef>
              <a:spcAft>
                <a:spcPts val="0"/>
              </a:spcAft>
              <a:buClr>
                <a:srgbClr val="0000FF"/>
              </a:buClr>
              <a:buSzPts val="1100"/>
              <a:buAutoNum type="alphaLcPeriod"/>
            </a:pPr>
            <a:r>
              <a:rPr lang="en" sz="1100" i="1">
                <a:solidFill>
                  <a:srgbClr val="0000FF"/>
                </a:solidFill>
              </a:rPr>
              <a:t>“48% came to the site to write and share a review of the snack box they received”</a:t>
            </a:r>
            <a:endParaRPr sz="1100" i="1">
              <a:solidFill>
                <a:srgbClr val="0000FF"/>
              </a:solidFill>
            </a:endParaRPr>
          </a:p>
          <a:p>
            <a:pPr marL="0" lvl="0" indent="0" algn="l" rtl="0">
              <a:lnSpc>
                <a:spcPct val="115000"/>
              </a:lnSpc>
              <a:spcBef>
                <a:spcPts val="1600"/>
              </a:spcBef>
              <a:spcAft>
                <a:spcPts val="0"/>
              </a:spcAft>
              <a:buSzPts val="1800"/>
              <a:buNone/>
            </a:pPr>
            <a:endParaRPr sz="1100" i="1">
              <a:solidFill>
                <a:srgbClr val="0000FF"/>
              </a:solidFill>
            </a:endParaRPr>
          </a:p>
          <a:p>
            <a:pPr marL="0" lvl="0" indent="0" algn="l" rtl="0">
              <a:lnSpc>
                <a:spcPct val="115000"/>
              </a:lnSpc>
              <a:spcBef>
                <a:spcPts val="1600"/>
              </a:spcBef>
              <a:spcAft>
                <a:spcPts val="0"/>
              </a:spcAft>
              <a:buSzPts val="1800"/>
              <a:buNone/>
            </a:pPr>
            <a:endParaRPr sz="1300" b="1"/>
          </a:p>
          <a:p>
            <a:pPr marL="0" lvl="0" indent="0" algn="l" rtl="0">
              <a:lnSpc>
                <a:spcPct val="115000"/>
              </a:lnSpc>
              <a:spcBef>
                <a:spcPts val="1600"/>
              </a:spcBef>
              <a:spcAft>
                <a:spcPts val="0"/>
              </a:spcAft>
              <a:buSzPts val="1800"/>
              <a:buNone/>
            </a:pPr>
            <a:endParaRPr sz="1300"/>
          </a:p>
          <a:p>
            <a:pPr marL="0" lvl="0" indent="0" algn="l" rtl="0">
              <a:lnSpc>
                <a:spcPct val="115000"/>
              </a:lnSpc>
              <a:spcBef>
                <a:spcPts val="1600"/>
              </a:spcBef>
              <a:spcAft>
                <a:spcPts val="1600"/>
              </a:spcAft>
              <a:buSzPts val="1800"/>
              <a:buNone/>
            </a:pPr>
            <a:endParaRPr/>
          </a:p>
        </p:txBody>
      </p:sp>
      <p:sp>
        <p:nvSpPr>
          <p:cNvPr id="98" name="Google Shape;98;p7"/>
          <p:cNvSpPr txBox="1">
            <a:spLocks noGrp="1"/>
          </p:cNvSpPr>
          <p:nvPr>
            <p:ph type="body" idx="4294967295"/>
          </p:nvPr>
        </p:nvSpPr>
        <p:spPr>
          <a:xfrm>
            <a:off x="5687525" y="1330800"/>
            <a:ext cx="3217200" cy="300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2. Potential New Customers</a:t>
            </a:r>
            <a:endParaRPr/>
          </a:p>
          <a:p>
            <a:pPr marL="457200" lvl="0" indent="-298450" algn="l" rtl="0">
              <a:lnSpc>
                <a:spcPct val="115000"/>
              </a:lnSpc>
              <a:spcBef>
                <a:spcPts val="1600"/>
              </a:spcBef>
              <a:spcAft>
                <a:spcPts val="0"/>
              </a:spcAft>
              <a:buClr>
                <a:srgbClr val="0000FF"/>
              </a:buClr>
              <a:buSzPts val="1100"/>
              <a:buAutoNum type="alphaUcPeriod"/>
            </a:pPr>
            <a:r>
              <a:rPr lang="en" sz="1100" i="1">
                <a:solidFill>
                  <a:srgbClr val="0000FF"/>
                </a:solidFill>
              </a:rPr>
              <a:t>Motivated by information on the website</a:t>
            </a:r>
            <a:endParaRPr sz="1100" i="1">
              <a:solidFill>
                <a:srgbClr val="0000FF"/>
              </a:solidFill>
            </a:endParaRPr>
          </a:p>
          <a:p>
            <a:pPr marL="914400" lvl="1" indent="-298450" algn="l" rtl="0">
              <a:lnSpc>
                <a:spcPct val="115000"/>
              </a:lnSpc>
              <a:spcBef>
                <a:spcPts val="0"/>
              </a:spcBef>
              <a:spcAft>
                <a:spcPts val="0"/>
              </a:spcAft>
              <a:buClr>
                <a:srgbClr val="0000FF"/>
              </a:buClr>
              <a:buSzPts val="1100"/>
              <a:buAutoNum type="alphaLcPeriod"/>
            </a:pPr>
            <a:r>
              <a:rPr lang="en" sz="1100">
                <a:solidFill>
                  <a:srgbClr val="0000FF"/>
                </a:solidFill>
              </a:rPr>
              <a:t>“I am interested in trying out new snacks”</a:t>
            </a:r>
            <a:endParaRPr sz="1100">
              <a:solidFill>
                <a:srgbClr val="0000FF"/>
              </a:solidFill>
            </a:endParaRPr>
          </a:p>
          <a:p>
            <a:pPr marL="914400" lvl="1" indent="-298450" algn="l" rtl="0">
              <a:lnSpc>
                <a:spcPct val="115000"/>
              </a:lnSpc>
              <a:spcBef>
                <a:spcPts val="0"/>
              </a:spcBef>
              <a:spcAft>
                <a:spcPts val="0"/>
              </a:spcAft>
              <a:buClr>
                <a:srgbClr val="0000FF"/>
              </a:buClr>
              <a:buSzPts val="1100"/>
              <a:buAutoNum type="alphaLcPeriod"/>
            </a:pPr>
            <a:r>
              <a:rPr lang="en" sz="1100">
                <a:solidFill>
                  <a:srgbClr val="0000FF"/>
                </a:solidFill>
              </a:rPr>
              <a:t>“The website looks really fun and piqued my interest”</a:t>
            </a:r>
            <a:endParaRPr sz="1100">
              <a:solidFill>
                <a:srgbClr val="0000FF"/>
              </a:solidFill>
            </a:endParaRPr>
          </a:p>
          <a:p>
            <a:pPr marL="457200" lvl="0" indent="-298450" algn="l" rtl="0">
              <a:lnSpc>
                <a:spcPct val="115000"/>
              </a:lnSpc>
              <a:spcBef>
                <a:spcPts val="0"/>
              </a:spcBef>
              <a:spcAft>
                <a:spcPts val="0"/>
              </a:spcAft>
              <a:buClr>
                <a:srgbClr val="0000FF"/>
              </a:buClr>
              <a:buSzPts val="1100"/>
              <a:buAutoNum type="alphaUcPeriod"/>
            </a:pPr>
            <a:r>
              <a:rPr lang="en" sz="1100" i="1">
                <a:solidFill>
                  <a:srgbClr val="0000FF"/>
                </a:solidFill>
              </a:rPr>
              <a:t>Express uncertainty about the product</a:t>
            </a:r>
            <a:endParaRPr sz="1100" i="1">
              <a:solidFill>
                <a:srgbClr val="0000FF"/>
              </a:solidFill>
            </a:endParaRPr>
          </a:p>
          <a:p>
            <a:pPr marL="914400" lvl="1" indent="-298450" algn="l" rtl="0">
              <a:lnSpc>
                <a:spcPct val="115000"/>
              </a:lnSpc>
              <a:spcBef>
                <a:spcPts val="0"/>
              </a:spcBef>
              <a:spcAft>
                <a:spcPts val="0"/>
              </a:spcAft>
              <a:buClr>
                <a:srgbClr val="0000FF"/>
              </a:buClr>
              <a:buSzPts val="1100"/>
              <a:buAutoNum type="alphaLcPeriod"/>
            </a:pPr>
            <a:r>
              <a:rPr lang="en" sz="1100" i="1">
                <a:solidFill>
                  <a:srgbClr val="0000FF"/>
                </a:solidFill>
              </a:rPr>
              <a:t>“What if I don’t like the majority of the snacks there?”</a:t>
            </a:r>
            <a:endParaRPr sz="1100" i="1">
              <a:solidFill>
                <a:srgbClr val="0000FF"/>
              </a:solidFill>
            </a:endParaRPr>
          </a:p>
          <a:p>
            <a:pPr marL="457200" lvl="0" indent="-298450" algn="l" rtl="0">
              <a:lnSpc>
                <a:spcPct val="115000"/>
              </a:lnSpc>
              <a:spcBef>
                <a:spcPts val="0"/>
              </a:spcBef>
              <a:spcAft>
                <a:spcPts val="0"/>
              </a:spcAft>
              <a:buClr>
                <a:srgbClr val="0000FF"/>
              </a:buClr>
              <a:buSzPts val="1100"/>
              <a:buAutoNum type="alphaUcPeriod"/>
            </a:pPr>
            <a:r>
              <a:rPr lang="en" sz="1100" i="1">
                <a:solidFill>
                  <a:srgbClr val="0000FF"/>
                </a:solidFill>
              </a:rPr>
              <a:t>Express lack of trust in provided service</a:t>
            </a:r>
            <a:endParaRPr sz="1100" i="1">
              <a:solidFill>
                <a:srgbClr val="0000FF"/>
              </a:solidFill>
            </a:endParaRPr>
          </a:p>
          <a:p>
            <a:pPr marL="914400" lvl="1" indent="-298450" algn="l" rtl="0">
              <a:lnSpc>
                <a:spcPct val="115000"/>
              </a:lnSpc>
              <a:spcBef>
                <a:spcPts val="0"/>
              </a:spcBef>
              <a:spcAft>
                <a:spcPts val="0"/>
              </a:spcAft>
              <a:buClr>
                <a:srgbClr val="0000FF"/>
              </a:buClr>
              <a:buSzPts val="1100"/>
              <a:buAutoNum type="alphaLcPeriod"/>
            </a:pPr>
            <a:r>
              <a:rPr lang="en" sz="1100" i="1">
                <a:solidFill>
                  <a:srgbClr val="0000FF"/>
                </a:solidFill>
              </a:rPr>
              <a:t>"What if the order doesn’t arrive”?</a:t>
            </a:r>
            <a:endParaRPr sz="1100" i="1">
              <a:solidFill>
                <a:srgbClr val="0000FF"/>
              </a:solidFill>
            </a:endParaRPr>
          </a:p>
          <a:p>
            <a:pPr marL="914400" lvl="1" indent="-298450" algn="l" rtl="0">
              <a:lnSpc>
                <a:spcPct val="115000"/>
              </a:lnSpc>
              <a:spcBef>
                <a:spcPts val="0"/>
              </a:spcBef>
              <a:spcAft>
                <a:spcPts val="0"/>
              </a:spcAft>
              <a:buClr>
                <a:srgbClr val="0000FF"/>
              </a:buClr>
              <a:buSzPts val="1100"/>
              <a:buAutoNum type="alphaLcPeriod"/>
            </a:pPr>
            <a:r>
              <a:rPr lang="en" sz="1100" i="1">
                <a:solidFill>
                  <a:srgbClr val="0000FF"/>
                </a:solidFill>
              </a:rPr>
              <a:t>“What if the snack is poorly packaged”</a:t>
            </a:r>
            <a:endParaRPr sz="1100" i="1">
              <a:solidFill>
                <a:srgbClr val="0000FF"/>
              </a:solidFill>
            </a:endParaRPr>
          </a:p>
        </p:txBody>
      </p:sp>
      <p:sp>
        <p:nvSpPr>
          <p:cNvPr id="99" name="Google Shape;99;p7"/>
          <p:cNvSpPr txBox="1">
            <a:spLocks noGrp="1"/>
          </p:cNvSpPr>
          <p:nvPr>
            <p:ph type="body" idx="4294967295"/>
          </p:nvPr>
        </p:nvSpPr>
        <p:spPr>
          <a:xfrm>
            <a:off x="730025" y="751600"/>
            <a:ext cx="4792200" cy="51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Key Characteristics</a:t>
            </a:r>
            <a:endParaRPr b="1"/>
          </a:p>
          <a:p>
            <a:pPr marL="0" lvl="0" indent="0" algn="l" rtl="0">
              <a:lnSpc>
                <a:spcPct val="115000"/>
              </a:lnSpc>
              <a:spcBef>
                <a:spcPts val="1600"/>
              </a:spcBef>
              <a:spcAft>
                <a:spcPts val="1600"/>
              </a:spcAft>
              <a:buSzPts val="1800"/>
              <a:buNone/>
            </a:pP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title" idx="4294967295"/>
          </p:nvPr>
        </p:nvSpPr>
        <p:spPr>
          <a:xfrm>
            <a:off x="2128650" y="2408900"/>
            <a:ext cx="48867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sz="3400"/>
              <a:t>Mapping Out the Path to Growth</a:t>
            </a:r>
            <a:endParaRPr sz="3400" b="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9"/>
          <p:cNvSpPr txBox="1">
            <a:spLocks noGrp="1"/>
          </p:cNvSpPr>
          <p:nvPr>
            <p:ph type="title" idx="4294967295"/>
          </p:nvPr>
        </p:nvSpPr>
        <p:spPr>
          <a:xfrm>
            <a:off x="605400" y="473950"/>
            <a:ext cx="7933200" cy="57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400"/>
              <a:t>Growth Problem Framing</a:t>
            </a:r>
            <a:endParaRPr sz="3400"/>
          </a:p>
        </p:txBody>
      </p:sp>
      <p:sp>
        <p:nvSpPr>
          <p:cNvPr id="110" name="Google Shape;110;p9"/>
          <p:cNvSpPr txBox="1">
            <a:spLocks noGrp="1"/>
          </p:cNvSpPr>
          <p:nvPr>
            <p:ph type="body" idx="4294967295"/>
          </p:nvPr>
        </p:nvSpPr>
        <p:spPr>
          <a:xfrm>
            <a:off x="992550" y="1237175"/>
            <a:ext cx="7158900" cy="32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1300"/>
              <a:t>How  can we leverage </a:t>
            </a:r>
            <a:r>
              <a:rPr lang="en" sz="1300" b="1"/>
              <a:t>existing resources</a:t>
            </a:r>
            <a:r>
              <a:rPr lang="en" sz="1300"/>
              <a:t> and </a:t>
            </a:r>
            <a:r>
              <a:rPr lang="en" sz="1300" b="1"/>
              <a:t>the value it unlocks</a:t>
            </a:r>
            <a:r>
              <a:rPr lang="en" sz="1300"/>
              <a:t> to overcome </a:t>
            </a:r>
            <a:r>
              <a:rPr lang="en" sz="1300" b="1"/>
              <a:t>hurdles </a:t>
            </a:r>
            <a:r>
              <a:rPr lang="en" sz="1300"/>
              <a:t>and achieve our </a:t>
            </a:r>
            <a:r>
              <a:rPr lang="en" sz="1300" b="1"/>
              <a:t>goal</a:t>
            </a:r>
            <a:r>
              <a:rPr lang="en" sz="1300"/>
              <a:t>? </a:t>
            </a:r>
            <a:endParaRPr sz="1300"/>
          </a:p>
        </p:txBody>
      </p:sp>
      <p:graphicFrame>
        <p:nvGraphicFramePr>
          <p:cNvPr id="111" name="Google Shape;111;p9"/>
          <p:cNvGraphicFramePr/>
          <p:nvPr/>
        </p:nvGraphicFramePr>
        <p:xfrm>
          <a:off x="952500" y="1795950"/>
          <a:ext cx="7586100" cy="3183925"/>
        </p:xfrm>
        <a:graphic>
          <a:graphicData uri="http://schemas.openxmlformats.org/drawingml/2006/table">
            <a:tbl>
              <a:tblPr>
                <a:noFill/>
                <a:tableStyleId>{32C8AC71-0557-4C10-B9A0-DE316DFF76D5}</a:tableStyleId>
              </a:tblPr>
              <a:tblGrid>
                <a:gridCol w="3636000">
                  <a:extLst>
                    <a:ext uri="{9D8B030D-6E8A-4147-A177-3AD203B41FA5}">
                      <a16:colId xmlns:a16="http://schemas.microsoft.com/office/drawing/2014/main" val="20000"/>
                    </a:ext>
                  </a:extLst>
                </a:gridCol>
                <a:gridCol w="3950100">
                  <a:extLst>
                    <a:ext uri="{9D8B030D-6E8A-4147-A177-3AD203B41FA5}">
                      <a16:colId xmlns:a16="http://schemas.microsoft.com/office/drawing/2014/main" val="20001"/>
                    </a:ext>
                  </a:extLst>
                </a:gridCol>
              </a:tblGrid>
              <a:tr h="934175">
                <a:tc>
                  <a:txBody>
                    <a:bodyPr/>
                    <a:lstStyle/>
                    <a:p>
                      <a:pPr marL="0" marR="0" lvl="0" indent="0" algn="l" rtl="0">
                        <a:lnSpc>
                          <a:spcPct val="100000"/>
                        </a:lnSpc>
                        <a:spcBef>
                          <a:spcPts val="0"/>
                        </a:spcBef>
                        <a:spcAft>
                          <a:spcPts val="0"/>
                        </a:spcAft>
                        <a:buClr>
                          <a:srgbClr val="000000"/>
                        </a:buClr>
                        <a:buSzPts val="1300"/>
                        <a:buFont typeface="Arial"/>
                        <a:buNone/>
                      </a:pPr>
                      <a:r>
                        <a:rPr lang="en" sz="1300" b="1" u="none" strike="noStrike" cap="none">
                          <a:latin typeface="Open Sans"/>
                          <a:ea typeface="Open Sans"/>
                          <a:cs typeface="Open Sans"/>
                          <a:sym typeface="Open Sans"/>
                        </a:rPr>
                        <a:t>Hurdles</a:t>
                      </a:r>
                      <a:endParaRPr sz="1300" u="none" strike="noStrike" cap="none">
                        <a:latin typeface="Open Sans"/>
                        <a:ea typeface="Open Sans"/>
                        <a:cs typeface="Open Sans"/>
                        <a:sym typeface="Open Sans"/>
                      </a:endParaRPr>
                    </a:p>
                    <a:p>
                      <a:pPr marL="457200" marR="0" lvl="0" indent="-298450" algn="l" rtl="0">
                        <a:lnSpc>
                          <a:spcPct val="115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Lack of trust in provided service </a:t>
                      </a:r>
                      <a:endParaRPr sz="1100" i="1">
                        <a:solidFill>
                          <a:srgbClr val="0000FF"/>
                        </a:solidFill>
                        <a:latin typeface="Open Sans"/>
                        <a:ea typeface="Open Sans"/>
                        <a:cs typeface="Open Sans"/>
                        <a:sym typeface="Open Sans"/>
                      </a:endParaRPr>
                    </a:p>
                    <a:p>
                      <a:pPr marL="457200" lvl="0" indent="-298450" algn="l" rtl="0">
                        <a:lnSpc>
                          <a:spcPct val="115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Uncertainty about the product</a:t>
                      </a:r>
                      <a:endParaRPr sz="1100" i="1">
                        <a:solidFill>
                          <a:srgbClr val="0000FF"/>
                        </a:solidFill>
                        <a:latin typeface="Open Sans"/>
                        <a:ea typeface="Open Sans"/>
                        <a:cs typeface="Open Sans"/>
                        <a:sym typeface="Open Sans"/>
                      </a:endParaRPr>
                    </a:p>
                    <a:p>
                      <a:pPr marL="457200" lvl="0" indent="-298450" algn="l" rtl="0">
                        <a:lnSpc>
                          <a:spcPct val="115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Intention to obtain product elsewhere</a:t>
                      </a:r>
                      <a:endParaRPr sz="1300" u="none" strike="noStrike" cap="none">
                        <a:solidFill>
                          <a:srgbClr val="0000FF"/>
                        </a:solidFill>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b="1" u="none" strike="noStrike" cap="none">
                          <a:latin typeface="Open Sans"/>
                          <a:ea typeface="Open Sans"/>
                          <a:cs typeface="Open Sans"/>
                          <a:sym typeface="Open Sans"/>
                        </a:rPr>
                        <a:t>Goal</a:t>
                      </a:r>
                      <a:endParaRPr sz="1300" b="1" u="none" strike="noStrike" cap="none">
                        <a:latin typeface="Open Sans"/>
                        <a:ea typeface="Open Sans"/>
                        <a:cs typeface="Open Sans"/>
                        <a:sym typeface="Open Sans"/>
                      </a:endParaRPr>
                    </a:p>
                    <a:p>
                      <a:pPr marL="457200" marR="0" lvl="0" indent="-298450" algn="l" rtl="0">
                        <a:lnSpc>
                          <a:spcPct val="115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Increase number of the new subscribed users on 20% month-to-month over next quarter</a:t>
                      </a:r>
                      <a:endParaRPr sz="1100" i="1">
                        <a:solidFill>
                          <a:srgbClr val="0000FF"/>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2236725">
                <a:tc>
                  <a:txBody>
                    <a:bodyPr/>
                    <a:lstStyle/>
                    <a:p>
                      <a:pPr marL="0" marR="0" lvl="0" indent="0" algn="l" rtl="0">
                        <a:lnSpc>
                          <a:spcPct val="100000"/>
                        </a:lnSpc>
                        <a:spcBef>
                          <a:spcPts val="0"/>
                        </a:spcBef>
                        <a:spcAft>
                          <a:spcPts val="0"/>
                        </a:spcAft>
                        <a:buClr>
                          <a:srgbClr val="000000"/>
                        </a:buClr>
                        <a:buSzPts val="1300"/>
                        <a:buFont typeface="Arial"/>
                        <a:buNone/>
                      </a:pPr>
                      <a:r>
                        <a:rPr lang="en" sz="1300" b="1" u="none" strike="noStrike" cap="none">
                          <a:latin typeface="Open Sans"/>
                          <a:ea typeface="Open Sans"/>
                          <a:cs typeface="Open Sans"/>
                          <a:sym typeface="Open Sans"/>
                        </a:rPr>
                        <a:t>Resources</a:t>
                      </a:r>
                      <a:endParaRPr sz="1300" b="1" u="none" strike="noStrike" cap="none">
                        <a:latin typeface="Open Sans"/>
                        <a:ea typeface="Open Sans"/>
                        <a:cs typeface="Open Sans"/>
                        <a:sym typeface="Open Sans"/>
                      </a:endParaRPr>
                    </a:p>
                    <a:p>
                      <a:pPr marL="457200" lvl="0" indent="-298450" algn="l" rtl="0">
                        <a:lnSpc>
                          <a:spcPct val="115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Users:</a:t>
                      </a:r>
                      <a:endParaRPr sz="1100" i="1">
                        <a:solidFill>
                          <a:srgbClr val="0000FF"/>
                        </a:solidFill>
                        <a:latin typeface="Open Sans"/>
                        <a:ea typeface="Open Sans"/>
                        <a:cs typeface="Open Sans"/>
                        <a:sym typeface="Open Sans"/>
                      </a:endParaRPr>
                    </a:p>
                    <a:p>
                      <a:pPr marL="914400" lvl="1" indent="-298450" algn="l" rtl="0">
                        <a:lnSpc>
                          <a:spcPct val="115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Love “element of surprise”</a:t>
                      </a:r>
                      <a:endParaRPr sz="1100" i="1">
                        <a:solidFill>
                          <a:srgbClr val="0000FF"/>
                        </a:solidFill>
                        <a:latin typeface="Open Sans"/>
                        <a:ea typeface="Open Sans"/>
                        <a:cs typeface="Open Sans"/>
                        <a:sym typeface="Open Sans"/>
                      </a:endParaRPr>
                    </a:p>
                    <a:p>
                      <a:pPr marL="914400" lvl="1" indent="-298450" algn="l" rtl="0">
                        <a:lnSpc>
                          <a:spcPct val="115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Social media sharing</a:t>
                      </a:r>
                      <a:endParaRPr sz="1100" i="1">
                        <a:solidFill>
                          <a:srgbClr val="0000FF"/>
                        </a:solidFill>
                        <a:latin typeface="Open Sans"/>
                        <a:ea typeface="Open Sans"/>
                        <a:cs typeface="Open Sans"/>
                        <a:sym typeface="Open Sans"/>
                      </a:endParaRPr>
                    </a:p>
                    <a:p>
                      <a:pPr marL="914400" lvl="1" indent="-298450" algn="l" rtl="0">
                        <a:lnSpc>
                          <a:spcPct val="115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`Leave reviews</a:t>
                      </a:r>
                      <a:endParaRPr sz="1100" i="1">
                        <a:solidFill>
                          <a:srgbClr val="0000FF"/>
                        </a:solidFill>
                        <a:latin typeface="Open Sans"/>
                        <a:ea typeface="Open Sans"/>
                        <a:cs typeface="Open Sans"/>
                        <a:sym typeface="Open Sans"/>
                      </a:endParaRPr>
                    </a:p>
                    <a:p>
                      <a:pPr marL="457200" marR="0" lvl="0" indent="-298450" algn="l" rtl="0">
                        <a:lnSpc>
                          <a:spcPct val="115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Platform:</a:t>
                      </a:r>
                      <a:endParaRPr sz="1100" i="1">
                        <a:solidFill>
                          <a:srgbClr val="0000FF"/>
                        </a:solidFill>
                        <a:latin typeface="Open Sans"/>
                        <a:ea typeface="Open Sans"/>
                        <a:cs typeface="Open Sans"/>
                        <a:sym typeface="Open Sans"/>
                      </a:endParaRPr>
                    </a:p>
                    <a:p>
                      <a:pPr marL="914400" marR="0" lvl="1" indent="-298450" algn="l" rtl="0">
                        <a:lnSpc>
                          <a:spcPct val="115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Informative website</a:t>
                      </a:r>
                      <a:endParaRPr sz="1100" i="1">
                        <a:solidFill>
                          <a:srgbClr val="0000FF"/>
                        </a:solidFill>
                        <a:latin typeface="Open Sans"/>
                        <a:ea typeface="Open Sans"/>
                        <a:cs typeface="Open Sans"/>
                        <a:sym typeface="Open Sans"/>
                      </a:endParaRPr>
                    </a:p>
                    <a:p>
                      <a:pPr marL="914400" marR="0" lvl="1" indent="-298450" algn="l" rtl="0">
                        <a:lnSpc>
                          <a:spcPct val="115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Customizable preferences </a:t>
                      </a:r>
                      <a:endParaRPr sz="1100" i="1">
                        <a:solidFill>
                          <a:srgbClr val="0000FF"/>
                        </a:solidFill>
                        <a:latin typeface="Open Sans"/>
                        <a:ea typeface="Open Sans"/>
                        <a:cs typeface="Open Sans"/>
                        <a:sym typeface="Open Sans"/>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300"/>
                        <a:buFont typeface="Arial"/>
                        <a:buNone/>
                      </a:pPr>
                      <a:r>
                        <a:rPr lang="en" sz="1300" b="1" u="none" strike="noStrike" cap="none">
                          <a:latin typeface="Open Sans"/>
                          <a:ea typeface="Open Sans"/>
                          <a:cs typeface="Open Sans"/>
                          <a:sym typeface="Open Sans"/>
                        </a:rPr>
                        <a:t>Value</a:t>
                      </a:r>
                      <a:endParaRPr sz="1300" b="1" u="none" strike="noStrike" cap="none">
                        <a:latin typeface="Open Sans"/>
                        <a:ea typeface="Open Sans"/>
                        <a:cs typeface="Open Sans"/>
                        <a:sym typeface="Open Sans"/>
                      </a:endParaRPr>
                    </a:p>
                    <a:p>
                      <a:pPr marL="457200" marR="0" lvl="0" indent="-298450" algn="l" rtl="0">
                        <a:lnSpc>
                          <a:spcPct val="115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People: </a:t>
                      </a:r>
                      <a:endParaRPr sz="1100" i="1">
                        <a:solidFill>
                          <a:srgbClr val="0000FF"/>
                        </a:solidFill>
                        <a:latin typeface="Open Sans"/>
                        <a:ea typeface="Open Sans"/>
                        <a:cs typeface="Open Sans"/>
                        <a:sym typeface="Open Sans"/>
                      </a:endParaRPr>
                    </a:p>
                    <a:p>
                      <a:pPr marL="914400" marR="0" lvl="1" indent="-298450" algn="l" rtl="0">
                        <a:lnSpc>
                          <a:spcPct val="115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highly engaged users who advertise our product within own social media network</a:t>
                      </a:r>
                      <a:endParaRPr sz="1100" i="1">
                        <a:solidFill>
                          <a:srgbClr val="0000FF"/>
                        </a:solidFill>
                        <a:latin typeface="Open Sans"/>
                        <a:ea typeface="Open Sans"/>
                        <a:cs typeface="Open Sans"/>
                        <a:sym typeface="Open Sans"/>
                      </a:endParaRPr>
                    </a:p>
                    <a:p>
                      <a:pPr marL="457200" marR="0" lvl="0" indent="-298450" algn="l" rtl="0">
                        <a:lnSpc>
                          <a:spcPct val="115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Data:</a:t>
                      </a:r>
                      <a:endParaRPr sz="1100" i="1">
                        <a:solidFill>
                          <a:srgbClr val="0000FF"/>
                        </a:solidFill>
                        <a:latin typeface="Open Sans"/>
                        <a:ea typeface="Open Sans"/>
                        <a:cs typeface="Open Sans"/>
                        <a:sym typeface="Open Sans"/>
                      </a:endParaRPr>
                    </a:p>
                    <a:p>
                      <a:pPr marL="914400" marR="0" lvl="1" indent="-298450" algn="l" rtl="0">
                        <a:lnSpc>
                          <a:spcPct val="115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reviews from the users is a good source of info to improve snack offers and service overall</a:t>
                      </a:r>
                      <a:endParaRPr sz="1100" i="1">
                        <a:solidFill>
                          <a:srgbClr val="0000FF"/>
                        </a:solidFill>
                        <a:latin typeface="Open Sans"/>
                        <a:ea typeface="Open Sans"/>
                        <a:cs typeface="Open Sans"/>
                        <a:sym typeface="Open Sans"/>
                      </a:endParaRPr>
                    </a:p>
                    <a:p>
                      <a:pPr marL="457200" marR="0" lvl="0" indent="-298450" algn="l" rtl="0">
                        <a:lnSpc>
                          <a:spcPct val="115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Platform:</a:t>
                      </a:r>
                      <a:endParaRPr sz="1100" i="1">
                        <a:solidFill>
                          <a:srgbClr val="0000FF"/>
                        </a:solidFill>
                        <a:latin typeface="Open Sans"/>
                        <a:ea typeface="Open Sans"/>
                        <a:cs typeface="Open Sans"/>
                        <a:sym typeface="Open Sans"/>
                      </a:endParaRPr>
                    </a:p>
                    <a:p>
                      <a:pPr marL="914400" marR="0" lvl="1" indent="-298450" algn="l" rtl="0">
                        <a:lnSpc>
                          <a:spcPct val="115000"/>
                        </a:lnSpc>
                        <a:spcBef>
                          <a:spcPts val="0"/>
                        </a:spcBef>
                        <a:spcAft>
                          <a:spcPts val="0"/>
                        </a:spcAft>
                        <a:buClr>
                          <a:srgbClr val="0000FF"/>
                        </a:buClr>
                        <a:buSzPts val="1100"/>
                        <a:buFont typeface="Open Sans"/>
                        <a:buChar char="○"/>
                      </a:pPr>
                      <a:r>
                        <a:rPr lang="en" sz="1100" i="1">
                          <a:solidFill>
                            <a:srgbClr val="0000FF"/>
                          </a:solidFill>
                          <a:latin typeface="Open Sans"/>
                          <a:ea typeface="Open Sans"/>
                          <a:cs typeface="Open Sans"/>
                          <a:sym typeface="Open Sans"/>
                        </a:rPr>
                        <a:t>UI and information that encourage people to sign up</a:t>
                      </a:r>
                      <a:endParaRPr sz="1300" u="none" strike="noStrike" cap="none">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02B3E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2400</Words>
  <Application>Microsoft Macintosh PowerPoint</Application>
  <PresentationFormat>On-screen Show (16:9)</PresentationFormat>
  <Paragraphs>243</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Open Sans</vt:lpstr>
      <vt:lpstr>Arial</vt:lpstr>
      <vt:lpstr>Helvetica Neue</vt:lpstr>
      <vt:lpstr>Open Sans Light</vt:lpstr>
      <vt:lpstr>Roboto</vt:lpstr>
      <vt:lpstr>Simple Light</vt:lpstr>
      <vt:lpstr>Crafting a Growth Loop </vt:lpstr>
      <vt:lpstr>Overview</vt:lpstr>
      <vt:lpstr>Inspecting the Landscape</vt:lpstr>
      <vt:lpstr>Business Goal &amp; Product Strategy</vt:lpstr>
      <vt:lpstr>Growth Components</vt:lpstr>
      <vt:lpstr>Growth Metrics</vt:lpstr>
      <vt:lpstr>Target Persona</vt:lpstr>
      <vt:lpstr>Mapping Out the Path to Growth</vt:lpstr>
      <vt:lpstr>Growth Problem Framing</vt:lpstr>
      <vt:lpstr>The Growth Loop</vt:lpstr>
      <vt:lpstr>The Growth Loop: Hypotheses </vt:lpstr>
      <vt:lpstr>Growth Hypotheses </vt:lpstr>
      <vt:lpstr>Validating the Path to Growth</vt:lpstr>
      <vt:lpstr>A/B Testing: Goal and Metric</vt:lpstr>
      <vt:lpstr>A/B Testing: Audience and Setup</vt:lpstr>
      <vt:lpstr>A/B Testing: Risks</vt:lpstr>
      <vt:lpstr>Analysis and Next Steps</vt:lpstr>
      <vt:lpstr>Developing the Growth Vision</vt:lpstr>
      <vt:lpstr>Growth Risks</vt:lpstr>
      <vt:lpstr>Product Market Expansion Opportunity</vt:lpstr>
      <vt:lpstr>Growth Loop Expansion</vt:lpstr>
      <vt:lpstr>Growth Plan Summary and Rationale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a Growth Loop </dc:title>
  <cp:lastModifiedBy>Antonina Savka</cp:lastModifiedBy>
  <cp:revision>6</cp:revision>
  <dcterms:modified xsi:type="dcterms:W3CDTF">2022-01-25T09:32:20Z</dcterms:modified>
</cp:coreProperties>
</file>