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24CF-B355-56F5-3450-EF4F95DD6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EC424-9F0F-6B05-46C4-FF5BF9E0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F327-8D7B-5E8F-F0B7-97DC0F7C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B8C8-1BCC-6D28-C8F9-E6604DA8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5A02-39E4-473E-E641-9E6DC395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8C7-0E7C-1F85-D2B4-90526E3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077ED-3F8E-44C8-10B1-97AC26BD6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310D-8AF1-809B-C685-D3C6CAFC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55FE-E907-8AEF-5B23-AD79EA9B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8DB0-C247-53C4-25BD-F267EAE1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BB81-FE7D-0E1C-A107-2B1C6EDDA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4661D-54DE-6F18-5A20-2F2BAC30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13E7-A5BE-960C-A968-CAC99F63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04A6-2C7F-B8AA-519F-84D23617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7119-F9BE-E8C6-4011-3720DBA5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8A8B-AC4A-5992-43F4-11AD930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3741-9B14-32BA-F86B-5EAE9C46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2699-7A1F-FEE7-85A7-23649D8C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88E8-9C10-2906-4EB9-B37F0EF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C31E-32CC-CC0A-7527-10CAB22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CBF-1D25-73AE-BC03-B203EFC4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1DF6-48FD-683D-2D20-A06739F0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F9E2-5F3C-9A82-71A2-DCFDD93C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56F6-BB01-5F8B-0512-34DD953D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E72E-2B91-E97B-B7BF-4BFB9450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7704-A765-3F6B-A191-44BC7AF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A668-668B-1FD4-F28E-87DD43E6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FBE8B-3864-0287-9FBD-72297ED8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52391-0871-0BDC-FC32-CFC9A4B4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FAA-1F1E-01D6-4615-2C2A2BD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D8CA-2EC1-1A45-1F0F-35CDD3F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D2A8-606F-63FB-9AC2-3B4275A6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CCC9C-8082-E1C8-B37C-553EC4EA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87C9-D17A-5F57-8711-46EB0CCFE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6D6D-B5FE-85F7-AF20-4FDBD34A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DE576-D42F-6839-9229-A6B670BD2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D3CBD-92E1-B9B7-2751-2BF6B4D5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7ACF8-FF91-E5B6-38C7-5300BB8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5731-58F1-6769-EBB1-BAEB0256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C3E8-D9A0-CB6D-9071-42FF3D0C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8623F-FBEF-EDF0-32E6-5091F04C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C5A99-C673-41E0-D0DA-85D9B30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D409-D30B-881D-CEE3-E6F10FC7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07C04-A84A-1B9D-3B99-06B4CF2D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9B37A-EE58-EE06-9A90-369095ED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FC60A-58A8-B0E4-A9FE-7828AB20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BD50-1391-4229-DBC1-704D27A8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1002-1C8E-99E3-9131-75D3AC5A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43A8-000F-E371-8BCF-399594BB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A88C-4F57-2BD6-9AC4-43C5BCDC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08995-08BB-B317-70D8-3A081CE7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B5D1-F08A-102A-262E-E23A45C5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6EC-746F-5027-DA80-595B0618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72B9D-6A89-8CA6-BC59-9E0713C6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0F57B-8A30-5109-0A84-BD844EC4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BF04-9108-F3F0-C351-52A72DE4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0D7-B6BF-6048-2F50-D8E2656C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DE68-1D0F-ED91-AE7E-CD09C4D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39612-6F02-6B19-B3C3-43D18381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B47B-C433-0B2A-ADCC-98277BC8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A27A-3419-198E-9030-A486184D8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C891C-102B-452E-B741-7E440DCB243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8DB8-9DCE-41DE-C258-81329880D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B558-943B-FC9B-DA7F-F9CDC078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2537E-D0D6-46E8-A70F-C10CF25B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42B-A1CF-DB9E-18A1-A29F06E38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39999"/>
            <a:ext cx="12192000" cy="969963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Garamond" panose="02020404030301010803" pitchFamily="18" charset="0"/>
              </a:rPr>
              <a:t>Google Data Analytics Capstone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03349-D627-EE13-66A1-5476848DC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/>
          <a:p>
            <a:r>
              <a:rPr lang="en-US" b="1">
                <a:latin typeface="Garamond" panose="02020404030301010803" pitchFamily="18" charset="0"/>
              </a:rPr>
              <a:t>Case Study 2: How Can a Wellness Technology Company Play It Smart?</a:t>
            </a:r>
          </a:p>
          <a:p>
            <a:r>
              <a:rPr lang="en-US" b="1">
                <a:latin typeface="Garamond" panose="02020404030301010803" pitchFamily="18" charset="0"/>
              </a:rPr>
              <a:t>Antonio Iannopollo</a:t>
            </a:r>
          </a:p>
          <a:p>
            <a:r>
              <a:rPr lang="en-US" b="1">
                <a:latin typeface="Garamond" panose="02020404030301010803" pitchFamily="18" charset="0"/>
              </a:rPr>
              <a:t>June 2, 2025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142A-E8AF-30B3-4D72-09CB6A8C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22EA-F45E-93E1-8EF6-19EF8EF0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Business Task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935B7-642E-B421-B2DA-547C35950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2349230"/>
            <a:ext cx="10972801" cy="215953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Analyze FitBit data to identify smart device usage trends and recommend marketing strategies for Bellabeat’s Leaf tracker.</a:t>
            </a:r>
            <a:endParaRPr lang="en-US" sz="480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169A-5E31-1BCE-927B-98D43D3D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56B63C-46BD-8611-5FB5-04BC056A95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1871" y="1764029"/>
            <a:ext cx="10548255" cy="111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FitBit Fitness Tracker Data (Kaggle, CC0, 30 users, 2016).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Limitations: Small sample, no demographics, missing data (46% sleep, 34% heart rate).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Original file names were modified by adding ‘_m1’ or ‘_m2’ to distinguish between files with identical names in the dataset.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D878E8-EF04-B920-E126-24136A7F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63563"/>
              </p:ext>
            </p:extLst>
          </p:nvPr>
        </p:nvGraphicFramePr>
        <p:xfrm>
          <a:off x="821871" y="3047268"/>
          <a:ext cx="10548255" cy="3483354"/>
        </p:xfrm>
        <a:graphic>
          <a:graphicData uri="http://schemas.openxmlformats.org/drawingml/2006/table">
            <a:tbl>
              <a:tblPr/>
              <a:tblGrid>
                <a:gridCol w="3504596">
                  <a:extLst>
                    <a:ext uri="{9D8B030D-6E8A-4147-A177-3AD203B41FA5}">
                      <a16:colId xmlns:a16="http://schemas.microsoft.com/office/drawing/2014/main" val="32969625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28447315"/>
                    </a:ext>
                  </a:extLst>
                </a:gridCol>
                <a:gridCol w="5900659">
                  <a:extLst>
                    <a:ext uri="{9D8B030D-6E8A-4147-A177-3AD203B41FA5}">
                      <a16:colId xmlns:a16="http://schemas.microsoft.com/office/drawing/2014/main" val="498193659"/>
                    </a:ext>
                  </a:extLst>
                </a:gridCol>
              </a:tblGrid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File Name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320692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dailyActivity_merged_m1.csv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Daily steps, distance, calories (Period 1)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45684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dailyActivity_merged_m2.csv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Daily steps, distance, calories (Period 2)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40442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minuteSleep_merged_m1.csv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Sleep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Minute-level sleep states: asleep, restless, awake (Period 1)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659500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minuteSleep_merged_m2.csv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Sleep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Minute-level sleep states: asleep, restless, awake (Period 2)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613049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heartrate_seconds_merged_m1.csv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 Rate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Second-level heart rate measurements (Period 1)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874404"/>
                  </a:ext>
                </a:extLst>
              </a:tr>
              <a:tr h="49762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heartrate_seconds_merged_m2.csv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Heart Rate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Second-level heart rate measurements (Period 2)</a:t>
                      </a:r>
                    </a:p>
                  </a:txBody>
                  <a:tcPr marL="32717" marR="32717" marT="16358" marB="16358" anchor="ctr">
                    <a:lnL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366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BF7060-2CB9-BDC3-49A8-162F9128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Data Sources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2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37B-F3F4-D652-A650-C2F4D7AFA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A97E6-60BC-1A18-7D3D-099331D9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Key Findings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080FB4-31BF-3418-F3F2-069F8659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22527"/>
            <a:ext cx="10972801" cy="2159539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Users focused on fitness aspects</a:t>
            </a:r>
          </a:p>
        </p:txBody>
      </p:sp>
      <p:pic>
        <p:nvPicPr>
          <p:cNvPr id="8" name="Picture 7" descr="A graph showing a line and a point&#10;&#10;AI-generated content may be incorrect.">
            <a:extLst>
              <a:ext uri="{FF2B5EF4-FFF2-40B4-BE49-F238E27FC236}">
                <a16:creationId xmlns:a16="http://schemas.microsoft.com/office/drawing/2014/main" id="{DAAA8E98-CCC1-19B8-C714-4E35A1BC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87" y="2915920"/>
            <a:ext cx="8656822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52153-EAE4-F5B0-16EC-0D27795E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C089EA-C055-CD4F-7068-17EEDA55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Key Findings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7D67262-D321-818C-795D-6DA84C15FF73}"/>
              </a:ext>
            </a:extLst>
          </p:cNvPr>
          <p:cNvSpPr txBox="1">
            <a:spLocks/>
          </p:cNvSpPr>
          <p:nvPr/>
        </p:nvSpPr>
        <p:spPr>
          <a:xfrm>
            <a:off x="609598" y="1922527"/>
            <a:ext cx="10972801" cy="215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Weak sleep-steps and heart rate-steps correlations.</a:t>
            </a:r>
          </a:p>
        </p:txBody>
      </p:sp>
      <p:pic>
        <p:nvPicPr>
          <p:cNvPr id="8" name="Picture 7" descr="A graph with green dots&#10;&#10;AI-generated content may be incorrect.">
            <a:extLst>
              <a:ext uri="{FF2B5EF4-FFF2-40B4-BE49-F238E27FC236}">
                <a16:creationId xmlns:a16="http://schemas.microsoft.com/office/drawing/2014/main" id="{1CA298F4-FDA6-A4B4-ABFB-C414A16B6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240"/>
            <a:ext cx="6096000" cy="3291840"/>
          </a:xfrm>
          <a:prstGeom prst="rect">
            <a:avLst/>
          </a:prstGeom>
        </p:spPr>
      </p:pic>
      <p:pic>
        <p:nvPicPr>
          <p:cNvPr id="10" name="Picture 9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D499FBC3-0D61-23AB-6669-677C9451C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6240"/>
            <a:ext cx="60960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8B9B-06CB-9567-8254-2E8F10969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FC364C-5FE8-B90C-1103-181DB9AD1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Key Findings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C6FB6EA2-00D3-3C97-7DA8-CAEE63A3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8" y="2928399"/>
            <a:ext cx="7508741" cy="334435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96AD11D-6828-37C1-EB88-B46AB88DDC73}"/>
              </a:ext>
            </a:extLst>
          </p:cNvPr>
          <p:cNvSpPr txBox="1">
            <a:spLocks/>
          </p:cNvSpPr>
          <p:nvPr/>
        </p:nvSpPr>
        <p:spPr>
          <a:xfrm>
            <a:off x="609598" y="1922527"/>
            <a:ext cx="10972801" cy="215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Usage: 100% activity, 46% sleep, 34% heart rate records</a:t>
            </a:r>
            <a:r>
              <a:rPr lang="en-US" sz="28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0325-03A9-21DD-5250-CC8AF59E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4A14BB-8682-6204-46B6-7C88F9055464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Recommendations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FEE91F3-8D9A-1B98-CFD4-95FE6521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2349230"/>
            <a:ext cx="10972801" cy="383821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Market Leaf for fitness: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“Track steps and calories.”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Promote sleep tracking: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“Discover better rest.”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Target heart rate as premium: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“Monitor fitness/stress.”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Address usage barriers: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(versatile design, app prompts).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Use digital marketing: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 (Instagram, YouTube, Google).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Collect female-specific data.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5CDB-151B-9D4A-F56E-CD0D87F43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8CE899-0611-71C2-F59A-AD3D882F284C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Conclusion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9A9F00-CBDE-2326-8913-F3877299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49230"/>
            <a:ext cx="12191999" cy="383821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Leaf’s features align with user trends.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r>
              <a:rPr lang="en-US" sz="540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Targeted marketing can drive growth.</a:t>
            </a:r>
          </a:p>
        </p:txBody>
      </p:sp>
    </p:spTree>
    <p:extLst>
      <p:ext uri="{BB962C8B-B14F-4D97-AF65-F5344CB8AC3E}">
        <p14:creationId xmlns:p14="http://schemas.microsoft.com/office/powerpoint/2010/main" val="124504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Garamond</vt:lpstr>
      <vt:lpstr>Office Theme</vt:lpstr>
      <vt:lpstr>Google Data Analytics Capstone</vt:lpstr>
      <vt:lpstr>Business Task</vt:lpstr>
      <vt:lpstr>Data Sources</vt:lpstr>
      <vt:lpstr>Key Findings</vt:lpstr>
      <vt:lpstr>Key Findings</vt:lpstr>
      <vt:lpstr>Key Findings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Iannopollo</dc:creator>
  <cp:lastModifiedBy>Laura Iannopollo</cp:lastModifiedBy>
  <cp:revision>8</cp:revision>
  <dcterms:created xsi:type="dcterms:W3CDTF">2025-06-02T21:39:28Z</dcterms:created>
  <dcterms:modified xsi:type="dcterms:W3CDTF">2025-06-02T22:41:39Z</dcterms:modified>
</cp:coreProperties>
</file>