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Georgia" panose="02040502050405020303" pitchFamily="18" charset="0"/>
      <p:regular r:id="rId13"/>
      <p:bold r:id="rId14"/>
      <p:italic r:id="rId15"/>
      <p:boldItalic r:id="rId16"/>
    </p:embeddedFont>
    <p:embeddedFont>
      <p:font typeface="Maven Pro" panose="020B0604020202020204" charset="0"/>
      <p:regular r:id="rId17"/>
      <p:bold r:id="rId18"/>
    </p:embeddedFont>
    <p:embeddedFont>
      <p:font typeface="Nunito"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ckwell" panose="02060603020205020403"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08" autoAdjust="0"/>
  </p:normalViewPr>
  <p:slideViewPr>
    <p:cSldViewPr snapToGrid="0">
      <p:cViewPr>
        <p:scale>
          <a:sx n="33" d="100"/>
          <a:sy n="33" d="100"/>
        </p:scale>
        <p:origin x="2890" y="90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9db0c541eb_3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19db0c541eb_3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9db0c541eb_3_92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g19db0c541eb_3_9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9db0c541eb_3_47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NEET : </a:t>
            </a:r>
            <a:r>
              <a:rPr lang="en-GB" sz="1500" dirty="0">
                <a:solidFill>
                  <a:schemeClr val="dk1"/>
                </a:solidFill>
                <a:latin typeface="Georgia"/>
                <a:ea typeface="Georgia"/>
                <a:cs typeface="Georgia"/>
                <a:sym typeface="Georgia"/>
              </a:rPr>
              <a:t>not looking for a job nor studying</a:t>
            </a:r>
          </a:p>
          <a:p>
            <a:pPr marL="0" lvl="0" indent="0" algn="l" rtl="0">
              <a:spcBef>
                <a:spcPts val="0"/>
              </a:spcBef>
              <a:spcAft>
                <a:spcPts val="0"/>
              </a:spcAft>
              <a:buClr>
                <a:schemeClr val="dk1"/>
              </a:buClr>
              <a:buSzPts val="1100"/>
              <a:buFont typeface="Arial"/>
              <a:buNone/>
            </a:pPr>
            <a:r>
              <a:rPr lang="en-GB" sz="1500" dirty="0">
                <a:solidFill>
                  <a:schemeClr val="dk1"/>
                </a:solidFill>
                <a:latin typeface="Georgia"/>
                <a:ea typeface="Georgia"/>
                <a:cs typeface="Georgia"/>
                <a:sym typeface="Georgia"/>
              </a:rPr>
              <a:t>OECD countries: </a:t>
            </a:r>
            <a:r>
              <a:rPr lang="en-GB" sz="1450" dirty="0">
                <a:solidFill>
                  <a:schemeClr val="dk1"/>
                </a:solidFill>
                <a:highlight>
                  <a:srgbClr val="FFFFFF"/>
                </a:highlight>
                <a:latin typeface="Georgia"/>
                <a:ea typeface="Georgia"/>
                <a:cs typeface="Georgia"/>
                <a:sym typeface="Georgia"/>
              </a:rPr>
              <a:t>The Organisation for Economic Co-operation and Development -  intergovernmental organisation with 38 member countries, founded in 1961 to stimulate economic progress and world trade</a:t>
            </a:r>
          </a:p>
          <a:p>
            <a:pPr marL="0" lvl="0" indent="0" algn="l" rtl="0">
              <a:spcBef>
                <a:spcPts val="0"/>
              </a:spcBef>
              <a:spcAft>
                <a:spcPts val="0"/>
              </a:spcAft>
              <a:buClr>
                <a:schemeClr val="dk1"/>
              </a:buClr>
              <a:buSzPts val="1100"/>
              <a:buFont typeface="Arial"/>
              <a:buNone/>
            </a:pPr>
            <a:r>
              <a:rPr lang="en-GB" sz="1450" dirty="0">
                <a:solidFill>
                  <a:schemeClr val="dk1"/>
                </a:solidFill>
                <a:highlight>
                  <a:srgbClr val="FFFFFF"/>
                </a:highlight>
                <a:latin typeface="Georgia"/>
                <a:ea typeface="Georgia"/>
                <a:cs typeface="Georgia"/>
                <a:sym typeface="Georgia"/>
              </a:rPr>
              <a:t>Real wages did not grow in the past 30 </a:t>
            </a:r>
            <a:r>
              <a:rPr lang="en-GB" sz="1450" dirty="0" err="1">
                <a:solidFill>
                  <a:schemeClr val="dk1"/>
                </a:solidFill>
                <a:highlight>
                  <a:srgbClr val="FFFFFF"/>
                </a:highlight>
                <a:latin typeface="Georgia"/>
                <a:ea typeface="Georgia"/>
                <a:cs typeface="Georgia"/>
                <a:sym typeface="Georgia"/>
              </a:rPr>
              <a:t>yrs</a:t>
            </a:r>
            <a:endParaRPr lang="en-GB" sz="1450"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r>
              <a:rPr lang="en-GB" sz="1450" dirty="0">
                <a:solidFill>
                  <a:schemeClr val="dk1"/>
                </a:solidFill>
                <a:highlight>
                  <a:srgbClr val="FFFFFF"/>
                </a:highlight>
                <a:latin typeface="Georgia"/>
                <a:ea typeface="Georgia"/>
                <a:cs typeface="Georgia"/>
                <a:sym typeface="Georgia"/>
              </a:rPr>
              <a:t>3rd in unemployment rates in the EU</a:t>
            </a:r>
          </a:p>
          <a:p>
            <a:pPr marL="0" lvl="0" indent="0" algn="l" rtl="0">
              <a:spcBef>
                <a:spcPts val="0"/>
              </a:spcBef>
              <a:spcAft>
                <a:spcPts val="0"/>
              </a:spcAft>
              <a:buClr>
                <a:schemeClr val="dk1"/>
              </a:buClr>
              <a:buSzPts val="1100"/>
              <a:buFont typeface="Arial"/>
              <a:buNone/>
            </a:pPr>
            <a:r>
              <a:rPr lang="en-GB" sz="1450" dirty="0">
                <a:solidFill>
                  <a:schemeClr val="dk1"/>
                </a:solidFill>
                <a:highlight>
                  <a:srgbClr val="FFFFFF"/>
                </a:highlight>
                <a:latin typeface="Georgia"/>
                <a:ea typeface="Georgia"/>
                <a:cs typeface="Georgia"/>
                <a:sym typeface="Georgia"/>
              </a:rPr>
              <a:t>1st in NEETs rates in the EU </a:t>
            </a:r>
          </a:p>
          <a:p>
            <a:pPr marL="0" lvl="0" indent="0" algn="l" rtl="0">
              <a:spcBef>
                <a:spcPts val="0"/>
              </a:spcBef>
              <a:spcAft>
                <a:spcPts val="0"/>
              </a:spcAft>
              <a:buClr>
                <a:schemeClr val="dk1"/>
              </a:buClr>
              <a:buSzPts val="1100"/>
              <a:buFont typeface="Arial"/>
              <a:buNone/>
            </a:pPr>
            <a:r>
              <a:rPr lang="en-GB" sz="1450" dirty="0">
                <a:solidFill>
                  <a:schemeClr val="dk1"/>
                </a:solidFill>
                <a:highlight>
                  <a:srgbClr val="FFFFFF"/>
                </a:highlight>
                <a:latin typeface="Georgia"/>
                <a:ea typeface="Georgia"/>
                <a:cs typeface="Georgia"/>
                <a:sym typeface="Georgia"/>
              </a:rPr>
              <a:t>Italy has small-medium sized firms with family-styled management</a:t>
            </a:r>
          </a:p>
        </p:txBody>
      </p:sp>
      <p:sp>
        <p:nvSpPr>
          <p:cNvPr id="306" name="Google Shape;306;g19db0c541eb_3_4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9db0c541eb_3_6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it" sz="1600" dirty="0"/>
              <a:t>All the distributions should follow the lognormal distribution</a:t>
            </a:r>
            <a:endParaRPr sz="1600" dirty="0"/>
          </a:p>
          <a:p>
            <a:pPr marL="457200" lvl="0" indent="-330200" algn="l" rtl="0">
              <a:spcBef>
                <a:spcPts val="0"/>
              </a:spcBef>
              <a:spcAft>
                <a:spcPts val="0"/>
              </a:spcAft>
              <a:buSzPts val="1600"/>
              <a:buChar char="●"/>
            </a:pPr>
            <a:r>
              <a:rPr lang="it" sz="1600" dirty="0"/>
              <a:t>le analizziamo per capire come comincia l’income e poi come si evolve</a:t>
            </a:r>
            <a:endParaRPr sz="1600" dirty="0"/>
          </a:p>
          <a:p>
            <a:pPr marL="457200" lvl="0" indent="-330200" algn="l" rtl="0">
              <a:spcBef>
                <a:spcPts val="0"/>
              </a:spcBef>
              <a:spcAft>
                <a:spcPts val="0"/>
              </a:spcAft>
              <a:buClr>
                <a:schemeClr val="dk1"/>
              </a:buClr>
              <a:buSzPts val="1600"/>
              <a:buChar char="●"/>
            </a:pPr>
            <a:r>
              <a:rPr lang="it" sz="1600" dirty="0">
                <a:solidFill>
                  <a:schemeClr val="dk1"/>
                </a:solidFill>
              </a:rPr>
              <a:t>FIRST WAGE</a:t>
            </a:r>
            <a:endParaRPr sz="1600" dirty="0"/>
          </a:p>
          <a:p>
            <a:pPr marL="914400" lvl="1" indent="-330200" algn="l" rtl="0">
              <a:spcBef>
                <a:spcPts val="0"/>
              </a:spcBef>
              <a:spcAft>
                <a:spcPts val="0"/>
              </a:spcAft>
              <a:buSzPts val="1600"/>
              <a:buChar char="○"/>
            </a:pPr>
            <a:r>
              <a:rPr lang="it" sz="1600" dirty="0"/>
              <a:t>first wage of the person in the sample (sample 2005-2016) → calculate first wage on the mostly likely people to have a first job= below 30</a:t>
            </a:r>
            <a:endParaRPr sz="1600" dirty="0"/>
          </a:p>
          <a:p>
            <a:pPr marL="457200" lvl="0" indent="-330200" algn="l" rtl="0">
              <a:spcBef>
                <a:spcPts val="0"/>
              </a:spcBef>
              <a:spcAft>
                <a:spcPts val="0"/>
              </a:spcAft>
              <a:buSzPts val="1600"/>
              <a:buChar char="●"/>
            </a:pPr>
            <a:r>
              <a:rPr lang="it" sz="1600" dirty="0"/>
              <a:t>NEW WAGE → people who changed job </a:t>
            </a:r>
            <a:endParaRPr sz="1600" dirty="0"/>
          </a:p>
          <a:p>
            <a:pPr marL="914400" lvl="1" indent="-330200" algn="l" rtl="0">
              <a:spcBef>
                <a:spcPts val="0"/>
              </a:spcBef>
              <a:spcAft>
                <a:spcPts val="0"/>
              </a:spcAft>
              <a:buSzPts val="1600"/>
              <a:buChar char="○"/>
            </a:pPr>
            <a:r>
              <a:rPr lang="it" sz="1600" dirty="0"/>
              <a:t>analyzing people that changed jobs at least once</a:t>
            </a:r>
            <a:endParaRPr sz="1600" dirty="0"/>
          </a:p>
          <a:p>
            <a:pPr marL="914400" lvl="1" indent="-330200" algn="l" rtl="0">
              <a:spcBef>
                <a:spcPts val="0"/>
              </a:spcBef>
              <a:spcAft>
                <a:spcPts val="0"/>
              </a:spcAft>
              <a:buSzPts val="1600"/>
              <a:buChar char="○"/>
            </a:pPr>
            <a:r>
              <a:rPr lang="it" sz="1600" dirty="0">
                <a:solidFill>
                  <a:schemeClr val="dk1"/>
                </a:solidFill>
              </a:rPr>
              <a:t>adjusted for rgdp and accounted for inflation</a:t>
            </a:r>
            <a:endParaRPr sz="1600" dirty="0">
              <a:solidFill>
                <a:schemeClr val="dk1"/>
              </a:solidFill>
            </a:endParaRPr>
          </a:p>
          <a:p>
            <a:pPr marL="914400" lvl="1" indent="-330200" algn="l" rtl="0">
              <a:spcBef>
                <a:spcPts val="0"/>
              </a:spcBef>
              <a:spcAft>
                <a:spcPts val="0"/>
              </a:spcAft>
              <a:buClr>
                <a:schemeClr val="dk1"/>
              </a:buClr>
              <a:buSzPts val="1600"/>
              <a:buChar char="○"/>
            </a:pPr>
            <a:r>
              <a:rPr lang="it" sz="1600" dirty="0">
                <a:solidFill>
                  <a:schemeClr val="dk1"/>
                </a:solidFill>
              </a:rPr>
              <a:t>more than three yrs bc below that  data was inconsistent</a:t>
            </a:r>
            <a:endParaRPr sz="1600" dirty="0">
              <a:solidFill>
                <a:schemeClr val="dk1"/>
              </a:solidFill>
            </a:endParaRPr>
          </a:p>
          <a:p>
            <a:pPr marL="457200" lvl="0" indent="-330200" algn="l" rtl="0">
              <a:spcBef>
                <a:spcPts val="0"/>
              </a:spcBef>
              <a:spcAft>
                <a:spcPts val="0"/>
              </a:spcAft>
              <a:buSzPts val="1600"/>
              <a:buChar char="●"/>
            </a:pPr>
            <a:r>
              <a:rPr lang="it" sz="1600" dirty="0"/>
              <a:t>INCOME → panel data (we use time come time variable and not month; we can do this because we adjusted for real GDP so we can compare the moment they enter in the dataset even if it is in different yrs)</a:t>
            </a:r>
            <a:endParaRPr sz="1600" dirty="0"/>
          </a:p>
          <a:p>
            <a:pPr marL="914400" lvl="1" indent="-330200" algn="l" rtl="0">
              <a:spcBef>
                <a:spcPts val="0"/>
              </a:spcBef>
              <a:spcAft>
                <a:spcPts val="0"/>
              </a:spcAft>
              <a:buSzPts val="1600"/>
              <a:buChar char="○"/>
            </a:pPr>
            <a:r>
              <a:rPr lang="it" sz="1600" dirty="0"/>
              <a:t>we consider people to stay in the dataset at least for 36 months</a:t>
            </a:r>
            <a:endParaRPr sz="1600" dirty="0"/>
          </a:p>
          <a:p>
            <a:pPr marL="914400" lvl="1" indent="-330200" algn="l" rtl="0">
              <a:spcBef>
                <a:spcPts val="0"/>
              </a:spcBef>
              <a:spcAft>
                <a:spcPts val="0"/>
              </a:spcAft>
              <a:buSzPts val="1600"/>
              <a:buChar char="○"/>
            </a:pPr>
            <a:r>
              <a:rPr lang="it" sz="1600" dirty="0"/>
              <a:t>in the histogram we show only up to 60000 euros of income, but in the research we account even for incomes above that level</a:t>
            </a:r>
            <a:endParaRPr sz="1600" dirty="0"/>
          </a:p>
        </p:txBody>
      </p:sp>
      <p:sp>
        <p:nvSpPr>
          <p:cNvPr id="326" name="Google Shape;326;g19db0c541eb_3_6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9db0c541eb_8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9db0c541eb_8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500" dirty="0">
                <a:solidFill>
                  <a:schemeClr val="dk1"/>
                </a:solidFill>
                <a:latin typeface="Georgia"/>
                <a:ea typeface="Georgia"/>
                <a:cs typeface="Georgia"/>
                <a:sym typeface="Georgia"/>
              </a:rPr>
              <a:t>FIRST WAGE</a:t>
            </a:r>
            <a:endParaRPr sz="1500" dirty="0">
              <a:solidFill>
                <a:schemeClr val="dk1"/>
              </a:solidFill>
              <a:latin typeface="Georgia"/>
              <a:ea typeface="Georgia"/>
              <a:cs typeface="Georgia"/>
              <a:sym typeface="Georgia"/>
            </a:endParaRPr>
          </a:p>
          <a:p>
            <a:pPr marL="457200" lvl="0" indent="-323850" algn="l" rtl="0">
              <a:lnSpc>
                <a:spcPct val="115000"/>
              </a:lnSpc>
              <a:spcBef>
                <a:spcPts val="0"/>
              </a:spcBef>
              <a:spcAft>
                <a:spcPts val="0"/>
              </a:spcAft>
              <a:buClr>
                <a:schemeClr val="dk1"/>
              </a:buClr>
              <a:buSzPts val="1500"/>
              <a:buFont typeface="Roboto"/>
              <a:buChar char="●"/>
            </a:pPr>
            <a:r>
              <a:rPr lang="it" sz="1500" dirty="0">
                <a:solidFill>
                  <a:schemeClr val="dk1"/>
                </a:solidFill>
                <a:latin typeface="Georgia"/>
                <a:ea typeface="Georgia"/>
                <a:cs typeface="Georgia"/>
                <a:sym typeface="Georgia"/>
              </a:rPr>
              <a:t>OLS </a:t>
            </a:r>
            <a:endParaRPr sz="1500" dirty="0">
              <a:solidFill>
                <a:schemeClr val="dk1"/>
              </a:solidFill>
              <a:latin typeface="Georgia"/>
              <a:ea typeface="Georgia"/>
              <a:cs typeface="Georgia"/>
              <a:sym typeface="Georgia"/>
            </a:endParaRPr>
          </a:p>
          <a:p>
            <a:pPr marL="457200" lvl="0" indent="-323850" algn="l" rtl="0">
              <a:lnSpc>
                <a:spcPct val="115000"/>
              </a:lnSpc>
              <a:spcBef>
                <a:spcPts val="0"/>
              </a:spcBef>
              <a:spcAft>
                <a:spcPts val="0"/>
              </a:spcAft>
              <a:buClr>
                <a:schemeClr val="dk1"/>
              </a:buClr>
              <a:buSzPts val="1500"/>
              <a:buFont typeface="Roboto"/>
              <a:buChar char="●"/>
            </a:pPr>
            <a:r>
              <a:rPr lang="it" sz="1500" dirty="0">
                <a:solidFill>
                  <a:schemeClr val="dk1"/>
                </a:solidFill>
                <a:latin typeface="Georgia"/>
                <a:ea typeface="Georgia"/>
                <a:cs typeface="Georgia"/>
                <a:sym typeface="Georgia"/>
              </a:rPr>
              <a:t>ANOVA = exclude non categorical variables</a:t>
            </a:r>
            <a:endParaRPr sz="1500" dirty="0">
              <a:solidFill>
                <a:schemeClr val="dk1"/>
              </a:solidFill>
              <a:latin typeface="Georgia"/>
              <a:ea typeface="Georgia"/>
              <a:cs typeface="Georgia"/>
              <a:sym typeface="Georgia"/>
            </a:endParaRPr>
          </a:p>
          <a:p>
            <a:pPr marL="457200" lvl="0" indent="-323850" algn="l" rtl="0">
              <a:lnSpc>
                <a:spcPct val="115000"/>
              </a:lnSpc>
              <a:spcBef>
                <a:spcPts val="0"/>
              </a:spcBef>
              <a:spcAft>
                <a:spcPts val="0"/>
              </a:spcAft>
              <a:buClr>
                <a:schemeClr val="dk1"/>
              </a:buClr>
              <a:buSzPts val="1500"/>
              <a:buFont typeface="Roboto"/>
              <a:buChar char="●"/>
            </a:pPr>
            <a:r>
              <a:rPr lang="it" sz="1500" dirty="0">
                <a:solidFill>
                  <a:schemeClr val="dk1"/>
                </a:solidFill>
                <a:latin typeface="Georgia"/>
                <a:ea typeface="Georgia"/>
                <a:cs typeface="Georgia"/>
                <a:sym typeface="Georgia"/>
              </a:rPr>
              <a:t>het reg → to account for heteroskedastic errors after we saw that heteroskedasticity was very high with a breusch pagan test (can be done with two methods GLS or </a:t>
            </a:r>
            <a:endParaRPr sz="1500" dirty="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r>
              <a:rPr lang="it" sz="1500" dirty="0">
                <a:solidFill>
                  <a:schemeClr val="dk1"/>
                </a:solidFill>
                <a:latin typeface="Georgia"/>
                <a:ea typeface="Georgia"/>
                <a:cs typeface="Georgia"/>
                <a:sym typeface="Georgia"/>
              </a:rPr>
              <a:t>NEW WAGE</a:t>
            </a:r>
            <a:endParaRPr sz="1500" dirty="0">
              <a:solidFill>
                <a:schemeClr val="dk1"/>
              </a:solidFill>
              <a:latin typeface="Georgia"/>
              <a:ea typeface="Georgia"/>
              <a:cs typeface="Georgia"/>
              <a:sym typeface="Georgia"/>
            </a:endParaRPr>
          </a:p>
          <a:p>
            <a:pPr marL="457200" lvl="0" indent="-323850" algn="l" rtl="0">
              <a:lnSpc>
                <a:spcPct val="115000"/>
              </a:lnSpc>
              <a:spcBef>
                <a:spcPts val="0"/>
              </a:spcBef>
              <a:spcAft>
                <a:spcPts val="0"/>
              </a:spcAft>
              <a:buClr>
                <a:schemeClr val="dk1"/>
              </a:buClr>
              <a:buSzPts val="1500"/>
              <a:buFont typeface="Georgia"/>
              <a:buChar char="●"/>
            </a:pPr>
            <a:r>
              <a:rPr lang="it" sz="1500" dirty="0">
                <a:solidFill>
                  <a:schemeClr val="dk1"/>
                </a:solidFill>
                <a:latin typeface="Georgia"/>
                <a:ea typeface="Georgia"/>
                <a:cs typeface="Georgia"/>
                <a:sym typeface="Georgia"/>
              </a:rPr>
              <a:t>OLS</a:t>
            </a:r>
            <a:endParaRPr sz="1500" dirty="0">
              <a:solidFill>
                <a:schemeClr val="dk1"/>
              </a:solidFill>
              <a:latin typeface="Georgia"/>
              <a:ea typeface="Georgia"/>
              <a:cs typeface="Georgia"/>
              <a:sym typeface="Georgia"/>
            </a:endParaRPr>
          </a:p>
          <a:p>
            <a:pPr marL="457200" lvl="0" indent="-323850" algn="l" rtl="0">
              <a:lnSpc>
                <a:spcPct val="115000"/>
              </a:lnSpc>
              <a:spcBef>
                <a:spcPts val="0"/>
              </a:spcBef>
              <a:spcAft>
                <a:spcPts val="0"/>
              </a:spcAft>
              <a:buClr>
                <a:schemeClr val="dk1"/>
              </a:buClr>
              <a:buSzPts val="1500"/>
              <a:buFont typeface="Georgia"/>
              <a:buChar char="●"/>
            </a:pPr>
            <a:r>
              <a:rPr lang="it" sz="1500" dirty="0">
                <a:solidFill>
                  <a:schemeClr val="dk1"/>
                </a:solidFill>
                <a:latin typeface="Georgia"/>
                <a:ea typeface="Georgia"/>
                <a:cs typeface="Georgia"/>
                <a:sym typeface="Georgia"/>
              </a:rPr>
              <a:t>ANOVA → abbiamo levato quella variable per capire quanto le altre variabili influenzano new wage</a:t>
            </a:r>
            <a:endParaRPr sz="1500" dirty="0">
              <a:solidFill>
                <a:schemeClr val="dk1"/>
              </a:solidFill>
              <a:latin typeface="Georgia"/>
              <a:ea typeface="Georgia"/>
              <a:cs typeface="Georgia"/>
              <a:sym typeface="Georgia"/>
            </a:endParaRPr>
          </a:p>
          <a:p>
            <a:pPr marL="914400" lvl="1" indent="-323850" algn="l" rtl="0">
              <a:lnSpc>
                <a:spcPct val="115000"/>
              </a:lnSpc>
              <a:spcBef>
                <a:spcPts val="0"/>
              </a:spcBef>
              <a:spcAft>
                <a:spcPts val="0"/>
              </a:spcAft>
              <a:buClr>
                <a:schemeClr val="dk1"/>
              </a:buClr>
              <a:buSzPts val="1500"/>
              <a:buFont typeface="Georgia"/>
              <a:buChar char="○"/>
            </a:pPr>
            <a:r>
              <a:rPr lang="it" sz="1500" dirty="0">
                <a:solidFill>
                  <a:schemeClr val="dk1"/>
                </a:solidFill>
                <a:latin typeface="Georgia"/>
                <a:ea typeface="Georgia"/>
                <a:cs typeface="Georgia"/>
                <a:sym typeface="Georgia"/>
              </a:rPr>
              <a:t>abbiamo la variabile last wage (ultimo stipendio prima di cambiare lavoro o prima di essere empoyed, molto correlata a new wage e spiega la maggior parte della regression)</a:t>
            </a:r>
            <a:endParaRPr sz="1500" dirty="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r>
              <a:rPr lang="it" sz="1500" dirty="0">
                <a:solidFill>
                  <a:schemeClr val="dk1"/>
                </a:solidFill>
                <a:latin typeface="Georgia"/>
                <a:ea typeface="Georgia"/>
                <a:cs typeface="Georgia"/>
                <a:sym typeface="Georgia"/>
              </a:rPr>
              <a:t>INCOME</a:t>
            </a:r>
            <a:endParaRPr sz="1500" dirty="0">
              <a:solidFill>
                <a:schemeClr val="dk1"/>
              </a:solidFill>
              <a:latin typeface="Georgia"/>
              <a:ea typeface="Georgia"/>
              <a:cs typeface="Georgia"/>
              <a:sym typeface="Georgia"/>
            </a:endParaRPr>
          </a:p>
          <a:p>
            <a:pPr marL="457200" lvl="0" indent="-323850" algn="l" rtl="0">
              <a:lnSpc>
                <a:spcPct val="115000"/>
              </a:lnSpc>
              <a:spcBef>
                <a:spcPts val="0"/>
              </a:spcBef>
              <a:spcAft>
                <a:spcPts val="0"/>
              </a:spcAft>
              <a:buClr>
                <a:schemeClr val="dk1"/>
              </a:buClr>
              <a:buSzPts val="1500"/>
              <a:buFont typeface="Roboto"/>
              <a:buChar char="●"/>
            </a:pPr>
            <a:r>
              <a:rPr lang="it" sz="1500" dirty="0">
                <a:solidFill>
                  <a:schemeClr val="dk1"/>
                </a:solidFill>
                <a:latin typeface="Georgia"/>
                <a:ea typeface="Georgia"/>
                <a:cs typeface="Georgia"/>
                <a:sym typeface="Georgia"/>
              </a:rPr>
              <a:t>fixed effect lsdv2 = accounting for time</a:t>
            </a:r>
            <a:endParaRPr sz="1500" dirty="0">
              <a:solidFill>
                <a:schemeClr val="dk1"/>
              </a:solidFill>
              <a:latin typeface="Georgia"/>
              <a:ea typeface="Georgia"/>
              <a:cs typeface="Georgia"/>
              <a:sym typeface="Georgia"/>
            </a:endParaRPr>
          </a:p>
          <a:p>
            <a:pPr marL="457200" lvl="0" indent="-323850" algn="l" rtl="0">
              <a:lnSpc>
                <a:spcPct val="115000"/>
              </a:lnSpc>
              <a:spcBef>
                <a:spcPts val="0"/>
              </a:spcBef>
              <a:spcAft>
                <a:spcPts val="0"/>
              </a:spcAft>
              <a:buClr>
                <a:schemeClr val="dk1"/>
              </a:buClr>
              <a:buSzPts val="1500"/>
              <a:buFont typeface="Roboto"/>
              <a:buChar char="●"/>
            </a:pPr>
            <a:r>
              <a:rPr lang="it" sz="1500" dirty="0">
                <a:solidFill>
                  <a:schemeClr val="dk1"/>
                </a:solidFill>
                <a:latin typeface="Georgia"/>
                <a:ea typeface="Georgia"/>
                <a:cs typeface="Georgia"/>
                <a:sym typeface="Georgia"/>
              </a:rPr>
              <a:t>fixed effect lsdv3= accounting time and people</a:t>
            </a:r>
            <a:endParaRPr sz="1500" dirty="0">
              <a:solidFill>
                <a:schemeClr val="dk1"/>
              </a:solidFill>
              <a:latin typeface="Georgia"/>
              <a:ea typeface="Georgia"/>
              <a:cs typeface="Georgia"/>
              <a:sym typeface="Georgia"/>
            </a:endParaRPr>
          </a:p>
          <a:p>
            <a:pPr marL="457200" lvl="0" indent="-323850" algn="l" rtl="0">
              <a:lnSpc>
                <a:spcPct val="115000"/>
              </a:lnSpc>
              <a:spcBef>
                <a:spcPts val="0"/>
              </a:spcBef>
              <a:spcAft>
                <a:spcPts val="0"/>
              </a:spcAft>
              <a:buClr>
                <a:schemeClr val="dk1"/>
              </a:buClr>
              <a:buSzPts val="1500"/>
              <a:buFont typeface="Georgia"/>
              <a:buChar char="●"/>
            </a:pPr>
            <a:r>
              <a:rPr lang="it" sz="1500" dirty="0">
                <a:solidFill>
                  <a:schemeClr val="dk1"/>
                </a:solidFill>
                <a:latin typeface="Georgia"/>
                <a:ea typeface="Georgia"/>
                <a:cs typeface="Georgia"/>
                <a:sym typeface="Georgia"/>
              </a:rPr>
              <a:t>POOLED ordinary least squared - the data are organized differently (by time and individuals)</a:t>
            </a:r>
            <a:endParaRPr sz="1500" dirty="0">
              <a:solidFill>
                <a:schemeClr val="dk1"/>
              </a:solidFill>
              <a:latin typeface="Georgia"/>
              <a:ea typeface="Georgia"/>
              <a:cs typeface="Georgia"/>
              <a:sym typeface="Georgia"/>
            </a:endParaRPr>
          </a:p>
          <a:p>
            <a:pPr marL="457200" lvl="0" indent="-323850" algn="l" rtl="0">
              <a:lnSpc>
                <a:spcPct val="115000"/>
              </a:lnSpc>
              <a:spcBef>
                <a:spcPts val="0"/>
              </a:spcBef>
              <a:spcAft>
                <a:spcPts val="0"/>
              </a:spcAft>
              <a:buClr>
                <a:schemeClr val="dk1"/>
              </a:buClr>
              <a:buSzPts val="1500"/>
              <a:buFont typeface="Georgia"/>
              <a:buChar char="●"/>
            </a:pPr>
            <a:r>
              <a:rPr lang="it" sz="1500" dirty="0">
                <a:solidFill>
                  <a:schemeClr val="dk1"/>
                </a:solidFill>
                <a:latin typeface="Georgia"/>
                <a:ea typeface="Georgia"/>
                <a:cs typeface="Georgia"/>
                <a:sym typeface="Georgia"/>
              </a:rPr>
              <a:t>GLS - to account for heteroskedasticity</a:t>
            </a:r>
            <a:endParaRPr sz="1500" dirty="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endParaRPr dirty="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endParaRPr dirty="0">
              <a:solidFill>
                <a:schemeClr val="dk1"/>
              </a:solidFill>
              <a:latin typeface="Georgia"/>
              <a:ea typeface="Georgia"/>
              <a:cs typeface="Georgia"/>
              <a:sym typeface="Georgia"/>
            </a:endParaRPr>
          </a:p>
          <a:p>
            <a:pPr marL="457200" lvl="0" indent="-298450" algn="l" rtl="0">
              <a:lnSpc>
                <a:spcPct val="115000"/>
              </a:lnSpc>
              <a:spcBef>
                <a:spcPts val="0"/>
              </a:spcBef>
              <a:spcAft>
                <a:spcPts val="0"/>
              </a:spcAft>
              <a:buClr>
                <a:schemeClr val="dk1"/>
              </a:buClr>
              <a:buSzPts val="1100"/>
              <a:buFont typeface="Roboto"/>
              <a:buChar char="●"/>
            </a:pPr>
            <a:r>
              <a:rPr lang="it" dirty="0">
                <a:solidFill>
                  <a:schemeClr val="dk1"/>
                </a:solidFill>
                <a:latin typeface="Georgia"/>
                <a:ea typeface="Georgia"/>
                <a:cs typeface="Georgia"/>
                <a:sym typeface="Georgia"/>
              </a:rPr>
              <a:t>Anova stands for analysis of variance, in our case we are using a factorial ANOVA as we have one dependent variable and multiple independent variables. The model is useful in understanding how the mean of each independent variable is different from the other i.e. understanding which independent variable has a connection to our dependent variable.</a:t>
            </a:r>
            <a:endParaRPr dirty="0">
              <a:solidFill>
                <a:schemeClr val="dk1"/>
              </a:solidFill>
              <a:latin typeface="Georgia"/>
              <a:ea typeface="Georgia"/>
              <a:cs typeface="Georgia"/>
              <a:sym typeface="Georgia"/>
            </a:endParaRPr>
          </a:p>
          <a:p>
            <a:pPr marL="457200" lvl="0" indent="-298450" algn="l" rtl="0">
              <a:lnSpc>
                <a:spcPct val="115000"/>
              </a:lnSpc>
              <a:spcBef>
                <a:spcPts val="0"/>
              </a:spcBef>
              <a:spcAft>
                <a:spcPts val="0"/>
              </a:spcAft>
              <a:buClr>
                <a:schemeClr val="dk1"/>
              </a:buClr>
              <a:buSzPts val="1100"/>
              <a:buFont typeface="Roboto"/>
              <a:buChar char="●"/>
            </a:pPr>
            <a:r>
              <a:rPr lang="it" dirty="0">
                <a:solidFill>
                  <a:schemeClr val="dk1"/>
                </a:solidFill>
                <a:latin typeface="Georgia"/>
                <a:ea typeface="Georgia"/>
                <a:cs typeface="Georgia"/>
                <a:sym typeface="Georgia"/>
              </a:rPr>
              <a:t>Like other types of statistical tests, ANOVA, an omnibus test statistics, compares the means of different groups and shows you if there are any statistical differences between the means.</a:t>
            </a:r>
            <a:endParaRPr dirty="0">
              <a:solidFill>
                <a:schemeClr val="dk1"/>
              </a:solidFill>
              <a:latin typeface="Georgia"/>
              <a:ea typeface="Georgia"/>
              <a:cs typeface="Georgia"/>
              <a:sym typeface="Georgia"/>
            </a:endParaRPr>
          </a:p>
          <a:p>
            <a:pPr marL="457200" lvl="0" indent="-298450" algn="l" rtl="0">
              <a:lnSpc>
                <a:spcPct val="115000"/>
              </a:lnSpc>
              <a:spcBef>
                <a:spcPts val="0"/>
              </a:spcBef>
              <a:spcAft>
                <a:spcPts val="0"/>
              </a:spcAft>
              <a:buClr>
                <a:schemeClr val="dk1"/>
              </a:buClr>
              <a:buSzPts val="1100"/>
              <a:buFont typeface="Roboto"/>
              <a:buChar char="●"/>
            </a:pPr>
            <a:r>
              <a:rPr lang="it" dirty="0">
                <a:solidFill>
                  <a:schemeClr val="dk1"/>
                </a:solidFill>
                <a:latin typeface="Georgia"/>
                <a:ea typeface="Georgia"/>
                <a:cs typeface="Georgia"/>
                <a:sym typeface="Georgia"/>
              </a:rPr>
              <a:t>It’s important to remember that the main ANOVA research question is whether the sample means are from different populations. There are two assumptions upon which ANOVA rests:</a:t>
            </a:r>
            <a:endParaRPr dirty="0">
              <a:solidFill>
                <a:schemeClr val="dk1"/>
              </a:solidFill>
              <a:latin typeface="Georgia"/>
              <a:ea typeface="Georgia"/>
              <a:cs typeface="Georgia"/>
              <a:sym typeface="Georgia"/>
            </a:endParaRPr>
          </a:p>
          <a:p>
            <a:pPr marL="914400" lvl="1" indent="-298450" algn="l" rtl="0">
              <a:lnSpc>
                <a:spcPct val="115000"/>
              </a:lnSpc>
              <a:spcBef>
                <a:spcPts val="0"/>
              </a:spcBef>
              <a:spcAft>
                <a:spcPts val="0"/>
              </a:spcAft>
              <a:buClr>
                <a:schemeClr val="dk1"/>
              </a:buClr>
              <a:buSzPts val="1100"/>
              <a:buFont typeface="Roboto"/>
              <a:buChar char="○"/>
            </a:pPr>
            <a:r>
              <a:rPr lang="it" dirty="0">
                <a:solidFill>
                  <a:schemeClr val="dk1"/>
                </a:solidFill>
                <a:latin typeface="Georgia"/>
                <a:ea typeface="Georgia"/>
                <a:cs typeface="Georgia"/>
                <a:sym typeface="Georgia"/>
              </a:rPr>
              <a:t>1. Whatever the technique of data collection, the observations within each sampled population are normally distributed.</a:t>
            </a:r>
            <a:endParaRPr dirty="0">
              <a:solidFill>
                <a:schemeClr val="dk1"/>
              </a:solidFill>
              <a:latin typeface="Georgia"/>
              <a:ea typeface="Georgia"/>
              <a:cs typeface="Georgia"/>
              <a:sym typeface="Georgia"/>
            </a:endParaRPr>
          </a:p>
          <a:p>
            <a:pPr marL="914400" lvl="1" indent="-298450" algn="l" rtl="0">
              <a:lnSpc>
                <a:spcPct val="115000"/>
              </a:lnSpc>
              <a:spcBef>
                <a:spcPts val="0"/>
              </a:spcBef>
              <a:spcAft>
                <a:spcPts val="0"/>
              </a:spcAft>
              <a:buClr>
                <a:schemeClr val="dk1"/>
              </a:buClr>
              <a:buSzPts val="1100"/>
              <a:buFont typeface="Roboto"/>
              <a:buChar char="○"/>
            </a:pPr>
            <a:r>
              <a:rPr lang="it" dirty="0">
                <a:solidFill>
                  <a:schemeClr val="dk1"/>
                </a:solidFill>
                <a:latin typeface="Georgia"/>
                <a:ea typeface="Georgia"/>
                <a:cs typeface="Georgia"/>
                <a:sym typeface="Georgia"/>
              </a:rPr>
              <a:t>2. The sampled population has a common variance of s2.</a:t>
            </a:r>
            <a:endParaRPr dirty="0">
              <a:solidFill>
                <a:schemeClr val="dk1"/>
              </a:solidFill>
              <a:latin typeface="Georgia"/>
              <a:ea typeface="Georgia"/>
              <a:cs typeface="Georgia"/>
              <a:sym typeface="Georgia"/>
            </a:endParaRPr>
          </a:p>
          <a:p>
            <a:pPr marL="0" lvl="0" indent="0" algn="l" rtl="0">
              <a:lnSpc>
                <a:spcPct val="115000"/>
              </a:lnSpc>
              <a:spcBef>
                <a:spcPts val="1100"/>
              </a:spcBef>
              <a:spcAft>
                <a:spcPts val="0"/>
              </a:spcAft>
              <a:buClr>
                <a:schemeClr val="dk1"/>
              </a:buClr>
              <a:buSzPts val="1100"/>
              <a:buFont typeface="Arial"/>
              <a:buNone/>
            </a:pPr>
            <a:endParaRPr b="1" dirty="0">
              <a:solidFill>
                <a:schemeClr val="dk1"/>
              </a:solidFill>
              <a:highlight>
                <a:schemeClr val="lt1"/>
              </a:highlight>
              <a:latin typeface="Roboto"/>
              <a:ea typeface="Roboto"/>
              <a:cs typeface="Roboto"/>
              <a:sym typeface="Roboto"/>
            </a:endParaRPr>
          </a:p>
          <a:p>
            <a:pPr marL="457200" lvl="0" indent="-298450" algn="l" rtl="0">
              <a:lnSpc>
                <a:spcPct val="115000"/>
              </a:lnSpc>
              <a:spcBef>
                <a:spcPts val="1100"/>
              </a:spcBef>
              <a:spcAft>
                <a:spcPts val="0"/>
              </a:spcAft>
              <a:buClr>
                <a:schemeClr val="dk1"/>
              </a:buClr>
              <a:buSzPts val="1100"/>
              <a:buFont typeface="Roboto"/>
              <a:buChar char="●"/>
            </a:pPr>
            <a:r>
              <a:rPr lang="it" b="1" dirty="0">
                <a:solidFill>
                  <a:schemeClr val="dk1"/>
                </a:solidFill>
                <a:highlight>
                  <a:schemeClr val="lt1"/>
                </a:highlight>
                <a:latin typeface="Roboto"/>
                <a:ea typeface="Roboto"/>
                <a:cs typeface="Roboto"/>
                <a:sym typeface="Roboto"/>
              </a:rPr>
              <a:t>hetregress</a:t>
            </a:r>
            <a:r>
              <a:rPr lang="it" dirty="0">
                <a:solidFill>
                  <a:schemeClr val="dk1"/>
                </a:solidFill>
                <a:highlight>
                  <a:schemeClr val="lt1"/>
                </a:highlight>
                <a:latin typeface="Roboto"/>
                <a:ea typeface="Roboto"/>
                <a:cs typeface="Roboto"/>
                <a:sym typeface="Roboto"/>
              </a:rPr>
              <a:t> fits linear regressions in which the variance is an exponential function of covariates that you specify. It allows you to model the heteroskedasticity. When we fit models using ordinary least squares (</a:t>
            </a:r>
            <a:r>
              <a:rPr lang="it" b="1" dirty="0">
                <a:solidFill>
                  <a:schemeClr val="dk1"/>
                </a:solidFill>
                <a:highlight>
                  <a:schemeClr val="lt1"/>
                </a:highlight>
                <a:latin typeface="Roboto"/>
                <a:ea typeface="Roboto"/>
                <a:cs typeface="Roboto"/>
                <a:sym typeface="Roboto"/>
              </a:rPr>
              <a:t>regress</a:t>
            </a:r>
            <a:r>
              <a:rPr lang="it" dirty="0">
                <a:solidFill>
                  <a:schemeClr val="dk1"/>
                </a:solidFill>
                <a:highlight>
                  <a:schemeClr val="lt1"/>
                </a:highlight>
                <a:latin typeface="Roboto"/>
                <a:ea typeface="Roboto"/>
                <a:cs typeface="Roboto"/>
                <a:sym typeface="Roboto"/>
              </a:rPr>
              <a:t>), we assume that the variance of the residuals is constant. If it is not constant, </a:t>
            </a:r>
            <a:r>
              <a:rPr lang="it" b="1" dirty="0">
                <a:solidFill>
                  <a:schemeClr val="dk1"/>
                </a:solidFill>
                <a:highlight>
                  <a:schemeClr val="lt1"/>
                </a:highlight>
                <a:latin typeface="Roboto"/>
                <a:ea typeface="Roboto"/>
                <a:cs typeface="Roboto"/>
                <a:sym typeface="Roboto"/>
              </a:rPr>
              <a:t>regress</a:t>
            </a:r>
            <a:r>
              <a:rPr lang="it" dirty="0">
                <a:solidFill>
                  <a:schemeClr val="dk1"/>
                </a:solidFill>
                <a:highlight>
                  <a:schemeClr val="lt1"/>
                </a:highlight>
                <a:latin typeface="Roboto"/>
                <a:ea typeface="Roboto"/>
                <a:cs typeface="Roboto"/>
                <a:sym typeface="Roboto"/>
              </a:rPr>
              <a:t> reports biased standard errors, leading to incorrect inferences. </a:t>
            </a:r>
            <a:r>
              <a:rPr lang="it" b="1" dirty="0">
                <a:solidFill>
                  <a:schemeClr val="dk1"/>
                </a:solidFill>
                <a:highlight>
                  <a:schemeClr val="lt1"/>
                </a:highlight>
                <a:latin typeface="Roboto"/>
                <a:ea typeface="Roboto"/>
                <a:cs typeface="Roboto"/>
                <a:sym typeface="Roboto"/>
              </a:rPr>
              <a:t>hetregress</a:t>
            </a:r>
            <a:r>
              <a:rPr lang="it" dirty="0">
                <a:solidFill>
                  <a:schemeClr val="dk1"/>
                </a:solidFill>
                <a:highlight>
                  <a:schemeClr val="lt1"/>
                </a:highlight>
                <a:latin typeface="Roboto"/>
                <a:ea typeface="Roboto"/>
                <a:cs typeface="Roboto"/>
                <a:sym typeface="Roboto"/>
              </a:rPr>
              <a:t> lets you deal with the heterogeneity.</a:t>
            </a:r>
            <a:endParaRPr dirty="0">
              <a:solidFill>
                <a:schemeClr val="dk1"/>
              </a:solidFill>
              <a:highlight>
                <a:schemeClr val="lt1"/>
              </a:highlight>
              <a:latin typeface="Roboto"/>
              <a:ea typeface="Roboto"/>
              <a:cs typeface="Roboto"/>
              <a:sym typeface="Roboto"/>
            </a:endParaRPr>
          </a:p>
          <a:p>
            <a:pPr marL="914400" lvl="1" indent="-298450" algn="l" rtl="0">
              <a:lnSpc>
                <a:spcPct val="115000"/>
              </a:lnSpc>
              <a:spcBef>
                <a:spcPts val="0"/>
              </a:spcBef>
              <a:spcAft>
                <a:spcPts val="0"/>
              </a:spcAft>
              <a:buClr>
                <a:schemeClr val="dk1"/>
              </a:buClr>
              <a:buSzPts val="1100"/>
              <a:buFont typeface="Roboto"/>
              <a:buChar char="○"/>
            </a:pPr>
            <a:r>
              <a:rPr lang="it" dirty="0">
                <a:solidFill>
                  <a:schemeClr val="dk1"/>
                </a:solidFill>
                <a:highlight>
                  <a:schemeClr val="lt1"/>
                </a:highlight>
                <a:latin typeface="Roboto"/>
                <a:ea typeface="Roboto"/>
                <a:cs typeface="Roboto"/>
                <a:sym typeface="Roboto"/>
              </a:rPr>
              <a:t>Modeling the variance as an exponential function also produces more efficient parameter estimates if the variance model is correctly specified.</a:t>
            </a:r>
            <a:endParaRPr dirty="0">
              <a:solidFill>
                <a:schemeClr val="dk1"/>
              </a:solidFill>
              <a:highlight>
                <a:schemeClr val="lt1"/>
              </a:highlight>
              <a:latin typeface="Roboto"/>
              <a:ea typeface="Roboto"/>
              <a:cs typeface="Roboto"/>
              <a:sym typeface="Roboto"/>
            </a:endParaRPr>
          </a:p>
          <a:p>
            <a:pPr marL="914400" lvl="1" indent="-298450" algn="l" rtl="0">
              <a:lnSpc>
                <a:spcPct val="115000"/>
              </a:lnSpc>
              <a:spcBef>
                <a:spcPts val="0"/>
              </a:spcBef>
              <a:spcAft>
                <a:spcPts val="0"/>
              </a:spcAft>
              <a:buClr>
                <a:schemeClr val="dk1"/>
              </a:buClr>
              <a:buSzPts val="1100"/>
              <a:buFont typeface="Roboto"/>
              <a:buChar char="○"/>
            </a:pPr>
            <a:r>
              <a:rPr lang="it" b="1" dirty="0">
                <a:solidFill>
                  <a:schemeClr val="dk1"/>
                </a:solidFill>
                <a:highlight>
                  <a:schemeClr val="lt1"/>
                </a:highlight>
                <a:latin typeface="Roboto"/>
                <a:ea typeface="Roboto"/>
                <a:cs typeface="Roboto"/>
                <a:sym typeface="Roboto"/>
              </a:rPr>
              <a:t>hetregress</a:t>
            </a:r>
            <a:r>
              <a:rPr lang="it" dirty="0">
                <a:solidFill>
                  <a:schemeClr val="dk1"/>
                </a:solidFill>
                <a:highlight>
                  <a:schemeClr val="lt1"/>
                </a:highlight>
                <a:latin typeface="Roboto"/>
                <a:ea typeface="Roboto"/>
                <a:cs typeface="Roboto"/>
                <a:sym typeface="Roboto"/>
              </a:rPr>
              <a:t> implements two estimators for the variance: a maximum likelihood (ML) estimator and a two-step GLS estimator. The ML estimates are more efficient than those obtained by the GLS estimator if the mean and variance function are correctly specified and the errors are normally distributed. The two-step GLS estimates are more robust if the variance function is incorrect or the errors are nonnormal.</a:t>
            </a:r>
            <a:endParaRPr dirty="0">
              <a:solidFill>
                <a:schemeClr val="dk1"/>
              </a:solidFill>
              <a:highlight>
                <a:schemeClr val="lt1"/>
              </a:highlight>
              <a:latin typeface="Roboto"/>
              <a:ea typeface="Roboto"/>
              <a:cs typeface="Roboto"/>
              <a:sym typeface="Roboto"/>
            </a:endParaRPr>
          </a:p>
          <a:p>
            <a:pPr marL="457200" lvl="0" indent="-298450" algn="l" rtl="0">
              <a:lnSpc>
                <a:spcPct val="115000"/>
              </a:lnSpc>
              <a:spcBef>
                <a:spcPts val="0"/>
              </a:spcBef>
              <a:spcAft>
                <a:spcPts val="0"/>
              </a:spcAft>
              <a:buClr>
                <a:srgbClr val="292929"/>
              </a:buClr>
              <a:buSzPts val="1100"/>
              <a:buFont typeface="Georgia"/>
              <a:buChar char="●"/>
            </a:pPr>
            <a:r>
              <a:rPr lang="it" dirty="0">
                <a:solidFill>
                  <a:srgbClr val="292929"/>
                </a:solidFill>
                <a:highlight>
                  <a:schemeClr val="lt1"/>
                </a:highlight>
                <a:latin typeface="Georgia"/>
                <a:ea typeface="Georgia"/>
                <a:cs typeface="Georgia"/>
                <a:sym typeface="Georgia"/>
              </a:rPr>
              <a:t>RE-models determine individual effects of unobserved, independent variables as random variables over time. They are able to “switch” between OLS and FE and hence, can focus on both, dependencies </a:t>
            </a:r>
            <a:r>
              <a:rPr lang="it" b="1" dirty="0">
                <a:solidFill>
                  <a:srgbClr val="292929"/>
                </a:solidFill>
                <a:highlight>
                  <a:schemeClr val="lt1"/>
                </a:highlight>
                <a:latin typeface="Georgia"/>
                <a:ea typeface="Georgia"/>
                <a:cs typeface="Georgia"/>
                <a:sym typeface="Georgia"/>
              </a:rPr>
              <a:t>between</a:t>
            </a:r>
            <a:r>
              <a:rPr lang="it" dirty="0">
                <a:solidFill>
                  <a:srgbClr val="292929"/>
                </a:solidFill>
                <a:highlight>
                  <a:schemeClr val="lt1"/>
                </a:highlight>
                <a:latin typeface="Georgia"/>
                <a:ea typeface="Georgia"/>
                <a:cs typeface="Georgia"/>
                <a:sym typeface="Georgia"/>
              </a:rPr>
              <a:t> and </a:t>
            </a:r>
            <a:r>
              <a:rPr lang="it" b="1" dirty="0">
                <a:solidFill>
                  <a:srgbClr val="292929"/>
                </a:solidFill>
                <a:highlight>
                  <a:schemeClr val="lt1"/>
                </a:highlight>
                <a:latin typeface="Georgia"/>
                <a:ea typeface="Georgia"/>
                <a:cs typeface="Georgia"/>
                <a:sym typeface="Georgia"/>
              </a:rPr>
              <a:t>within</a:t>
            </a:r>
            <a:r>
              <a:rPr lang="it" dirty="0">
                <a:solidFill>
                  <a:srgbClr val="292929"/>
                </a:solidFill>
                <a:highlight>
                  <a:schemeClr val="lt1"/>
                </a:highlight>
                <a:latin typeface="Georgia"/>
                <a:ea typeface="Georgia"/>
                <a:cs typeface="Georgia"/>
                <a:sym typeface="Georgia"/>
              </a:rPr>
              <a:t> </a:t>
            </a:r>
            <a:r>
              <a:rPr lang="it" b="1" dirty="0">
                <a:solidFill>
                  <a:srgbClr val="292929"/>
                </a:solidFill>
                <a:highlight>
                  <a:schemeClr val="lt1"/>
                </a:highlight>
                <a:latin typeface="Georgia"/>
                <a:ea typeface="Georgia"/>
                <a:cs typeface="Georgia"/>
                <a:sym typeface="Georgia"/>
              </a:rPr>
              <a:t>individuals</a:t>
            </a:r>
            <a:r>
              <a:rPr lang="it" dirty="0">
                <a:solidFill>
                  <a:srgbClr val="292929"/>
                </a:solidFill>
                <a:highlight>
                  <a:schemeClr val="lt1"/>
                </a:highlight>
                <a:latin typeface="Georgia"/>
                <a:ea typeface="Georgia"/>
                <a:cs typeface="Georgia"/>
                <a:sym typeface="Georgia"/>
              </a:rPr>
              <a:t>.</a:t>
            </a:r>
            <a:endParaRPr sz="700" dirty="0">
              <a:solidFill>
                <a:srgbClr val="292929"/>
              </a:solidFill>
              <a:highlight>
                <a:schemeClr val="lt1"/>
              </a:highlight>
              <a:latin typeface="Georgia"/>
              <a:ea typeface="Georgia"/>
              <a:cs typeface="Georgia"/>
              <a:sym typeface="Georgia"/>
            </a:endParaRPr>
          </a:p>
          <a:p>
            <a:pPr marL="0" lvl="0" indent="0" algn="l" rtl="0">
              <a:lnSpc>
                <a:spcPct val="115000"/>
              </a:lnSpc>
              <a:spcBef>
                <a:spcPts val="1100"/>
              </a:spcBef>
              <a:spcAft>
                <a:spcPts val="1100"/>
              </a:spcAft>
              <a:buNone/>
            </a:pPr>
            <a:endParaRPr dirty="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9db0c541eb_8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9db0c541eb_8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9db0c541eb_3_5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dirty="0">
              <a:solidFill>
                <a:srgbClr val="202122"/>
              </a:solidFill>
              <a:highlight>
                <a:srgbClr val="FFFFFF"/>
              </a:highlight>
            </a:endParaRPr>
          </a:p>
        </p:txBody>
      </p:sp>
      <p:sp>
        <p:nvSpPr>
          <p:cNvPr id="389" name="Google Shape;389;g19db0c541eb_3_5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9db0c541eb_8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9db0c541eb_8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7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9db0c541eb_8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9db0c541eb_8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 sz="1500" dirty="0">
                <a:solidFill>
                  <a:schemeClr val="dk1"/>
                </a:solidFill>
                <a:latin typeface="Rockwell"/>
                <a:ea typeface="Rockwell"/>
                <a:cs typeface="Rockwell"/>
                <a:sym typeface="Rockwell"/>
              </a:rPr>
              <a:t>F TEST: NULL —&gt; FIXED EFFECTS = 0</a:t>
            </a:r>
            <a:endParaRPr sz="1500" dirty="0">
              <a:solidFill>
                <a:schemeClr val="dk1"/>
              </a:solidFill>
              <a:latin typeface="Rockwell"/>
              <a:ea typeface="Rockwell"/>
              <a:cs typeface="Rockwell"/>
              <a:sym typeface="Rockwell"/>
            </a:endParaRPr>
          </a:p>
          <a:p>
            <a:pPr marL="0" lvl="0" indent="0" algn="l" rtl="0">
              <a:lnSpc>
                <a:spcPct val="115000"/>
              </a:lnSpc>
              <a:spcBef>
                <a:spcPts val="1200"/>
              </a:spcBef>
              <a:spcAft>
                <a:spcPts val="0"/>
              </a:spcAft>
              <a:buNone/>
            </a:pPr>
            <a:r>
              <a:rPr lang="it" sz="1500" dirty="0">
                <a:solidFill>
                  <a:schemeClr val="dk1"/>
                </a:solidFill>
                <a:latin typeface="Rockwell"/>
                <a:ea typeface="Rockwell"/>
                <a:cs typeface="Rockwell"/>
                <a:sym typeface="Rockwell"/>
              </a:rPr>
              <a:t>y = X’B + U,i + E,it</a:t>
            </a:r>
            <a:endParaRPr sz="1500" dirty="0">
              <a:solidFill>
                <a:schemeClr val="dk1"/>
              </a:solidFill>
              <a:latin typeface="Rockwell"/>
              <a:ea typeface="Rockwell"/>
              <a:cs typeface="Rockwell"/>
              <a:sym typeface="Rockwell"/>
            </a:endParaRPr>
          </a:p>
          <a:p>
            <a:pPr marL="0" lvl="0" indent="0" algn="l" rtl="0">
              <a:lnSpc>
                <a:spcPct val="115000"/>
              </a:lnSpc>
              <a:spcBef>
                <a:spcPts val="1200"/>
              </a:spcBef>
              <a:spcAft>
                <a:spcPts val="0"/>
              </a:spcAft>
              <a:buClr>
                <a:schemeClr val="dk1"/>
              </a:buClr>
              <a:buSzPts val="1100"/>
              <a:buFont typeface="Arial"/>
              <a:buNone/>
            </a:pPr>
            <a:r>
              <a:rPr lang="it" sz="1500" b="1" dirty="0">
                <a:solidFill>
                  <a:schemeClr val="dk1"/>
                </a:solidFill>
                <a:latin typeface="Rockwell"/>
                <a:ea typeface="Rockwell"/>
                <a:cs typeface="Rockwell"/>
                <a:sym typeface="Rockwell"/>
              </a:rPr>
              <a:t>NULL —&gt; VARIANCE RE = 0</a:t>
            </a:r>
            <a:endParaRPr sz="1500" b="1" dirty="0">
              <a:solidFill>
                <a:schemeClr val="dk1"/>
              </a:solidFill>
              <a:latin typeface="Rockwell"/>
              <a:ea typeface="Rockwell"/>
              <a:cs typeface="Rockwell"/>
              <a:sym typeface="Rockwell"/>
            </a:endParaRPr>
          </a:p>
          <a:p>
            <a:pPr marL="0" lvl="0" indent="0" algn="l" rtl="0">
              <a:lnSpc>
                <a:spcPct val="115000"/>
              </a:lnSpc>
              <a:spcBef>
                <a:spcPts val="1200"/>
              </a:spcBef>
              <a:spcAft>
                <a:spcPts val="0"/>
              </a:spcAft>
              <a:buClr>
                <a:schemeClr val="dk1"/>
              </a:buClr>
              <a:buSzPts val="1100"/>
              <a:buFont typeface="Arial"/>
              <a:buNone/>
            </a:pPr>
            <a:r>
              <a:rPr lang="it" sz="1500" dirty="0">
                <a:solidFill>
                  <a:schemeClr val="dk1"/>
                </a:solidFill>
                <a:latin typeface="Rockwell"/>
                <a:ea typeface="Rockwell"/>
                <a:cs typeface="Rockwell"/>
                <a:sym typeface="Rockwell"/>
              </a:rPr>
              <a:t>u = RE component</a:t>
            </a:r>
            <a:endParaRPr sz="1500" dirty="0">
              <a:solidFill>
                <a:schemeClr val="dk1"/>
              </a:solidFill>
              <a:latin typeface="Rockwell"/>
              <a:ea typeface="Rockwell"/>
              <a:cs typeface="Rockwell"/>
              <a:sym typeface="Rockwell"/>
            </a:endParaRPr>
          </a:p>
          <a:p>
            <a:pPr marL="0" lvl="0" indent="0" algn="l" rtl="0">
              <a:lnSpc>
                <a:spcPct val="115000"/>
              </a:lnSpc>
              <a:spcBef>
                <a:spcPts val="1200"/>
              </a:spcBef>
              <a:spcAft>
                <a:spcPts val="0"/>
              </a:spcAft>
              <a:buClr>
                <a:schemeClr val="dk1"/>
              </a:buClr>
              <a:buSzPts val="1100"/>
              <a:buFont typeface="Arial"/>
              <a:buNone/>
            </a:pPr>
            <a:r>
              <a:rPr lang="it" sz="1500" b="1" dirty="0">
                <a:solidFill>
                  <a:schemeClr val="dk1"/>
                </a:solidFill>
                <a:latin typeface="Rockwell"/>
                <a:ea typeface="Rockwell"/>
                <a:cs typeface="Rockwell"/>
                <a:sym typeface="Rockwell"/>
              </a:rPr>
              <a:t>NULL —&gt; COEFFICIENT DIFF = 0</a:t>
            </a:r>
            <a:endParaRPr sz="1500" b="1" dirty="0">
              <a:solidFill>
                <a:schemeClr val="dk1"/>
              </a:solidFill>
              <a:latin typeface="Rockwell"/>
              <a:ea typeface="Rockwell"/>
              <a:cs typeface="Rockwell"/>
              <a:sym typeface="Rockwell"/>
            </a:endParaRPr>
          </a:p>
          <a:p>
            <a:pPr marL="0" lvl="0" indent="0" algn="l" rtl="0">
              <a:lnSpc>
                <a:spcPct val="115000"/>
              </a:lnSpc>
              <a:spcBef>
                <a:spcPts val="1200"/>
              </a:spcBef>
              <a:spcAft>
                <a:spcPts val="0"/>
              </a:spcAft>
              <a:buClr>
                <a:schemeClr val="dk1"/>
              </a:buClr>
              <a:buSzPts val="1100"/>
              <a:buFont typeface="Arial"/>
              <a:buNone/>
            </a:pPr>
            <a:r>
              <a:rPr lang="it" sz="1500" dirty="0">
                <a:solidFill>
                  <a:schemeClr val="dk1"/>
                </a:solidFill>
                <a:latin typeface="Rockwell"/>
                <a:ea typeface="Rockwell"/>
                <a:cs typeface="Rockwell"/>
                <a:sym typeface="Rockwell"/>
              </a:rPr>
              <a:t>ACCEPT NULL =</a:t>
            </a:r>
            <a:r>
              <a:rPr lang="it" sz="1500" b="1" dirty="0">
                <a:solidFill>
                  <a:schemeClr val="dk1"/>
                </a:solidFill>
                <a:latin typeface="Rockwell"/>
                <a:ea typeface="Rockwell"/>
                <a:cs typeface="Rockwell"/>
                <a:sym typeface="Rockwell"/>
              </a:rPr>
              <a:t> </a:t>
            </a:r>
            <a:r>
              <a:rPr lang="it" sz="1500" dirty="0">
                <a:solidFill>
                  <a:schemeClr val="dk1"/>
                </a:solidFill>
                <a:latin typeface="Rockwell"/>
                <a:ea typeface="Rockwell"/>
                <a:cs typeface="Rockwell"/>
                <a:sym typeface="Rockwell"/>
              </a:rPr>
              <a:t>RE</a:t>
            </a:r>
            <a:r>
              <a:rPr lang="it" sz="1500" b="1" dirty="0">
                <a:solidFill>
                  <a:schemeClr val="dk1"/>
                </a:solidFill>
                <a:latin typeface="Rockwell"/>
                <a:ea typeface="Rockwell"/>
                <a:cs typeface="Rockwell"/>
                <a:sym typeface="Rockwell"/>
              </a:rPr>
              <a:t> </a:t>
            </a:r>
            <a:r>
              <a:rPr lang="it" sz="1500" dirty="0">
                <a:solidFill>
                  <a:schemeClr val="dk1"/>
                </a:solidFill>
                <a:latin typeface="Rockwell"/>
                <a:ea typeface="Rockwell"/>
                <a:cs typeface="Rockwell"/>
                <a:sym typeface="Rockwell"/>
              </a:rPr>
              <a:t>because </a:t>
            </a:r>
            <a:r>
              <a:rPr lang="it" sz="1500" b="1" dirty="0">
                <a:solidFill>
                  <a:schemeClr val="dk1"/>
                </a:solidFill>
                <a:latin typeface="Rockwell"/>
                <a:ea typeface="Rockwell"/>
                <a:cs typeface="Rockwell"/>
                <a:sym typeface="Rockwell"/>
              </a:rPr>
              <a:t>smaller STANDARD ERRORS</a:t>
            </a:r>
            <a:endParaRPr sz="1500" b="1" dirty="0">
              <a:solidFill>
                <a:schemeClr val="dk1"/>
              </a:solidFill>
              <a:latin typeface="Rockwell"/>
              <a:ea typeface="Rockwell"/>
              <a:cs typeface="Rockwell"/>
              <a:sym typeface="Rockwell"/>
            </a:endParaRPr>
          </a:p>
          <a:p>
            <a:pPr marL="0" lvl="0" indent="0" algn="l" rtl="0">
              <a:lnSpc>
                <a:spcPct val="115000"/>
              </a:lnSpc>
              <a:spcBef>
                <a:spcPts val="1200"/>
              </a:spcBef>
              <a:spcAft>
                <a:spcPts val="0"/>
              </a:spcAft>
              <a:buClr>
                <a:schemeClr val="dk1"/>
              </a:buClr>
              <a:buSzPts val="1100"/>
              <a:buFont typeface="Arial"/>
              <a:buNone/>
            </a:pPr>
            <a:r>
              <a:rPr lang="it" sz="1500" dirty="0">
                <a:solidFill>
                  <a:schemeClr val="dk1"/>
                </a:solidFill>
                <a:latin typeface="Rockwell"/>
                <a:ea typeface="Rockwell"/>
                <a:cs typeface="Rockwell"/>
                <a:sym typeface="Rockwell"/>
              </a:rPr>
              <a:t>REJECT NULL = FE</a:t>
            </a:r>
            <a:r>
              <a:rPr lang="it" sz="1500" b="1" dirty="0">
                <a:solidFill>
                  <a:schemeClr val="dk1"/>
                </a:solidFill>
                <a:latin typeface="Rockwell"/>
                <a:ea typeface="Rockwell"/>
                <a:cs typeface="Rockwell"/>
                <a:sym typeface="Rockwell"/>
              </a:rPr>
              <a:t> </a:t>
            </a:r>
            <a:r>
              <a:rPr lang="it" sz="1500" dirty="0">
                <a:solidFill>
                  <a:schemeClr val="dk1"/>
                </a:solidFill>
                <a:latin typeface="Rockwell"/>
                <a:ea typeface="Rockwell"/>
                <a:cs typeface="Rockwell"/>
                <a:sym typeface="Rockwell"/>
              </a:rPr>
              <a:t>accounts for </a:t>
            </a:r>
            <a:r>
              <a:rPr lang="it" sz="1500" b="1" dirty="0">
                <a:solidFill>
                  <a:schemeClr val="dk1"/>
                </a:solidFill>
                <a:latin typeface="Rockwell"/>
                <a:ea typeface="Rockwell"/>
                <a:cs typeface="Rockwell"/>
                <a:sym typeface="Rockwell"/>
              </a:rPr>
              <a:t>OMITTED VAR BIAS </a:t>
            </a:r>
            <a:r>
              <a:rPr lang="it" sz="1500" dirty="0">
                <a:solidFill>
                  <a:schemeClr val="dk1"/>
                </a:solidFill>
                <a:latin typeface="Rockwell"/>
                <a:ea typeface="Rockwell"/>
                <a:cs typeface="Rockwell"/>
                <a:sym typeface="Rockwell"/>
              </a:rPr>
              <a:t>at a</a:t>
            </a:r>
            <a:r>
              <a:rPr lang="it" sz="1500" b="1" dirty="0">
                <a:solidFill>
                  <a:schemeClr val="dk1"/>
                </a:solidFill>
                <a:latin typeface="Rockwell"/>
                <a:ea typeface="Rockwell"/>
                <a:cs typeface="Rockwell"/>
                <a:sym typeface="Rockwell"/>
              </a:rPr>
              <a:t> HIGHER GROUP LEVEL</a:t>
            </a:r>
            <a:endParaRPr sz="1500" b="1" dirty="0">
              <a:solidFill>
                <a:schemeClr val="dk1"/>
              </a:solidFill>
              <a:latin typeface="Rockwell"/>
              <a:ea typeface="Rockwell"/>
              <a:cs typeface="Rockwell"/>
              <a:sym typeface="Rockwe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9db0c541eb_3_76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g19db0c541eb_3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6"/>
        <p:cNvGrpSpPr/>
        <p:nvPr/>
      </p:nvGrpSpPr>
      <p:grpSpPr>
        <a:xfrm>
          <a:off x="0" y="0"/>
          <a:ext cx="0" cy="0"/>
          <a:chOff x="0" y="0"/>
          <a:chExt cx="0" cy="0"/>
        </a:xfrm>
      </p:grpSpPr>
      <p:grpSp>
        <p:nvGrpSpPr>
          <p:cNvPr id="277" name="Google Shape;277;p13"/>
          <p:cNvGrpSpPr/>
          <p:nvPr/>
        </p:nvGrpSpPr>
        <p:grpSpPr>
          <a:xfrm>
            <a:off x="1361467" y="1396579"/>
            <a:ext cx="7515657" cy="2426094"/>
            <a:chOff x="1966880" y="1862105"/>
            <a:chExt cx="10020877" cy="3234792"/>
          </a:xfrm>
        </p:grpSpPr>
        <p:sp>
          <p:nvSpPr>
            <p:cNvPr id="278" name="Google Shape;278;p13"/>
            <p:cNvSpPr/>
            <p:nvPr/>
          </p:nvSpPr>
          <p:spPr>
            <a:xfrm>
              <a:off x="2576480" y="186210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79" name="Google Shape;279;p13"/>
            <p:cNvSpPr/>
            <p:nvPr/>
          </p:nvSpPr>
          <p:spPr>
            <a:xfrm>
              <a:off x="3186080" y="186210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80" name="Google Shape;280;p13"/>
            <p:cNvSpPr/>
            <p:nvPr/>
          </p:nvSpPr>
          <p:spPr>
            <a:xfrm>
              <a:off x="3795680" y="186210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81" name="Google Shape;281;p13"/>
            <p:cNvSpPr/>
            <p:nvPr/>
          </p:nvSpPr>
          <p:spPr>
            <a:xfrm>
              <a:off x="4405280" y="186210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82" name="Google Shape;282;p13"/>
            <p:cNvSpPr/>
            <p:nvPr/>
          </p:nvSpPr>
          <p:spPr>
            <a:xfrm>
              <a:off x="2576480" y="230978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83" name="Google Shape;283;p13"/>
            <p:cNvSpPr/>
            <p:nvPr/>
          </p:nvSpPr>
          <p:spPr>
            <a:xfrm>
              <a:off x="3186080" y="230978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84" name="Google Shape;284;p13"/>
            <p:cNvSpPr/>
            <p:nvPr/>
          </p:nvSpPr>
          <p:spPr>
            <a:xfrm>
              <a:off x="3795680" y="230978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85" name="Google Shape;285;p13"/>
            <p:cNvSpPr/>
            <p:nvPr/>
          </p:nvSpPr>
          <p:spPr>
            <a:xfrm>
              <a:off x="4405280" y="230978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86" name="Google Shape;286;p13"/>
            <p:cNvSpPr/>
            <p:nvPr/>
          </p:nvSpPr>
          <p:spPr>
            <a:xfrm>
              <a:off x="2576480" y="275745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87" name="Google Shape;287;p13"/>
            <p:cNvSpPr/>
            <p:nvPr/>
          </p:nvSpPr>
          <p:spPr>
            <a:xfrm>
              <a:off x="3186080" y="275745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88" name="Google Shape;288;p13"/>
            <p:cNvSpPr/>
            <p:nvPr/>
          </p:nvSpPr>
          <p:spPr>
            <a:xfrm>
              <a:off x="3795680" y="275745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89" name="Google Shape;289;p13"/>
            <p:cNvSpPr/>
            <p:nvPr/>
          </p:nvSpPr>
          <p:spPr>
            <a:xfrm>
              <a:off x="4405280" y="275745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90" name="Google Shape;290;p13"/>
            <p:cNvSpPr/>
            <p:nvPr/>
          </p:nvSpPr>
          <p:spPr>
            <a:xfrm>
              <a:off x="2576480" y="320513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91" name="Google Shape;291;p13"/>
            <p:cNvSpPr/>
            <p:nvPr/>
          </p:nvSpPr>
          <p:spPr>
            <a:xfrm>
              <a:off x="3186080" y="320513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92" name="Google Shape;292;p13"/>
            <p:cNvSpPr/>
            <p:nvPr/>
          </p:nvSpPr>
          <p:spPr>
            <a:xfrm>
              <a:off x="3795680" y="320513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93" name="Google Shape;293;p13"/>
            <p:cNvSpPr/>
            <p:nvPr/>
          </p:nvSpPr>
          <p:spPr>
            <a:xfrm>
              <a:off x="4405280" y="320513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sp>
          <p:nvSpPr>
            <p:cNvPr id="294" name="Google Shape;294;p13"/>
            <p:cNvSpPr txBox="1"/>
            <p:nvPr/>
          </p:nvSpPr>
          <p:spPr>
            <a:xfrm>
              <a:off x="4897257" y="2152100"/>
              <a:ext cx="7090500" cy="775800"/>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chemeClr val="lt1"/>
                </a:buClr>
                <a:buSzPts val="4500"/>
                <a:buFont typeface="Arial"/>
                <a:buNone/>
              </a:pPr>
              <a:r>
                <a:rPr lang="it" sz="2100" b="1">
                  <a:solidFill>
                    <a:schemeClr val="lt1"/>
                  </a:solidFill>
                  <a:latin typeface="Rockwell"/>
                  <a:ea typeface="Rockwell"/>
                  <a:cs typeface="Rockwell"/>
                  <a:sym typeface="Rockwell"/>
                </a:rPr>
                <a:t>INCOME EVOLUTION IN THE ITALIAN LABOR MARKET</a:t>
              </a:r>
              <a:endParaRPr sz="2100" b="1">
                <a:latin typeface="Rockwell"/>
                <a:ea typeface="Rockwell"/>
                <a:cs typeface="Rockwell"/>
                <a:sym typeface="Rockwell"/>
              </a:endParaRPr>
            </a:p>
          </p:txBody>
        </p:sp>
        <p:sp>
          <p:nvSpPr>
            <p:cNvPr id="295" name="Google Shape;295;p13"/>
            <p:cNvSpPr txBox="1"/>
            <p:nvPr/>
          </p:nvSpPr>
          <p:spPr>
            <a:xfrm>
              <a:off x="5726307" y="3764225"/>
              <a:ext cx="5432401" cy="1332672"/>
            </a:xfrm>
            <a:prstGeom prst="rect">
              <a:avLst/>
            </a:prstGeom>
            <a:noFill/>
            <a:ln>
              <a:noFill/>
            </a:ln>
          </p:spPr>
          <p:txBody>
            <a:bodyPr spcFirstLastPara="1" wrap="square" lIns="0" tIns="0" rIns="0" bIns="0" anchor="t" anchorCtr="0">
              <a:spAutoFit/>
            </a:bodyPr>
            <a:lstStyle/>
            <a:p>
              <a:pPr marL="0" marR="0" lvl="0" indent="0" algn="ctr" rtl="0">
                <a:spcBef>
                  <a:spcPts val="600"/>
                </a:spcBef>
                <a:spcAft>
                  <a:spcPts val="0"/>
                </a:spcAft>
                <a:buNone/>
              </a:pPr>
              <a:r>
                <a:rPr lang="it" sz="1100" dirty="0">
                  <a:solidFill>
                    <a:schemeClr val="lt1"/>
                  </a:solidFill>
                  <a:latin typeface="Rockwell"/>
                  <a:ea typeface="Rockwell"/>
                  <a:cs typeface="Rockwell"/>
                  <a:sym typeface="Rockwell"/>
                </a:rPr>
                <a:t>BISCIONE ELEONORA</a:t>
              </a:r>
              <a:endParaRPr sz="1100" dirty="0">
                <a:solidFill>
                  <a:schemeClr val="lt1"/>
                </a:solidFill>
                <a:latin typeface="Rockwell"/>
                <a:ea typeface="Rockwell"/>
                <a:cs typeface="Rockwell"/>
                <a:sym typeface="Rockwell"/>
              </a:endParaRPr>
            </a:p>
            <a:p>
              <a:pPr marL="0" lvl="0" indent="0" algn="ctr" rtl="0">
                <a:lnSpc>
                  <a:spcPct val="115000"/>
                </a:lnSpc>
                <a:spcBef>
                  <a:spcPts val="0"/>
                </a:spcBef>
                <a:spcAft>
                  <a:spcPts val="0"/>
                </a:spcAft>
                <a:buClr>
                  <a:schemeClr val="dk1"/>
                </a:buClr>
                <a:buSzPts val="1100"/>
                <a:buFont typeface="Arial"/>
                <a:buNone/>
              </a:pPr>
              <a:r>
                <a:rPr lang="it" sz="1100" dirty="0">
                  <a:solidFill>
                    <a:schemeClr val="lt1"/>
                  </a:solidFill>
                  <a:latin typeface="Rockwell"/>
                  <a:ea typeface="Rockwell"/>
                  <a:cs typeface="Rockwell"/>
                  <a:sym typeface="Rockwell"/>
                </a:rPr>
                <a:t>CAMPO ORAZIO</a:t>
              </a:r>
              <a:endParaRPr sz="1100" dirty="0">
                <a:solidFill>
                  <a:schemeClr val="lt1"/>
                </a:solidFill>
                <a:latin typeface="Rockwell"/>
                <a:ea typeface="Rockwell"/>
                <a:cs typeface="Rockwell"/>
                <a:sym typeface="Rockwell"/>
              </a:endParaRPr>
            </a:p>
            <a:p>
              <a:pPr marL="0" lvl="0" indent="0" algn="ctr" rtl="0">
                <a:lnSpc>
                  <a:spcPct val="115000"/>
                </a:lnSpc>
                <a:spcBef>
                  <a:spcPts val="0"/>
                </a:spcBef>
                <a:spcAft>
                  <a:spcPts val="0"/>
                </a:spcAft>
                <a:buClr>
                  <a:schemeClr val="dk1"/>
                </a:buClr>
                <a:buSzPts val="1100"/>
                <a:buFont typeface="Arial"/>
                <a:buNone/>
              </a:pPr>
              <a:r>
                <a:rPr lang="it" sz="1100" dirty="0">
                  <a:solidFill>
                    <a:schemeClr val="lt1"/>
                  </a:solidFill>
                  <a:latin typeface="Rockwell"/>
                  <a:ea typeface="Rockwell"/>
                  <a:cs typeface="Rockwell"/>
                  <a:sym typeface="Rockwell"/>
                </a:rPr>
                <a:t>COIANIZ IRENE</a:t>
              </a:r>
              <a:endParaRPr sz="1100" dirty="0">
                <a:solidFill>
                  <a:schemeClr val="lt1"/>
                </a:solidFill>
                <a:latin typeface="Rockwell"/>
                <a:ea typeface="Rockwell"/>
                <a:cs typeface="Rockwell"/>
                <a:sym typeface="Rockwell"/>
              </a:endParaRPr>
            </a:p>
            <a:p>
              <a:pPr marL="0" lvl="0" indent="0" algn="ctr" rtl="0">
                <a:lnSpc>
                  <a:spcPct val="115000"/>
                </a:lnSpc>
                <a:spcBef>
                  <a:spcPts val="0"/>
                </a:spcBef>
                <a:spcAft>
                  <a:spcPts val="0"/>
                </a:spcAft>
                <a:buClr>
                  <a:schemeClr val="dk1"/>
                </a:buClr>
                <a:buSzPts val="1100"/>
                <a:buFont typeface="Arial"/>
                <a:buNone/>
              </a:pPr>
              <a:r>
                <a:rPr lang="it" sz="1100" dirty="0">
                  <a:solidFill>
                    <a:schemeClr val="lt1"/>
                  </a:solidFill>
                  <a:latin typeface="Rockwell"/>
                  <a:ea typeface="Rockwell"/>
                  <a:cs typeface="Rockwell"/>
                  <a:sym typeface="Rockwell"/>
                </a:rPr>
                <a:t>D’ERRICO ANTONIO MARCO</a:t>
              </a:r>
              <a:endParaRPr sz="1100" dirty="0">
                <a:solidFill>
                  <a:schemeClr val="lt1"/>
                </a:solidFill>
                <a:latin typeface="Rockwell"/>
                <a:ea typeface="Rockwell"/>
                <a:cs typeface="Rockwell"/>
                <a:sym typeface="Rockwell"/>
              </a:endParaRPr>
            </a:p>
            <a:p>
              <a:pPr marL="0" marR="0" lvl="0" indent="0" algn="l" rtl="0">
                <a:spcBef>
                  <a:spcPts val="0"/>
                </a:spcBef>
                <a:spcAft>
                  <a:spcPts val="0"/>
                </a:spcAft>
                <a:buNone/>
              </a:pPr>
              <a:endParaRPr sz="1100" dirty="0">
                <a:solidFill>
                  <a:schemeClr val="lt1"/>
                </a:solidFill>
                <a:latin typeface="Rockwell"/>
                <a:ea typeface="Rockwell"/>
                <a:cs typeface="Rockwell"/>
                <a:sym typeface="Rockwell"/>
              </a:endParaRPr>
            </a:p>
          </p:txBody>
        </p:sp>
        <p:sp>
          <p:nvSpPr>
            <p:cNvPr id="296" name="Google Shape;296;p13"/>
            <p:cNvSpPr/>
            <p:nvPr/>
          </p:nvSpPr>
          <p:spPr>
            <a:xfrm>
              <a:off x="1966880" y="186210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297" name="Google Shape;297;p13"/>
            <p:cNvSpPr/>
            <p:nvPr/>
          </p:nvSpPr>
          <p:spPr>
            <a:xfrm>
              <a:off x="1966880" y="230978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298" name="Google Shape;298;p13"/>
            <p:cNvSpPr/>
            <p:nvPr/>
          </p:nvSpPr>
          <p:spPr>
            <a:xfrm>
              <a:off x="1966880" y="275745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299" name="Google Shape;299;p13"/>
            <p:cNvSpPr/>
            <p:nvPr/>
          </p:nvSpPr>
          <p:spPr>
            <a:xfrm>
              <a:off x="1966880" y="3205130"/>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grpSp>
      <p:cxnSp>
        <p:nvCxnSpPr>
          <p:cNvPr id="300" name="Google Shape;300;p13"/>
          <p:cNvCxnSpPr/>
          <p:nvPr/>
        </p:nvCxnSpPr>
        <p:spPr>
          <a:xfrm rot="10800000" flipH="1">
            <a:off x="5467350" y="285675"/>
            <a:ext cx="771600" cy="771600"/>
          </a:xfrm>
          <a:prstGeom prst="straightConnector1">
            <a:avLst/>
          </a:prstGeom>
          <a:noFill/>
          <a:ln w="9525" cap="flat" cmpd="sng">
            <a:solidFill>
              <a:schemeClr val="lt1"/>
            </a:solidFill>
            <a:prstDash val="solid"/>
            <a:miter lim="800000"/>
            <a:headEnd type="none" w="sm" len="sm"/>
            <a:tailEnd type="none" w="sm" len="sm"/>
          </a:ln>
        </p:spPr>
      </p:cxnSp>
      <p:cxnSp>
        <p:nvCxnSpPr>
          <p:cNvPr id="301" name="Google Shape;301;p13"/>
          <p:cNvCxnSpPr/>
          <p:nvPr/>
        </p:nvCxnSpPr>
        <p:spPr>
          <a:xfrm rot="10800000" flipH="1">
            <a:off x="2933141" y="3447975"/>
            <a:ext cx="771600" cy="771600"/>
          </a:xfrm>
          <a:prstGeom prst="straightConnector1">
            <a:avLst/>
          </a:prstGeom>
          <a:noFill/>
          <a:ln w="9525" cap="flat" cmpd="sng">
            <a:solidFill>
              <a:schemeClr val="lt1"/>
            </a:solidFill>
            <a:prstDash val="solid"/>
            <a:miter lim="800000"/>
            <a:headEnd type="none" w="sm" len="sm"/>
            <a:tailEnd type="none" w="sm" len="sm"/>
          </a:ln>
        </p:spPr>
      </p:cxnSp>
      <p:sp>
        <p:nvSpPr>
          <p:cNvPr id="302" name="Google Shape;302;p13"/>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it" sz="900">
                <a:solidFill>
                  <a:schemeClr val="lt1"/>
                </a:solidFill>
                <a:latin typeface="Nunito"/>
                <a:ea typeface="Nunito"/>
                <a:cs typeface="Nunito"/>
                <a:sym typeface="Nunito"/>
              </a:rPr>
              <a:t>1</a:t>
            </a:fld>
            <a:endParaRPr sz="900">
              <a:solidFill>
                <a:schemeClr val="lt1"/>
              </a:solidFill>
              <a:latin typeface="Nunito"/>
              <a:ea typeface="Nunito"/>
              <a:cs typeface="Nunito"/>
              <a:sym typeface="Nunito"/>
            </a:endParaRPr>
          </a:p>
        </p:txBody>
      </p:sp>
      <p:sp>
        <p:nvSpPr>
          <p:cNvPr id="303" name="Google Shape;303;p13"/>
          <p:cNvSpPr txBox="1"/>
          <p:nvPr/>
        </p:nvSpPr>
        <p:spPr>
          <a:xfrm>
            <a:off x="4160200" y="2217375"/>
            <a:ext cx="4413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1200" i="1">
                <a:solidFill>
                  <a:schemeClr val="lt1"/>
                </a:solidFill>
                <a:latin typeface="Rockwell"/>
                <a:ea typeface="Rockwell"/>
                <a:cs typeface="Rockwell"/>
                <a:sym typeface="Rockwell"/>
              </a:rPr>
              <a:t>Breakdown of an Italian worker’s first wage, future jobs’ first wages and evolution of salary over time from 2005 to 2016</a:t>
            </a:r>
            <a:endParaRPr sz="1500" i="1">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37"/>
        <p:cNvGrpSpPr/>
        <p:nvPr/>
      </p:nvGrpSpPr>
      <p:grpSpPr>
        <a:xfrm>
          <a:off x="0" y="0"/>
          <a:ext cx="0" cy="0"/>
          <a:chOff x="0" y="0"/>
          <a:chExt cx="0" cy="0"/>
        </a:xfrm>
      </p:grpSpPr>
      <p:sp>
        <p:nvSpPr>
          <p:cNvPr id="438" name="Google Shape;438;p22"/>
          <p:cNvSpPr txBox="1"/>
          <p:nvPr/>
        </p:nvSpPr>
        <p:spPr>
          <a:xfrm>
            <a:off x="2534842" y="2197802"/>
            <a:ext cx="4074317" cy="747897"/>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chemeClr val="lt1"/>
              </a:buClr>
              <a:buSzPts val="5400"/>
              <a:buFont typeface="Arial"/>
              <a:buNone/>
            </a:pPr>
            <a:r>
              <a:rPr lang="it" sz="5400">
                <a:solidFill>
                  <a:schemeClr val="lt1"/>
                </a:solidFill>
                <a:latin typeface="Arial"/>
                <a:ea typeface="Arial"/>
                <a:cs typeface="Arial"/>
                <a:sym typeface="Arial"/>
              </a:rPr>
              <a:t>THANK YOU</a:t>
            </a:r>
            <a:endParaRPr sz="5400">
              <a:solidFill>
                <a:schemeClr val="lt1"/>
              </a:solidFill>
              <a:latin typeface="Arial"/>
              <a:ea typeface="Arial"/>
              <a:cs typeface="Arial"/>
              <a:sym typeface="Arial"/>
            </a:endParaRPr>
          </a:p>
        </p:txBody>
      </p:sp>
      <p:grpSp>
        <p:nvGrpSpPr>
          <p:cNvPr id="439" name="Google Shape;439;p22"/>
          <p:cNvGrpSpPr/>
          <p:nvPr/>
        </p:nvGrpSpPr>
        <p:grpSpPr>
          <a:xfrm>
            <a:off x="141465" y="156588"/>
            <a:ext cx="1957436" cy="1135904"/>
            <a:chOff x="1815290" y="1862105"/>
            <a:chExt cx="2609914" cy="1514539"/>
          </a:xfrm>
        </p:grpSpPr>
        <p:sp>
          <p:nvSpPr>
            <p:cNvPr id="440" name="Google Shape;440;p22"/>
            <p:cNvSpPr/>
            <p:nvPr/>
          </p:nvSpPr>
          <p:spPr>
            <a:xfrm>
              <a:off x="2424890" y="186210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41" name="Google Shape;441;p22"/>
            <p:cNvSpPr/>
            <p:nvPr/>
          </p:nvSpPr>
          <p:spPr>
            <a:xfrm>
              <a:off x="3034490" y="186210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42" name="Google Shape;442;p22"/>
            <p:cNvSpPr/>
            <p:nvPr/>
          </p:nvSpPr>
          <p:spPr>
            <a:xfrm>
              <a:off x="3644090" y="186210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43" name="Google Shape;443;p22"/>
            <p:cNvSpPr/>
            <p:nvPr/>
          </p:nvSpPr>
          <p:spPr>
            <a:xfrm>
              <a:off x="4253690" y="186210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44" name="Google Shape;444;p22"/>
            <p:cNvSpPr/>
            <p:nvPr/>
          </p:nvSpPr>
          <p:spPr>
            <a:xfrm>
              <a:off x="2424890" y="230978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45" name="Google Shape;445;p22"/>
            <p:cNvSpPr/>
            <p:nvPr/>
          </p:nvSpPr>
          <p:spPr>
            <a:xfrm>
              <a:off x="3034490" y="230978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46" name="Google Shape;446;p22"/>
            <p:cNvSpPr/>
            <p:nvPr/>
          </p:nvSpPr>
          <p:spPr>
            <a:xfrm>
              <a:off x="3644090" y="230978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47" name="Google Shape;447;p22"/>
            <p:cNvSpPr/>
            <p:nvPr/>
          </p:nvSpPr>
          <p:spPr>
            <a:xfrm>
              <a:off x="4253690" y="230978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48" name="Google Shape;448;p22"/>
            <p:cNvSpPr/>
            <p:nvPr/>
          </p:nvSpPr>
          <p:spPr>
            <a:xfrm>
              <a:off x="2424890" y="275745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49" name="Google Shape;449;p22"/>
            <p:cNvSpPr/>
            <p:nvPr/>
          </p:nvSpPr>
          <p:spPr>
            <a:xfrm>
              <a:off x="3034490" y="275745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50" name="Google Shape;450;p22"/>
            <p:cNvSpPr/>
            <p:nvPr/>
          </p:nvSpPr>
          <p:spPr>
            <a:xfrm>
              <a:off x="3644090" y="275745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51" name="Google Shape;451;p22"/>
            <p:cNvSpPr/>
            <p:nvPr/>
          </p:nvSpPr>
          <p:spPr>
            <a:xfrm>
              <a:off x="4253690" y="275745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52" name="Google Shape;452;p22"/>
            <p:cNvSpPr/>
            <p:nvPr/>
          </p:nvSpPr>
          <p:spPr>
            <a:xfrm>
              <a:off x="2424890" y="320513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53" name="Google Shape;453;p22"/>
            <p:cNvSpPr/>
            <p:nvPr/>
          </p:nvSpPr>
          <p:spPr>
            <a:xfrm>
              <a:off x="3034490" y="320513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54" name="Google Shape;454;p22"/>
            <p:cNvSpPr/>
            <p:nvPr/>
          </p:nvSpPr>
          <p:spPr>
            <a:xfrm>
              <a:off x="3644090" y="320513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55" name="Google Shape;455;p22"/>
            <p:cNvSpPr/>
            <p:nvPr/>
          </p:nvSpPr>
          <p:spPr>
            <a:xfrm>
              <a:off x="4253690" y="320513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56" name="Google Shape;456;p22"/>
            <p:cNvSpPr/>
            <p:nvPr/>
          </p:nvSpPr>
          <p:spPr>
            <a:xfrm>
              <a:off x="1815290" y="186210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57" name="Google Shape;457;p22"/>
            <p:cNvSpPr/>
            <p:nvPr/>
          </p:nvSpPr>
          <p:spPr>
            <a:xfrm>
              <a:off x="1815290" y="230978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58" name="Google Shape;458;p22"/>
            <p:cNvSpPr/>
            <p:nvPr/>
          </p:nvSpPr>
          <p:spPr>
            <a:xfrm>
              <a:off x="1815290" y="2757455"/>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59" name="Google Shape;459;p22"/>
            <p:cNvSpPr/>
            <p:nvPr/>
          </p:nvSpPr>
          <p:spPr>
            <a:xfrm>
              <a:off x="1815290" y="3205130"/>
              <a:ext cx="171514" cy="171514"/>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grpSp>
      <p:grpSp>
        <p:nvGrpSpPr>
          <p:cNvPr id="460" name="Google Shape;460;p22"/>
          <p:cNvGrpSpPr/>
          <p:nvPr/>
        </p:nvGrpSpPr>
        <p:grpSpPr>
          <a:xfrm>
            <a:off x="7084465" y="3888163"/>
            <a:ext cx="1957500" cy="1135969"/>
            <a:chOff x="1815290" y="1862105"/>
            <a:chExt cx="2610000" cy="1514625"/>
          </a:xfrm>
        </p:grpSpPr>
        <p:sp>
          <p:nvSpPr>
            <p:cNvPr id="461" name="Google Shape;461;p22"/>
            <p:cNvSpPr/>
            <p:nvPr/>
          </p:nvSpPr>
          <p:spPr>
            <a:xfrm>
              <a:off x="2424890" y="1862105"/>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62" name="Google Shape;462;p22"/>
            <p:cNvSpPr/>
            <p:nvPr/>
          </p:nvSpPr>
          <p:spPr>
            <a:xfrm>
              <a:off x="3034490" y="1862105"/>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63" name="Google Shape;463;p22"/>
            <p:cNvSpPr/>
            <p:nvPr/>
          </p:nvSpPr>
          <p:spPr>
            <a:xfrm>
              <a:off x="3644090" y="1862105"/>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64" name="Google Shape;464;p22"/>
            <p:cNvSpPr/>
            <p:nvPr/>
          </p:nvSpPr>
          <p:spPr>
            <a:xfrm>
              <a:off x="4253690" y="1862105"/>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65" name="Google Shape;465;p22"/>
            <p:cNvSpPr/>
            <p:nvPr/>
          </p:nvSpPr>
          <p:spPr>
            <a:xfrm>
              <a:off x="2424890" y="2309780"/>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66" name="Google Shape;466;p22"/>
            <p:cNvSpPr/>
            <p:nvPr/>
          </p:nvSpPr>
          <p:spPr>
            <a:xfrm>
              <a:off x="3034490" y="2309780"/>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67" name="Google Shape;467;p22"/>
            <p:cNvSpPr/>
            <p:nvPr/>
          </p:nvSpPr>
          <p:spPr>
            <a:xfrm>
              <a:off x="3644090" y="2309780"/>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68" name="Google Shape;468;p22"/>
            <p:cNvSpPr/>
            <p:nvPr/>
          </p:nvSpPr>
          <p:spPr>
            <a:xfrm>
              <a:off x="4253690" y="2309780"/>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69" name="Google Shape;469;p22"/>
            <p:cNvSpPr/>
            <p:nvPr/>
          </p:nvSpPr>
          <p:spPr>
            <a:xfrm>
              <a:off x="2424890" y="2757455"/>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70" name="Google Shape;470;p22"/>
            <p:cNvSpPr/>
            <p:nvPr/>
          </p:nvSpPr>
          <p:spPr>
            <a:xfrm>
              <a:off x="3034490" y="2757455"/>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71" name="Google Shape;471;p22"/>
            <p:cNvSpPr/>
            <p:nvPr/>
          </p:nvSpPr>
          <p:spPr>
            <a:xfrm>
              <a:off x="3644090" y="2757455"/>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72" name="Google Shape;472;p22"/>
            <p:cNvSpPr/>
            <p:nvPr/>
          </p:nvSpPr>
          <p:spPr>
            <a:xfrm>
              <a:off x="4253690" y="2757455"/>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73" name="Google Shape;473;p22"/>
            <p:cNvSpPr/>
            <p:nvPr/>
          </p:nvSpPr>
          <p:spPr>
            <a:xfrm>
              <a:off x="2424890" y="3205130"/>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74" name="Google Shape;474;p22"/>
            <p:cNvSpPr/>
            <p:nvPr/>
          </p:nvSpPr>
          <p:spPr>
            <a:xfrm>
              <a:off x="3034490" y="3205130"/>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75" name="Google Shape;475;p22"/>
            <p:cNvSpPr/>
            <p:nvPr/>
          </p:nvSpPr>
          <p:spPr>
            <a:xfrm>
              <a:off x="3644090" y="3205130"/>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76" name="Google Shape;476;p22"/>
            <p:cNvSpPr/>
            <p:nvPr/>
          </p:nvSpPr>
          <p:spPr>
            <a:xfrm>
              <a:off x="4253690" y="3205130"/>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77" name="Google Shape;477;p22"/>
            <p:cNvSpPr/>
            <p:nvPr/>
          </p:nvSpPr>
          <p:spPr>
            <a:xfrm>
              <a:off x="1815290" y="1862105"/>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78" name="Google Shape;478;p22"/>
            <p:cNvSpPr/>
            <p:nvPr/>
          </p:nvSpPr>
          <p:spPr>
            <a:xfrm>
              <a:off x="1815290" y="2309780"/>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79" name="Google Shape;479;p22"/>
            <p:cNvSpPr/>
            <p:nvPr/>
          </p:nvSpPr>
          <p:spPr>
            <a:xfrm>
              <a:off x="1815290" y="2757455"/>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80" name="Google Shape;480;p22"/>
            <p:cNvSpPr/>
            <p:nvPr/>
          </p:nvSpPr>
          <p:spPr>
            <a:xfrm>
              <a:off x="1815290" y="3205130"/>
              <a:ext cx="171600" cy="1716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grpSp>
      <p:sp>
        <p:nvSpPr>
          <p:cNvPr id="481" name="Google Shape;481;p22"/>
          <p:cNvSpPr txBox="1">
            <a:spLocks noGrp="1"/>
          </p:cNvSpPr>
          <p:nvPr>
            <p:ph type="dt" idx="10"/>
          </p:nvPr>
        </p:nvSpPr>
        <p:spPr>
          <a:xfrm>
            <a:off x="260925" y="4693750"/>
            <a:ext cx="10263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it" sz="1100">
                <a:solidFill>
                  <a:schemeClr val="lt1"/>
                </a:solidFill>
                <a:latin typeface="Rockwell"/>
                <a:ea typeface="Rockwell"/>
                <a:cs typeface="Rockwell"/>
                <a:sym typeface="Rockwell"/>
              </a:rPr>
              <a:t>30/11/2022</a:t>
            </a:r>
            <a:endParaRPr sz="1100">
              <a:solidFill>
                <a:schemeClr val="lt1"/>
              </a:solidFill>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7"/>
        <p:cNvGrpSpPr/>
        <p:nvPr/>
      </p:nvGrpSpPr>
      <p:grpSpPr>
        <a:xfrm>
          <a:off x="0" y="0"/>
          <a:ext cx="0" cy="0"/>
          <a:chOff x="0" y="0"/>
          <a:chExt cx="0" cy="0"/>
        </a:xfrm>
      </p:grpSpPr>
      <p:sp>
        <p:nvSpPr>
          <p:cNvPr id="308" name="Google Shape;308;p14"/>
          <p:cNvSpPr txBox="1"/>
          <p:nvPr/>
        </p:nvSpPr>
        <p:spPr>
          <a:xfrm>
            <a:off x="495300" y="361950"/>
            <a:ext cx="8153400" cy="354000"/>
          </a:xfrm>
          <a:prstGeom prst="rect">
            <a:avLst/>
          </a:prstGeom>
          <a:solidFill>
            <a:srgbClr val="D9EAD3"/>
          </a:solidFill>
          <a:ln>
            <a:noFill/>
          </a:ln>
        </p:spPr>
        <p:txBody>
          <a:bodyPr spcFirstLastPara="1" wrap="square" lIns="0" tIns="0" rIns="0" bIns="0" anchor="t" anchorCtr="0">
            <a:spAutoFit/>
          </a:bodyPr>
          <a:lstStyle/>
          <a:p>
            <a:pPr marL="0" lvl="0" indent="0" algn="ctr" rtl="0">
              <a:spcBef>
                <a:spcPts val="500"/>
              </a:spcBef>
              <a:spcAft>
                <a:spcPts val="0"/>
              </a:spcAft>
              <a:buNone/>
            </a:pPr>
            <a:r>
              <a:rPr lang="it" sz="2300">
                <a:latin typeface="Rockwell"/>
                <a:ea typeface="Rockwell"/>
                <a:cs typeface="Rockwell"/>
                <a:sym typeface="Rockwell"/>
              </a:rPr>
              <a:t>BACKGROUND</a:t>
            </a:r>
            <a:endParaRPr sz="2300">
              <a:latin typeface="Rockwell"/>
              <a:ea typeface="Rockwell"/>
              <a:cs typeface="Rockwell"/>
              <a:sym typeface="Rockwell"/>
            </a:endParaRPr>
          </a:p>
        </p:txBody>
      </p:sp>
      <p:sp>
        <p:nvSpPr>
          <p:cNvPr id="309" name="Google Shape;309;p14"/>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it" sz="900">
                <a:solidFill>
                  <a:schemeClr val="dk2"/>
                </a:solidFill>
                <a:latin typeface="Nunito"/>
                <a:ea typeface="Nunito"/>
                <a:cs typeface="Nunito"/>
                <a:sym typeface="Nunito"/>
              </a:rPr>
              <a:t>2</a:t>
            </a:fld>
            <a:endParaRPr sz="900">
              <a:solidFill>
                <a:schemeClr val="dk2"/>
              </a:solidFill>
              <a:latin typeface="Nunito"/>
              <a:ea typeface="Nunito"/>
              <a:cs typeface="Nunito"/>
              <a:sym typeface="Nunito"/>
            </a:endParaRPr>
          </a:p>
        </p:txBody>
      </p:sp>
      <p:cxnSp>
        <p:nvCxnSpPr>
          <p:cNvPr id="310" name="Google Shape;310;p14"/>
          <p:cNvCxnSpPr/>
          <p:nvPr/>
        </p:nvCxnSpPr>
        <p:spPr>
          <a:xfrm rot="10800000" flipH="1">
            <a:off x="2889941" y="3499925"/>
            <a:ext cx="771600" cy="771600"/>
          </a:xfrm>
          <a:prstGeom prst="straightConnector1">
            <a:avLst/>
          </a:prstGeom>
          <a:noFill/>
          <a:ln w="9525" cap="flat" cmpd="sng">
            <a:solidFill>
              <a:schemeClr val="lt1"/>
            </a:solidFill>
            <a:prstDash val="solid"/>
            <a:miter lim="800000"/>
            <a:headEnd type="none" w="sm" len="sm"/>
            <a:tailEnd type="none" w="sm" len="sm"/>
          </a:ln>
        </p:spPr>
      </p:cxnSp>
      <p:grpSp>
        <p:nvGrpSpPr>
          <p:cNvPr id="311" name="Google Shape;311;p14"/>
          <p:cNvGrpSpPr/>
          <p:nvPr/>
        </p:nvGrpSpPr>
        <p:grpSpPr>
          <a:xfrm>
            <a:off x="3367515" y="4576266"/>
            <a:ext cx="345381" cy="332023"/>
            <a:chOff x="9309100" y="1363663"/>
            <a:chExt cx="287338" cy="276226"/>
          </a:xfrm>
        </p:grpSpPr>
        <p:sp>
          <p:nvSpPr>
            <p:cNvPr id="312" name="Google Shape;312;p14"/>
            <p:cNvSpPr/>
            <p:nvPr/>
          </p:nvSpPr>
          <p:spPr>
            <a:xfrm>
              <a:off x="9309100" y="1363663"/>
              <a:ext cx="161924" cy="276226"/>
            </a:xfrm>
            <a:custGeom>
              <a:avLst/>
              <a:gdLst/>
              <a:ahLst/>
              <a:cxnLst/>
              <a:rect l="l" t="t" r="r" b="b"/>
              <a:pathLst>
                <a:path w="511" h="872" extrusionOk="0">
                  <a:moveTo>
                    <a:pt x="421" y="360"/>
                  </a:moveTo>
                  <a:lnTo>
                    <a:pt x="376" y="360"/>
                  </a:lnTo>
                  <a:lnTo>
                    <a:pt x="361" y="360"/>
                  </a:lnTo>
                  <a:lnTo>
                    <a:pt x="361" y="270"/>
                  </a:lnTo>
                  <a:lnTo>
                    <a:pt x="421" y="270"/>
                  </a:lnTo>
                  <a:lnTo>
                    <a:pt x="421" y="360"/>
                  </a:lnTo>
                  <a:close/>
                  <a:moveTo>
                    <a:pt x="361" y="481"/>
                  </a:moveTo>
                  <a:lnTo>
                    <a:pt x="301" y="481"/>
                  </a:lnTo>
                  <a:lnTo>
                    <a:pt x="301" y="391"/>
                  </a:lnTo>
                  <a:lnTo>
                    <a:pt x="361" y="391"/>
                  </a:lnTo>
                  <a:lnTo>
                    <a:pt x="361" y="481"/>
                  </a:lnTo>
                  <a:close/>
                  <a:moveTo>
                    <a:pt x="391" y="601"/>
                  </a:moveTo>
                  <a:lnTo>
                    <a:pt x="376" y="601"/>
                  </a:lnTo>
                  <a:lnTo>
                    <a:pt x="331" y="601"/>
                  </a:lnTo>
                  <a:lnTo>
                    <a:pt x="331" y="511"/>
                  </a:lnTo>
                  <a:lnTo>
                    <a:pt x="376" y="511"/>
                  </a:lnTo>
                  <a:lnTo>
                    <a:pt x="391" y="511"/>
                  </a:lnTo>
                  <a:lnTo>
                    <a:pt x="391" y="601"/>
                  </a:lnTo>
                  <a:close/>
                  <a:moveTo>
                    <a:pt x="361" y="720"/>
                  </a:moveTo>
                  <a:lnTo>
                    <a:pt x="301" y="720"/>
                  </a:lnTo>
                  <a:lnTo>
                    <a:pt x="301" y="631"/>
                  </a:lnTo>
                  <a:lnTo>
                    <a:pt x="361" y="631"/>
                  </a:lnTo>
                  <a:lnTo>
                    <a:pt x="361" y="720"/>
                  </a:lnTo>
                  <a:close/>
                  <a:moveTo>
                    <a:pt x="391" y="842"/>
                  </a:moveTo>
                  <a:lnTo>
                    <a:pt x="331" y="842"/>
                  </a:lnTo>
                  <a:lnTo>
                    <a:pt x="331" y="750"/>
                  </a:lnTo>
                  <a:lnTo>
                    <a:pt x="376" y="750"/>
                  </a:lnTo>
                  <a:lnTo>
                    <a:pt x="391" y="750"/>
                  </a:lnTo>
                  <a:lnTo>
                    <a:pt x="391" y="842"/>
                  </a:lnTo>
                  <a:close/>
                  <a:moveTo>
                    <a:pt x="60" y="750"/>
                  </a:moveTo>
                  <a:lnTo>
                    <a:pt x="120" y="750"/>
                  </a:lnTo>
                  <a:lnTo>
                    <a:pt x="120" y="842"/>
                  </a:lnTo>
                  <a:lnTo>
                    <a:pt x="60" y="842"/>
                  </a:lnTo>
                  <a:lnTo>
                    <a:pt x="60" y="750"/>
                  </a:lnTo>
                  <a:close/>
                  <a:moveTo>
                    <a:pt x="30" y="631"/>
                  </a:moveTo>
                  <a:lnTo>
                    <a:pt x="45" y="631"/>
                  </a:lnTo>
                  <a:lnTo>
                    <a:pt x="90" y="631"/>
                  </a:lnTo>
                  <a:lnTo>
                    <a:pt x="90" y="720"/>
                  </a:lnTo>
                  <a:lnTo>
                    <a:pt x="45" y="720"/>
                  </a:lnTo>
                  <a:lnTo>
                    <a:pt x="30" y="720"/>
                  </a:lnTo>
                  <a:lnTo>
                    <a:pt x="30" y="631"/>
                  </a:lnTo>
                  <a:close/>
                  <a:moveTo>
                    <a:pt x="60" y="511"/>
                  </a:moveTo>
                  <a:lnTo>
                    <a:pt x="120" y="511"/>
                  </a:lnTo>
                  <a:lnTo>
                    <a:pt x="120" y="601"/>
                  </a:lnTo>
                  <a:lnTo>
                    <a:pt x="60" y="601"/>
                  </a:lnTo>
                  <a:lnTo>
                    <a:pt x="60" y="511"/>
                  </a:lnTo>
                  <a:close/>
                  <a:moveTo>
                    <a:pt x="30" y="391"/>
                  </a:moveTo>
                  <a:lnTo>
                    <a:pt x="75" y="391"/>
                  </a:lnTo>
                  <a:lnTo>
                    <a:pt x="90" y="391"/>
                  </a:lnTo>
                  <a:lnTo>
                    <a:pt x="90" y="481"/>
                  </a:lnTo>
                  <a:lnTo>
                    <a:pt x="45" y="481"/>
                  </a:lnTo>
                  <a:lnTo>
                    <a:pt x="30" y="481"/>
                  </a:lnTo>
                  <a:lnTo>
                    <a:pt x="30" y="391"/>
                  </a:lnTo>
                  <a:close/>
                  <a:moveTo>
                    <a:pt x="90" y="270"/>
                  </a:moveTo>
                  <a:lnTo>
                    <a:pt x="135" y="270"/>
                  </a:lnTo>
                  <a:lnTo>
                    <a:pt x="150" y="270"/>
                  </a:lnTo>
                  <a:lnTo>
                    <a:pt x="150" y="360"/>
                  </a:lnTo>
                  <a:lnTo>
                    <a:pt x="90" y="360"/>
                  </a:lnTo>
                  <a:lnTo>
                    <a:pt x="90" y="270"/>
                  </a:lnTo>
                  <a:close/>
                  <a:moveTo>
                    <a:pt x="150" y="150"/>
                  </a:moveTo>
                  <a:lnTo>
                    <a:pt x="211" y="150"/>
                  </a:lnTo>
                  <a:lnTo>
                    <a:pt x="211" y="240"/>
                  </a:lnTo>
                  <a:lnTo>
                    <a:pt x="150" y="240"/>
                  </a:lnTo>
                  <a:lnTo>
                    <a:pt x="150" y="150"/>
                  </a:lnTo>
                  <a:close/>
                  <a:moveTo>
                    <a:pt x="60" y="30"/>
                  </a:moveTo>
                  <a:lnTo>
                    <a:pt x="120" y="30"/>
                  </a:lnTo>
                  <a:lnTo>
                    <a:pt x="120" y="120"/>
                  </a:lnTo>
                  <a:lnTo>
                    <a:pt x="60" y="120"/>
                  </a:lnTo>
                  <a:lnTo>
                    <a:pt x="60" y="30"/>
                  </a:lnTo>
                  <a:close/>
                  <a:moveTo>
                    <a:pt x="391" y="120"/>
                  </a:moveTo>
                  <a:lnTo>
                    <a:pt x="331" y="120"/>
                  </a:lnTo>
                  <a:lnTo>
                    <a:pt x="331" y="30"/>
                  </a:lnTo>
                  <a:lnTo>
                    <a:pt x="391" y="30"/>
                  </a:lnTo>
                  <a:lnTo>
                    <a:pt x="391" y="120"/>
                  </a:lnTo>
                  <a:close/>
                  <a:moveTo>
                    <a:pt x="481" y="240"/>
                  </a:moveTo>
                  <a:lnTo>
                    <a:pt x="436" y="240"/>
                  </a:lnTo>
                  <a:lnTo>
                    <a:pt x="421" y="240"/>
                  </a:lnTo>
                  <a:lnTo>
                    <a:pt x="421" y="150"/>
                  </a:lnTo>
                  <a:lnTo>
                    <a:pt x="481" y="150"/>
                  </a:lnTo>
                  <a:lnTo>
                    <a:pt x="481" y="240"/>
                  </a:lnTo>
                  <a:close/>
                  <a:moveTo>
                    <a:pt x="150" y="30"/>
                  </a:moveTo>
                  <a:lnTo>
                    <a:pt x="301" y="30"/>
                  </a:lnTo>
                  <a:lnTo>
                    <a:pt x="301" y="120"/>
                  </a:lnTo>
                  <a:lnTo>
                    <a:pt x="150" y="120"/>
                  </a:lnTo>
                  <a:lnTo>
                    <a:pt x="150" y="30"/>
                  </a:lnTo>
                  <a:close/>
                  <a:moveTo>
                    <a:pt x="120" y="481"/>
                  </a:moveTo>
                  <a:lnTo>
                    <a:pt x="120" y="391"/>
                  </a:lnTo>
                  <a:lnTo>
                    <a:pt x="271" y="391"/>
                  </a:lnTo>
                  <a:lnTo>
                    <a:pt x="271" y="481"/>
                  </a:lnTo>
                  <a:lnTo>
                    <a:pt x="120" y="481"/>
                  </a:lnTo>
                  <a:close/>
                  <a:moveTo>
                    <a:pt x="150" y="601"/>
                  </a:moveTo>
                  <a:lnTo>
                    <a:pt x="150" y="511"/>
                  </a:lnTo>
                  <a:lnTo>
                    <a:pt x="301" y="511"/>
                  </a:lnTo>
                  <a:lnTo>
                    <a:pt x="301" y="601"/>
                  </a:lnTo>
                  <a:lnTo>
                    <a:pt x="150" y="601"/>
                  </a:lnTo>
                  <a:close/>
                  <a:moveTo>
                    <a:pt x="120" y="720"/>
                  </a:moveTo>
                  <a:lnTo>
                    <a:pt x="120" y="631"/>
                  </a:lnTo>
                  <a:lnTo>
                    <a:pt x="271" y="631"/>
                  </a:lnTo>
                  <a:lnTo>
                    <a:pt x="271" y="720"/>
                  </a:lnTo>
                  <a:lnTo>
                    <a:pt x="120" y="720"/>
                  </a:lnTo>
                  <a:close/>
                  <a:moveTo>
                    <a:pt x="301" y="750"/>
                  </a:moveTo>
                  <a:lnTo>
                    <a:pt x="301" y="842"/>
                  </a:lnTo>
                  <a:lnTo>
                    <a:pt x="150" y="842"/>
                  </a:lnTo>
                  <a:lnTo>
                    <a:pt x="150" y="750"/>
                  </a:lnTo>
                  <a:lnTo>
                    <a:pt x="301" y="750"/>
                  </a:lnTo>
                  <a:close/>
                  <a:moveTo>
                    <a:pt x="180" y="360"/>
                  </a:moveTo>
                  <a:lnTo>
                    <a:pt x="180" y="270"/>
                  </a:lnTo>
                  <a:lnTo>
                    <a:pt x="331" y="270"/>
                  </a:lnTo>
                  <a:lnTo>
                    <a:pt x="331" y="360"/>
                  </a:lnTo>
                  <a:lnTo>
                    <a:pt x="180" y="360"/>
                  </a:lnTo>
                  <a:close/>
                  <a:moveTo>
                    <a:pt x="241" y="240"/>
                  </a:moveTo>
                  <a:lnTo>
                    <a:pt x="241" y="150"/>
                  </a:lnTo>
                  <a:lnTo>
                    <a:pt x="391" y="150"/>
                  </a:lnTo>
                  <a:lnTo>
                    <a:pt x="391" y="240"/>
                  </a:lnTo>
                  <a:lnTo>
                    <a:pt x="241" y="240"/>
                  </a:lnTo>
                  <a:close/>
                  <a:moveTo>
                    <a:pt x="451" y="270"/>
                  </a:moveTo>
                  <a:lnTo>
                    <a:pt x="496" y="270"/>
                  </a:lnTo>
                  <a:lnTo>
                    <a:pt x="499" y="270"/>
                  </a:lnTo>
                  <a:lnTo>
                    <a:pt x="502" y="268"/>
                  </a:lnTo>
                  <a:lnTo>
                    <a:pt x="505" y="267"/>
                  </a:lnTo>
                  <a:lnTo>
                    <a:pt x="507" y="265"/>
                  </a:lnTo>
                  <a:lnTo>
                    <a:pt x="509" y="263"/>
                  </a:lnTo>
                  <a:lnTo>
                    <a:pt x="510" y="261"/>
                  </a:lnTo>
                  <a:lnTo>
                    <a:pt x="511" y="258"/>
                  </a:lnTo>
                  <a:lnTo>
                    <a:pt x="511" y="255"/>
                  </a:lnTo>
                  <a:lnTo>
                    <a:pt x="511" y="135"/>
                  </a:lnTo>
                  <a:lnTo>
                    <a:pt x="511" y="131"/>
                  </a:lnTo>
                  <a:lnTo>
                    <a:pt x="510" y="129"/>
                  </a:lnTo>
                  <a:lnTo>
                    <a:pt x="509" y="126"/>
                  </a:lnTo>
                  <a:lnTo>
                    <a:pt x="507" y="124"/>
                  </a:lnTo>
                  <a:lnTo>
                    <a:pt x="505" y="122"/>
                  </a:lnTo>
                  <a:lnTo>
                    <a:pt x="502" y="121"/>
                  </a:lnTo>
                  <a:lnTo>
                    <a:pt x="499" y="120"/>
                  </a:lnTo>
                  <a:lnTo>
                    <a:pt x="496" y="120"/>
                  </a:lnTo>
                  <a:lnTo>
                    <a:pt x="421" y="120"/>
                  </a:lnTo>
                  <a:lnTo>
                    <a:pt x="421" y="15"/>
                  </a:lnTo>
                  <a:lnTo>
                    <a:pt x="421" y="11"/>
                  </a:lnTo>
                  <a:lnTo>
                    <a:pt x="420" y="8"/>
                  </a:lnTo>
                  <a:lnTo>
                    <a:pt x="419" y="6"/>
                  </a:lnTo>
                  <a:lnTo>
                    <a:pt x="417" y="4"/>
                  </a:lnTo>
                  <a:lnTo>
                    <a:pt x="415" y="2"/>
                  </a:lnTo>
                  <a:lnTo>
                    <a:pt x="411" y="1"/>
                  </a:lnTo>
                  <a:lnTo>
                    <a:pt x="409" y="0"/>
                  </a:lnTo>
                  <a:lnTo>
                    <a:pt x="406" y="0"/>
                  </a:lnTo>
                  <a:lnTo>
                    <a:pt x="45" y="0"/>
                  </a:lnTo>
                  <a:lnTo>
                    <a:pt x="42" y="0"/>
                  </a:lnTo>
                  <a:lnTo>
                    <a:pt x="40" y="1"/>
                  </a:lnTo>
                  <a:lnTo>
                    <a:pt x="36" y="2"/>
                  </a:lnTo>
                  <a:lnTo>
                    <a:pt x="34" y="4"/>
                  </a:lnTo>
                  <a:lnTo>
                    <a:pt x="33" y="6"/>
                  </a:lnTo>
                  <a:lnTo>
                    <a:pt x="31" y="8"/>
                  </a:lnTo>
                  <a:lnTo>
                    <a:pt x="30" y="11"/>
                  </a:lnTo>
                  <a:lnTo>
                    <a:pt x="30" y="15"/>
                  </a:lnTo>
                  <a:lnTo>
                    <a:pt x="30" y="135"/>
                  </a:lnTo>
                  <a:lnTo>
                    <a:pt x="30" y="138"/>
                  </a:lnTo>
                  <a:lnTo>
                    <a:pt x="31" y="140"/>
                  </a:lnTo>
                  <a:lnTo>
                    <a:pt x="33" y="143"/>
                  </a:lnTo>
                  <a:lnTo>
                    <a:pt x="34" y="145"/>
                  </a:lnTo>
                  <a:lnTo>
                    <a:pt x="36" y="147"/>
                  </a:lnTo>
                  <a:lnTo>
                    <a:pt x="40" y="148"/>
                  </a:lnTo>
                  <a:lnTo>
                    <a:pt x="42" y="150"/>
                  </a:lnTo>
                  <a:lnTo>
                    <a:pt x="45" y="150"/>
                  </a:lnTo>
                  <a:lnTo>
                    <a:pt x="120" y="150"/>
                  </a:lnTo>
                  <a:lnTo>
                    <a:pt x="120" y="240"/>
                  </a:lnTo>
                  <a:lnTo>
                    <a:pt x="75" y="240"/>
                  </a:lnTo>
                  <a:lnTo>
                    <a:pt x="72" y="241"/>
                  </a:lnTo>
                  <a:lnTo>
                    <a:pt x="70" y="241"/>
                  </a:lnTo>
                  <a:lnTo>
                    <a:pt x="66" y="243"/>
                  </a:lnTo>
                  <a:lnTo>
                    <a:pt x="64" y="244"/>
                  </a:lnTo>
                  <a:lnTo>
                    <a:pt x="63" y="247"/>
                  </a:lnTo>
                  <a:lnTo>
                    <a:pt x="61" y="249"/>
                  </a:lnTo>
                  <a:lnTo>
                    <a:pt x="60" y="252"/>
                  </a:lnTo>
                  <a:lnTo>
                    <a:pt x="60" y="255"/>
                  </a:lnTo>
                  <a:lnTo>
                    <a:pt x="60" y="360"/>
                  </a:lnTo>
                  <a:lnTo>
                    <a:pt x="15" y="360"/>
                  </a:lnTo>
                  <a:lnTo>
                    <a:pt x="12" y="361"/>
                  </a:lnTo>
                  <a:lnTo>
                    <a:pt x="10" y="362"/>
                  </a:lnTo>
                  <a:lnTo>
                    <a:pt x="6" y="363"/>
                  </a:lnTo>
                  <a:lnTo>
                    <a:pt x="4" y="365"/>
                  </a:lnTo>
                  <a:lnTo>
                    <a:pt x="2" y="367"/>
                  </a:lnTo>
                  <a:lnTo>
                    <a:pt x="1" y="369"/>
                  </a:lnTo>
                  <a:lnTo>
                    <a:pt x="0" y="372"/>
                  </a:lnTo>
                  <a:lnTo>
                    <a:pt x="0" y="376"/>
                  </a:lnTo>
                  <a:lnTo>
                    <a:pt x="0" y="496"/>
                  </a:lnTo>
                  <a:lnTo>
                    <a:pt x="0" y="499"/>
                  </a:lnTo>
                  <a:lnTo>
                    <a:pt x="1" y="501"/>
                  </a:lnTo>
                  <a:lnTo>
                    <a:pt x="2" y="504"/>
                  </a:lnTo>
                  <a:lnTo>
                    <a:pt x="4" y="506"/>
                  </a:lnTo>
                  <a:lnTo>
                    <a:pt x="6" y="508"/>
                  </a:lnTo>
                  <a:lnTo>
                    <a:pt x="10" y="509"/>
                  </a:lnTo>
                  <a:lnTo>
                    <a:pt x="12" y="511"/>
                  </a:lnTo>
                  <a:lnTo>
                    <a:pt x="15" y="511"/>
                  </a:lnTo>
                  <a:lnTo>
                    <a:pt x="30" y="511"/>
                  </a:lnTo>
                  <a:lnTo>
                    <a:pt x="30" y="601"/>
                  </a:lnTo>
                  <a:lnTo>
                    <a:pt x="15" y="601"/>
                  </a:lnTo>
                  <a:lnTo>
                    <a:pt x="12" y="601"/>
                  </a:lnTo>
                  <a:lnTo>
                    <a:pt x="10" y="602"/>
                  </a:lnTo>
                  <a:lnTo>
                    <a:pt x="6" y="603"/>
                  </a:lnTo>
                  <a:lnTo>
                    <a:pt x="4" y="605"/>
                  </a:lnTo>
                  <a:lnTo>
                    <a:pt x="2" y="607"/>
                  </a:lnTo>
                  <a:lnTo>
                    <a:pt x="1" y="610"/>
                  </a:lnTo>
                  <a:lnTo>
                    <a:pt x="0" y="612"/>
                  </a:lnTo>
                  <a:lnTo>
                    <a:pt x="0" y="616"/>
                  </a:lnTo>
                  <a:lnTo>
                    <a:pt x="0" y="735"/>
                  </a:lnTo>
                  <a:lnTo>
                    <a:pt x="0" y="739"/>
                  </a:lnTo>
                  <a:lnTo>
                    <a:pt x="1" y="742"/>
                  </a:lnTo>
                  <a:lnTo>
                    <a:pt x="2" y="744"/>
                  </a:lnTo>
                  <a:lnTo>
                    <a:pt x="4" y="746"/>
                  </a:lnTo>
                  <a:lnTo>
                    <a:pt x="6" y="748"/>
                  </a:lnTo>
                  <a:lnTo>
                    <a:pt x="10" y="749"/>
                  </a:lnTo>
                  <a:lnTo>
                    <a:pt x="12" y="750"/>
                  </a:lnTo>
                  <a:lnTo>
                    <a:pt x="15" y="752"/>
                  </a:lnTo>
                  <a:lnTo>
                    <a:pt x="30" y="750"/>
                  </a:lnTo>
                  <a:lnTo>
                    <a:pt x="30" y="857"/>
                  </a:lnTo>
                  <a:lnTo>
                    <a:pt x="30" y="859"/>
                  </a:lnTo>
                  <a:lnTo>
                    <a:pt x="31" y="862"/>
                  </a:lnTo>
                  <a:lnTo>
                    <a:pt x="33" y="865"/>
                  </a:lnTo>
                  <a:lnTo>
                    <a:pt x="34" y="867"/>
                  </a:lnTo>
                  <a:lnTo>
                    <a:pt x="36" y="868"/>
                  </a:lnTo>
                  <a:lnTo>
                    <a:pt x="40" y="870"/>
                  </a:lnTo>
                  <a:lnTo>
                    <a:pt x="42" y="870"/>
                  </a:lnTo>
                  <a:lnTo>
                    <a:pt x="45" y="872"/>
                  </a:lnTo>
                  <a:lnTo>
                    <a:pt x="406" y="872"/>
                  </a:lnTo>
                  <a:lnTo>
                    <a:pt x="409" y="870"/>
                  </a:lnTo>
                  <a:lnTo>
                    <a:pt x="411" y="870"/>
                  </a:lnTo>
                  <a:lnTo>
                    <a:pt x="415" y="868"/>
                  </a:lnTo>
                  <a:lnTo>
                    <a:pt x="417" y="867"/>
                  </a:lnTo>
                  <a:lnTo>
                    <a:pt x="419" y="865"/>
                  </a:lnTo>
                  <a:lnTo>
                    <a:pt x="420" y="862"/>
                  </a:lnTo>
                  <a:lnTo>
                    <a:pt x="421" y="860"/>
                  </a:lnTo>
                  <a:lnTo>
                    <a:pt x="421" y="857"/>
                  </a:lnTo>
                  <a:lnTo>
                    <a:pt x="421" y="735"/>
                  </a:lnTo>
                  <a:lnTo>
                    <a:pt x="421" y="733"/>
                  </a:lnTo>
                  <a:lnTo>
                    <a:pt x="420" y="730"/>
                  </a:lnTo>
                  <a:lnTo>
                    <a:pt x="419" y="728"/>
                  </a:lnTo>
                  <a:lnTo>
                    <a:pt x="417" y="726"/>
                  </a:lnTo>
                  <a:lnTo>
                    <a:pt x="415" y="724"/>
                  </a:lnTo>
                  <a:lnTo>
                    <a:pt x="411" y="723"/>
                  </a:lnTo>
                  <a:lnTo>
                    <a:pt x="409" y="722"/>
                  </a:lnTo>
                  <a:lnTo>
                    <a:pt x="406" y="720"/>
                  </a:lnTo>
                  <a:lnTo>
                    <a:pt x="391" y="720"/>
                  </a:lnTo>
                  <a:lnTo>
                    <a:pt x="391" y="631"/>
                  </a:lnTo>
                  <a:lnTo>
                    <a:pt x="406" y="631"/>
                  </a:lnTo>
                  <a:lnTo>
                    <a:pt x="409" y="631"/>
                  </a:lnTo>
                  <a:lnTo>
                    <a:pt x="411" y="629"/>
                  </a:lnTo>
                  <a:lnTo>
                    <a:pt x="415" y="628"/>
                  </a:lnTo>
                  <a:lnTo>
                    <a:pt x="417" y="626"/>
                  </a:lnTo>
                  <a:lnTo>
                    <a:pt x="419" y="624"/>
                  </a:lnTo>
                  <a:lnTo>
                    <a:pt x="420" y="622"/>
                  </a:lnTo>
                  <a:lnTo>
                    <a:pt x="421" y="619"/>
                  </a:lnTo>
                  <a:lnTo>
                    <a:pt x="421" y="616"/>
                  </a:lnTo>
                  <a:lnTo>
                    <a:pt x="421" y="496"/>
                  </a:lnTo>
                  <a:lnTo>
                    <a:pt x="421" y="492"/>
                  </a:lnTo>
                  <a:lnTo>
                    <a:pt x="420" y="489"/>
                  </a:lnTo>
                  <a:lnTo>
                    <a:pt x="419" y="487"/>
                  </a:lnTo>
                  <a:lnTo>
                    <a:pt x="417" y="485"/>
                  </a:lnTo>
                  <a:lnTo>
                    <a:pt x="415" y="483"/>
                  </a:lnTo>
                  <a:lnTo>
                    <a:pt x="411" y="482"/>
                  </a:lnTo>
                  <a:lnTo>
                    <a:pt x="409" y="481"/>
                  </a:lnTo>
                  <a:lnTo>
                    <a:pt x="406" y="481"/>
                  </a:lnTo>
                  <a:lnTo>
                    <a:pt x="391" y="481"/>
                  </a:lnTo>
                  <a:lnTo>
                    <a:pt x="391" y="391"/>
                  </a:lnTo>
                  <a:lnTo>
                    <a:pt x="436" y="391"/>
                  </a:lnTo>
                  <a:lnTo>
                    <a:pt x="439" y="389"/>
                  </a:lnTo>
                  <a:lnTo>
                    <a:pt x="442" y="389"/>
                  </a:lnTo>
                  <a:lnTo>
                    <a:pt x="445" y="387"/>
                  </a:lnTo>
                  <a:lnTo>
                    <a:pt x="447" y="386"/>
                  </a:lnTo>
                  <a:lnTo>
                    <a:pt x="449" y="383"/>
                  </a:lnTo>
                  <a:lnTo>
                    <a:pt x="450" y="381"/>
                  </a:lnTo>
                  <a:lnTo>
                    <a:pt x="451" y="378"/>
                  </a:lnTo>
                  <a:lnTo>
                    <a:pt x="451" y="376"/>
                  </a:lnTo>
                  <a:lnTo>
                    <a:pt x="451" y="27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313" name="Google Shape;313;p14"/>
            <p:cNvSpPr/>
            <p:nvPr/>
          </p:nvSpPr>
          <p:spPr>
            <a:xfrm>
              <a:off x="9451975" y="1516063"/>
              <a:ext cx="144463" cy="123825"/>
            </a:xfrm>
            <a:custGeom>
              <a:avLst/>
              <a:gdLst/>
              <a:ahLst/>
              <a:cxnLst/>
              <a:rect l="l" t="t" r="r" b="b"/>
              <a:pathLst>
                <a:path w="451" h="391" extrusionOk="0">
                  <a:moveTo>
                    <a:pt x="421" y="239"/>
                  </a:moveTo>
                  <a:lnTo>
                    <a:pt x="376" y="239"/>
                  </a:lnTo>
                  <a:lnTo>
                    <a:pt x="361" y="239"/>
                  </a:lnTo>
                  <a:lnTo>
                    <a:pt x="361" y="150"/>
                  </a:lnTo>
                  <a:lnTo>
                    <a:pt x="376" y="150"/>
                  </a:lnTo>
                  <a:lnTo>
                    <a:pt x="421" y="150"/>
                  </a:lnTo>
                  <a:lnTo>
                    <a:pt x="421" y="239"/>
                  </a:lnTo>
                  <a:close/>
                  <a:moveTo>
                    <a:pt x="361" y="361"/>
                  </a:moveTo>
                  <a:lnTo>
                    <a:pt x="301" y="361"/>
                  </a:lnTo>
                  <a:lnTo>
                    <a:pt x="301" y="269"/>
                  </a:lnTo>
                  <a:lnTo>
                    <a:pt x="361" y="269"/>
                  </a:lnTo>
                  <a:lnTo>
                    <a:pt x="361" y="361"/>
                  </a:lnTo>
                  <a:close/>
                  <a:moveTo>
                    <a:pt x="30" y="269"/>
                  </a:moveTo>
                  <a:lnTo>
                    <a:pt x="75" y="269"/>
                  </a:lnTo>
                  <a:lnTo>
                    <a:pt x="90" y="269"/>
                  </a:lnTo>
                  <a:lnTo>
                    <a:pt x="90" y="361"/>
                  </a:lnTo>
                  <a:lnTo>
                    <a:pt x="30" y="361"/>
                  </a:lnTo>
                  <a:lnTo>
                    <a:pt x="30" y="269"/>
                  </a:lnTo>
                  <a:close/>
                  <a:moveTo>
                    <a:pt x="90" y="150"/>
                  </a:moveTo>
                  <a:lnTo>
                    <a:pt x="150" y="150"/>
                  </a:lnTo>
                  <a:lnTo>
                    <a:pt x="150" y="239"/>
                  </a:lnTo>
                  <a:lnTo>
                    <a:pt x="90" y="239"/>
                  </a:lnTo>
                  <a:lnTo>
                    <a:pt x="90" y="150"/>
                  </a:lnTo>
                  <a:close/>
                  <a:moveTo>
                    <a:pt x="30" y="30"/>
                  </a:moveTo>
                  <a:lnTo>
                    <a:pt x="90" y="30"/>
                  </a:lnTo>
                  <a:lnTo>
                    <a:pt x="90" y="120"/>
                  </a:lnTo>
                  <a:lnTo>
                    <a:pt x="75" y="120"/>
                  </a:lnTo>
                  <a:lnTo>
                    <a:pt x="30" y="120"/>
                  </a:lnTo>
                  <a:lnTo>
                    <a:pt x="30" y="30"/>
                  </a:lnTo>
                  <a:close/>
                  <a:moveTo>
                    <a:pt x="120" y="120"/>
                  </a:moveTo>
                  <a:lnTo>
                    <a:pt x="120" y="30"/>
                  </a:lnTo>
                  <a:lnTo>
                    <a:pt x="271" y="30"/>
                  </a:lnTo>
                  <a:lnTo>
                    <a:pt x="271" y="120"/>
                  </a:lnTo>
                  <a:lnTo>
                    <a:pt x="120" y="120"/>
                  </a:lnTo>
                  <a:close/>
                  <a:moveTo>
                    <a:pt x="271" y="269"/>
                  </a:moveTo>
                  <a:lnTo>
                    <a:pt x="271" y="361"/>
                  </a:lnTo>
                  <a:lnTo>
                    <a:pt x="120" y="361"/>
                  </a:lnTo>
                  <a:lnTo>
                    <a:pt x="120" y="269"/>
                  </a:lnTo>
                  <a:lnTo>
                    <a:pt x="271" y="269"/>
                  </a:lnTo>
                  <a:close/>
                  <a:moveTo>
                    <a:pt x="181" y="239"/>
                  </a:moveTo>
                  <a:lnTo>
                    <a:pt x="181" y="150"/>
                  </a:lnTo>
                  <a:lnTo>
                    <a:pt x="331" y="150"/>
                  </a:lnTo>
                  <a:lnTo>
                    <a:pt x="331" y="239"/>
                  </a:lnTo>
                  <a:lnTo>
                    <a:pt x="181" y="239"/>
                  </a:lnTo>
                  <a:close/>
                  <a:moveTo>
                    <a:pt x="361" y="120"/>
                  </a:moveTo>
                  <a:lnTo>
                    <a:pt x="301" y="120"/>
                  </a:lnTo>
                  <a:lnTo>
                    <a:pt x="301" y="30"/>
                  </a:lnTo>
                  <a:lnTo>
                    <a:pt x="361" y="30"/>
                  </a:lnTo>
                  <a:lnTo>
                    <a:pt x="361" y="120"/>
                  </a:lnTo>
                  <a:close/>
                  <a:moveTo>
                    <a:pt x="436" y="120"/>
                  </a:moveTo>
                  <a:lnTo>
                    <a:pt x="391" y="120"/>
                  </a:lnTo>
                  <a:lnTo>
                    <a:pt x="391" y="15"/>
                  </a:lnTo>
                  <a:lnTo>
                    <a:pt x="391" y="11"/>
                  </a:lnTo>
                  <a:lnTo>
                    <a:pt x="390" y="8"/>
                  </a:lnTo>
                  <a:lnTo>
                    <a:pt x="389" y="6"/>
                  </a:lnTo>
                  <a:lnTo>
                    <a:pt x="387" y="4"/>
                  </a:lnTo>
                  <a:lnTo>
                    <a:pt x="385" y="2"/>
                  </a:lnTo>
                  <a:lnTo>
                    <a:pt x="381" y="1"/>
                  </a:lnTo>
                  <a:lnTo>
                    <a:pt x="379" y="0"/>
                  </a:lnTo>
                  <a:lnTo>
                    <a:pt x="376" y="0"/>
                  </a:lnTo>
                  <a:lnTo>
                    <a:pt x="15" y="0"/>
                  </a:lnTo>
                  <a:lnTo>
                    <a:pt x="12" y="0"/>
                  </a:lnTo>
                  <a:lnTo>
                    <a:pt x="10" y="1"/>
                  </a:lnTo>
                  <a:lnTo>
                    <a:pt x="6" y="2"/>
                  </a:lnTo>
                  <a:lnTo>
                    <a:pt x="4" y="4"/>
                  </a:lnTo>
                  <a:lnTo>
                    <a:pt x="3" y="6"/>
                  </a:lnTo>
                  <a:lnTo>
                    <a:pt x="1" y="8"/>
                  </a:lnTo>
                  <a:lnTo>
                    <a:pt x="0" y="11"/>
                  </a:lnTo>
                  <a:lnTo>
                    <a:pt x="0" y="15"/>
                  </a:lnTo>
                  <a:lnTo>
                    <a:pt x="0" y="135"/>
                  </a:lnTo>
                  <a:lnTo>
                    <a:pt x="0" y="138"/>
                  </a:lnTo>
                  <a:lnTo>
                    <a:pt x="1" y="141"/>
                  </a:lnTo>
                  <a:lnTo>
                    <a:pt x="3" y="143"/>
                  </a:lnTo>
                  <a:lnTo>
                    <a:pt x="4" y="145"/>
                  </a:lnTo>
                  <a:lnTo>
                    <a:pt x="6" y="147"/>
                  </a:lnTo>
                  <a:lnTo>
                    <a:pt x="10" y="148"/>
                  </a:lnTo>
                  <a:lnTo>
                    <a:pt x="12" y="150"/>
                  </a:lnTo>
                  <a:lnTo>
                    <a:pt x="15" y="150"/>
                  </a:lnTo>
                  <a:lnTo>
                    <a:pt x="60" y="150"/>
                  </a:lnTo>
                  <a:lnTo>
                    <a:pt x="60" y="239"/>
                  </a:lnTo>
                  <a:lnTo>
                    <a:pt x="15" y="239"/>
                  </a:lnTo>
                  <a:lnTo>
                    <a:pt x="12" y="241"/>
                  </a:lnTo>
                  <a:lnTo>
                    <a:pt x="10" y="241"/>
                  </a:lnTo>
                  <a:lnTo>
                    <a:pt x="6" y="243"/>
                  </a:lnTo>
                  <a:lnTo>
                    <a:pt x="4" y="245"/>
                  </a:lnTo>
                  <a:lnTo>
                    <a:pt x="3" y="247"/>
                  </a:lnTo>
                  <a:lnTo>
                    <a:pt x="1" y="249"/>
                  </a:lnTo>
                  <a:lnTo>
                    <a:pt x="0" y="252"/>
                  </a:lnTo>
                  <a:lnTo>
                    <a:pt x="0" y="254"/>
                  </a:lnTo>
                  <a:lnTo>
                    <a:pt x="0" y="376"/>
                  </a:lnTo>
                  <a:lnTo>
                    <a:pt x="0" y="378"/>
                  </a:lnTo>
                  <a:lnTo>
                    <a:pt x="1" y="381"/>
                  </a:lnTo>
                  <a:lnTo>
                    <a:pt x="3" y="384"/>
                  </a:lnTo>
                  <a:lnTo>
                    <a:pt x="4" y="386"/>
                  </a:lnTo>
                  <a:lnTo>
                    <a:pt x="6" y="387"/>
                  </a:lnTo>
                  <a:lnTo>
                    <a:pt x="10" y="389"/>
                  </a:lnTo>
                  <a:lnTo>
                    <a:pt x="12" y="389"/>
                  </a:lnTo>
                  <a:lnTo>
                    <a:pt x="15" y="391"/>
                  </a:lnTo>
                  <a:lnTo>
                    <a:pt x="376" y="391"/>
                  </a:lnTo>
                  <a:lnTo>
                    <a:pt x="379" y="389"/>
                  </a:lnTo>
                  <a:lnTo>
                    <a:pt x="381" y="389"/>
                  </a:lnTo>
                  <a:lnTo>
                    <a:pt x="385" y="387"/>
                  </a:lnTo>
                  <a:lnTo>
                    <a:pt x="387" y="386"/>
                  </a:lnTo>
                  <a:lnTo>
                    <a:pt x="389" y="384"/>
                  </a:lnTo>
                  <a:lnTo>
                    <a:pt x="390" y="381"/>
                  </a:lnTo>
                  <a:lnTo>
                    <a:pt x="391" y="379"/>
                  </a:lnTo>
                  <a:lnTo>
                    <a:pt x="391" y="376"/>
                  </a:lnTo>
                  <a:lnTo>
                    <a:pt x="391" y="269"/>
                  </a:lnTo>
                  <a:lnTo>
                    <a:pt x="436" y="269"/>
                  </a:lnTo>
                  <a:lnTo>
                    <a:pt x="439" y="269"/>
                  </a:lnTo>
                  <a:lnTo>
                    <a:pt x="442" y="268"/>
                  </a:lnTo>
                  <a:lnTo>
                    <a:pt x="445" y="267"/>
                  </a:lnTo>
                  <a:lnTo>
                    <a:pt x="447" y="265"/>
                  </a:lnTo>
                  <a:lnTo>
                    <a:pt x="449" y="263"/>
                  </a:lnTo>
                  <a:lnTo>
                    <a:pt x="450" y="261"/>
                  </a:lnTo>
                  <a:lnTo>
                    <a:pt x="451" y="258"/>
                  </a:lnTo>
                  <a:lnTo>
                    <a:pt x="451" y="254"/>
                  </a:lnTo>
                  <a:lnTo>
                    <a:pt x="451" y="135"/>
                  </a:lnTo>
                  <a:lnTo>
                    <a:pt x="451" y="131"/>
                  </a:lnTo>
                  <a:lnTo>
                    <a:pt x="450" y="129"/>
                  </a:lnTo>
                  <a:lnTo>
                    <a:pt x="449" y="126"/>
                  </a:lnTo>
                  <a:lnTo>
                    <a:pt x="447" y="124"/>
                  </a:lnTo>
                  <a:lnTo>
                    <a:pt x="445" y="123"/>
                  </a:lnTo>
                  <a:lnTo>
                    <a:pt x="442" y="121"/>
                  </a:lnTo>
                  <a:lnTo>
                    <a:pt x="439" y="120"/>
                  </a:lnTo>
                  <a:lnTo>
                    <a:pt x="436" y="120"/>
                  </a:lnTo>
                  <a:lnTo>
                    <a:pt x="436" y="12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grpSp>
      <p:pic>
        <p:nvPicPr>
          <p:cNvPr id="314" name="Google Shape;314;p14"/>
          <p:cNvPicPr preferRelativeResize="0"/>
          <p:nvPr/>
        </p:nvPicPr>
        <p:blipFill>
          <a:blip r:embed="rId3">
            <a:alphaModFix/>
          </a:blip>
          <a:stretch>
            <a:fillRect/>
          </a:stretch>
        </p:blipFill>
        <p:spPr>
          <a:xfrm>
            <a:off x="8424000" y="3259950"/>
            <a:ext cx="400050" cy="400050"/>
          </a:xfrm>
          <a:prstGeom prst="rect">
            <a:avLst/>
          </a:prstGeom>
          <a:noFill/>
          <a:ln>
            <a:noFill/>
          </a:ln>
        </p:spPr>
      </p:pic>
      <p:sp>
        <p:nvSpPr>
          <p:cNvPr id="315" name="Google Shape;315;p14"/>
          <p:cNvSpPr txBox="1"/>
          <p:nvPr/>
        </p:nvSpPr>
        <p:spPr>
          <a:xfrm>
            <a:off x="1284175" y="2122725"/>
            <a:ext cx="3000000" cy="861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ctr" rtl="0">
              <a:spcBef>
                <a:spcPts val="500"/>
              </a:spcBef>
              <a:spcAft>
                <a:spcPts val="0"/>
              </a:spcAft>
              <a:buClr>
                <a:srgbClr val="000000"/>
              </a:buClr>
              <a:buFont typeface="Arial"/>
              <a:buNone/>
            </a:pPr>
            <a:r>
              <a:rPr lang="it" sz="1100">
                <a:latin typeface="Rockwell"/>
                <a:ea typeface="Rockwell"/>
                <a:cs typeface="Rockwell"/>
                <a:sym typeface="Rockwell"/>
              </a:rPr>
              <a:t>Italy has been characterized historically by instability at the political level and by an inefficient judgement system. Factors that hinder </a:t>
            </a:r>
            <a:r>
              <a:rPr lang="it" sz="1100" b="1">
                <a:latin typeface="Rockwell"/>
                <a:ea typeface="Rockwell"/>
                <a:cs typeface="Rockwell"/>
                <a:sym typeface="Rockwell"/>
              </a:rPr>
              <a:t>foreign investment</a:t>
            </a:r>
            <a:endParaRPr sz="1100" b="1">
              <a:latin typeface="Rockwell"/>
              <a:ea typeface="Rockwell"/>
              <a:cs typeface="Rockwell"/>
              <a:sym typeface="Rockwell"/>
            </a:endParaRPr>
          </a:p>
        </p:txBody>
      </p:sp>
      <p:sp>
        <p:nvSpPr>
          <p:cNvPr id="316" name="Google Shape;316;p14"/>
          <p:cNvSpPr txBox="1"/>
          <p:nvPr/>
        </p:nvSpPr>
        <p:spPr>
          <a:xfrm>
            <a:off x="4859825" y="3539725"/>
            <a:ext cx="3000000" cy="861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Clr>
                <a:srgbClr val="000000"/>
              </a:buClr>
              <a:buFont typeface="Arial"/>
              <a:buNone/>
            </a:pPr>
            <a:r>
              <a:rPr lang="it" sz="1100">
                <a:latin typeface="Rockwell"/>
                <a:ea typeface="Rockwell"/>
                <a:cs typeface="Rockwell"/>
                <a:sym typeface="Rockwell"/>
              </a:rPr>
              <a:t>Italy’s </a:t>
            </a:r>
            <a:r>
              <a:rPr lang="it" sz="1100" b="1">
                <a:latin typeface="Rockwell"/>
                <a:ea typeface="Rockwell"/>
                <a:cs typeface="Rockwell"/>
                <a:sym typeface="Rockwell"/>
              </a:rPr>
              <a:t>human capital </a:t>
            </a:r>
            <a:r>
              <a:rPr lang="it" sz="1100">
                <a:latin typeface="Rockwell"/>
                <a:ea typeface="Rockwell"/>
                <a:cs typeface="Rockwell"/>
                <a:sym typeface="Rockwell"/>
              </a:rPr>
              <a:t>is lower in quality compared to other countries.  Returns to education are relatively low in Italy as well as education in general.</a:t>
            </a:r>
            <a:endParaRPr sz="1500">
              <a:latin typeface="Nunito"/>
              <a:ea typeface="Nunito"/>
              <a:cs typeface="Nunito"/>
              <a:sym typeface="Nunito"/>
            </a:endParaRPr>
          </a:p>
        </p:txBody>
      </p:sp>
      <p:sp>
        <p:nvSpPr>
          <p:cNvPr id="317" name="Google Shape;317;p14"/>
          <p:cNvSpPr txBox="1"/>
          <p:nvPr/>
        </p:nvSpPr>
        <p:spPr>
          <a:xfrm>
            <a:off x="449850" y="930050"/>
            <a:ext cx="8244300" cy="7620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ctr" rtl="0">
              <a:spcBef>
                <a:spcPts val="500"/>
              </a:spcBef>
              <a:spcAft>
                <a:spcPts val="0"/>
              </a:spcAft>
              <a:buClr>
                <a:srgbClr val="000000"/>
              </a:buClr>
              <a:buFont typeface="Arial"/>
              <a:buNone/>
            </a:pPr>
            <a:r>
              <a:rPr lang="it" sz="1250">
                <a:latin typeface="Rockwell"/>
                <a:ea typeface="Rockwell"/>
                <a:cs typeface="Rockwell"/>
                <a:sym typeface="Rockwell"/>
              </a:rPr>
              <a:t>After WWII Italy went through a period of intense development like many other countries after the conflict. However, for the last 30 years its growth speed has slowed down. Indeed, average real wages in Italy have not grown in the years ranging from 1991 to 2021 (OECD).</a:t>
            </a:r>
            <a:endParaRPr>
              <a:latin typeface="Nunito"/>
              <a:ea typeface="Nunito"/>
              <a:cs typeface="Nunito"/>
              <a:sym typeface="Nunito"/>
            </a:endParaRPr>
          </a:p>
        </p:txBody>
      </p:sp>
      <p:sp>
        <p:nvSpPr>
          <p:cNvPr id="318" name="Google Shape;318;p14"/>
          <p:cNvSpPr txBox="1"/>
          <p:nvPr/>
        </p:nvSpPr>
        <p:spPr>
          <a:xfrm>
            <a:off x="1284175" y="3499925"/>
            <a:ext cx="3000000" cy="13698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it" sz="1100">
                <a:latin typeface="Rockwell"/>
                <a:ea typeface="Rockwell"/>
                <a:cs typeface="Rockwell"/>
                <a:sym typeface="Rockwell"/>
              </a:rPr>
              <a:t>Italy has been technologically and physically </a:t>
            </a:r>
            <a:r>
              <a:rPr lang="it" sz="1100" b="1">
                <a:latin typeface="Rockwell"/>
                <a:ea typeface="Rockwell"/>
                <a:cs typeface="Rockwell"/>
                <a:sym typeface="Rockwell"/>
              </a:rPr>
              <a:t>aging</a:t>
            </a:r>
            <a:r>
              <a:rPr lang="it" sz="1100">
                <a:latin typeface="Rockwell"/>
                <a:ea typeface="Rockwell"/>
                <a:cs typeface="Rockwell"/>
                <a:sym typeface="Rockwell"/>
              </a:rPr>
              <a:t> for some decades being unable to keep pace with the competitive global economy. Moreover, according to literature, higher productivity and wages are linked to </a:t>
            </a:r>
            <a:r>
              <a:rPr lang="it" sz="1100" b="1">
                <a:latin typeface="Rockwell"/>
                <a:ea typeface="Rockwell"/>
                <a:cs typeface="Rockwell"/>
                <a:sym typeface="Rockwell"/>
              </a:rPr>
              <a:t>firm size</a:t>
            </a:r>
            <a:r>
              <a:rPr lang="it" sz="1100">
                <a:latin typeface="Rockwell"/>
                <a:ea typeface="Rockwell"/>
                <a:cs typeface="Rockwell"/>
                <a:sym typeface="Rockwell"/>
              </a:rPr>
              <a:t>, Italy has a large share of small-medium firms </a:t>
            </a:r>
            <a:endParaRPr sz="1100">
              <a:latin typeface="Rockwell"/>
              <a:ea typeface="Rockwell"/>
              <a:cs typeface="Rockwell"/>
              <a:sym typeface="Rockwell"/>
            </a:endParaRPr>
          </a:p>
        </p:txBody>
      </p:sp>
      <p:sp>
        <p:nvSpPr>
          <p:cNvPr id="319" name="Google Shape;319;p14"/>
          <p:cNvSpPr txBox="1"/>
          <p:nvPr/>
        </p:nvSpPr>
        <p:spPr>
          <a:xfrm>
            <a:off x="4859700" y="2122725"/>
            <a:ext cx="3000000" cy="10314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it" sz="1100" b="1">
                <a:latin typeface="Rockwell"/>
                <a:ea typeface="Rockwell"/>
                <a:cs typeface="Rockwell"/>
                <a:sym typeface="Rockwell"/>
              </a:rPr>
              <a:t>NEETs </a:t>
            </a:r>
            <a:r>
              <a:rPr lang="it" sz="1100">
                <a:latin typeface="Rockwell"/>
                <a:ea typeface="Rockwell"/>
                <a:cs typeface="Rockwell"/>
                <a:sym typeface="Rockwell"/>
              </a:rPr>
              <a:t>in Italy are 20% - more than double the average of OECD countries.</a:t>
            </a:r>
            <a:endParaRPr sz="1100">
              <a:latin typeface="Rockwell"/>
              <a:ea typeface="Rockwell"/>
              <a:cs typeface="Rockwell"/>
              <a:sym typeface="Rockwell"/>
            </a:endParaRPr>
          </a:p>
          <a:p>
            <a:pPr marL="0" lvl="0" indent="0" algn="ctr" rtl="0">
              <a:spcBef>
                <a:spcPts val="0"/>
              </a:spcBef>
              <a:spcAft>
                <a:spcPts val="0"/>
              </a:spcAft>
              <a:buNone/>
            </a:pPr>
            <a:r>
              <a:rPr lang="it" sz="1100">
                <a:latin typeface="Rockwell"/>
                <a:ea typeface="Rockwell"/>
                <a:cs typeface="Rockwell"/>
                <a:sym typeface="Rockwell"/>
              </a:rPr>
              <a:t>Given work expectations, Italian children are at elevated risk for underperforming in school or even dropping out of school</a:t>
            </a:r>
            <a:r>
              <a:rPr lang="it" sz="1100">
                <a:solidFill>
                  <a:schemeClr val="lt1"/>
                </a:solidFill>
                <a:latin typeface="Rockwell"/>
                <a:ea typeface="Rockwell"/>
                <a:cs typeface="Rockwell"/>
                <a:sym typeface="Rockwell"/>
              </a:rPr>
              <a:t>. </a:t>
            </a:r>
            <a:endParaRPr sz="1100">
              <a:solidFill>
                <a:schemeClr val="lt1"/>
              </a:solidFill>
              <a:latin typeface="Rockwell"/>
              <a:ea typeface="Rockwell"/>
              <a:cs typeface="Rockwell"/>
              <a:sym typeface="Rockwell"/>
            </a:endParaRPr>
          </a:p>
        </p:txBody>
      </p:sp>
      <p:sp>
        <p:nvSpPr>
          <p:cNvPr id="320" name="Google Shape;320;p14"/>
          <p:cNvSpPr/>
          <p:nvPr/>
        </p:nvSpPr>
        <p:spPr>
          <a:xfrm>
            <a:off x="1898287" y="1906140"/>
            <a:ext cx="1771800" cy="1335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POLITICAL REASON</a:t>
            </a:r>
            <a:endParaRPr sz="1400">
              <a:solidFill>
                <a:schemeClr val="lt1"/>
              </a:solidFill>
              <a:latin typeface="Rockwell"/>
              <a:ea typeface="Rockwell"/>
              <a:cs typeface="Rockwell"/>
              <a:sym typeface="Rockwell"/>
            </a:endParaRPr>
          </a:p>
        </p:txBody>
      </p:sp>
      <p:sp>
        <p:nvSpPr>
          <p:cNvPr id="321" name="Google Shape;321;p14"/>
          <p:cNvSpPr/>
          <p:nvPr/>
        </p:nvSpPr>
        <p:spPr>
          <a:xfrm>
            <a:off x="1898287" y="3280177"/>
            <a:ext cx="1771800" cy="1335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ECONOMIC REASON</a:t>
            </a:r>
            <a:endParaRPr sz="1400">
              <a:solidFill>
                <a:schemeClr val="lt1"/>
              </a:solidFill>
              <a:latin typeface="Rockwell"/>
              <a:ea typeface="Rockwell"/>
              <a:cs typeface="Rockwell"/>
              <a:sym typeface="Rockwell"/>
            </a:endParaRPr>
          </a:p>
        </p:txBody>
      </p:sp>
      <p:sp>
        <p:nvSpPr>
          <p:cNvPr id="322" name="Google Shape;322;p14"/>
          <p:cNvSpPr/>
          <p:nvPr/>
        </p:nvSpPr>
        <p:spPr>
          <a:xfrm>
            <a:off x="5219525" y="1906138"/>
            <a:ext cx="2280600" cy="1335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it" sz="1200">
                <a:latin typeface="Rockwell"/>
                <a:ea typeface="Rockwell"/>
                <a:cs typeface="Rockwell"/>
                <a:sym typeface="Rockwell"/>
              </a:rPr>
              <a:t>LOSS OF YOUNG POTENTIAL</a:t>
            </a:r>
            <a:endParaRPr sz="1400">
              <a:solidFill>
                <a:schemeClr val="lt1"/>
              </a:solidFill>
              <a:latin typeface="Rockwell"/>
              <a:ea typeface="Rockwell"/>
              <a:cs typeface="Rockwell"/>
              <a:sym typeface="Rockwell"/>
            </a:endParaRPr>
          </a:p>
        </p:txBody>
      </p:sp>
      <p:sp>
        <p:nvSpPr>
          <p:cNvPr id="323" name="Google Shape;323;p14"/>
          <p:cNvSpPr/>
          <p:nvPr/>
        </p:nvSpPr>
        <p:spPr>
          <a:xfrm>
            <a:off x="5473812" y="3280165"/>
            <a:ext cx="1771800" cy="1335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SOCIAL</a:t>
            </a:r>
            <a:endParaRPr sz="1400">
              <a:solidFill>
                <a:schemeClr val="lt1"/>
              </a:solidFill>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7"/>
        <p:cNvGrpSpPr/>
        <p:nvPr/>
      </p:nvGrpSpPr>
      <p:grpSpPr>
        <a:xfrm>
          <a:off x="0" y="0"/>
          <a:ext cx="0" cy="0"/>
          <a:chOff x="0" y="0"/>
          <a:chExt cx="0" cy="0"/>
        </a:xfrm>
      </p:grpSpPr>
      <p:sp>
        <p:nvSpPr>
          <p:cNvPr id="328" name="Google Shape;328;p15"/>
          <p:cNvSpPr txBox="1"/>
          <p:nvPr/>
        </p:nvSpPr>
        <p:spPr>
          <a:xfrm>
            <a:off x="464001" y="60675"/>
            <a:ext cx="8420100" cy="354000"/>
          </a:xfrm>
          <a:prstGeom prst="rect">
            <a:avLst/>
          </a:prstGeom>
          <a:solidFill>
            <a:srgbClr val="D9EAD3"/>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Font typeface="Arial"/>
              <a:buNone/>
            </a:pPr>
            <a:r>
              <a:rPr lang="it" sz="2300">
                <a:latin typeface="Rockwell"/>
                <a:ea typeface="Rockwell"/>
                <a:cs typeface="Rockwell"/>
                <a:sym typeface="Rockwell"/>
              </a:rPr>
              <a:t>DEPENDENT VARIABLES</a:t>
            </a:r>
            <a:endParaRPr sz="2300">
              <a:latin typeface="Rockwell"/>
              <a:ea typeface="Rockwell"/>
              <a:cs typeface="Rockwell"/>
              <a:sym typeface="Rockwell"/>
            </a:endParaRPr>
          </a:p>
        </p:txBody>
      </p:sp>
      <p:sp>
        <p:nvSpPr>
          <p:cNvPr id="329" name="Google Shape;329;p15"/>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it" sz="900">
                <a:solidFill>
                  <a:schemeClr val="dk2"/>
                </a:solidFill>
                <a:latin typeface="Nunito"/>
                <a:ea typeface="Nunito"/>
                <a:cs typeface="Nunito"/>
                <a:sym typeface="Nunito"/>
              </a:rPr>
              <a:t>3</a:t>
            </a:fld>
            <a:endParaRPr sz="900">
              <a:solidFill>
                <a:schemeClr val="dk2"/>
              </a:solidFill>
              <a:latin typeface="Nunito"/>
              <a:ea typeface="Nunito"/>
              <a:cs typeface="Nunito"/>
              <a:sym typeface="Nunito"/>
            </a:endParaRPr>
          </a:p>
        </p:txBody>
      </p:sp>
      <p:pic>
        <p:nvPicPr>
          <p:cNvPr id="330" name="Google Shape;330;p15"/>
          <p:cNvPicPr preferRelativeResize="0"/>
          <p:nvPr/>
        </p:nvPicPr>
        <p:blipFill>
          <a:blip r:embed="rId3">
            <a:alphaModFix/>
          </a:blip>
          <a:stretch>
            <a:fillRect/>
          </a:stretch>
        </p:blipFill>
        <p:spPr>
          <a:xfrm>
            <a:off x="3098675" y="2748050"/>
            <a:ext cx="2887424" cy="2071515"/>
          </a:xfrm>
          <a:prstGeom prst="rect">
            <a:avLst/>
          </a:prstGeom>
          <a:noFill/>
          <a:ln>
            <a:noFill/>
          </a:ln>
        </p:spPr>
      </p:pic>
      <p:pic>
        <p:nvPicPr>
          <p:cNvPr id="331" name="Google Shape;331;p15"/>
          <p:cNvPicPr preferRelativeResize="0"/>
          <p:nvPr/>
        </p:nvPicPr>
        <p:blipFill>
          <a:blip r:embed="rId4">
            <a:alphaModFix/>
          </a:blip>
          <a:stretch>
            <a:fillRect/>
          </a:stretch>
        </p:blipFill>
        <p:spPr>
          <a:xfrm>
            <a:off x="104320" y="2759725"/>
            <a:ext cx="2887416" cy="2048176"/>
          </a:xfrm>
          <a:prstGeom prst="rect">
            <a:avLst/>
          </a:prstGeom>
          <a:noFill/>
          <a:ln>
            <a:noFill/>
          </a:ln>
        </p:spPr>
      </p:pic>
      <p:pic>
        <p:nvPicPr>
          <p:cNvPr id="332" name="Google Shape;332;p15"/>
          <p:cNvPicPr preferRelativeResize="0"/>
          <p:nvPr/>
        </p:nvPicPr>
        <p:blipFill>
          <a:blip r:embed="rId5">
            <a:alphaModFix/>
          </a:blip>
          <a:stretch>
            <a:fillRect/>
          </a:stretch>
        </p:blipFill>
        <p:spPr>
          <a:xfrm>
            <a:off x="6093062" y="2748050"/>
            <a:ext cx="2906689" cy="2071525"/>
          </a:xfrm>
          <a:prstGeom prst="rect">
            <a:avLst/>
          </a:prstGeom>
          <a:noFill/>
          <a:ln>
            <a:noFill/>
          </a:ln>
        </p:spPr>
      </p:pic>
      <p:sp>
        <p:nvSpPr>
          <p:cNvPr id="333" name="Google Shape;333;p15"/>
          <p:cNvSpPr txBox="1"/>
          <p:nvPr/>
        </p:nvSpPr>
        <p:spPr>
          <a:xfrm>
            <a:off x="739200" y="520663"/>
            <a:ext cx="7665600" cy="5487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it" sz="1100">
                <a:latin typeface="Rockwell"/>
                <a:ea typeface="Rockwell"/>
                <a:cs typeface="Rockwell"/>
                <a:sym typeface="Rockwell"/>
              </a:rPr>
              <a:t>Since we have strange frequencies  for income values, we decided to remove values below 10.000</a:t>
            </a:r>
            <a:endParaRPr sz="1100">
              <a:latin typeface="Rockwell"/>
              <a:ea typeface="Rockwell"/>
              <a:cs typeface="Rockwell"/>
              <a:sym typeface="Rockwell"/>
            </a:endParaRPr>
          </a:p>
          <a:p>
            <a:pPr marL="0" lvl="0" indent="0" algn="ctr" rtl="0">
              <a:lnSpc>
                <a:spcPct val="115000"/>
              </a:lnSpc>
              <a:spcBef>
                <a:spcPts val="0"/>
              </a:spcBef>
              <a:spcAft>
                <a:spcPts val="0"/>
              </a:spcAft>
              <a:buNone/>
            </a:pPr>
            <a:r>
              <a:rPr lang="it" sz="1100">
                <a:latin typeface="Rockwell"/>
                <a:ea typeface="Rockwell"/>
                <a:cs typeface="Rockwell"/>
                <a:sym typeface="Rockwell"/>
              </a:rPr>
              <a:t>for all the three variables. We adjusted for Real GDP the variables “New Wage” and “Income”.</a:t>
            </a:r>
            <a:endParaRPr sz="1100">
              <a:latin typeface="Rockwell"/>
              <a:ea typeface="Rockwell"/>
              <a:cs typeface="Rockwell"/>
              <a:sym typeface="Rockwell"/>
            </a:endParaRPr>
          </a:p>
        </p:txBody>
      </p:sp>
      <p:sp>
        <p:nvSpPr>
          <p:cNvPr id="334" name="Google Shape;334;p15"/>
          <p:cNvSpPr txBox="1"/>
          <p:nvPr/>
        </p:nvSpPr>
        <p:spPr>
          <a:xfrm>
            <a:off x="464000" y="1414825"/>
            <a:ext cx="2442000" cy="6927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it" sz="1100">
                <a:latin typeface="Rockwell"/>
                <a:ea typeface="Rockwell"/>
                <a:cs typeface="Rockwell"/>
                <a:sym typeface="Rockwell"/>
              </a:rPr>
              <a:t>We only selected people below 30 years because of the high amount of NEETs in Italy</a:t>
            </a:r>
            <a:endParaRPr sz="1100">
              <a:latin typeface="Rockwell"/>
              <a:ea typeface="Rockwell"/>
              <a:cs typeface="Rockwell"/>
              <a:sym typeface="Rockwell"/>
            </a:endParaRPr>
          </a:p>
        </p:txBody>
      </p:sp>
      <p:sp>
        <p:nvSpPr>
          <p:cNvPr id="335" name="Google Shape;335;p15"/>
          <p:cNvSpPr txBox="1"/>
          <p:nvPr/>
        </p:nvSpPr>
        <p:spPr>
          <a:xfrm>
            <a:off x="3344450" y="1414825"/>
            <a:ext cx="2659200" cy="6927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it" sz="1100">
                <a:latin typeface="Rockwell"/>
                <a:ea typeface="Rockwell"/>
                <a:cs typeface="Rockwell"/>
                <a:sym typeface="Rockwell"/>
              </a:rPr>
              <a:t>We chose to remove people that never changed jobs and that stayed in the dataset for more than 3 years</a:t>
            </a:r>
            <a:endParaRPr sz="1100">
              <a:latin typeface="Rockwell"/>
              <a:ea typeface="Rockwell"/>
              <a:cs typeface="Rockwell"/>
              <a:sym typeface="Rockwell"/>
            </a:endParaRPr>
          </a:p>
        </p:txBody>
      </p:sp>
      <p:sp>
        <p:nvSpPr>
          <p:cNvPr id="336" name="Google Shape;336;p15"/>
          <p:cNvSpPr txBox="1"/>
          <p:nvPr/>
        </p:nvSpPr>
        <p:spPr>
          <a:xfrm>
            <a:off x="6358675" y="1499575"/>
            <a:ext cx="2516100" cy="523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it" sz="1100">
                <a:latin typeface="Rockwell"/>
                <a:ea typeface="Rockwell"/>
                <a:cs typeface="Rockwell"/>
                <a:sym typeface="Rockwell"/>
              </a:rPr>
              <a:t>We decided to maintain people that remained for more than 3 years</a:t>
            </a:r>
            <a:endParaRPr sz="1100">
              <a:latin typeface="Rockwell"/>
              <a:ea typeface="Rockwell"/>
              <a:cs typeface="Rockwell"/>
              <a:sym typeface="Rockwell"/>
            </a:endParaRPr>
          </a:p>
        </p:txBody>
      </p:sp>
      <p:sp>
        <p:nvSpPr>
          <p:cNvPr id="337" name="Google Shape;337;p15"/>
          <p:cNvSpPr/>
          <p:nvPr/>
        </p:nvSpPr>
        <p:spPr>
          <a:xfrm>
            <a:off x="740087" y="1175340"/>
            <a:ext cx="1771800" cy="1335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FIRST WAGE</a:t>
            </a:r>
            <a:endParaRPr sz="1400">
              <a:solidFill>
                <a:schemeClr val="lt1"/>
              </a:solidFill>
              <a:latin typeface="Rockwell"/>
              <a:ea typeface="Rockwell"/>
              <a:cs typeface="Rockwell"/>
              <a:sym typeface="Rockwell"/>
            </a:endParaRPr>
          </a:p>
        </p:txBody>
      </p:sp>
      <p:sp>
        <p:nvSpPr>
          <p:cNvPr id="338" name="Google Shape;338;p15"/>
          <p:cNvSpPr/>
          <p:nvPr/>
        </p:nvSpPr>
        <p:spPr>
          <a:xfrm>
            <a:off x="3712137" y="1175340"/>
            <a:ext cx="1771800" cy="1335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NEW WAGE</a:t>
            </a:r>
            <a:endParaRPr sz="1400">
              <a:solidFill>
                <a:schemeClr val="lt1"/>
              </a:solidFill>
              <a:latin typeface="Rockwell"/>
              <a:ea typeface="Rockwell"/>
              <a:cs typeface="Rockwell"/>
              <a:sym typeface="Rockwell"/>
            </a:endParaRPr>
          </a:p>
        </p:txBody>
      </p:sp>
      <p:sp>
        <p:nvSpPr>
          <p:cNvPr id="339" name="Google Shape;339;p15"/>
          <p:cNvSpPr/>
          <p:nvPr/>
        </p:nvSpPr>
        <p:spPr>
          <a:xfrm>
            <a:off x="6730837" y="1175340"/>
            <a:ext cx="1771800" cy="1335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INCOME</a:t>
            </a:r>
            <a:endParaRPr sz="1400">
              <a:solidFill>
                <a:schemeClr val="lt1"/>
              </a:solidFill>
              <a:latin typeface="Rockwell"/>
              <a:ea typeface="Rockwell"/>
              <a:cs typeface="Rockwell"/>
              <a:sym typeface="Rockwell"/>
            </a:endParaRPr>
          </a:p>
        </p:txBody>
      </p:sp>
      <p:sp>
        <p:nvSpPr>
          <p:cNvPr id="340" name="Google Shape;340;p15"/>
          <p:cNvSpPr/>
          <p:nvPr/>
        </p:nvSpPr>
        <p:spPr>
          <a:xfrm>
            <a:off x="104276" y="2452975"/>
            <a:ext cx="2887500" cy="133500"/>
          </a:xfrm>
          <a:prstGeom prst="roundRect">
            <a:avLst>
              <a:gd name="adj" fmla="val 50000"/>
            </a:avLst>
          </a:prstGeom>
          <a:solidFill>
            <a:srgbClr val="EAF1DD"/>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HISTOGRAM OF FIRST WAGE</a:t>
            </a:r>
            <a:endParaRPr sz="1400">
              <a:solidFill>
                <a:schemeClr val="lt1"/>
              </a:solidFill>
              <a:latin typeface="Rockwell"/>
              <a:ea typeface="Rockwell"/>
              <a:cs typeface="Rockwell"/>
              <a:sym typeface="Rockwell"/>
            </a:endParaRPr>
          </a:p>
        </p:txBody>
      </p:sp>
      <p:sp>
        <p:nvSpPr>
          <p:cNvPr id="341" name="Google Shape;341;p15"/>
          <p:cNvSpPr/>
          <p:nvPr/>
        </p:nvSpPr>
        <p:spPr>
          <a:xfrm>
            <a:off x="3313950" y="2452975"/>
            <a:ext cx="2516100" cy="133500"/>
          </a:xfrm>
          <a:prstGeom prst="roundRect">
            <a:avLst>
              <a:gd name="adj" fmla="val 50000"/>
            </a:avLst>
          </a:prstGeom>
          <a:solidFill>
            <a:srgbClr val="EAF1DD"/>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HISTOGRAM OF NEW WAGE</a:t>
            </a:r>
            <a:endParaRPr sz="1400">
              <a:solidFill>
                <a:schemeClr val="lt1"/>
              </a:solidFill>
              <a:latin typeface="Rockwell"/>
              <a:ea typeface="Rockwell"/>
              <a:cs typeface="Rockwell"/>
              <a:sym typeface="Rockwell"/>
            </a:endParaRPr>
          </a:p>
        </p:txBody>
      </p:sp>
      <p:sp>
        <p:nvSpPr>
          <p:cNvPr id="342" name="Google Shape;342;p15"/>
          <p:cNvSpPr/>
          <p:nvPr/>
        </p:nvSpPr>
        <p:spPr>
          <a:xfrm>
            <a:off x="6216801" y="2452975"/>
            <a:ext cx="2659200" cy="133500"/>
          </a:xfrm>
          <a:prstGeom prst="roundRect">
            <a:avLst>
              <a:gd name="adj" fmla="val 50000"/>
            </a:avLst>
          </a:prstGeom>
          <a:solidFill>
            <a:srgbClr val="EAF1DD"/>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HISTOGRAM OF INCOME</a:t>
            </a:r>
            <a:endParaRPr sz="1400">
              <a:solidFill>
                <a:schemeClr val="lt1"/>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6"/>
          <p:cNvSpPr txBox="1"/>
          <p:nvPr/>
        </p:nvSpPr>
        <p:spPr>
          <a:xfrm>
            <a:off x="405176" y="198150"/>
            <a:ext cx="8420100" cy="401700"/>
          </a:xfrm>
          <a:prstGeom prst="rect">
            <a:avLst/>
          </a:prstGeom>
          <a:solidFill>
            <a:srgbClr val="D9EAD3"/>
          </a:solid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7F7F7F"/>
              </a:buClr>
              <a:buSzPts val="3300"/>
              <a:buFont typeface="Arial"/>
              <a:buNone/>
            </a:pPr>
            <a:r>
              <a:rPr lang="it" sz="2900">
                <a:latin typeface="Rockwell"/>
                <a:ea typeface="Rockwell"/>
                <a:cs typeface="Rockwell"/>
                <a:sym typeface="Rockwell"/>
              </a:rPr>
              <a:t>METHODOLOGY</a:t>
            </a:r>
            <a:endParaRPr sz="700">
              <a:latin typeface="Rockwell"/>
              <a:ea typeface="Rockwell"/>
              <a:cs typeface="Rockwell"/>
              <a:sym typeface="Rockwell"/>
            </a:endParaRPr>
          </a:p>
        </p:txBody>
      </p:sp>
      <p:sp>
        <p:nvSpPr>
          <p:cNvPr id="348" name="Google Shape;348;p16"/>
          <p:cNvSpPr/>
          <p:nvPr/>
        </p:nvSpPr>
        <p:spPr>
          <a:xfrm>
            <a:off x="974736" y="1599138"/>
            <a:ext cx="105300" cy="656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349" name="Google Shape;349;p16"/>
          <p:cNvSpPr/>
          <p:nvPr/>
        </p:nvSpPr>
        <p:spPr>
          <a:xfrm>
            <a:off x="1080304" y="1599138"/>
            <a:ext cx="2157600" cy="656100"/>
          </a:xfrm>
          <a:prstGeom prst="rect">
            <a:avLst/>
          </a:prstGeom>
          <a:solidFill>
            <a:schemeClr val="lt1"/>
          </a:solidFill>
          <a:ln w="9525" cap="flat" cmpd="sng">
            <a:solidFill>
              <a:srgbClr val="000000"/>
            </a:solidFill>
            <a:prstDash val="dot"/>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r>
              <a:rPr lang="it">
                <a:solidFill>
                  <a:srgbClr val="7F7F7F"/>
                </a:solidFill>
                <a:latin typeface="Rockwell"/>
                <a:ea typeface="Rockwell"/>
                <a:cs typeface="Rockwell"/>
                <a:sym typeface="Rockwell"/>
              </a:rPr>
              <a:t>Ordinary Least Square (OLS)</a:t>
            </a:r>
            <a:endParaRPr>
              <a:solidFill>
                <a:srgbClr val="7F7F7F"/>
              </a:solidFill>
              <a:latin typeface="Rockwell"/>
              <a:ea typeface="Rockwell"/>
              <a:cs typeface="Rockwell"/>
              <a:sym typeface="Rockwell"/>
            </a:endParaRPr>
          </a:p>
        </p:txBody>
      </p:sp>
      <p:sp>
        <p:nvSpPr>
          <p:cNvPr id="350" name="Google Shape;350;p16"/>
          <p:cNvSpPr/>
          <p:nvPr/>
        </p:nvSpPr>
        <p:spPr>
          <a:xfrm>
            <a:off x="974736" y="2426847"/>
            <a:ext cx="105300" cy="656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351" name="Google Shape;351;p16"/>
          <p:cNvSpPr/>
          <p:nvPr/>
        </p:nvSpPr>
        <p:spPr>
          <a:xfrm>
            <a:off x="1080304" y="2426847"/>
            <a:ext cx="2157600" cy="656100"/>
          </a:xfrm>
          <a:prstGeom prst="rect">
            <a:avLst/>
          </a:prstGeom>
          <a:solidFill>
            <a:schemeClr val="lt1"/>
          </a:solidFill>
          <a:ln w="9525" cap="flat" cmpd="sng">
            <a:solidFill>
              <a:srgbClr val="000000"/>
            </a:solidFill>
            <a:prstDash val="dot"/>
            <a:round/>
            <a:headEnd type="none" w="sm" len="sm"/>
            <a:tailEnd type="none" w="sm" len="sm"/>
          </a:ln>
        </p:spPr>
        <p:txBody>
          <a:bodyPr spcFirstLastPara="1" wrap="square" lIns="68575" tIns="34275" rIns="68575" bIns="34275" anchor="ctr" anchorCtr="0">
            <a:noAutofit/>
          </a:bodyPr>
          <a:lstStyle/>
          <a:p>
            <a:pPr marL="0" lvl="0" indent="0" algn="ctr" rtl="0">
              <a:lnSpc>
                <a:spcPct val="115000"/>
              </a:lnSpc>
              <a:spcBef>
                <a:spcPts val="0"/>
              </a:spcBef>
              <a:spcAft>
                <a:spcPts val="0"/>
              </a:spcAft>
              <a:buClr>
                <a:schemeClr val="dk1"/>
              </a:buClr>
              <a:buSzPts val="1100"/>
              <a:buFont typeface="Arial"/>
              <a:buNone/>
            </a:pPr>
            <a:r>
              <a:rPr lang="it" sz="1300">
                <a:solidFill>
                  <a:srgbClr val="7F7F7F"/>
                </a:solidFill>
                <a:latin typeface="Rockwell"/>
                <a:ea typeface="Rockwell"/>
                <a:cs typeface="Rockwell"/>
                <a:sym typeface="Rockwell"/>
              </a:rPr>
              <a:t>Analysis Of Variance (ANOVA)</a:t>
            </a:r>
            <a:endParaRPr sz="1300">
              <a:solidFill>
                <a:srgbClr val="7F7F7F"/>
              </a:solidFill>
              <a:latin typeface="Rockwell"/>
              <a:ea typeface="Rockwell"/>
              <a:cs typeface="Rockwell"/>
              <a:sym typeface="Rockwell"/>
            </a:endParaRPr>
          </a:p>
        </p:txBody>
      </p:sp>
      <p:sp>
        <p:nvSpPr>
          <p:cNvPr id="352" name="Google Shape;352;p16"/>
          <p:cNvSpPr/>
          <p:nvPr/>
        </p:nvSpPr>
        <p:spPr>
          <a:xfrm>
            <a:off x="974725" y="3254550"/>
            <a:ext cx="105300" cy="1013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353" name="Google Shape;353;p16"/>
          <p:cNvSpPr/>
          <p:nvPr/>
        </p:nvSpPr>
        <p:spPr>
          <a:xfrm>
            <a:off x="1080300" y="3254550"/>
            <a:ext cx="2157600" cy="1013100"/>
          </a:xfrm>
          <a:prstGeom prst="rect">
            <a:avLst/>
          </a:prstGeom>
          <a:solidFill>
            <a:schemeClr val="lt1"/>
          </a:solidFill>
          <a:ln w="9525" cap="flat" cmpd="sng">
            <a:solidFill>
              <a:srgbClr val="000000"/>
            </a:solidFill>
            <a:prstDash val="dot"/>
            <a:round/>
            <a:headEnd type="none" w="sm" len="sm"/>
            <a:tailEnd type="none" w="sm" len="sm"/>
          </a:ln>
        </p:spPr>
        <p:txBody>
          <a:bodyPr spcFirstLastPara="1" wrap="square" lIns="68575" tIns="34275" rIns="68575" bIns="34275" anchor="ctr" anchorCtr="0">
            <a:noAutofit/>
          </a:bodyPr>
          <a:lstStyle/>
          <a:p>
            <a:pPr marL="0" lvl="0" indent="0" algn="ctr" rtl="0">
              <a:lnSpc>
                <a:spcPct val="115000"/>
              </a:lnSpc>
              <a:spcBef>
                <a:spcPts val="0"/>
              </a:spcBef>
              <a:spcAft>
                <a:spcPts val="0"/>
              </a:spcAft>
              <a:buClr>
                <a:schemeClr val="dk1"/>
              </a:buClr>
              <a:buSzPts val="1100"/>
              <a:buFont typeface="Arial"/>
              <a:buNone/>
            </a:pPr>
            <a:r>
              <a:rPr lang="it">
                <a:solidFill>
                  <a:srgbClr val="7F7F7F"/>
                </a:solidFill>
                <a:latin typeface="Rockwell"/>
                <a:ea typeface="Rockwell"/>
                <a:cs typeface="Rockwell"/>
                <a:sym typeface="Rockwell"/>
              </a:rPr>
              <a:t>HETEROSKEDASTIC</a:t>
            </a:r>
            <a:endParaRPr>
              <a:solidFill>
                <a:srgbClr val="7F7F7F"/>
              </a:solidFill>
              <a:latin typeface="Rockwell"/>
              <a:ea typeface="Rockwell"/>
              <a:cs typeface="Rockwell"/>
              <a:sym typeface="Rockwell"/>
            </a:endParaRPr>
          </a:p>
          <a:p>
            <a:pPr marL="0" lvl="0" indent="0" algn="ctr" rtl="0">
              <a:lnSpc>
                <a:spcPct val="115000"/>
              </a:lnSpc>
              <a:spcBef>
                <a:spcPts val="0"/>
              </a:spcBef>
              <a:spcAft>
                <a:spcPts val="0"/>
              </a:spcAft>
              <a:buClr>
                <a:schemeClr val="dk1"/>
              </a:buClr>
              <a:buSzPts val="1100"/>
              <a:buFont typeface="Arial"/>
              <a:buNone/>
            </a:pPr>
            <a:r>
              <a:rPr lang="it">
                <a:solidFill>
                  <a:srgbClr val="7F7F7F"/>
                </a:solidFill>
                <a:latin typeface="Rockwell"/>
                <a:ea typeface="Rockwell"/>
                <a:cs typeface="Rockwell"/>
                <a:sym typeface="Rockwell"/>
              </a:rPr>
              <a:t>LINEAR REGRESSION (Het Regress with the GLS method)</a:t>
            </a:r>
            <a:endParaRPr>
              <a:solidFill>
                <a:srgbClr val="7F7F7F"/>
              </a:solidFill>
              <a:latin typeface="Rockwell"/>
              <a:ea typeface="Rockwell"/>
              <a:cs typeface="Rockwell"/>
              <a:sym typeface="Rockwell"/>
            </a:endParaRPr>
          </a:p>
        </p:txBody>
      </p:sp>
      <p:sp>
        <p:nvSpPr>
          <p:cNvPr id="354" name="Google Shape;354;p16"/>
          <p:cNvSpPr/>
          <p:nvPr/>
        </p:nvSpPr>
        <p:spPr>
          <a:xfrm>
            <a:off x="3430880" y="1599138"/>
            <a:ext cx="105300" cy="656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355" name="Google Shape;355;p16"/>
          <p:cNvSpPr/>
          <p:nvPr/>
        </p:nvSpPr>
        <p:spPr>
          <a:xfrm>
            <a:off x="3536420" y="1599138"/>
            <a:ext cx="2157600" cy="656100"/>
          </a:xfrm>
          <a:prstGeom prst="rect">
            <a:avLst/>
          </a:prstGeom>
          <a:solidFill>
            <a:schemeClr val="lt1"/>
          </a:solidFill>
          <a:ln w="9525" cap="flat" cmpd="sng">
            <a:solidFill>
              <a:srgbClr val="000000"/>
            </a:solidFill>
            <a:prstDash val="dot"/>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it">
                <a:solidFill>
                  <a:srgbClr val="7F7F7F"/>
                </a:solidFill>
                <a:latin typeface="Rockwell"/>
                <a:ea typeface="Rockwell"/>
                <a:cs typeface="Rockwell"/>
                <a:sym typeface="Rockwell"/>
              </a:rPr>
              <a:t>Ordinary Least Square (OLS)</a:t>
            </a:r>
            <a:endParaRPr>
              <a:solidFill>
                <a:srgbClr val="7F7F7F"/>
              </a:solidFill>
              <a:latin typeface="Rockwell"/>
              <a:ea typeface="Rockwell"/>
              <a:cs typeface="Rockwell"/>
              <a:sym typeface="Rockwell"/>
            </a:endParaRPr>
          </a:p>
        </p:txBody>
      </p:sp>
      <p:sp>
        <p:nvSpPr>
          <p:cNvPr id="356" name="Google Shape;356;p16"/>
          <p:cNvSpPr/>
          <p:nvPr/>
        </p:nvSpPr>
        <p:spPr>
          <a:xfrm>
            <a:off x="3430880" y="2426847"/>
            <a:ext cx="105300" cy="656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357" name="Google Shape;357;p16"/>
          <p:cNvSpPr/>
          <p:nvPr/>
        </p:nvSpPr>
        <p:spPr>
          <a:xfrm>
            <a:off x="3536420" y="2426847"/>
            <a:ext cx="2157600" cy="656100"/>
          </a:xfrm>
          <a:prstGeom prst="rect">
            <a:avLst/>
          </a:prstGeom>
          <a:solidFill>
            <a:schemeClr val="lt1"/>
          </a:solidFill>
          <a:ln w="9525" cap="flat" cmpd="sng">
            <a:solidFill>
              <a:srgbClr val="000000"/>
            </a:solidFill>
            <a:prstDash val="dot"/>
            <a:round/>
            <a:headEnd type="none" w="sm" len="sm"/>
            <a:tailEnd type="none" w="sm" len="sm"/>
          </a:ln>
        </p:spPr>
        <p:txBody>
          <a:bodyPr spcFirstLastPara="1" wrap="square" lIns="68575" tIns="34275" rIns="68575" bIns="34275" anchor="ctr" anchorCtr="0">
            <a:noAutofit/>
          </a:bodyPr>
          <a:lstStyle/>
          <a:p>
            <a:pPr marL="0" lvl="0" indent="0" algn="ctr" rtl="0">
              <a:lnSpc>
                <a:spcPct val="115000"/>
              </a:lnSpc>
              <a:spcBef>
                <a:spcPts val="0"/>
              </a:spcBef>
              <a:spcAft>
                <a:spcPts val="0"/>
              </a:spcAft>
              <a:buClr>
                <a:schemeClr val="dk1"/>
              </a:buClr>
              <a:buSzPts val="1100"/>
              <a:buFont typeface="Arial"/>
              <a:buNone/>
            </a:pPr>
            <a:r>
              <a:rPr lang="it">
                <a:solidFill>
                  <a:srgbClr val="7F7F7F"/>
                </a:solidFill>
                <a:latin typeface="Rockwell"/>
                <a:ea typeface="Rockwell"/>
                <a:cs typeface="Rockwell"/>
                <a:sym typeface="Rockwell"/>
              </a:rPr>
              <a:t>Analysis Of Variance (ANOVA)</a:t>
            </a:r>
            <a:endParaRPr>
              <a:solidFill>
                <a:srgbClr val="7F7F7F"/>
              </a:solidFill>
              <a:latin typeface="Rockwell"/>
              <a:ea typeface="Rockwell"/>
              <a:cs typeface="Rockwell"/>
              <a:sym typeface="Rockwell"/>
            </a:endParaRPr>
          </a:p>
        </p:txBody>
      </p:sp>
      <p:sp>
        <p:nvSpPr>
          <p:cNvPr id="358" name="Google Shape;358;p16"/>
          <p:cNvSpPr/>
          <p:nvPr/>
        </p:nvSpPr>
        <p:spPr>
          <a:xfrm>
            <a:off x="5886996" y="1599138"/>
            <a:ext cx="105300" cy="656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359" name="Google Shape;359;p16"/>
          <p:cNvSpPr/>
          <p:nvPr/>
        </p:nvSpPr>
        <p:spPr>
          <a:xfrm>
            <a:off x="5992523" y="1599150"/>
            <a:ext cx="2479200" cy="656100"/>
          </a:xfrm>
          <a:prstGeom prst="rect">
            <a:avLst/>
          </a:prstGeom>
          <a:solidFill>
            <a:schemeClr val="lt1"/>
          </a:solidFill>
          <a:ln w="9525" cap="flat" cmpd="sng">
            <a:solidFill>
              <a:srgbClr val="000000"/>
            </a:solidFill>
            <a:prstDash val="dot"/>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it">
                <a:solidFill>
                  <a:srgbClr val="7F7F7F"/>
                </a:solidFill>
                <a:latin typeface="Rockwell"/>
                <a:ea typeface="Rockwell"/>
                <a:cs typeface="Rockwell"/>
                <a:sym typeface="Rockwell"/>
              </a:rPr>
              <a:t>POOLED Ordinary Least Square</a:t>
            </a:r>
            <a:endParaRPr>
              <a:solidFill>
                <a:srgbClr val="7F7F7F"/>
              </a:solidFill>
              <a:latin typeface="Rockwell"/>
              <a:ea typeface="Rockwell"/>
              <a:cs typeface="Rockwell"/>
              <a:sym typeface="Rockwell"/>
            </a:endParaRPr>
          </a:p>
        </p:txBody>
      </p:sp>
      <p:sp>
        <p:nvSpPr>
          <p:cNvPr id="360" name="Google Shape;360;p16"/>
          <p:cNvSpPr/>
          <p:nvPr/>
        </p:nvSpPr>
        <p:spPr>
          <a:xfrm>
            <a:off x="5886996" y="2426847"/>
            <a:ext cx="105300" cy="656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361" name="Google Shape;361;p16"/>
          <p:cNvSpPr/>
          <p:nvPr/>
        </p:nvSpPr>
        <p:spPr>
          <a:xfrm>
            <a:off x="5992523" y="2426850"/>
            <a:ext cx="2479200" cy="656100"/>
          </a:xfrm>
          <a:prstGeom prst="rect">
            <a:avLst/>
          </a:prstGeom>
          <a:solidFill>
            <a:schemeClr val="lt1"/>
          </a:solidFill>
          <a:ln w="9525" cap="flat" cmpd="sng">
            <a:solidFill>
              <a:srgbClr val="000000"/>
            </a:solidFill>
            <a:prstDash val="dot"/>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it">
                <a:solidFill>
                  <a:srgbClr val="7F7F7F"/>
                </a:solidFill>
                <a:latin typeface="Rockwell"/>
                <a:ea typeface="Rockwell"/>
                <a:cs typeface="Rockwell"/>
                <a:sym typeface="Rockwell"/>
              </a:rPr>
              <a:t>Least Squared Dummy Variable (LSDV2) FIXED EFFECTS</a:t>
            </a:r>
            <a:endParaRPr>
              <a:solidFill>
                <a:srgbClr val="7F7F7F"/>
              </a:solidFill>
              <a:latin typeface="Rockwell"/>
              <a:ea typeface="Rockwell"/>
              <a:cs typeface="Rockwell"/>
              <a:sym typeface="Rockwell"/>
            </a:endParaRPr>
          </a:p>
        </p:txBody>
      </p:sp>
      <p:sp>
        <p:nvSpPr>
          <p:cNvPr id="362" name="Google Shape;362;p16"/>
          <p:cNvSpPr/>
          <p:nvPr/>
        </p:nvSpPr>
        <p:spPr>
          <a:xfrm>
            <a:off x="5886996" y="3254556"/>
            <a:ext cx="105300" cy="656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363" name="Google Shape;363;p16"/>
          <p:cNvSpPr/>
          <p:nvPr/>
        </p:nvSpPr>
        <p:spPr>
          <a:xfrm>
            <a:off x="5992525" y="3254550"/>
            <a:ext cx="2479200" cy="656100"/>
          </a:xfrm>
          <a:prstGeom prst="rect">
            <a:avLst/>
          </a:prstGeom>
          <a:solidFill>
            <a:schemeClr val="lt1"/>
          </a:solidFill>
          <a:ln w="9525" cap="flat" cmpd="sng">
            <a:solidFill>
              <a:srgbClr val="000000"/>
            </a:solidFill>
            <a:prstDash val="dot"/>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it">
                <a:solidFill>
                  <a:srgbClr val="7F7F7F"/>
                </a:solidFill>
                <a:latin typeface="Rockwell"/>
                <a:ea typeface="Rockwell"/>
                <a:cs typeface="Rockwell"/>
                <a:sym typeface="Rockwell"/>
              </a:rPr>
              <a:t>Least Squared Dummy Variable (LSDV3) FIXED EFFECTS</a:t>
            </a:r>
            <a:endParaRPr>
              <a:solidFill>
                <a:srgbClr val="7F7F7F"/>
              </a:solidFill>
              <a:latin typeface="Rockwell"/>
              <a:ea typeface="Rockwell"/>
              <a:cs typeface="Rockwell"/>
              <a:sym typeface="Rockwell"/>
            </a:endParaRPr>
          </a:p>
        </p:txBody>
      </p:sp>
      <p:sp>
        <p:nvSpPr>
          <p:cNvPr id="364" name="Google Shape;364;p16"/>
          <p:cNvSpPr/>
          <p:nvPr/>
        </p:nvSpPr>
        <p:spPr>
          <a:xfrm>
            <a:off x="5886996" y="4082265"/>
            <a:ext cx="105300" cy="656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365" name="Google Shape;365;p16"/>
          <p:cNvSpPr/>
          <p:nvPr/>
        </p:nvSpPr>
        <p:spPr>
          <a:xfrm>
            <a:off x="5992523" y="4082275"/>
            <a:ext cx="2479200" cy="656100"/>
          </a:xfrm>
          <a:prstGeom prst="rect">
            <a:avLst/>
          </a:prstGeom>
          <a:solidFill>
            <a:schemeClr val="lt1"/>
          </a:solidFill>
          <a:ln w="9525" cap="flat" cmpd="sng">
            <a:solidFill>
              <a:srgbClr val="000000"/>
            </a:solidFill>
            <a:prstDash val="dot"/>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it">
                <a:solidFill>
                  <a:srgbClr val="7F7F7F"/>
                </a:solidFill>
                <a:latin typeface="Rockwell"/>
                <a:ea typeface="Rockwell"/>
                <a:cs typeface="Rockwell"/>
                <a:sym typeface="Rockwell"/>
              </a:rPr>
              <a:t>Generalized Least Squares (GLS ) RANDOM EFFECTS</a:t>
            </a:r>
            <a:endParaRPr>
              <a:solidFill>
                <a:srgbClr val="7F7F7F"/>
              </a:solidFill>
              <a:latin typeface="Rockwell"/>
              <a:ea typeface="Rockwell"/>
              <a:cs typeface="Rockwell"/>
              <a:sym typeface="Rockwell"/>
            </a:endParaRPr>
          </a:p>
        </p:txBody>
      </p:sp>
      <p:sp>
        <p:nvSpPr>
          <p:cNvPr id="366" name="Google Shape;366;p16"/>
          <p:cNvSpPr/>
          <p:nvPr/>
        </p:nvSpPr>
        <p:spPr>
          <a:xfrm>
            <a:off x="1080312" y="1175340"/>
            <a:ext cx="1771800" cy="1335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FIRST WAGE</a:t>
            </a:r>
            <a:endParaRPr sz="1400">
              <a:solidFill>
                <a:schemeClr val="lt1"/>
              </a:solidFill>
              <a:latin typeface="Rockwell"/>
              <a:ea typeface="Rockwell"/>
              <a:cs typeface="Rockwell"/>
              <a:sym typeface="Rockwell"/>
            </a:endParaRPr>
          </a:p>
        </p:txBody>
      </p:sp>
      <p:sp>
        <p:nvSpPr>
          <p:cNvPr id="367" name="Google Shape;367;p16"/>
          <p:cNvSpPr/>
          <p:nvPr/>
        </p:nvSpPr>
        <p:spPr>
          <a:xfrm>
            <a:off x="3712137" y="1175340"/>
            <a:ext cx="1771800" cy="1335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NEW WAGE</a:t>
            </a:r>
            <a:endParaRPr sz="1400">
              <a:solidFill>
                <a:schemeClr val="lt1"/>
              </a:solidFill>
              <a:latin typeface="Rockwell"/>
              <a:ea typeface="Rockwell"/>
              <a:cs typeface="Rockwell"/>
              <a:sym typeface="Rockwell"/>
            </a:endParaRPr>
          </a:p>
        </p:txBody>
      </p:sp>
      <p:sp>
        <p:nvSpPr>
          <p:cNvPr id="368" name="Google Shape;368;p16"/>
          <p:cNvSpPr/>
          <p:nvPr/>
        </p:nvSpPr>
        <p:spPr>
          <a:xfrm>
            <a:off x="6343962" y="1175340"/>
            <a:ext cx="1771800" cy="1335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INCOME</a:t>
            </a:r>
            <a:endParaRPr sz="1400">
              <a:solidFill>
                <a:schemeClr val="lt1"/>
              </a:solidFill>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7"/>
          <p:cNvSpPr txBox="1"/>
          <p:nvPr/>
        </p:nvSpPr>
        <p:spPr>
          <a:xfrm>
            <a:off x="405176" y="198150"/>
            <a:ext cx="8420100" cy="401700"/>
          </a:xfrm>
          <a:prstGeom prst="rect">
            <a:avLst/>
          </a:prstGeom>
          <a:solidFill>
            <a:srgbClr val="D9EAD3"/>
          </a:solid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7F7F7F"/>
              </a:buClr>
              <a:buSzPts val="3300"/>
              <a:buFont typeface="Arial"/>
              <a:buNone/>
            </a:pPr>
            <a:r>
              <a:rPr lang="it" sz="2900">
                <a:latin typeface="Rockwell"/>
                <a:ea typeface="Rockwell"/>
                <a:cs typeface="Rockwell"/>
                <a:sym typeface="Rockwell"/>
              </a:rPr>
              <a:t>REGRESSIONS DESCRIPTION</a:t>
            </a:r>
            <a:endParaRPr sz="700">
              <a:latin typeface="Rockwell"/>
              <a:ea typeface="Rockwell"/>
              <a:cs typeface="Rockwell"/>
              <a:sym typeface="Rockwell"/>
            </a:endParaRPr>
          </a:p>
        </p:txBody>
      </p:sp>
      <p:sp>
        <p:nvSpPr>
          <p:cNvPr id="374" name="Google Shape;374;p17"/>
          <p:cNvSpPr/>
          <p:nvPr/>
        </p:nvSpPr>
        <p:spPr>
          <a:xfrm>
            <a:off x="866787" y="869140"/>
            <a:ext cx="1771800" cy="1335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FIRST WAGE</a:t>
            </a:r>
            <a:endParaRPr sz="1400">
              <a:solidFill>
                <a:schemeClr val="lt1"/>
              </a:solidFill>
              <a:latin typeface="Rockwell"/>
              <a:ea typeface="Rockwell"/>
              <a:cs typeface="Rockwell"/>
              <a:sym typeface="Rockwell"/>
            </a:endParaRPr>
          </a:p>
        </p:txBody>
      </p:sp>
      <p:sp>
        <p:nvSpPr>
          <p:cNvPr id="375" name="Google Shape;375;p17"/>
          <p:cNvSpPr/>
          <p:nvPr/>
        </p:nvSpPr>
        <p:spPr>
          <a:xfrm>
            <a:off x="3812812" y="869140"/>
            <a:ext cx="1771800" cy="1335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NEW WAGE</a:t>
            </a:r>
            <a:endParaRPr sz="1400">
              <a:solidFill>
                <a:schemeClr val="lt1"/>
              </a:solidFill>
              <a:latin typeface="Rockwell"/>
              <a:ea typeface="Rockwell"/>
              <a:cs typeface="Rockwell"/>
              <a:sym typeface="Rockwell"/>
            </a:endParaRPr>
          </a:p>
        </p:txBody>
      </p:sp>
      <p:sp>
        <p:nvSpPr>
          <p:cNvPr id="376" name="Google Shape;376;p17"/>
          <p:cNvSpPr/>
          <p:nvPr/>
        </p:nvSpPr>
        <p:spPr>
          <a:xfrm>
            <a:off x="6857537" y="869140"/>
            <a:ext cx="1771800" cy="1335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INCOME</a:t>
            </a:r>
            <a:endParaRPr sz="1400">
              <a:solidFill>
                <a:schemeClr val="lt1"/>
              </a:solidFill>
              <a:latin typeface="Rockwell"/>
              <a:ea typeface="Rockwell"/>
              <a:cs typeface="Rockwell"/>
              <a:sym typeface="Rockwell"/>
            </a:endParaRPr>
          </a:p>
        </p:txBody>
      </p:sp>
      <p:sp>
        <p:nvSpPr>
          <p:cNvPr id="377" name="Google Shape;377;p17"/>
          <p:cNvSpPr txBox="1"/>
          <p:nvPr/>
        </p:nvSpPr>
        <p:spPr>
          <a:xfrm>
            <a:off x="978525" y="1166688"/>
            <a:ext cx="15483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Rockwell"/>
                <a:ea typeface="Rockwell"/>
                <a:cs typeface="Rockwell"/>
                <a:sym typeface="Rockwell"/>
              </a:rPr>
              <a:t>Sex </a:t>
            </a:r>
            <a:endParaRPr>
              <a:latin typeface="Rockwell"/>
              <a:ea typeface="Rockwell"/>
              <a:cs typeface="Rockwell"/>
              <a:sym typeface="Rockwell"/>
            </a:endParaRPr>
          </a:p>
          <a:p>
            <a:pPr marL="0" lvl="0" indent="0" algn="l" rtl="0">
              <a:spcBef>
                <a:spcPts val="0"/>
              </a:spcBef>
              <a:spcAft>
                <a:spcPts val="0"/>
              </a:spcAft>
              <a:buNone/>
            </a:pPr>
            <a:r>
              <a:rPr lang="it">
                <a:latin typeface="Rockwell"/>
                <a:ea typeface="Rockwell"/>
                <a:cs typeface="Rockwell"/>
                <a:sym typeface="Rockwell"/>
              </a:rPr>
              <a:t>Age Group </a:t>
            </a:r>
            <a:endParaRPr>
              <a:latin typeface="Rockwell"/>
              <a:ea typeface="Rockwell"/>
              <a:cs typeface="Rockwell"/>
              <a:sym typeface="Rockwell"/>
            </a:endParaRPr>
          </a:p>
          <a:p>
            <a:pPr marL="0" lvl="0" indent="0" algn="l" rtl="0">
              <a:spcBef>
                <a:spcPts val="0"/>
              </a:spcBef>
              <a:spcAft>
                <a:spcPts val="0"/>
              </a:spcAft>
              <a:buNone/>
            </a:pPr>
            <a:r>
              <a:rPr lang="it">
                <a:latin typeface="Rockwell"/>
                <a:ea typeface="Rockwell"/>
                <a:cs typeface="Rockwell"/>
                <a:sym typeface="Rockwell"/>
              </a:rPr>
              <a:t>Firm Size</a:t>
            </a:r>
            <a:endParaRPr>
              <a:latin typeface="Rockwell"/>
              <a:ea typeface="Rockwell"/>
              <a:cs typeface="Rockwell"/>
              <a:sym typeface="Rockwell"/>
            </a:endParaRPr>
          </a:p>
          <a:p>
            <a:pPr marL="0" lvl="0" indent="0" algn="l" rtl="0">
              <a:spcBef>
                <a:spcPts val="0"/>
              </a:spcBef>
              <a:spcAft>
                <a:spcPts val="0"/>
              </a:spcAft>
              <a:buNone/>
            </a:pPr>
            <a:r>
              <a:rPr lang="it">
                <a:latin typeface="Rockwell"/>
                <a:ea typeface="Rockwell"/>
                <a:cs typeface="Rockwell"/>
                <a:sym typeface="Rockwell"/>
              </a:rPr>
              <a:t>Qualification</a:t>
            </a:r>
            <a:endParaRPr>
              <a:latin typeface="Rockwell"/>
              <a:ea typeface="Rockwell"/>
              <a:cs typeface="Rockwell"/>
              <a:sym typeface="Rockwell"/>
            </a:endParaRPr>
          </a:p>
          <a:p>
            <a:pPr marL="0" lvl="0" indent="0" algn="l" rtl="0">
              <a:spcBef>
                <a:spcPts val="0"/>
              </a:spcBef>
              <a:spcAft>
                <a:spcPts val="0"/>
              </a:spcAft>
              <a:buNone/>
            </a:pPr>
            <a:r>
              <a:rPr lang="it">
                <a:latin typeface="Rockwell"/>
                <a:ea typeface="Rockwell"/>
                <a:cs typeface="Rockwell"/>
                <a:sym typeface="Rockwell"/>
              </a:rPr>
              <a:t>Type of Contract</a:t>
            </a:r>
            <a:endParaRPr>
              <a:latin typeface="Rockwell"/>
              <a:ea typeface="Rockwell"/>
              <a:cs typeface="Rockwell"/>
              <a:sym typeface="Rockwell"/>
            </a:endParaRPr>
          </a:p>
          <a:p>
            <a:pPr marL="0" lvl="0" indent="0" algn="l" rtl="0">
              <a:spcBef>
                <a:spcPts val="0"/>
              </a:spcBef>
              <a:spcAft>
                <a:spcPts val="0"/>
              </a:spcAft>
              <a:buNone/>
            </a:pPr>
            <a:r>
              <a:rPr lang="it" i="1">
                <a:latin typeface="Rockwell"/>
                <a:ea typeface="Rockwell"/>
                <a:cs typeface="Rockwell"/>
                <a:sym typeface="Rockwell"/>
              </a:rPr>
              <a:t>Number of Jobs*</a:t>
            </a:r>
            <a:endParaRPr i="1">
              <a:latin typeface="Rockwell"/>
              <a:ea typeface="Rockwell"/>
              <a:cs typeface="Rockwell"/>
              <a:sym typeface="Rockwell"/>
            </a:endParaRPr>
          </a:p>
          <a:p>
            <a:pPr marL="0" lvl="0" indent="0" algn="l" rtl="0">
              <a:spcBef>
                <a:spcPts val="0"/>
              </a:spcBef>
              <a:spcAft>
                <a:spcPts val="0"/>
              </a:spcAft>
              <a:buNone/>
            </a:pPr>
            <a:r>
              <a:rPr lang="it" i="1">
                <a:latin typeface="Rockwell"/>
                <a:ea typeface="Rockwell"/>
                <a:cs typeface="Rockwell"/>
                <a:sym typeface="Rockwell"/>
              </a:rPr>
              <a:t>Macro Region</a:t>
            </a:r>
            <a:endParaRPr i="1">
              <a:latin typeface="Rockwell"/>
              <a:ea typeface="Rockwell"/>
              <a:cs typeface="Rockwell"/>
              <a:sym typeface="Rockwell"/>
            </a:endParaRPr>
          </a:p>
          <a:p>
            <a:pPr marL="0" lvl="0" indent="0" algn="l" rtl="0">
              <a:spcBef>
                <a:spcPts val="0"/>
              </a:spcBef>
              <a:spcAft>
                <a:spcPts val="0"/>
              </a:spcAft>
              <a:buNone/>
            </a:pPr>
            <a:r>
              <a:rPr lang="it" i="1">
                <a:latin typeface="Rockwell"/>
                <a:ea typeface="Rockwell"/>
                <a:cs typeface="Rockwell"/>
                <a:sym typeface="Rockwell"/>
              </a:rPr>
              <a:t>Year</a:t>
            </a:r>
            <a:endParaRPr i="1">
              <a:latin typeface="Rockwell"/>
              <a:ea typeface="Rockwell"/>
              <a:cs typeface="Rockwell"/>
              <a:sym typeface="Rockwell"/>
            </a:endParaRPr>
          </a:p>
        </p:txBody>
      </p:sp>
      <p:sp>
        <p:nvSpPr>
          <p:cNvPr id="378" name="Google Shape;378;p17"/>
          <p:cNvSpPr txBox="1"/>
          <p:nvPr/>
        </p:nvSpPr>
        <p:spPr>
          <a:xfrm>
            <a:off x="815925" y="3734125"/>
            <a:ext cx="1873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it">
                <a:latin typeface="Rockwell"/>
                <a:ea typeface="Rockwell"/>
                <a:cs typeface="Rockwell"/>
                <a:sym typeface="Rockwell"/>
              </a:rPr>
              <a:t>first wage &gt;= 10.000</a:t>
            </a:r>
            <a:endParaRPr>
              <a:latin typeface="Rockwell"/>
              <a:ea typeface="Rockwell"/>
              <a:cs typeface="Rockwell"/>
              <a:sym typeface="Rockwell"/>
            </a:endParaRPr>
          </a:p>
          <a:p>
            <a:pPr marL="0" marR="0" lvl="0" indent="0" algn="l" rtl="0">
              <a:lnSpc>
                <a:spcPct val="100000"/>
              </a:lnSpc>
              <a:spcBef>
                <a:spcPts val="0"/>
              </a:spcBef>
              <a:spcAft>
                <a:spcPts val="0"/>
              </a:spcAft>
              <a:buNone/>
            </a:pPr>
            <a:r>
              <a:rPr lang="it">
                <a:latin typeface="Rockwell"/>
                <a:ea typeface="Rockwell"/>
                <a:cs typeface="Rockwell"/>
                <a:sym typeface="Rockwell"/>
              </a:rPr>
              <a:t>Age &lt; 30</a:t>
            </a:r>
            <a:endParaRPr>
              <a:latin typeface="Rockwell"/>
              <a:ea typeface="Rockwell"/>
              <a:cs typeface="Rockwell"/>
              <a:sym typeface="Rockwell"/>
            </a:endParaRPr>
          </a:p>
        </p:txBody>
      </p:sp>
      <p:sp>
        <p:nvSpPr>
          <p:cNvPr id="379" name="Google Shape;379;p17"/>
          <p:cNvSpPr txBox="1"/>
          <p:nvPr/>
        </p:nvSpPr>
        <p:spPr>
          <a:xfrm>
            <a:off x="3810150" y="1174625"/>
            <a:ext cx="1873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Rockwell"/>
                <a:ea typeface="Rockwell"/>
                <a:cs typeface="Rockwell"/>
                <a:sym typeface="Rockwell"/>
              </a:rPr>
              <a:t>Sex</a:t>
            </a:r>
            <a:endParaRPr>
              <a:latin typeface="Rockwell"/>
              <a:ea typeface="Rockwell"/>
              <a:cs typeface="Rockwell"/>
              <a:sym typeface="Rockwell"/>
            </a:endParaRPr>
          </a:p>
          <a:p>
            <a:pPr marL="0" lvl="0" indent="0" algn="l" rtl="0">
              <a:spcBef>
                <a:spcPts val="0"/>
              </a:spcBef>
              <a:spcAft>
                <a:spcPts val="0"/>
              </a:spcAft>
              <a:buNone/>
            </a:pPr>
            <a:r>
              <a:rPr lang="it">
                <a:latin typeface="Rockwell"/>
                <a:ea typeface="Rockwell"/>
                <a:cs typeface="Rockwell"/>
                <a:sym typeface="Rockwell"/>
              </a:rPr>
              <a:t>Age Group</a:t>
            </a:r>
            <a:endParaRPr>
              <a:latin typeface="Rockwell"/>
              <a:ea typeface="Rockwell"/>
              <a:cs typeface="Rockwell"/>
              <a:sym typeface="Rockwell"/>
            </a:endParaRPr>
          </a:p>
          <a:p>
            <a:pPr marL="0" lvl="0" indent="0" algn="l" rtl="0">
              <a:spcBef>
                <a:spcPts val="0"/>
              </a:spcBef>
              <a:spcAft>
                <a:spcPts val="0"/>
              </a:spcAft>
              <a:buNone/>
            </a:pPr>
            <a:r>
              <a:rPr lang="it">
                <a:latin typeface="Rockwell"/>
                <a:ea typeface="Rockwell"/>
                <a:cs typeface="Rockwell"/>
                <a:sym typeface="Rockwell"/>
              </a:rPr>
              <a:t>Firm Size</a:t>
            </a:r>
            <a:endParaRPr>
              <a:latin typeface="Rockwell"/>
              <a:ea typeface="Rockwell"/>
              <a:cs typeface="Rockwell"/>
              <a:sym typeface="Rockwell"/>
            </a:endParaRPr>
          </a:p>
          <a:p>
            <a:pPr marL="0" lvl="0" indent="0" algn="l" rtl="0">
              <a:spcBef>
                <a:spcPts val="0"/>
              </a:spcBef>
              <a:spcAft>
                <a:spcPts val="0"/>
              </a:spcAft>
              <a:buNone/>
            </a:pPr>
            <a:r>
              <a:rPr lang="it">
                <a:latin typeface="Rockwell"/>
                <a:ea typeface="Rockwell"/>
                <a:cs typeface="Rockwell"/>
                <a:sym typeface="Rockwell"/>
              </a:rPr>
              <a:t>Qualification</a:t>
            </a:r>
            <a:endParaRPr>
              <a:latin typeface="Rockwell"/>
              <a:ea typeface="Rockwell"/>
              <a:cs typeface="Rockwell"/>
              <a:sym typeface="Rockwell"/>
            </a:endParaRPr>
          </a:p>
          <a:p>
            <a:pPr marL="0" lvl="0" indent="0" algn="l" rtl="0">
              <a:spcBef>
                <a:spcPts val="0"/>
              </a:spcBef>
              <a:spcAft>
                <a:spcPts val="0"/>
              </a:spcAft>
              <a:buNone/>
            </a:pPr>
            <a:r>
              <a:rPr lang="it">
                <a:latin typeface="Rockwell"/>
                <a:ea typeface="Rockwell"/>
                <a:cs typeface="Rockwell"/>
                <a:sym typeface="Rockwell"/>
              </a:rPr>
              <a:t>Type of Contract</a:t>
            </a:r>
            <a:endParaRPr>
              <a:latin typeface="Rockwell"/>
              <a:ea typeface="Rockwell"/>
              <a:cs typeface="Rockwell"/>
              <a:sym typeface="Rockwell"/>
            </a:endParaRPr>
          </a:p>
          <a:p>
            <a:pPr marL="0" lvl="0" indent="0" algn="l" rtl="0">
              <a:spcBef>
                <a:spcPts val="0"/>
              </a:spcBef>
              <a:spcAft>
                <a:spcPts val="0"/>
              </a:spcAft>
              <a:buNone/>
            </a:pPr>
            <a:r>
              <a:rPr lang="it" i="1">
                <a:latin typeface="Rockwell"/>
                <a:ea typeface="Rockwell"/>
                <a:cs typeface="Rockwell"/>
                <a:sym typeface="Rockwell"/>
              </a:rPr>
              <a:t>RGDP adj last wage*</a:t>
            </a:r>
            <a:endParaRPr i="1">
              <a:latin typeface="Rockwell"/>
              <a:ea typeface="Rockwell"/>
              <a:cs typeface="Rockwell"/>
              <a:sym typeface="Rockwell"/>
            </a:endParaRPr>
          </a:p>
        </p:txBody>
      </p:sp>
      <p:sp>
        <p:nvSpPr>
          <p:cNvPr id="380" name="Google Shape;380;p17"/>
          <p:cNvSpPr txBox="1"/>
          <p:nvPr/>
        </p:nvSpPr>
        <p:spPr>
          <a:xfrm>
            <a:off x="3716875" y="3626275"/>
            <a:ext cx="23757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it">
                <a:latin typeface="Rockwell"/>
                <a:ea typeface="Rockwell"/>
                <a:cs typeface="Rockwell"/>
                <a:sym typeface="Rockwell"/>
              </a:rPr>
              <a:t>New wage &gt;= 10.000</a:t>
            </a:r>
            <a:endParaRPr>
              <a:latin typeface="Rockwell"/>
              <a:ea typeface="Rockwell"/>
              <a:cs typeface="Rockwell"/>
              <a:sym typeface="Rockwell"/>
            </a:endParaRPr>
          </a:p>
          <a:p>
            <a:pPr marL="0" marR="0" lvl="0" indent="0" algn="l" rtl="0">
              <a:lnSpc>
                <a:spcPct val="100000"/>
              </a:lnSpc>
              <a:spcBef>
                <a:spcPts val="0"/>
              </a:spcBef>
              <a:spcAft>
                <a:spcPts val="0"/>
              </a:spcAft>
              <a:buNone/>
            </a:pPr>
            <a:r>
              <a:rPr lang="it">
                <a:latin typeface="Rockwell"/>
                <a:ea typeface="Rockwell"/>
                <a:cs typeface="Rockwell"/>
                <a:sym typeface="Rockwell"/>
              </a:rPr>
              <a:t>Number of Jobs &gt;= 2</a:t>
            </a:r>
            <a:endParaRPr>
              <a:latin typeface="Rockwell"/>
              <a:ea typeface="Rockwell"/>
              <a:cs typeface="Rockwell"/>
              <a:sym typeface="Rockwell"/>
            </a:endParaRPr>
          </a:p>
          <a:p>
            <a:pPr marL="0" marR="0" lvl="0" indent="0" algn="l" rtl="0">
              <a:lnSpc>
                <a:spcPct val="100000"/>
              </a:lnSpc>
              <a:spcBef>
                <a:spcPts val="0"/>
              </a:spcBef>
              <a:spcAft>
                <a:spcPts val="0"/>
              </a:spcAft>
              <a:buNone/>
            </a:pPr>
            <a:r>
              <a:rPr lang="it">
                <a:latin typeface="Rockwell"/>
                <a:ea typeface="Rockwell"/>
                <a:cs typeface="Rockwell"/>
                <a:sym typeface="Rockwell"/>
              </a:rPr>
              <a:t>Years in Sample &gt;= 3</a:t>
            </a:r>
            <a:endParaRPr>
              <a:latin typeface="Rockwell"/>
              <a:ea typeface="Rockwell"/>
              <a:cs typeface="Rockwell"/>
              <a:sym typeface="Rockwell"/>
            </a:endParaRPr>
          </a:p>
        </p:txBody>
      </p:sp>
      <p:sp>
        <p:nvSpPr>
          <p:cNvPr id="381" name="Google Shape;381;p17"/>
          <p:cNvSpPr txBox="1"/>
          <p:nvPr/>
        </p:nvSpPr>
        <p:spPr>
          <a:xfrm>
            <a:off x="6891675" y="1066913"/>
            <a:ext cx="18735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Rockwell"/>
                <a:ea typeface="Rockwell"/>
                <a:cs typeface="Rockwell"/>
                <a:sym typeface="Rockwell"/>
              </a:rPr>
              <a:t>Sex</a:t>
            </a:r>
            <a:endParaRPr>
              <a:latin typeface="Rockwell"/>
              <a:ea typeface="Rockwell"/>
              <a:cs typeface="Rockwell"/>
              <a:sym typeface="Rockwell"/>
            </a:endParaRPr>
          </a:p>
          <a:p>
            <a:pPr marL="0" lvl="0" indent="0" algn="l" rtl="0">
              <a:spcBef>
                <a:spcPts val="0"/>
              </a:spcBef>
              <a:spcAft>
                <a:spcPts val="0"/>
              </a:spcAft>
              <a:buNone/>
            </a:pPr>
            <a:r>
              <a:rPr lang="it">
                <a:latin typeface="Rockwell"/>
                <a:ea typeface="Rockwell"/>
                <a:cs typeface="Rockwell"/>
                <a:sym typeface="Rockwell"/>
              </a:rPr>
              <a:t>Age Group</a:t>
            </a:r>
            <a:endParaRPr>
              <a:latin typeface="Rockwell"/>
              <a:ea typeface="Rockwell"/>
              <a:cs typeface="Rockwell"/>
              <a:sym typeface="Rockwell"/>
            </a:endParaRPr>
          </a:p>
          <a:p>
            <a:pPr marL="0" lvl="0" indent="0" algn="l" rtl="0">
              <a:spcBef>
                <a:spcPts val="0"/>
              </a:spcBef>
              <a:spcAft>
                <a:spcPts val="0"/>
              </a:spcAft>
              <a:buNone/>
            </a:pPr>
            <a:r>
              <a:rPr lang="it">
                <a:latin typeface="Rockwell"/>
                <a:ea typeface="Rockwell"/>
                <a:cs typeface="Rockwell"/>
                <a:sym typeface="Rockwell"/>
              </a:rPr>
              <a:t>Firm Size</a:t>
            </a:r>
            <a:endParaRPr>
              <a:latin typeface="Rockwell"/>
              <a:ea typeface="Rockwell"/>
              <a:cs typeface="Rockwell"/>
              <a:sym typeface="Rockwell"/>
            </a:endParaRPr>
          </a:p>
          <a:p>
            <a:pPr marL="0" lvl="0" indent="0" algn="l" rtl="0">
              <a:spcBef>
                <a:spcPts val="0"/>
              </a:spcBef>
              <a:spcAft>
                <a:spcPts val="0"/>
              </a:spcAft>
              <a:buNone/>
            </a:pPr>
            <a:r>
              <a:rPr lang="it">
                <a:latin typeface="Rockwell"/>
                <a:ea typeface="Rockwell"/>
                <a:cs typeface="Rockwell"/>
                <a:sym typeface="Rockwell"/>
              </a:rPr>
              <a:t>Qualification</a:t>
            </a:r>
            <a:endParaRPr>
              <a:latin typeface="Rockwell"/>
              <a:ea typeface="Rockwell"/>
              <a:cs typeface="Rockwell"/>
              <a:sym typeface="Rockwell"/>
            </a:endParaRPr>
          </a:p>
          <a:p>
            <a:pPr marL="0" lvl="0" indent="0" algn="l" rtl="0">
              <a:spcBef>
                <a:spcPts val="0"/>
              </a:spcBef>
              <a:spcAft>
                <a:spcPts val="0"/>
              </a:spcAft>
              <a:buNone/>
            </a:pPr>
            <a:r>
              <a:rPr lang="it">
                <a:latin typeface="Rockwell"/>
                <a:ea typeface="Rockwell"/>
                <a:cs typeface="Rockwell"/>
                <a:sym typeface="Rockwell"/>
              </a:rPr>
              <a:t>Type of Contract</a:t>
            </a:r>
            <a:endParaRPr>
              <a:latin typeface="Rockwell"/>
              <a:ea typeface="Rockwell"/>
              <a:cs typeface="Rockwell"/>
              <a:sym typeface="Rockwell"/>
            </a:endParaRPr>
          </a:p>
          <a:p>
            <a:pPr marL="0" lvl="0" indent="0" algn="l" rtl="0">
              <a:spcBef>
                <a:spcPts val="0"/>
              </a:spcBef>
              <a:spcAft>
                <a:spcPts val="0"/>
              </a:spcAft>
              <a:buNone/>
            </a:pPr>
            <a:r>
              <a:rPr lang="it" i="1">
                <a:latin typeface="Rockwell"/>
                <a:ea typeface="Rockwell"/>
                <a:cs typeface="Rockwell"/>
                <a:sym typeface="Rockwell"/>
              </a:rPr>
              <a:t>Months in Sample at the Time of observation**</a:t>
            </a:r>
            <a:endParaRPr i="1">
              <a:latin typeface="Rockwell"/>
              <a:ea typeface="Rockwell"/>
              <a:cs typeface="Rockwell"/>
              <a:sym typeface="Rockwell"/>
            </a:endParaRPr>
          </a:p>
          <a:p>
            <a:pPr marL="0" lvl="0" indent="0" algn="l" rtl="0">
              <a:spcBef>
                <a:spcPts val="0"/>
              </a:spcBef>
              <a:spcAft>
                <a:spcPts val="0"/>
              </a:spcAft>
              <a:buNone/>
            </a:pPr>
            <a:r>
              <a:rPr lang="it" i="1">
                <a:latin typeface="Rockwell"/>
                <a:ea typeface="Rockwell"/>
                <a:cs typeface="Rockwell"/>
                <a:sym typeface="Rockwell"/>
              </a:rPr>
              <a:t>Worker ID***</a:t>
            </a:r>
            <a:endParaRPr i="1">
              <a:latin typeface="Rockwell"/>
              <a:ea typeface="Rockwell"/>
              <a:cs typeface="Rockwell"/>
              <a:sym typeface="Rockwell"/>
            </a:endParaRPr>
          </a:p>
        </p:txBody>
      </p:sp>
      <p:sp>
        <p:nvSpPr>
          <p:cNvPr id="382" name="Google Shape;382;p17"/>
          <p:cNvSpPr txBox="1"/>
          <p:nvPr/>
        </p:nvSpPr>
        <p:spPr>
          <a:xfrm>
            <a:off x="6806675" y="3626275"/>
            <a:ext cx="1958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it">
                <a:latin typeface="Rockwell"/>
                <a:ea typeface="Rockwell"/>
                <a:cs typeface="Rockwell"/>
                <a:sym typeface="Rockwell"/>
              </a:rPr>
              <a:t>Income &gt;= 10.000</a:t>
            </a:r>
            <a:endParaRPr>
              <a:latin typeface="Rockwell"/>
              <a:ea typeface="Rockwell"/>
              <a:cs typeface="Rockwell"/>
              <a:sym typeface="Rockwell"/>
            </a:endParaRPr>
          </a:p>
          <a:p>
            <a:pPr marL="0" marR="0" lvl="0" indent="0" algn="l" rtl="0">
              <a:lnSpc>
                <a:spcPct val="100000"/>
              </a:lnSpc>
              <a:spcBef>
                <a:spcPts val="0"/>
              </a:spcBef>
              <a:spcAft>
                <a:spcPts val="0"/>
              </a:spcAft>
              <a:buNone/>
            </a:pPr>
            <a:r>
              <a:rPr lang="it">
                <a:latin typeface="Rockwell"/>
                <a:ea typeface="Rockwell"/>
                <a:cs typeface="Rockwell"/>
                <a:sym typeface="Rockwell"/>
              </a:rPr>
              <a:t>Years in Sample &gt;= 3</a:t>
            </a:r>
            <a:endParaRPr>
              <a:latin typeface="Rockwell"/>
              <a:ea typeface="Rockwell"/>
              <a:cs typeface="Rockwell"/>
              <a:sym typeface="Rockwell"/>
            </a:endParaRPr>
          </a:p>
        </p:txBody>
      </p:sp>
      <p:sp>
        <p:nvSpPr>
          <p:cNvPr id="383" name="Google Shape;383;p17"/>
          <p:cNvSpPr txBox="1"/>
          <p:nvPr/>
        </p:nvSpPr>
        <p:spPr>
          <a:xfrm>
            <a:off x="517375" y="4672975"/>
            <a:ext cx="5575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latin typeface="Rockwell"/>
                <a:ea typeface="Rockwell"/>
                <a:cs typeface="Rockwell"/>
                <a:sym typeface="Rockwell"/>
              </a:rPr>
              <a:t>* not present in ANOVA. ** present only in LSDV2, LSDV3, RE. *** present only in LSDV3, RE.  </a:t>
            </a:r>
            <a:endParaRPr sz="1000">
              <a:latin typeface="Rockwell"/>
              <a:ea typeface="Rockwell"/>
              <a:cs typeface="Rockwell"/>
              <a:sym typeface="Rockwell"/>
            </a:endParaRPr>
          </a:p>
        </p:txBody>
      </p:sp>
      <p:sp>
        <p:nvSpPr>
          <p:cNvPr id="384" name="Google Shape;384;p17"/>
          <p:cNvSpPr/>
          <p:nvPr/>
        </p:nvSpPr>
        <p:spPr>
          <a:xfrm>
            <a:off x="726675" y="3239332"/>
            <a:ext cx="2052000" cy="338700"/>
          </a:xfrm>
          <a:prstGeom prst="roundRect">
            <a:avLst>
              <a:gd name="adj" fmla="val 50000"/>
            </a:avLst>
          </a:prstGeom>
          <a:solidFill>
            <a:srgbClr val="D0E0E3"/>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FIRST WAGE CONSTRAINTS</a:t>
            </a:r>
            <a:endParaRPr sz="1400">
              <a:solidFill>
                <a:schemeClr val="lt1"/>
              </a:solidFill>
              <a:latin typeface="Rockwell"/>
              <a:ea typeface="Rockwell"/>
              <a:cs typeface="Rockwell"/>
              <a:sym typeface="Rockwell"/>
            </a:endParaRPr>
          </a:p>
        </p:txBody>
      </p:sp>
      <p:sp>
        <p:nvSpPr>
          <p:cNvPr id="385" name="Google Shape;385;p17"/>
          <p:cNvSpPr/>
          <p:nvPr/>
        </p:nvSpPr>
        <p:spPr>
          <a:xfrm>
            <a:off x="3672700" y="3226907"/>
            <a:ext cx="2052000" cy="338700"/>
          </a:xfrm>
          <a:prstGeom prst="roundRect">
            <a:avLst>
              <a:gd name="adj" fmla="val 50000"/>
            </a:avLst>
          </a:prstGeom>
          <a:solidFill>
            <a:srgbClr val="D0E0E3"/>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NEW WAGE CONSTRAINTS</a:t>
            </a:r>
            <a:endParaRPr sz="1400">
              <a:solidFill>
                <a:schemeClr val="lt1"/>
              </a:solidFill>
              <a:latin typeface="Rockwell"/>
              <a:ea typeface="Rockwell"/>
              <a:cs typeface="Rockwell"/>
              <a:sym typeface="Rockwell"/>
            </a:endParaRPr>
          </a:p>
        </p:txBody>
      </p:sp>
      <p:sp>
        <p:nvSpPr>
          <p:cNvPr id="386" name="Google Shape;386;p17"/>
          <p:cNvSpPr/>
          <p:nvPr/>
        </p:nvSpPr>
        <p:spPr>
          <a:xfrm>
            <a:off x="6717425" y="3239257"/>
            <a:ext cx="2052000" cy="338700"/>
          </a:xfrm>
          <a:prstGeom prst="roundRect">
            <a:avLst>
              <a:gd name="adj" fmla="val 50000"/>
            </a:avLst>
          </a:prstGeom>
          <a:solidFill>
            <a:srgbClr val="D0E0E3"/>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200">
                <a:latin typeface="Rockwell"/>
                <a:ea typeface="Rockwell"/>
                <a:cs typeface="Rockwell"/>
                <a:sym typeface="Rockwell"/>
              </a:rPr>
              <a:t>INCOME CONSTRAINTS</a:t>
            </a:r>
            <a:endParaRPr sz="1400">
              <a:solidFill>
                <a:schemeClr val="lt1"/>
              </a:solidFill>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0"/>
        <p:cNvGrpSpPr/>
        <p:nvPr/>
      </p:nvGrpSpPr>
      <p:grpSpPr>
        <a:xfrm>
          <a:off x="0" y="0"/>
          <a:ext cx="0" cy="0"/>
          <a:chOff x="0" y="0"/>
          <a:chExt cx="0" cy="0"/>
        </a:xfrm>
      </p:grpSpPr>
      <p:pic>
        <p:nvPicPr>
          <p:cNvPr id="391" name="Google Shape;391;p18"/>
          <p:cNvPicPr preferRelativeResize="0"/>
          <p:nvPr/>
        </p:nvPicPr>
        <p:blipFill rotWithShape="1">
          <a:blip r:embed="rId3">
            <a:alphaModFix/>
          </a:blip>
          <a:srcRect b="21623"/>
          <a:stretch/>
        </p:blipFill>
        <p:spPr>
          <a:xfrm>
            <a:off x="83675" y="1164575"/>
            <a:ext cx="3055525" cy="3376074"/>
          </a:xfrm>
          <a:prstGeom prst="rect">
            <a:avLst/>
          </a:prstGeom>
          <a:noFill/>
          <a:ln w="9525" cap="flat" cmpd="sng">
            <a:solidFill>
              <a:schemeClr val="dk2"/>
            </a:solidFill>
            <a:prstDash val="dot"/>
            <a:round/>
            <a:headEnd type="none" w="sm" len="sm"/>
            <a:tailEnd type="none" w="sm" len="sm"/>
          </a:ln>
        </p:spPr>
      </p:pic>
      <p:pic>
        <p:nvPicPr>
          <p:cNvPr id="392" name="Google Shape;392;p18"/>
          <p:cNvPicPr preferRelativeResize="0"/>
          <p:nvPr/>
        </p:nvPicPr>
        <p:blipFill rotWithShape="1">
          <a:blip r:embed="rId4">
            <a:alphaModFix/>
          </a:blip>
          <a:srcRect t="18692"/>
          <a:stretch/>
        </p:blipFill>
        <p:spPr>
          <a:xfrm>
            <a:off x="6392325" y="620760"/>
            <a:ext cx="2751674" cy="899340"/>
          </a:xfrm>
          <a:prstGeom prst="rect">
            <a:avLst/>
          </a:prstGeom>
          <a:noFill/>
          <a:ln w="9525" cap="flat" cmpd="sng">
            <a:solidFill>
              <a:schemeClr val="dk2"/>
            </a:solidFill>
            <a:prstDash val="dot"/>
            <a:round/>
            <a:headEnd type="none" w="sm" len="sm"/>
            <a:tailEnd type="none" w="sm" len="sm"/>
          </a:ln>
        </p:spPr>
      </p:pic>
      <p:pic>
        <p:nvPicPr>
          <p:cNvPr id="393" name="Google Shape;393;p18"/>
          <p:cNvPicPr preferRelativeResize="0"/>
          <p:nvPr/>
        </p:nvPicPr>
        <p:blipFill>
          <a:blip r:embed="rId5">
            <a:alphaModFix/>
          </a:blip>
          <a:stretch>
            <a:fillRect/>
          </a:stretch>
        </p:blipFill>
        <p:spPr>
          <a:xfrm>
            <a:off x="3238000" y="620762"/>
            <a:ext cx="3055526" cy="4463709"/>
          </a:xfrm>
          <a:prstGeom prst="rect">
            <a:avLst/>
          </a:prstGeom>
          <a:noFill/>
          <a:ln w="9525" cap="flat" cmpd="sng">
            <a:solidFill>
              <a:schemeClr val="dk2"/>
            </a:solidFill>
            <a:prstDash val="dot"/>
            <a:round/>
            <a:headEnd type="none" w="sm" len="sm"/>
            <a:tailEnd type="none" w="sm" len="sm"/>
          </a:ln>
        </p:spPr>
      </p:pic>
      <p:sp>
        <p:nvSpPr>
          <p:cNvPr id="394" name="Google Shape;394;p18"/>
          <p:cNvSpPr txBox="1"/>
          <p:nvPr/>
        </p:nvSpPr>
        <p:spPr>
          <a:xfrm>
            <a:off x="2545900" y="96600"/>
            <a:ext cx="3561900" cy="4311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1600">
                <a:latin typeface="Rockwell"/>
                <a:ea typeface="Rockwell"/>
                <a:cs typeface="Rockwell"/>
                <a:sym typeface="Rockwell"/>
              </a:rPr>
              <a:t>REGRESSIONS: FIRST WAGE</a:t>
            </a:r>
            <a:endParaRPr sz="1600">
              <a:latin typeface="Rockwell"/>
              <a:ea typeface="Rockwell"/>
              <a:cs typeface="Rockwell"/>
              <a:sym typeface="Rockwell"/>
            </a:endParaRPr>
          </a:p>
        </p:txBody>
      </p:sp>
      <p:pic>
        <p:nvPicPr>
          <p:cNvPr id="395" name="Google Shape;395;p18"/>
          <p:cNvPicPr preferRelativeResize="0"/>
          <p:nvPr/>
        </p:nvPicPr>
        <p:blipFill>
          <a:blip r:embed="rId6">
            <a:alphaModFix/>
          </a:blip>
          <a:stretch>
            <a:fillRect/>
          </a:stretch>
        </p:blipFill>
        <p:spPr>
          <a:xfrm>
            <a:off x="6705525" y="1619250"/>
            <a:ext cx="2125275" cy="3376075"/>
          </a:xfrm>
          <a:prstGeom prst="rect">
            <a:avLst/>
          </a:prstGeom>
          <a:noFill/>
          <a:ln w="9525" cap="flat" cmpd="sng">
            <a:solidFill>
              <a:schemeClr val="dk2"/>
            </a:solidFill>
            <a:prstDash val="dot"/>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19"/>
          <p:cNvPicPr preferRelativeResize="0"/>
          <p:nvPr/>
        </p:nvPicPr>
        <p:blipFill>
          <a:blip r:embed="rId3">
            <a:alphaModFix/>
          </a:blip>
          <a:stretch>
            <a:fillRect/>
          </a:stretch>
        </p:blipFill>
        <p:spPr>
          <a:xfrm>
            <a:off x="2954849" y="2327500"/>
            <a:ext cx="3340900" cy="2423526"/>
          </a:xfrm>
          <a:prstGeom prst="rect">
            <a:avLst/>
          </a:prstGeom>
          <a:noFill/>
          <a:ln w="9525" cap="flat" cmpd="sng">
            <a:solidFill>
              <a:schemeClr val="dk2"/>
            </a:solidFill>
            <a:prstDash val="dot"/>
            <a:round/>
            <a:headEnd type="none" w="sm" len="sm"/>
            <a:tailEnd type="none" w="sm" len="sm"/>
          </a:ln>
        </p:spPr>
      </p:pic>
      <p:pic>
        <p:nvPicPr>
          <p:cNvPr id="401" name="Google Shape;401;p19"/>
          <p:cNvPicPr preferRelativeResize="0"/>
          <p:nvPr/>
        </p:nvPicPr>
        <p:blipFill rotWithShape="1">
          <a:blip r:embed="rId4">
            <a:alphaModFix/>
          </a:blip>
          <a:srcRect b="27756"/>
          <a:stretch/>
        </p:blipFill>
        <p:spPr>
          <a:xfrm>
            <a:off x="96250" y="562538"/>
            <a:ext cx="2747725" cy="1710357"/>
          </a:xfrm>
          <a:prstGeom prst="rect">
            <a:avLst/>
          </a:prstGeom>
          <a:noFill/>
          <a:ln w="9525" cap="flat" cmpd="sng">
            <a:solidFill>
              <a:schemeClr val="dk2"/>
            </a:solidFill>
            <a:prstDash val="dot"/>
            <a:round/>
            <a:headEnd type="none" w="sm" len="sm"/>
            <a:tailEnd type="none" w="sm" len="sm"/>
          </a:ln>
        </p:spPr>
      </p:pic>
      <p:pic>
        <p:nvPicPr>
          <p:cNvPr id="402" name="Google Shape;402;p19"/>
          <p:cNvPicPr preferRelativeResize="0"/>
          <p:nvPr/>
        </p:nvPicPr>
        <p:blipFill>
          <a:blip r:embed="rId5">
            <a:alphaModFix/>
          </a:blip>
          <a:stretch>
            <a:fillRect/>
          </a:stretch>
        </p:blipFill>
        <p:spPr>
          <a:xfrm>
            <a:off x="2982863" y="728063"/>
            <a:ext cx="3284826" cy="1402200"/>
          </a:xfrm>
          <a:prstGeom prst="rect">
            <a:avLst/>
          </a:prstGeom>
          <a:noFill/>
          <a:ln w="9525" cap="flat" cmpd="sng">
            <a:solidFill>
              <a:schemeClr val="dk2"/>
            </a:solidFill>
            <a:prstDash val="dot"/>
            <a:round/>
            <a:headEnd type="none" w="sm" len="sm"/>
            <a:tailEnd type="none" w="sm" len="sm"/>
          </a:ln>
        </p:spPr>
      </p:pic>
      <p:pic>
        <p:nvPicPr>
          <p:cNvPr id="403" name="Google Shape;403;p19"/>
          <p:cNvPicPr preferRelativeResize="0"/>
          <p:nvPr/>
        </p:nvPicPr>
        <p:blipFill>
          <a:blip r:embed="rId6">
            <a:alphaModFix/>
          </a:blip>
          <a:stretch>
            <a:fillRect/>
          </a:stretch>
        </p:blipFill>
        <p:spPr>
          <a:xfrm>
            <a:off x="96250" y="2272900"/>
            <a:ext cx="2747722" cy="2713400"/>
          </a:xfrm>
          <a:prstGeom prst="rect">
            <a:avLst/>
          </a:prstGeom>
          <a:noFill/>
          <a:ln w="9525" cap="flat" cmpd="sng">
            <a:solidFill>
              <a:schemeClr val="dk2"/>
            </a:solidFill>
            <a:prstDash val="dot"/>
            <a:round/>
            <a:headEnd type="none" w="sm" len="sm"/>
            <a:tailEnd type="none" w="sm" len="sm"/>
          </a:ln>
        </p:spPr>
      </p:pic>
      <p:sp>
        <p:nvSpPr>
          <p:cNvPr id="404" name="Google Shape;404;p19"/>
          <p:cNvSpPr txBox="1"/>
          <p:nvPr/>
        </p:nvSpPr>
        <p:spPr>
          <a:xfrm>
            <a:off x="2954900" y="130650"/>
            <a:ext cx="3340800" cy="4155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1500">
                <a:latin typeface="Rockwell"/>
                <a:ea typeface="Rockwell"/>
                <a:cs typeface="Rockwell"/>
                <a:sym typeface="Rockwell"/>
              </a:rPr>
              <a:t>REGRESSIONS: NEW WAGE</a:t>
            </a:r>
            <a:endParaRPr sz="1500">
              <a:latin typeface="Rockwell"/>
              <a:ea typeface="Rockwell"/>
              <a:cs typeface="Rockwell"/>
              <a:sym typeface="Rockwell"/>
            </a:endParaRPr>
          </a:p>
        </p:txBody>
      </p:sp>
      <p:pic>
        <p:nvPicPr>
          <p:cNvPr id="405" name="Google Shape;405;p19"/>
          <p:cNvPicPr preferRelativeResize="0"/>
          <p:nvPr/>
        </p:nvPicPr>
        <p:blipFill>
          <a:blip r:embed="rId7">
            <a:alphaModFix/>
          </a:blip>
          <a:stretch>
            <a:fillRect/>
          </a:stretch>
        </p:blipFill>
        <p:spPr>
          <a:xfrm>
            <a:off x="6406600" y="728064"/>
            <a:ext cx="2611300" cy="4078237"/>
          </a:xfrm>
          <a:prstGeom prst="rect">
            <a:avLst/>
          </a:prstGeom>
          <a:noFill/>
          <a:ln w="9525" cap="flat" cmpd="sng">
            <a:solidFill>
              <a:schemeClr val="dk2"/>
            </a:solidFill>
            <a:prstDash val="dot"/>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Google Shape;410;p20"/>
          <p:cNvPicPr preferRelativeResize="0"/>
          <p:nvPr/>
        </p:nvPicPr>
        <p:blipFill>
          <a:blip r:embed="rId3">
            <a:alphaModFix/>
          </a:blip>
          <a:stretch>
            <a:fillRect/>
          </a:stretch>
        </p:blipFill>
        <p:spPr>
          <a:xfrm>
            <a:off x="233519" y="1870344"/>
            <a:ext cx="2026832" cy="421162"/>
          </a:xfrm>
          <a:prstGeom prst="rect">
            <a:avLst/>
          </a:prstGeom>
          <a:noFill/>
          <a:ln>
            <a:noFill/>
          </a:ln>
        </p:spPr>
      </p:pic>
      <p:pic>
        <p:nvPicPr>
          <p:cNvPr id="411" name="Google Shape;411;p20"/>
          <p:cNvPicPr preferRelativeResize="0"/>
          <p:nvPr/>
        </p:nvPicPr>
        <p:blipFill rotWithShape="1">
          <a:blip r:embed="rId4">
            <a:alphaModFix/>
          </a:blip>
          <a:srcRect r="71384" b="-10"/>
          <a:stretch/>
        </p:blipFill>
        <p:spPr>
          <a:xfrm>
            <a:off x="239021" y="2965213"/>
            <a:ext cx="1683965" cy="238792"/>
          </a:xfrm>
          <a:prstGeom prst="rect">
            <a:avLst/>
          </a:prstGeom>
          <a:noFill/>
          <a:ln>
            <a:noFill/>
          </a:ln>
        </p:spPr>
      </p:pic>
      <p:pic>
        <p:nvPicPr>
          <p:cNvPr id="412" name="Google Shape;412;p20"/>
          <p:cNvPicPr preferRelativeResize="0"/>
          <p:nvPr/>
        </p:nvPicPr>
        <p:blipFill rotWithShape="1">
          <a:blip r:embed="rId4">
            <a:alphaModFix/>
          </a:blip>
          <a:srcRect l="76706"/>
          <a:stretch/>
        </p:blipFill>
        <p:spPr>
          <a:xfrm>
            <a:off x="276970" y="3437104"/>
            <a:ext cx="1370853" cy="238792"/>
          </a:xfrm>
          <a:prstGeom prst="rect">
            <a:avLst/>
          </a:prstGeom>
          <a:noFill/>
          <a:ln>
            <a:noFill/>
          </a:ln>
        </p:spPr>
      </p:pic>
      <p:sp>
        <p:nvSpPr>
          <p:cNvPr id="413" name="Google Shape;413;p20"/>
          <p:cNvSpPr/>
          <p:nvPr/>
        </p:nvSpPr>
        <p:spPr>
          <a:xfrm>
            <a:off x="255545" y="1528725"/>
            <a:ext cx="1650900" cy="2388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100">
                <a:latin typeface="Rockwell"/>
                <a:ea typeface="Rockwell"/>
                <a:cs typeface="Rockwell"/>
                <a:sym typeface="Rockwell"/>
              </a:rPr>
              <a:t>POOLED OLS &amp; LSDV2</a:t>
            </a:r>
            <a:endParaRPr sz="1300">
              <a:solidFill>
                <a:schemeClr val="lt1"/>
              </a:solidFill>
              <a:latin typeface="Rockwell"/>
              <a:ea typeface="Rockwell"/>
              <a:cs typeface="Rockwell"/>
              <a:sym typeface="Rockwell"/>
            </a:endParaRPr>
          </a:p>
        </p:txBody>
      </p:sp>
      <p:sp>
        <p:nvSpPr>
          <p:cNvPr id="414" name="Google Shape;414;p20"/>
          <p:cNvSpPr/>
          <p:nvPr/>
        </p:nvSpPr>
        <p:spPr>
          <a:xfrm>
            <a:off x="255545" y="2541680"/>
            <a:ext cx="1650900" cy="2388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100">
                <a:latin typeface="Rockwell"/>
                <a:ea typeface="Rockwell"/>
                <a:cs typeface="Rockwell"/>
                <a:sym typeface="Rockwell"/>
              </a:rPr>
              <a:t>LSDV2 &amp; LSDV3</a:t>
            </a:r>
            <a:endParaRPr sz="1300">
              <a:solidFill>
                <a:schemeClr val="lt1"/>
              </a:solidFill>
              <a:latin typeface="Rockwell"/>
              <a:ea typeface="Rockwell"/>
              <a:cs typeface="Rockwell"/>
              <a:sym typeface="Rockwell"/>
            </a:endParaRPr>
          </a:p>
        </p:txBody>
      </p:sp>
      <p:pic>
        <p:nvPicPr>
          <p:cNvPr id="415" name="Google Shape;415;p20"/>
          <p:cNvPicPr preferRelativeResize="0"/>
          <p:nvPr/>
        </p:nvPicPr>
        <p:blipFill rotWithShape="1">
          <a:blip r:embed="rId4">
            <a:alphaModFix/>
          </a:blip>
          <a:srcRect l="28615" r="35654" b="-10"/>
          <a:stretch/>
        </p:blipFill>
        <p:spPr>
          <a:xfrm>
            <a:off x="233525" y="3158027"/>
            <a:ext cx="1888012" cy="214426"/>
          </a:xfrm>
          <a:prstGeom prst="rect">
            <a:avLst/>
          </a:prstGeom>
          <a:noFill/>
          <a:ln>
            <a:noFill/>
          </a:ln>
        </p:spPr>
      </p:pic>
      <p:sp>
        <p:nvSpPr>
          <p:cNvPr id="416" name="Google Shape;416;p20"/>
          <p:cNvSpPr txBox="1"/>
          <p:nvPr/>
        </p:nvSpPr>
        <p:spPr>
          <a:xfrm>
            <a:off x="2937525" y="52775"/>
            <a:ext cx="3040200" cy="4002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a:latin typeface="Rockwell"/>
                <a:ea typeface="Rockwell"/>
                <a:cs typeface="Rockwell"/>
                <a:sym typeface="Rockwell"/>
              </a:rPr>
              <a:t>REGRESSIONS: INCOME</a:t>
            </a:r>
            <a:endParaRPr>
              <a:latin typeface="Rockwell"/>
              <a:ea typeface="Rockwell"/>
              <a:cs typeface="Rockwell"/>
              <a:sym typeface="Rockwell"/>
            </a:endParaRPr>
          </a:p>
        </p:txBody>
      </p:sp>
      <p:pic>
        <p:nvPicPr>
          <p:cNvPr id="417" name="Google Shape;417;p20"/>
          <p:cNvPicPr preferRelativeResize="0"/>
          <p:nvPr/>
        </p:nvPicPr>
        <p:blipFill>
          <a:blip r:embed="rId5">
            <a:alphaModFix/>
          </a:blip>
          <a:stretch>
            <a:fillRect/>
          </a:stretch>
        </p:blipFill>
        <p:spPr>
          <a:xfrm>
            <a:off x="2443850" y="524387"/>
            <a:ext cx="4027550" cy="4619125"/>
          </a:xfrm>
          <a:prstGeom prst="rect">
            <a:avLst/>
          </a:prstGeom>
          <a:noFill/>
          <a:ln w="9525" cap="flat" cmpd="sng">
            <a:solidFill>
              <a:schemeClr val="dk2"/>
            </a:solidFill>
            <a:prstDash val="dot"/>
            <a:round/>
            <a:headEnd type="none" w="sm" len="sm"/>
            <a:tailEnd type="none" w="sm" len="sm"/>
          </a:ln>
        </p:spPr>
      </p:pic>
      <p:sp>
        <p:nvSpPr>
          <p:cNvPr id="418" name="Google Shape;418;p20"/>
          <p:cNvSpPr/>
          <p:nvPr/>
        </p:nvSpPr>
        <p:spPr>
          <a:xfrm>
            <a:off x="6874750" y="378500"/>
            <a:ext cx="1887900" cy="5718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100">
                <a:latin typeface="Rockwell"/>
                <a:ea typeface="Rockwell"/>
                <a:cs typeface="Rockwell"/>
                <a:sym typeface="Rockwell"/>
              </a:rPr>
              <a:t>RE &amp; POOLED OLS BREUSCH-PAGAN </a:t>
            </a:r>
            <a:endParaRPr sz="1100">
              <a:latin typeface="Rockwell"/>
              <a:ea typeface="Rockwell"/>
              <a:cs typeface="Rockwell"/>
              <a:sym typeface="Rockwell"/>
            </a:endParaRPr>
          </a:p>
          <a:p>
            <a:pPr marL="0" lvl="0" indent="0" algn="ctr" rtl="0">
              <a:spcBef>
                <a:spcPts val="0"/>
              </a:spcBef>
              <a:spcAft>
                <a:spcPts val="0"/>
              </a:spcAft>
              <a:buNone/>
            </a:pPr>
            <a:r>
              <a:rPr lang="it" sz="1100">
                <a:latin typeface="Rockwell"/>
                <a:ea typeface="Rockwell"/>
                <a:cs typeface="Rockwell"/>
                <a:sym typeface="Rockwell"/>
              </a:rPr>
              <a:t>MULTIPLIER TEST</a:t>
            </a:r>
            <a:endParaRPr sz="1100">
              <a:latin typeface="Rockwell"/>
              <a:ea typeface="Rockwell"/>
              <a:cs typeface="Rockwell"/>
              <a:sym typeface="Rockwell"/>
            </a:endParaRPr>
          </a:p>
        </p:txBody>
      </p:sp>
      <p:sp>
        <p:nvSpPr>
          <p:cNvPr id="419" name="Google Shape;419;p20"/>
          <p:cNvSpPr/>
          <p:nvPr/>
        </p:nvSpPr>
        <p:spPr>
          <a:xfrm>
            <a:off x="6842800" y="2946825"/>
            <a:ext cx="1951800" cy="372000"/>
          </a:xfrm>
          <a:prstGeom prst="roundRect">
            <a:avLst>
              <a:gd name="adj" fmla="val 50000"/>
            </a:avLst>
          </a:prstGeom>
          <a:solidFill>
            <a:srgbClr val="A2C4C9"/>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it" sz="1100">
                <a:latin typeface="Rockwell"/>
                <a:ea typeface="Rockwell"/>
                <a:cs typeface="Rockwell"/>
                <a:sym typeface="Rockwell"/>
              </a:rPr>
              <a:t>FE &amp; RE </a:t>
            </a:r>
            <a:endParaRPr sz="1100">
              <a:latin typeface="Rockwell"/>
              <a:ea typeface="Rockwell"/>
              <a:cs typeface="Rockwell"/>
              <a:sym typeface="Rockwell"/>
            </a:endParaRPr>
          </a:p>
          <a:p>
            <a:pPr marL="0" lvl="0" indent="0" algn="ctr" rtl="0">
              <a:spcBef>
                <a:spcPts val="0"/>
              </a:spcBef>
              <a:spcAft>
                <a:spcPts val="0"/>
              </a:spcAft>
              <a:buNone/>
            </a:pPr>
            <a:r>
              <a:rPr lang="it" sz="1100">
                <a:latin typeface="Rockwell"/>
                <a:ea typeface="Rockwell"/>
                <a:cs typeface="Rockwell"/>
                <a:sym typeface="Rockwell"/>
              </a:rPr>
              <a:t>HAUSMAN TEST</a:t>
            </a:r>
            <a:endParaRPr sz="1300">
              <a:solidFill>
                <a:schemeClr val="lt1"/>
              </a:solidFill>
              <a:latin typeface="Rockwell"/>
              <a:ea typeface="Rockwell"/>
              <a:cs typeface="Rockwell"/>
              <a:sym typeface="Rockwell"/>
            </a:endParaRPr>
          </a:p>
        </p:txBody>
      </p:sp>
      <p:pic>
        <p:nvPicPr>
          <p:cNvPr id="420" name="Google Shape;420;p20"/>
          <p:cNvPicPr preferRelativeResize="0"/>
          <p:nvPr/>
        </p:nvPicPr>
        <p:blipFill rotWithShape="1">
          <a:blip r:embed="rId6">
            <a:alphaModFix/>
          </a:blip>
          <a:srcRect r="55021" b="10201"/>
          <a:stretch/>
        </p:blipFill>
        <p:spPr>
          <a:xfrm>
            <a:off x="6624888" y="1169272"/>
            <a:ext cx="1951800" cy="128603"/>
          </a:xfrm>
          <a:prstGeom prst="rect">
            <a:avLst/>
          </a:prstGeom>
          <a:noFill/>
          <a:ln>
            <a:noFill/>
          </a:ln>
        </p:spPr>
      </p:pic>
      <p:pic>
        <p:nvPicPr>
          <p:cNvPr id="421" name="Google Shape;421;p20"/>
          <p:cNvPicPr preferRelativeResize="0"/>
          <p:nvPr/>
        </p:nvPicPr>
        <p:blipFill rotWithShape="1">
          <a:blip r:embed="rId6">
            <a:alphaModFix/>
          </a:blip>
          <a:srcRect l="44982" b="10201"/>
          <a:stretch/>
        </p:blipFill>
        <p:spPr>
          <a:xfrm>
            <a:off x="6624912" y="1297887"/>
            <a:ext cx="2387586" cy="128600"/>
          </a:xfrm>
          <a:prstGeom prst="rect">
            <a:avLst/>
          </a:prstGeom>
          <a:noFill/>
          <a:ln>
            <a:noFill/>
          </a:ln>
        </p:spPr>
      </p:pic>
      <p:pic>
        <p:nvPicPr>
          <p:cNvPr id="422" name="Google Shape;422;p20"/>
          <p:cNvPicPr preferRelativeResize="0"/>
          <p:nvPr/>
        </p:nvPicPr>
        <p:blipFill>
          <a:blip r:embed="rId7">
            <a:alphaModFix/>
          </a:blip>
          <a:stretch>
            <a:fillRect/>
          </a:stretch>
        </p:blipFill>
        <p:spPr>
          <a:xfrm>
            <a:off x="6621862" y="1574055"/>
            <a:ext cx="2282125" cy="1149071"/>
          </a:xfrm>
          <a:prstGeom prst="rect">
            <a:avLst/>
          </a:prstGeom>
          <a:noFill/>
          <a:ln>
            <a:noFill/>
          </a:ln>
        </p:spPr>
      </p:pic>
      <p:pic>
        <p:nvPicPr>
          <p:cNvPr id="423" name="Google Shape;423;p20"/>
          <p:cNvPicPr preferRelativeResize="0"/>
          <p:nvPr/>
        </p:nvPicPr>
        <p:blipFill rotWithShape="1">
          <a:blip r:embed="rId8">
            <a:alphaModFix/>
          </a:blip>
          <a:srcRect l="4844" t="39486" r="21420" b="15421"/>
          <a:stretch/>
        </p:blipFill>
        <p:spPr>
          <a:xfrm>
            <a:off x="6698438" y="4004500"/>
            <a:ext cx="2240500" cy="298200"/>
          </a:xfrm>
          <a:prstGeom prst="rect">
            <a:avLst/>
          </a:prstGeom>
          <a:noFill/>
          <a:ln>
            <a:noFill/>
          </a:ln>
        </p:spPr>
      </p:pic>
      <p:pic>
        <p:nvPicPr>
          <p:cNvPr id="424" name="Google Shape;424;p20"/>
          <p:cNvPicPr preferRelativeResize="0"/>
          <p:nvPr/>
        </p:nvPicPr>
        <p:blipFill rotWithShape="1">
          <a:blip r:embed="rId8">
            <a:alphaModFix/>
          </a:blip>
          <a:srcRect r="78096" b="75516"/>
          <a:stretch/>
        </p:blipFill>
        <p:spPr>
          <a:xfrm>
            <a:off x="7347965" y="3542537"/>
            <a:ext cx="665524" cy="161925"/>
          </a:xfrm>
          <a:prstGeom prst="rect">
            <a:avLst/>
          </a:prstGeom>
          <a:noFill/>
          <a:ln>
            <a:noFill/>
          </a:ln>
        </p:spPr>
      </p:pic>
      <p:pic>
        <p:nvPicPr>
          <p:cNvPr id="425" name="Google Shape;425;p20"/>
          <p:cNvPicPr preferRelativeResize="0"/>
          <p:nvPr/>
        </p:nvPicPr>
        <p:blipFill>
          <a:blip r:embed="rId9">
            <a:alphaModFix/>
          </a:blip>
          <a:stretch>
            <a:fillRect/>
          </a:stretch>
        </p:blipFill>
        <p:spPr>
          <a:xfrm>
            <a:off x="6736736" y="4402248"/>
            <a:ext cx="1888000" cy="144577"/>
          </a:xfrm>
          <a:prstGeom prst="rect">
            <a:avLst/>
          </a:prstGeom>
          <a:noFill/>
          <a:ln>
            <a:noFill/>
          </a:ln>
        </p:spPr>
      </p:pic>
      <p:pic>
        <p:nvPicPr>
          <p:cNvPr id="426" name="Google Shape;426;p20"/>
          <p:cNvPicPr preferRelativeResize="0"/>
          <p:nvPr/>
        </p:nvPicPr>
        <p:blipFill rotWithShape="1">
          <a:blip r:embed="rId8">
            <a:alphaModFix/>
          </a:blip>
          <a:srcRect l="21420" b="75516"/>
          <a:stretch/>
        </p:blipFill>
        <p:spPr>
          <a:xfrm>
            <a:off x="6569103" y="3743025"/>
            <a:ext cx="2387600" cy="16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0"/>
        <p:cNvGrpSpPr/>
        <p:nvPr/>
      </p:nvGrpSpPr>
      <p:grpSpPr>
        <a:xfrm>
          <a:off x="0" y="0"/>
          <a:ext cx="0" cy="0"/>
          <a:chOff x="0" y="0"/>
          <a:chExt cx="0" cy="0"/>
        </a:xfrm>
      </p:grpSpPr>
      <p:sp>
        <p:nvSpPr>
          <p:cNvPr id="431" name="Google Shape;431;p21"/>
          <p:cNvSpPr txBox="1"/>
          <p:nvPr/>
        </p:nvSpPr>
        <p:spPr>
          <a:xfrm>
            <a:off x="361951" y="180975"/>
            <a:ext cx="8420100" cy="152400"/>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7F7F7F"/>
              </a:buClr>
              <a:buSzPts val="3300"/>
              <a:buFont typeface="Arial"/>
              <a:buNone/>
            </a:pPr>
            <a:endParaRPr sz="1100"/>
          </a:p>
        </p:txBody>
      </p:sp>
      <p:sp>
        <p:nvSpPr>
          <p:cNvPr id="432" name="Google Shape;432;p21"/>
          <p:cNvSpPr txBox="1"/>
          <p:nvPr/>
        </p:nvSpPr>
        <p:spPr>
          <a:xfrm>
            <a:off x="928650" y="980600"/>
            <a:ext cx="7286700" cy="3606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it" sz="1300">
                <a:latin typeface="Rockwell"/>
                <a:ea typeface="Rockwell"/>
                <a:cs typeface="Rockwell"/>
                <a:sym typeface="Rockwell"/>
              </a:rPr>
              <a:t>Distribution of wages NOT following a</a:t>
            </a:r>
            <a:r>
              <a:rPr lang="it" sz="1300" b="1">
                <a:latin typeface="Rockwell"/>
                <a:ea typeface="Rockwell"/>
                <a:cs typeface="Rockwell"/>
                <a:sym typeface="Rockwell"/>
              </a:rPr>
              <a:t> log-normal</a:t>
            </a:r>
            <a:r>
              <a:rPr lang="it" sz="1300">
                <a:latin typeface="Rockwell"/>
                <a:ea typeface="Rockwell"/>
                <a:cs typeface="Rockwell"/>
                <a:sym typeface="Rockwell"/>
              </a:rPr>
              <a:t> </a:t>
            </a:r>
            <a:r>
              <a:rPr lang="it" sz="1300" b="1">
                <a:latin typeface="Rockwell"/>
                <a:ea typeface="Rockwell"/>
                <a:cs typeface="Rockwell"/>
                <a:sym typeface="Rockwell"/>
              </a:rPr>
              <a:t>distribution</a:t>
            </a:r>
            <a:endParaRPr sz="1300" b="1">
              <a:latin typeface="Rockwell"/>
              <a:ea typeface="Rockwell"/>
              <a:cs typeface="Rockwell"/>
              <a:sym typeface="Rockwell"/>
            </a:endParaRPr>
          </a:p>
          <a:p>
            <a:pPr marL="457200" lvl="0" indent="0" algn="ctr" rtl="0">
              <a:lnSpc>
                <a:spcPct val="115000"/>
              </a:lnSpc>
              <a:spcBef>
                <a:spcPts val="0"/>
              </a:spcBef>
              <a:spcAft>
                <a:spcPts val="0"/>
              </a:spcAft>
              <a:buNone/>
            </a:pPr>
            <a:endParaRPr sz="1300">
              <a:latin typeface="Rockwell"/>
              <a:ea typeface="Rockwell"/>
              <a:cs typeface="Rockwell"/>
              <a:sym typeface="Rockwell"/>
            </a:endParaRPr>
          </a:p>
          <a:p>
            <a:pPr marL="0" lvl="0" indent="0" algn="ctr" rtl="0">
              <a:lnSpc>
                <a:spcPct val="115000"/>
              </a:lnSpc>
              <a:spcBef>
                <a:spcPts val="0"/>
              </a:spcBef>
              <a:spcAft>
                <a:spcPts val="0"/>
              </a:spcAft>
              <a:buNone/>
            </a:pPr>
            <a:r>
              <a:rPr lang="it" sz="1300">
                <a:latin typeface="Rockwell"/>
                <a:ea typeface="Rockwell"/>
                <a:cs typeface="Rockwell"/>
                <a:sym typeface="Rockwell"/>
              </a:rPr>
              <a:t>All regression made have significant variables and relatively very high R squared</a:t>
            </a:r>
            <a:endParaRPr sz="1300">
              <a:latin typeface="Rockwell"/>
              <a:ea typeface="Rockwell"/>
              <a:cs typeface="Rockwell"/>
              <a:sym typeface="Rockwell"/>
            </a:endParaRPr>
          </a:p>
          <a:p>
            <a:pPr marL="457200" lvl="0" indent="0" algn="ctr" rtl="0">
              <a:lnSpc>
                <a:spcPct val="115000"/>
              </a:lnSpc>
              <a:spcBef>
                <a:spcPts val="0"/>
              </a:spcBef>
              <a:spcAft>
                <a:spcPts val="0"/>
              </a:spcAft>
              <a:buNone/>
            </a:pPr>
            <a:endParaRPr sz="1300">
              <a:latin typeface="Rockwell"/>
              <a:ea typeface="Rockwell"/>
              <a:cs typeface="Rockwell"/>
              <a:sym typeface="Rockwell"/>
            </a:endParaRPr>
          </a:p>
          <a:p>
            <a:pPr marL="0" lvl="0" indent="0" algn="ctr" rtl="0">
              <a:lnSpc>
                <a:spcPct val="115000"/>
              </a:lnSpc>
              <a:spcBef>
                <a:spcPts val="0"/>
              </a:spcBef>
              <a:spcAft>
                <a:spcPts val="0"/>
              </a:spcAft>
              <a:buNone/>
            </a:pPr>
            <a:r>
              <a:rPr lang="it" sz="1300" b="1">
                <a:latin typeface="Rockwell"/>
                <a:ea typeface="Rockwell"/>
                <a:cs typeface="Rockwell"/>
                <a:sym typeface="Rockwell"/>
              </a:rPr>
              <a:t>Qualification </a:t>
            </a:r>
            <a:r>
              <a:rPr lang="it" sz="1300">
                <a:latin typeface="Rockwell"/>
                <a:ea typeface="Rockwell"/>
                <a:cs typeface="Rockwell"/>
                <a:sym typeface="Rockwell"/>
              </a:rPr>
              <a:t>matters the most</a:t>
            </a:r>
            <a:endParaRPr sz="1300">
              <a:latin typeface="Rockwell"/>
              <a:ea typeface="Rockwell"/>
              <a:cs typeface="Rockwell"/>
              <a:sym typeface="Rockwell"/>
            </a:endParaRPr>
          </a:p>
          <a:p>
            <a:pPr marL="457200" lvl="0" indent="0" algn="ctr" rtl="0">
              <a:lnSpc>
                <a:spcPct val="115000"/>
              </a:lnSpc>
              <a:spcBef>
                <a:spcPts val="0"/>
              </a:spcBef>
              <a:spcAft>
                <a:spcPts val="0"/>
              </a:spcAft>
              <a:buNone/>
            </a:pPr>
            <a:endParaRPr sz="1300">
              <a:latin typeface="Rockwell"/>
              <a:ea typeface="Rockwell"/>
              <a:cs typeface="Rockwell"/>
              <a:sym typeface="Rockwell"/>
            </a:endParaRPr>
          </a:p>
          <a:p>
            <a:pPr marL="0" lvl="0" indent="0" algn="ctr" rtl="0">
              <a:lnSpc>
                <a:spcPct val="115000"/>
              </a:lnSpc>
              <a:spcBef>
                <a:spcPts val="0"/>
              </a:spcBef>
              <a:spcAft>
                <a:spcPts val="0"/>
              </a:spcAft>
              <a:buNone/>
            </a:pPr>
            <a:r>
              <a:rPr lang="it" sz="1300">
                <a:latin typeface="Rockwell"/>
                <a:ea typeface="Rockwell"/>
                <a:cs typeface="Rockwell"/>
                <a:sym typeface="Rockwell"/>
              </a:rPr>
              <a:t>Sex, Age, Firm Size, Region, Type of Contract and Time also impact substantially</a:t>
            </a:r>
            <a:endParaRPr sz="1300">
              <a:latin typeface="Rockwell"/>
              <a:ea typeface="Rockwell"/>
              <a:cs typeface="Rockwell"/>
              <a:sym typeface="Rockwell"/>
            </a:endParaRPr>
          </a:p>
          <a:p>
            <a:pPr marL="457200" lvl="0" indent="0" algn="ctr" rtl="0">
              <a:lnSpc>
                <a:spcPct val="115000"/>
              </a:lnSpc>
              <a:spcBef>
                <a:spcPts val="0"/>
              </a:spcBef>
              <a:spcAft>
                <a:spcPts val="0"/>
              </a:spcAft>
              <a:buNone/>
            </a:pPr>
            <a:endParaRPr sz="1300">
              <a:latin typeface="Rockwell"/>
              <a:ea typeface="Rockwell"/>
              <a:cs typeface="Rockwell"/>
              <a:sym typeface="Rockwell"/>
            </a:endParaRPr>
          </a:p>
          <a:p>
            <a:pPr marL="0" lvl="0" indent="0" algn="ctr" rtl="0">
              <a:lnSpc>
                <a:spcPct val="115000"/>
              </a:lnSpc>
              <a:spcBef>
                <a:spcPts val="0"/>
              </a:spcBef>
              <a:spcAft>
                <a:spcPts val="0"/>
              </a:spcAft>
              <a:buNone/>
            </a:pPr>
            <a:r>
              <a:rPr lang="it" sz="1300" b="1">
                <a:latin typeface="Rockwell"/>
                <a:ea typeface="Rockwell"/>
                <a:cs typeface="Rockwell"/>
                <a:sym typeface="Rockwell"/>
              </a:rPr>
              <a:t>Multicollinearity</a:t>
            </a:r>
            <a:r>
              <a:rPr lang="it" sz="1300">
                <a:latin typeface="Rockwell"/>
                <a:ea typeface="Rockwell"/>
                <a:cs typeface="Rockwell"/>
                <a:sym typeface="Rockwell"/>
              </a:rPr>
              <a:t> because of impiegato, operaio and apprendista</a:t>
            </a:r>
            <a:endParaRPr sz="1300">
              <a:latin typeface="Rockwell"/>
              <a:ea typeface="Rockwell"/>
              <a:cs typeface="Rockwell"/>
              <a:sym typeface="Rockwell"/>
            </a:endParaRPr>
          </a:p>
          <a:p>
            <a:pPr marL="457200" lvl="0" indent="0" algn="ctr" rtl="0">
              <a:lnSpc>
                <a:spcPct val="115000"/>
              </a:lnSpc>
              <a:spcBef>
                <a:spcPts val="0"/>
              </a:spcBef>
              <a:spcAft>
                <a:spcPts val="0"/>
              </a:spcAft>
              <a:buNone/>
            </a:pPr>
            <a:endParaRPr sz="1300">
              <a:latin typeface="Rockwell"/>
              <a:ea typeface="Rockwell"/>
              <a:cs typeface="Rockwell"/>
              <a:sym typeface="Rockwell"/>
            </a:endParaRPr>
          </a:p>
          <a:p>
            <a:pPr marL="0" lvl="0" indent="0" algn="ctr" rtl="0">
              <a:lnSpc>
                <a:spcPct val="115000"/>
              </a:lnSpc>
              <a:spcBef>
                <a:spcPts val="0"/>
              </a:spcBef>
              <a:spcAft>
                <a:spcPts val="0"/>
              </a:spcAft>
              <a:buNone/>
            </a:pPr>
            <a:r>
              <a:rPr lang="it" sz="1300" b="1">
                <a:latin typeface="Rockwell"/>
                <a:ea typeface="Rockwell"/>
                <a:cs typeface="Rockwell"/>
                <a:sym typeface="Rockwell"/>
              </a:rPr>
              <a:t>Heteroskedasticity </a:t>
            </a:r>
            <a:r>
              <a:rPr lang="it" sz="1300">
                <a:latin typeface="Rockwell"/>
                <a:ea typeface="Rockwell"/>
                <a:cs typeface="Rockwell"/>
                <a:sym typeface="Rockwell"/>
              </a:rPr>
              <a:t>issues, not fully solved by adjusting by </a:t>
            </a:r>
            <a:r>
              <a:rPr lang="it" sz="1300" b="1">
                <a:latin typeface="Rockwell"/>
                <a:ea typeface="Rockwell"/>
                <a:cs typeface="Rockwell"/>
                <a:sym typeface="Rockwell"/>
              </a:rPr>
              <a:t>Real GDP</a:t>
            </a:r>
            <a:endParaRPr sz="1300" b="1">
              <a:latin typeface="Rockwell"/>
              <a:ea typeface="Rockwell"/>
              <a:cs typeface="Rockwell"/>
              <a:sym typeface="Rockwell"/>
            </a:endParaRPr>
          </a:p>
          <a:p>
            <a:pPr marL="457200" lvl="0" indent="0" algn="ctr" rtl="0">
              <a:lnSpc>
                <a:spcPct val="115000"/>
              </a:lnSpc>
              <a:spcBef>
                <a:spcPts val="0"/>
              </a:spcBef>
              <a:spcAft>
                <a:spcPts val="0"/>
              </a:spcAft>
              <a:buNone/>
            </a:pPr>
            <a:endParaRPr sz="1300">
              <a:latin typeface="Rockwell"/>
              <a:ea typeface="Rockwell"/>
              <a:cs typeface="Rockwell"/>
              <a:sym typeface="Rockwell"/>
            </a:endParaRPr>
          </a:p>
          <a:p>
            <a:pPr marL="0" lvl="0" indent="0" algn="ctr" rtl="0">
              <a:lnSpc>
                <a:spcPct val="115000"/>
              </a:lnSpc>
              <a:spcBef>
                <a:spcPts val="0"/>
              </a:spcBef>
              <a:spcAft>
                <a:spcPts val="0"/>
              </a:spcAft>
              <a:buNone/>
            </a:pPr>
            <a:r>
              <a:rPr lang="it" sz="1300">
                <a:latin typeface="Rockwell"/>
                <a:ea typeface="Rockwell"/>
                <a:cs typeface="Rockwell"/>
                <a:sym typeface="Rockwell"/>
              </a:rPr>
              <a:t>New job salary depending on last, but high predictive power even without it</a:t>
            </a:r>
            <a:endParaRPr sz="1300">
              <a:latin typeface="Rockwell"/>
              <a:ea typeface="Rockwell"/>
              <a:cs typeface="Rockwell"/>
              <a:sym typeface="Rockwell"/>
            </a:endParaRPr>
          </a:p>
          <a:p>
            <a:pPr marL="457200" lvl="0" indent="0" algn="ctr" rtl="0">
              <a:lnSpc>
                <a:spcPct val="115000"/>
              </a:lnSpc>
              <a:spcBef>
                <a:spcPts val="0"/>
              </a:spcBef>
              <a:spcAft>
                <a:spcPts val="0"/>
              </a:spcAft>
              <a:buNone/>
            </a:pPr>
            <a:endParaRPr sz="1300">
              <a:latin typeface="Rockwell"/>
              <a:ea typeface="Rockwell"/>
              <a:cs typeface="Rockwell"/>
              <a:sym typeface="Rockwell"/>
            </a:endParaRPr>
          </a:p>
          <a:p>
            <a:pPr marL="0" lvl="0" indent="0" algn="ctr" rtl="0">
              <a:lnSpc>
                <a:spcPct val="115000"/>
              </a:lnSpc>
              <a:spcBef>
                <a:spcPts val="0"/>
              </a:spcBef>
              <a:spcAft>
                <a:spcPts val="0"/>
              </a:spcAft>
              <a:buNone/>
            </a:pPr>
            <a:r>
              <a:rPr lang="it" sz="1300" b="1">
                <a:latin typeface="Rockwell"/>
                <a:ea typeface="Rockwell"/>
                <a:cs typeface="Rockwell"/>
                <a:sym typeface="Rockwell"/>
              </a:rPr>
              <a:t>LSDV3 Fixed-Effect </a:t>
            </a:r>
            <a:r>
              <a:rPr lang="it" sz="1300">
                <a:latin typeface="Rockwell"/>
                <a:ea typeface="Rockwell"/>
                <a:cs typeface="Rockwell"/>
                <a:sym typeface="Rockwell"/>
              </a:rPr>
              <a:t>used to regress income, omitted variable bias with RE</a:t>
            </a:r>
            <a:endParaRPr sz="1300">
              <a:latin typeface="Rockwell"/>
              <a:ea typeface="Rockwell"/>
              <a:cs typeface="Rockwell"/>
              <a:sym typeface="Rockwell"/>
            </a:endParaRPr>
          </a:p>
        </p:txBody>
      </p:sp>
      <p:sp>
        <p:nvSpPr>
          <p:cNvPr id="433" name="Google Shape;433;p21"/>
          <p:cNvSpPr txBox="1"/>
          <p:nvPr/>
        </p:nvSpPr>
        <p:spPr>
          <a:xfrm>
            <a:off x="495300" y="361950"/>
            <a:ext cx="8153400" cy="354000"/>
          </a:xfrm>
          <a:prstGeom prst="rect">
            <a:avLst/>
          </a:prstGeom>
          <a:solidFill>
            <a:srgbClr val="D9EAD3"/>
          </a:solidFill>
          <a:ln>
            <a:noFill/>
          </a:ln>
        </p:spPr>
        <p:txBody>
          <a:bodyPr spcFirstLastPara="1" wrap="square" lIns="0" tIns="0" rIns="0" bIns="0" anchor="t" anchorCtr="0">
            <a:spAutoFit/>
          </a:bodyPr>
          <a:lstStyle/>
          <a:p>
            <a:pPr marL="0" lvl="0" indent="0" algn="ctr" rtl="0">
              <a:spcBef>
                <a:spcPts val="500"/>
              </a:spcBef>
              <a:spcAft>
                <a:spcPts val="0"/>
              </a:spcAft>
              <a:buNone/>
            </a:pPr>
            <a:r>
              <a:rPr lang="it" sz="2300">
                <a:latin typeface="Rockwell"/>
                <a:ea typeface="Rockwell"/>
                <a:cs typeface="Rockwell"/>
                <a:sym typeface="Rockwell"/>
              </a:rPr>
              <a:t>CONCLUSIONS</a:t>
            </a:r>
            <a:endParaRPr sz="2300">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1425</Words>
  <Application>Microsoft Office PowerPoint</Application>
  <PresentationFormat>On-screen Show (16:9)</PresentationFormat>
  <Paragraphs>158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Rockwell</vt:lpstr>
      <vt:lpstr>Roboto</vt:lpstr>
      <vt:lpstr>Georgia</vt:lpstr>
      <vt:lpstr>Maven Pro</vt:lpstr>
      <vt:lpstr>Arial</vt:lpstr>
      <vt:lpstr>Nunito</vt:lpstr>
      <vt:lpstr>Momentum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ANTONIO MARCO D'ERRICO</cp:lastModifiedBy>
  <cp:revision>2</cp:revision>
  <dcterms:modified xsi:type="dcterms:W3CDTF">2022-11-30T16:04:30Z</dcterms:modified>
</cp:coreProperties>
</file>